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omments/modernComment_107_C48E8765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modernComment_120_B1E60396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91" r:id="rId5"/>
    <p:sldId id="292" r:id="rId6"/>
    <p:sldId id="259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95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93" r:id="rId38"/>
    <p:sldId id="294" r:id="rId39"/>
    <p:sldId id="289" r:id="rId40"/>
    <p:sldId id="29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Page" id="{1CD73537-205E-2448-8EDC-36B6BBC1C6FA}">
          <p14:sldIdLst>
            <p14:sldId id="256"/>
          </p14:sldIdLst>
        </p14:section>
        <p14:section name="Welcome &amp; Introduction" id="{CE7D48CA-0B01-C647-8F2A-C0BC54FAA4B0}">
          <p14:sldIdLst>
            <p14:sldId id="257"/>
            <p14:sldId id="258"/>
            <p14:sldId id="291"/>
            <p14:sldId id="292"/>
            <p14:sldId id="259"/>
            <p14:sldId id="261"/>
            <p14:sldId id="260"/>
            <p14:sldId id="262"/>
            <p14:sldId id="263"/>
            <p14:sldId id="264"/>
          </p14:sldIdLst>
        </p14:section>
        <p14:section name="Keynotes" id="{A1D75600-52AF-C84D-ABD4-8692CE7EDE3A}">
          <p14:sldIdLst>
            <p14:sldId id="265"/>
            <p14:sldId id="266"/>
          </p14:sldIdLst>
        </p14:section>
        <p14:section name="Coffee Break 1" id="{D88601CE-F1FB-3848-8ED1-4F7F2ADED60C}">
          <p14:sldIdLst>
            <p14:sldId id="267"/>
          </p14:sldIdLst>
        </p14:section>
        <p14:section name="Activity 1" id="{4A946D72-9D33-1A4D-ADF7-4562A32A7238}">
          <p14:sldIdLst>
            <p14:sldId id="268"/>
            <p14:sldId id="269"/>
            <p14:sldId id="270"/>
          </p14:sldIdLst>
        </p14:section>
        <p14:section name="Lunch" id="{6E96782C-2BBF-D448-86B3-5D81C080A514}">
          <p14:sldIdLst>
            <p14:sldId id="271"/>
            <p14:sldId id="272"/>
          </p14:sldIdLst>
        </p14:section>
        <p14:section name="Activity 2" id="{60B23B5B-7783-9743-B530-5838BC8ED03F}">
          <p14:sldIdLst>
            <p14:sldId id="273"/>
            <p14:sldId id="274"/>
            <p14:sldId id="275"/>
            <p14:sldId id="276"/>
            <p14:sldId id="295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ffee Break 2" id="{6C08522E-03B4-FD42-BED7-3F453B6AD625}">
          <p14:sldIdLst>
            <p14:sldId id="284"/>
          </p14:sldIdLst>
        </p14:section>
        <p14:section name="Activity 3" id="{7EBFA096-9852-FC42-AF94-D0B80467C3AF}">
          <p14:sldIdLst>
            <p14:sldId id="285"/>
            <p14:sldId id="286"/>
            <p14:sldId id="287"/>
            <p14:sldId id="288"/>
            <p14:sldId id="293"/>
            <p14:sldId id="294"/>
          </p14:sldIdLst>
        </p14:section>
        <p14:section name="Wrap-Up" id="{78DFCD89-0308-8D45-B893-1D7CCF2696A8}">
          <p14:sldIdLst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7501E81-3D38-E351-5C63-CF52B247D951}" name="Josh Tyler" initials="" userId="S::jtyler@turing.ac.uk::4f8e6e44-ed5e-436e-8c55-f7c46c5754c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D9E"/>
    <a:srgbClr val="FCAF00"/>
    <a:srgbClr val="FFFFFF"/>
    <a:srgbClr val="00BB64"/>
    <a:srgbClr val="008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68"/>
    <p:restoredTop sz="94720"/>
  </p:normalViewPr>
  <p:slideViewPr>
    <p:cSldViewPr snapToGrid="0">
      <p:cViewPr>
        <p:scale>
          <a:sx n="184" d="100"/>
          <a:sy n="184" d="100"/>
        </p:scale>
        <p:origin x="274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modernComment_107_C48E876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27FE79B-55C6-C548-B3FB-B288137AF903}" authorId="{27501E81-3D38-E351-5C63-CF52B247D951}" created="2025-01-14T11:43:04.885">
    <pc:sldMkLst xmlns:pc="http://schemas.microsoft.com/office/powerpoint/2013/main/command">
      <pc:docMk/>
      <pc:sldMk cId="3297675109" sldId="263"/>
    </pc:sldMkLst>
    <p188:txBody>
      <a:bodyPr/>
      <a:lstStyle/>
      <a:p>
        <a:r>
          <a:rPr lang="en-GB"/>
          <a:t>Need PI Input</a:t>
        </a:r>
      </a:p>
    </p188:txBody>
  </p188:cm>
</p188:cmLst>
</file>

<file path=ppt/comments/modernComment_120_B1E6039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0A50346-8C64-D24D-B9CF-07053E3EDFBF}" authorId="{27501E81-3D38-E351-5C63-CF52B247D951}" created="2025-01-14T11:42:47.459">
    <pc:sldMkLst xmlns:pc="http://schemas.microsoft.com/office/powerpoint/2013/main/command">
      <pc:docMk/>
      <pc:sldMk cId="2984641430" sldId="288"/>
    </pc:sldMkLst>
    <p188:txBody>
      <a:bodyPr/>
      <a:lstStyle/>
      <a:p>
        <a:r>
          <a:rPr lang="en-GB"/>
          <a:t>Need PI Input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E24B9F-EC46-4E47-9999-2A3FCBB77107}" type="doc">
      <dgm:prSet loTypeId="urn:microsoft.com/office/officeart/2005/8/layout/hProcess11" loCatId="" qsTypeId="urn:microsoft.com/office/officeart/2005/8/quickstyle/simple1" qsCatId="simple" csTypeId="urn:microsoft.com/office/officeart/2005/8/colors/colorful3" csCatId="colorful" phldr="1"/>
      <dgm:spPr/>
    </dgm:pt>
    <dgm:pt modelId="{DD0C7423-94DE-1240-B8F9-1972E927884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2FC44637-2EC9-F444-8532-6A7F6010B14F}" type="parTrans" cxnId="{DEAB11FA-42F8-F342-8A6D-D876A6CDAF9F}">
      <dgm:prSet/>
      <dgm:spPr/>
      <dgm:t>
        <a:bodyPr/>
        <a:lstStyle/>
        <a:p>
          <a:endParaRPr lang="en-GB"/>
        </a:p>
      </dgm:t>
    </dgm:pt>
    <dgm:pt modelId="{BC7A7C0E-8857-F647-A85B-27B0E36EA086}" type="sibTrans" cxnId="{DEAB11FA-42F8-F342-8A6D-D876A6CDAF9F}">
      <dgm:prSet/>
      <dgm:spPr/>
      <dgm:t>
        <a:bodyPr/>
        <a:lstStyle/>
        <a:p>
          <a:endParaRPr lang="en-GB"/>
        </a:p>
      </dgm:t>
    </dgm:pt>
    <dgm:pt modelId="{08C9358E-BAE1-6947-B980-50770E0D6AA1}">
      <dgm:prSet phldrT="[Text]"/>
      <dgm:spPr/>
      <dgm:t>
        <a:bodyPr/>
        <a:lstStyle/>
        <a:p>
          <a:r>
            <a:rPr lang="en-GB" dirty="0"/>
            <a:t>Implementation</a:t>
          </a:r>
        </a:p>
      </dgm:t>
    </dgm:pt>
    <dgm:pt modelId="{7A53D287-D23A-544C-85DC-3D441D1B749D}" type="parTrans" cxnId="{F3CBD7DC-E431-3E4C-9C2A-6D1001A132D3}">
      <dgm:prSet/>
      <dgm:spPr/>
      <dgm:t>
        <a:bodyPr/>
        <a:lstStyle/>
        <a:p>
          <a:endParaRPr lang="en-GB"/>
        </a:p>
      </dgm:t>
    </dgm:pt>
    <dgm:pt modelId="{FEC3FCBA-68D8-4A4C-8656-B7B981A63BE0}" type="sibTrans" cxnId="{F3CBD7DC-E431-3E4C-9C2A-6D1001A132D3}">
      <dgm:prSet/>
      <dgm:spPr/>
      <dgm:t>
        <a:bodyPr/>
        <a:lstStyle/>
        <a:p>
          <a:endParaRPr lang="en-GB"/>
        </a:p>
      </dgm:t>
    </dgm:pt>
    <dgm:pt modelId="{85484760-B9F8-064E-B9F6-29F92223A10C}">
      <dgm:prSet phldrT="[Text]"/>
      <dgm:spPr/>
      <dgm:t>
        <a:bodyPr/>
        <a:lstStyle/>
        <a:p>
          <a:r>
            <a:rPr lang="en-GB" dirty="0"/>
            <a:t>Participation</a:t>
          </a:r>
        </a:p>
      </dgm:t>
    </dgm:pt>
    <dgm:pt modelId="{40E41411-FAF0-EB4A-93F7-6EA3F77E5094}" type="parTrans" cxnId="{B97CE5CE-48C5-6A43-A6DF-A92173E8ACC1}">
      <dgm:prSet/>
      <dgm:spPr/>
      <dgm:t>
        <a:bodyPr/>
        <a:lstStyle/>
        <a:p>
          <a:endParaRPr lang="en-GB"/>
        </a:p>
      </dgm:t>
    </dgm:pt>
    <dgm:pt modelId="{7EB2CCA9-0BD9-0C4F-BEE1-AB45CC7599E1}" type="sibTrans" cxnId="{B97CE5CE-48C5-6A43-A6DF-A92173E8ACC1}">
      <dgm:prSet/>
      <dgm:spPr/>
      <dgm:t>
        <a:bodyPr/>
        <a:lstStyle/>
        <a:p>
          <a:endParaRPr lang="en-GB"/>
        </a:p>
      </dgm:t>
    </dgm:pt>
    <dgm:pt modelId="{F93AF765-2721-2847-9110-A9AF212B4F14}">
      <dgm:prSet phldrT="[Text]"/>
      <dgm:spPr/>
      <dgm:t>
        <a:bodyPr/>
        <a:lstStyle/>
        <a:p>
          <a:r>
            <a:rPr lang="en-GB" dirty="0"/>
            <a:t>Aggregation</a:t>
          </a:r>
        </a:p>
      </dgm:t>
    </dgm:pt>
    <dgm:pt modelId="{AF1CE6B5-0B46-DD43-8A7C-5EA736BED68D}" type="parTrans" cxnId="{6CD06527-CB2C-1A42-BDD1-9ED788FDC73A}">
      <dgm:prSet/>
      <dgm:spPr/>
      <dgm:t>
        <a:bodyPr/>
        <a:lstStyle/>
        <a:p>
          <a:endParaRPr lang="en-GB"/>
        </a:p>
      </dgm:t>
    </dgm:pt>
    <dgm:pt modelId="{5AB6EA06-1A57-564D-B185-F5D20C424D61}" type="sibTrans" cxnId="{6CD06527-CB2C-1A42-BDD1-9ED788FDC73A}">
      <dgm:prSet/>
      <dgm:spPr/>
      <dgm:t>
        <a:bodyPr/>
        <a:lstStyle/>
        <a:p>
          <a:endParaRPr lang="en-GB"/>
        </a:p>
      </dgm:t>
    </dgm:pt>
    <dgm:pt modelId="{22BFEADD-250E-D047-9A90-CBC3533FD1BD}">
      <dgm:prSet phldrT="[Text]"/>
      <dgm:spPr/>
      <dgm:t>
        <a:bodyPr/>
        <a:lstStyle/>
        <a:p>
          <a:r>
            <a:rPr lang="en-GB" dirty="0"/>
            <a:t>Insights</a:t>
          </a:r>
        </a:p>
      </dgm:t>
    </dgm:pt>
    <dgm:pt modelId="{CDE4B5AF-5D48-C245-8D63-817FF9C0C0E7}" type="parTrans" cxnId="{4785BC90-F50C-4A40-8E85-DAFC3EB9A354}">
      <dgm:prSet/>
      <dgm:spPr/>
      <dgm:t>
        <a:bodyPr/>
        <a:lstStyle/>
        <a:p>
          <a:endParaRPr lang="en-GB"/>
        </a:p>
      </dgm:t>
    </dgm:pt>
    <dgm:pt modelId="{88DE7B5B-DF5C-2F4B-B7E4-EBF25CE9954B}" type="sibTrans" cxnId="{4785BC90-F50C-4A40-8E85-DAFC3EB9A354}">
      <dgm:prSet/>
      <dgm:spPr/>
      <dgm:t>
        <a:bodyPr/>
        <a:lstStyle/>
        <a:p>
          <a:endParaRPr lang="en-GB"/>
        </a:p>
      </dgm:t>
    </dgm:pt>
    <dgm:pt modelId="{D457F221-61AD-4C4D-84AF-F7F8E4D1A464}" type="pres">
      <dgm:prSet presAssocID="{CEE24B9F-EC46-4E47-9999-2A3FCBB77107}" presName="Name0" presStyleCnt="0">
        <dgm:presLayoutVars>
          <dgm:dir/>
          <dgm:resizeHandles val="exact"/>
        </dgm:presLayoutVars>
      </dgm:prSet>
      <dgm:spPr/>
    </dgm:pt>
    <dgm:pt modelId="{4DD8E102-4921-194D-A4E2-6C56EEF3EF15}" type="pres">
      <dgm:prSet presAssocID="{CEE24B9F-EC46-4E47-9999-2A3FCBB77107}" presName="arrow" presStyleLbl="bgShp" presStyleIdx="0" presStyleCnt="1"/>
      <dgm:spPr/>
    </dgm:pt>
    <dgm:pt modelId="{C1F07401-E954-4B41-95E0-31CC551BD688}" type="pres">
      <dgm:prSet presAssocID="{CEE24B9F-EC46-4E47-9999-2A3FCBB77107}" presName="points" presStyleCnt="0"/>
      <dgm:spPr/>
    </dgm:pt>
    <dgm:pt modelId="{80410FB7-C0F6-A542-AE2F-00B14EC8803F}" type="pres">
      <dgm:prSet presAssocID="{DD0C7423-94DE-1240-B8F9-1972E927884C}" presName="compositeA" presStyleCnt="0"/>
      <dgm:spPr/>
    </dgm:pt>
    <dgm:pt modelId="{0CF8CA65-7467-8F42-A000-5200A4CAABB3}" type="pres">
      <dgm:prSet presAssocID="{DD0C7423-94DE-1240-B8F9-1972E927884C}" presName="textA" presStyleLbl="revTx" presStyleIdx="0" presStyleCnt="5">
        <dgm:presLayoutVars>
          <dgm:bulletEnabled val="1"/>
        </dgm:presLayoutVars>
      </dgm:prSet>
      <dgm:spPr/>
    </dgm:pt>
    <dgm:pt modelId="{513016AB-58EA-604A-831F-CDFA3A9EBE8E}" type="pres">
      <dgm:prSet presAssocID="{DD0C7423-94DE-1240-B8F9-1972E927884C}" presName="circleA" presStyleLbl="node1" presStyleIdx="0" presStyleCnt="5"/>
      <dgm:spPr/>
    </dgm:pt>
    <dgm:pt modelId="{125D4A08-9A02-2044-B800-4BF1705DACD9}" type="pres">
      <dgm:prSet presAssocID="{DD0C7423-94DE-1240-B8F9-1972E927884C}" presName="spaceA" presStyleCnt="0"/>
      <dgm:spPr/>
    </dgm:pt>
    <dgm:pt modelId="{7024580D-7A64-904A-933B-196817E8B842}" type="pres">
      <dgm:prSet presAssocID="{BC7A7C0E-8857-F647-A85B-27B0E36EA086}" presName="space" presStyleCnt="0"/>
      <dgm:spPr/>
    </dgm:pt>
    <dgm:pt modelId="{3E2C4720-B077-F444-8D36-0213D00B61CF}" type="pres">
      <dgm:prSet presAssocID="{08C9358E-BAE1-6947-B980-50770E0D6AA1}" presName="compositeB" presStyleCnt="0"/>
      <dgm:spPr/>
    </dgm:pt>
    <dgm:pt modelId="{A2DDF023-4DF9-AC49-B042-179DA9A90A85}" type="pres">
      <dgm:prSet presAssocID="{08C9358E-BAE1-6947-B980-50770E0D6AA1}" presName="textB" presStyleLbl="revTx" presStyleIdx="1" presStyleCnt="5">
        <dgm:presLayoutVars>
          <dgm:bulletEnabled val="1"/>
        </dgm:presLayoutVars>
      </dgm:prSet>
      <dgm:spPr/>
    </dgm:pt>
    <dgm:pt modelId="{F485341E-6AB1-9C4F-AC66-9D469CFA1AE5}" type="pres">
      <dgm:prSet presAssocID="{08C9358E-BAE1-6947-B980-50770E0D6AA1}" presName="circleB" presStyleLbl="node1" presStyleIdx="1" presStyleCnt="5"/>
      <dgm:spPr/>
    </dgm:pt>
    <dgm:pt modelId="{7AE03F92-AB32-ED45-810B-204EED8D5E43}" type="pres">
      <dgm:prSet presAssocID="{08C9358E-BAE1-6947-B980-50770E0D6AA1}" presName="spaceB" presStyleCnt="0"/>
      <dgm:spPr/>
    </dgm:pt>
    <dgm:pt modelId="{EEB7ACE7-1CA1-6144-8FA8-7495F9360EF7}" type="pres">
      <dgm:prSet presAssocID="{FEC3FCBA-68D8-4A4C-8656-B7B981A63BE0}" presName="space" presStyleCnt="0"/>
      <dgm:spPr/>
    </dgm:pt>
    <dgm:pt modelId="{DFDE90FA-E9F6-8942-9180-CC2A14F6C824}" type="pres">
      <dgm:prSet presAssocID="{85484760-B9F8-064E-B9F6-29F92223A10C}" presName="compositeA" presStyleCnt="0"/>
      <dgm:spPr/>
    </dgm:pt>
    <dgm:pt modelId="{70BC5284-FF23-464A-A827-51D942ECC431}" type="pres">
      <dgm:prSet presAssocID="{85484760-B9F8-064E-B9F6-29F92223A10C}" presName="textA" presStyleLbl="revTx" presStyleIdx="2" presStyleCnt="5">
        <dgm:presLayoutVars>
          <dgm:bulletEnabled val="1"/>
        </dgm:presLayoutVars>
      </dgm:prSet>
      <dgm:spPr/>
    </dgm:pt>
    <dgm:pt modelId="{B875FD18-F4B4-864B-8715-36C9C9327013}" type="pres">
      <dgm:prSet presAssocID="{85484760-B9F8-064E-B9F6-29F92223A10C}" presName="circleA" presStyleLbl="node1" presStyleIdx="2" presStyleCnt="5"/>
      <dgm:spPr/>
    </dgm:pt>
    <dgm:pt modelId="{242D27F9-751A-594D-AFCD-A9F94026E859}" type="pres">
      <dgm:prSet presAssocID="{85484760-B9F8-064E-B9F6-29F92223A10C}" presName="spaceA" presStyleCnt="0"/>
      <dgm:spPr/>
    </dgm:pt>
    <dgm:pt modelId="{64A1380F-534A-AA4C-B879-09D40DC1F83E}" type="pres">
      <dgm:prSet presAssocID="{7EB2CCA9-0BD9-0C4F-BEE1-AB45CC7599E1}" presName="space" presStyleCnt="0"/>
      <dgm:spPr/>
    </dgm:pt>
    <dgm:pt modelId="{A14E873C-5171-BA42-9775-297E9A40D533}" type="pres">
      <dgm:prSet presAssocID="{F93AF765-2721-2847-9110-A9AF212B4F14}" presName="compositeB" presStyleCnt="0"/>
      <dgm:spPr/>
    </dgm:pt>
    <dgm:pt modelId="{6D1C7935-0BE5-D049-91C2-F1C08EA1ECCE}" type="pres">
      <dgm:prSet presAssocID="{F93AF765-2721-2847-9110-A9AF212B4F14}" presName="textB" presStyleLbl="revTx" presStyleIdx="3" presStyleCnt="5">
        <dgm:presLayoutVars>
          <dgm:bulletEnabled val="1"/>
        </dgm:presLayoutVars>
      </dgm:prSet>
      <dgm:spPr/>
    </dgm:pt>
    <dgm:pt modelId="{0C101112-7406-0D48-8879-B4C2DEDBBDC5}" type="pres">
      <dgm:prSet presAssocID="{F93AF765-2721-2847-9110-A9AF212B4F14}" presName="circleB" presStyleLbl="node1" presStyleIdx="3" presStyleCnt="5"/>
      <dgm:spPr/>
    </dgm:pt>
    <dgm:pt modelId="{CEFCFC3D-E559-5A4B-A305-B379E8D045C2}" type="pres">
      <dgm:prSet presAssocID="{F93AF765-2721-2847-9110-A9AF212B4F14}" presName="spaceB" presStyleCnt="0"/>
      <dgm:spPr/>
    </dgm:pt>
    <dgm:pt modelId="{12385B79-BDA5-7E4C-A04B-C52251F1CF84}" type="pres">
      <dgm:prSet presAssocID="{5AB6EA06-1A57-564D-B185-F5D20C424D61}" presName="space" presStyleCnt="0"/>
      <dgm:spPr/>
    </dgm:pt>
    <dgm:pt modelId="{2C4BF58A-8DAB-AE45-915D-5846F66E9435}" type="pres">
      <dgm:prSet presAssocID="{22BFEADD-250E-D047-9A90-CBC3533FD1BD}" presName="compositeA" presStyleCnt="0"/>
      <dgm:spPr/>
    </dgm:pt>
    <dgm:pt modelId="{9669DFD5-C1FC-E249-AF9E-832673C3F962}" type="pres">
      <dgm:prSet presAssocID="{22BFEADD-250E-D047-9A90-CBC3533FD1BD}" presName="textA" presStyleLbl="revTx" presStyleIdx="4" presStyleCnt="5">
        <dgm:presLayoutVars>
          <dgm:bulletEnabled val="1"/>
        </dgm:presLayoutVars>
      </dgm:prSet>
      <dgm:spPr/>
    </dgm:pt>
    <dgm:pt modelId="{B2FA986B-E845-C148-B51D-554E84557B4A}" type="pres">
      <dgm:prSet presAssocID="{22BFEADD-250E-D047-9A90-CBC3533FD1BD}" presName="circleA" presStyleLbl="node1" presStyleIdx="4" presStyleCnt="5"/>
      <dgm:spPr/>
    </dgm:pt>
    <dgm:pt modelId="{B2E9AA54-7FFE-0641-AB44-0315C1026401}" type="pres">
      <dgm:prSet presAssocID="{22BFEADD-250E-D047-9A90-CBC3533FD1BD}" presName="spaceA" presStyleCnt="0"/>
      <dgm:spPr/>
    </dgm:pt>
  </dgm:ptLst>
  <dgm:cxnLst>
    <dgm:cxn modelId="{6CD06527-CB2C-1A42-BDD1-9ED788FDC73A}" srcId="{CEE24B9F-EC46-4E47-9999-2A3FCBB77107}" destId="{F93AF765-2721-2847-9110-A9AF212B4F14}" srcOrd="3" destOrd="0" parTransId="{AF1CE6B5-0B46-DD43-8A7C-5EA736BED68D}" sibTransId="{5AB6EA06-1A57-564D-B185-F5D20C424D61}"/>
    <dgm:cxn modelId="{8503B733-5A7E-D643-88A5-5197E138E8A3}" type="presOf" srcId="{85484760-B9F8-064E-B9F6-29F92223A10C}" destId="{70BC5284-FF23-464A-A827-51D942ECC431}" srcOrd="0" destOrd="0" presId="urn:microsoft.com/office/officeart/2005/8/layout/hProcess11"/>
    <dgm:cxn modelId="{AD287634-2A9D-D044-AB3F-8F1E0CEBED64}" type="presOf" srcId="{F93AF765-2721-2847-9110-A9AF212B4F14}" destId="{6D1C7935-0BE5-D049-91C2-F1C08EA1ECCE}" srcOrd="0" destOrd="0" presId="urn:microsoft.com/office/officeart/2005/8/layout/hProcess11"/>
    <dgm:cxn modelId="{B2EF0463-FD0B-DA47-9C66-F6C30BE8A20A}" type="presOf" srcId="{DD0C7423-94DE-1240-B8F9-1972E927884C}" destId="{0CF8CA65-7467-8F42-A000-5200A4CAABB3}" srcOrd="0" destOrd="0" presId="urn:microsoft.com/office/officeart/2005/8/layout/hProcess11"/>
    <dgm:cxn modelId="{19B63E84-DB57-F344-8961-29913FB23470}" type="presOf" srcId="{08C9358E-BAE1-6947-B980-50770E0D6AA1}" destId="{A2DDF023-4DF9-AC49-B042-179DA9A90A85}" srcOrd="0" destOrd="0" presId="urn:microsoft.com/office/officeart/2005/8/layout/hProcess11"/>
    <dgm:cxn modelId="{4785BC90-F50C-4A40-8E85-DAFC3EB9A354}" srcId="{CEE24B9F-EC46-4E47-9999-2A3FCBB77107}" destId="{22BFEADD-250E-D047-9A90-CBC3533FD1BD}" srcOrd="4" destOrd="0" parTransId="{CDE4B5AF-5D48-C245-8D63-817FF9C0C0E7}" sibTransId="{88DE7B5B-DF5C-2F4B-B7E4-EBF25CE9954B}"/>
    <dgm:cxn modelId="{D02EA1A6-1058-F549-9332-C2010A4140F4}" type="presOf" srcId="{22BFEADD-250E-D047-9A90-CBC3533FD1BD}" destId="{9669DFD5-C1FC-E249-AF9E-832673C3F962}" srcOrd="0" destOrd="0" presId="urn:microsoft.com/office/officeart/2005/8/layout/hProcess11"/>
    <dgm:cxn modelId="{B97CE5CE-48C5-6A43-A6DF-A92173E8ACC1}" srcId="{CEE24B9F-EC46-4E47-9999-2A3FCBB77107}" destId="{85484760-B9F8-064E-B9F6-29F92223A10C}" srcOrd="2" destOrd="0" parTransId="{40E41411-FAF0-EB4A-93F7-6EA3F77E5094}" sibTransId="{7EB2CCA9-0BD9-0C4F-BEE1-AB45CC7599E1}"/>
    <dgm:cxn modelId="{F3CBD7DC-E431-3E4C-9C2A-6D1001A132D3}" srcId="{CEE24B9F-EC46-4E47-9999-2A3FCBB77107}" destId="{08C9358E-BAE1-6947-B980-50770E0D6AA1}" srcOrd="1" destOrd="0" parTransId="{7A53D287-D23A-544C-85DC-3D441D1B749D}" sibTransId="{FEC3FCBA-68D8-4A4C-8656-B7B981A63BE0}"/>
    <dgm:cxn modelId="{D2F184E8-6168-CF47-A634-5B1A99D42C0F}" type="presOf" srcId="{CEE24B9F-EC46-4E47-9999-2A3FCBB77107}" destId="{D457F221-61AD-4C4D-84AF-F7F8E4D1A464}" srcOrd="0" destOrd="0" presId="urn:microsoft.com/office/officeart/2005/8/layout/hProcess11"/>
    <dgm:cxn modelId="{DEAB11FA-42F8-F342-8A6D-D876A6CDAF9F}" srcId="{CEE24B9F-EC46-4E47-9999-2A3FCBB77107}" destId="{DD0C7423-94DE-1240-B8F9-1972E927884C}" srcOrd="0" destOrd="0" parTransId="{2FC44637-2EC9-F444-8532-6A7F6010B14F}" sibTransId="{BC7A7C0E-8857-F647-A85B-27B0E36EA086}"/>
    <dgm:cxn modelId="{78F90BD1-F359-9C46-A397-9859E1FA6638}" type="presParOf" srcId="{D457F221-61AD-4C4D-84AF-F7F8E4D1A464}" destId="{4DD8E102-4921-194D-A4E2-6C56EEF3EF15}" srcOrd="0" destOrd="0" presId="urn:microsoft.com/office/officeart/2005/8/layout/hProcess11"/>
    <dgm:cxn modelId="{8545470A-953A-9244-869B-BEBCAD90CBFF}" type="presParOf" srcId="{D457F221-61AD-4C4D-84AF-F7F8E4D1A464}" destId="{C1F07401-E954-4B41-95E0-31CC551BD688}" srcOrd="1" destOrd="0" presId="urn:microsoft.com/office/officeart/2005/8/layout/hProcess11"/>
    <dgm:cxn modelId="{D997993F-EE00-8045-8F1C-E189C2241B34}" type="presParOf" srcId="{C1F07401-E954-4B41-95E0-31CC551BD688}" destId="{80410FB7-C0F6-A542-AE2F-00B14EC8803F}" srcOrd="0" destOrd="0" presId="urn:microsoft.com/office/officeart/2005/8/layout/hProcess11"/>
    <dgm:cxn modelId="{74EC2A71-240F-5D43-AD0B-1E065A73F2E6}" type="presParOf" srcId="{80410FB7-C0F6-A542-AE2F-00B14EC8803F}" destId="{0CF8CA65-7467-8F42-A000-5200A4CAABB3}" srcOrd="0" destOrd="0" presId="urn:microsoft.com/office/officeart/2005/8/layout/hProcess11"/>
    <dgm:cxn modelId="{C4536238-38A0-3748-83EE-A5DF5C460BBE}" type="presParOf" srcId="{80410FB7-C0F6-A542-AE2F-00B14EC8803F}" destId="{513016AB-58EA-604A-831F-CDFA3A9EBE8E}" srcOrd="1" destOrd="0" presId="urn:microsoft.com/office/officeart/2005/8/layout/hProcess11"/>
    <dgm:cxn modelId="{310D71F3-D3CD-3D4C-A817-893C0A73AAB8}" type="presParOf" srcId="{80410FB7-C0F6-A542-AE2F-00B14EC8803F}" destId="{125D4A08-9A02-2044-B800-4BF1705DACD9}" srcOrd="2" destOrd="0" presId="urn:microsoft.com/office/officeart/2005/8/layout/hProcess11"/>
    <dgm:cxn modelId="{E0C77155-EB30-7A40-8AE8-2C5D6CA2D01F}" type="presParOf" srcId="{C1F07401-E954-4B41-95E0-31CC551BD688}" destId="{7024580D-7A64-904A-933B-196817E8B842}" srcOrd="1" destOrd="0" presId="urn:microsoft.com/office/officeart/2005/8/layout/hProcess11"/>
    <dgm:cxn modelId="{D5BF243C-40A3-FB4C-9B44-7F0757F43C60}" type="presParOf" srcId="{C1F07401-E954-4B41-95E0-31CC551BD688}" destId="{3E2C4720-B077-F444-8D36-0213D00B61CF}" srcOrd="2" destOrd="0" presId="urn:microsoft.com/office/officeart/2005/8/layout/hProcess11"/>
    <dgm:cxn modelId="{BA5DB49D-ECB7-2E42-9441-434CFC80401C}" type="presParOf" srcId="{3E2C4720-B077-F444-8D36-0213D00B61CF}" destId="{A2DDF023-4DF9-AC49-B042-179DA9A90A85}" srcOrd="0" destOrd="0" presId="urn:microsoft.com/office/officeart/2005/8/layout/hProcess11"/>
    <dgm:cxn modelId="{B4DE07C5-A49F-5D46-9974-C0BCA8BA7BE6}" type="presParOf" srcId="{3E2C4720-B077-F444-8D36-0213D00B61CF}" destId="{F485341E-6AB1-9C4F-AC66-9D469CFA1AE5}" srcOrd="1" destOrd="0" presId="urn:microsoft.com/office/officeart/2005/8/layout/hProcess11"/>
    <dgm:cxn modelId="{41C802B2-F974-8047-8C25-C8B2FBFC91DA}" type="presParOf" srcId="{3E2C4720-B077-F444-8D36-0213D00B61CF}" destId="{7AE03F92-AB32-ED45-810B-204EED8D5E43}" srcOrd="2" destOrd="0" presId="urn:microsoft.com/office/officeart/2005/8/layout/hProcess11"/>
    <dgm:cxn modelId="{83DB2D1C-A39D-5F42-8C09-72DDD6291D79}" type="presParOf" srcId="{C1F07401-E954-4B41-95E0-31CC551BD688}" destId="{EEB7ACE7-1CA1-6144-8FA8-7495F9360EF7}" srcOrd="3" destOrd="0" presId="urn:microsoft.com/office/officeart/2005/8/layout/hProcess11"/>
    <dgm:cxn modelId="{FE78D4F2-CB09-654A-9735-41B32D3F45BE}" type="presParOf" srcId="{C1F07401-E954-4B41-95E0-31CC551BD688}" destId="{DFDE90FA-E9F6-8942-9180-CC2A14F6C824}" srcOrd="4" destOrd="0" presId="urn:microsoft.com/office/officeart/2005/8/layout/hProcess11"/>
    <dgm:cxn modelId="{293449FF-D73F-DC46-9BCD-7BEE04DCA6FB}" type="presParOf" srcId="{DFDE90FA-E9F6-8942-9180-CC2A14F6C824}" destId="{70BC5284-FF23-464A-A827-51D942ECC431}" srcOrd="0" destOrd="0" presId="urn:microsoft.com/office/officeart/2005/8/layout/hProcess11"/>
    <dgm:cxn modelId="{6E47BC3B-B757-A54D-AA65-6FD3284EBDD7}" type="presParOf" srcId="{DFDE90FA-E9F6-8942-9180-CC2A14F6C824}" destId="{B875FD18-F4B4-864B-8715-36C9C9327013}" srcOrd="1" destOrd="0" presId="urn:microsoft.com/office/officeart/2005/8/layout/hProcess11"/>
    <dgm:cxn modelId="{FE2BDEEC-6887-5F4A-8BD9-5CC716E39F15}" type="presParOf" srcId="{DFDE90FA-E9F6-8942-9180-CC2A14F6C824}" destId="{242D27F9-751A-594D-AFCD-A9F94026E859}" srcOrd="2" destOrd="0" presId="urn:microsoft.com/office/officeart/2005/8/layout/hProcess11"/>
    <dgm:cxn modelId="{6B17B7AE-D620-914D-A4D4-4AF402DB7B3C}" type="presParOf" srcId="{C1F07401-E954-4B41-95E0-31CC551BD688}" destId="{64A1380F-534A-AA4C-B879-09D40DC1F83E}" srcOrd="5" destOrd="0" presId="urn:microsoft.com/office/officeart/2005/8/layout/hProcess11"/>
    <dgm:cxn modelId="{218B8340-AFDA-CB4B-A27D-BC1F7482E46A}" type="presParOf" srcId="{C1F07401-E954-4B41-95E0-31CC551BD688}" destId="{A14E873C-5171-BA42-9775-297E9A40D533}" srcOrd="6" destOrd="0" presId="urn:microsoft.com/office/officeart/2005/8/layout/hProcess11"/>
    <dgm:cxn modelId="{49974319-75E7-6840-AA89-758D34E04FFE}" type="presParOf" srcId="{A14E873C-5171-BA42-9775-297E9A40D533}" destId="{6D1C7935-0BE5-D049-91C2-F1C08EA1ECCE}" srcOrd="0" destOrd="0" presId="urn:microsoft.com/office/officeart/2005/8/layout/hProcess11"/>
    <dgm:cxn modelId="{66ABDE02-14CD-EE48-B8F6-574CBED07E09}" type="presParOf" srcId="{A14E873C-5171-BA42-9775-297E9A40D533}" destId="{0C101112-7406-0D48-8879-B4C2DEDBBDC5}" srcOrd="1" destOrd="0" presId="urn:microsoft.com/office/officeart/2005/8/layout/hProcess11"/>
    <dgm:cxn modelId="{01F0A9BE-5D9B-754A-B922-3ECAF1960DA8}" type="presParOf" srcId="{A14E873C-5171-BA42-9775-297E9A40D533}" destId="{CEFCFC3D-E559-5A4B-A305-B379E8D045C2}" srcOrd="2" destOrd="0" presId="urn:microsoft.com/office/officeart/2005/8/layout/hProcess11"/>
    <dgm:cxn modelId="{A5C3C639-BE03-2E4E-8ECB-A2F4FE49438E}" type="presParOf" srcId="{C1F07401-E954-4B41-95E0-31CC551BD688}" destId="{12385B79-BDA5-7E4C-A04B-C52251F1CF84}" srcOrd="7" destOrd="0" presId="urn:microsoft.com/office/officeart/2005/8/layout/hProcess11"/>
    <dgm:cxn modelId="{ACFDD4AC-D5B9-D643-B3C2-2E410AE3A82C}" type="presParOf" srcId="{C1F07401-E954-4B41-95E0-31CC551BD688}" destId="{2C4BF58A-8DAB-AE45-915D-5846F66E9435}" srcOrd="8" destOrd="0" presId="urn:microsoft.com/office/officeart/2005/8/layout/hProcess11"/>
    <dgm:cxn modelId="{43CCAC3D-3532-7545-B543-2AF8056CE556}" type="presParOf" srcId="{2C4BF58A-8DAB-AE45-915D-5846F66E9435}" destId="{9669DFD5-C1FC-E249-AF9E-832673C3F962}" srcOrd="0" destOrd="0" presId="urn:microsoft.com/office/officeart/2005/8/layout/hProcess11"/>
    <dgm:cxn modelId="{C8E910B4-C755-AD4F-AC30-EF67FCA575FD}" type="presParOf" srcId="{2C4BF58A-8DAB-AE45-915D-5846F66E9435}" destId="{B2FA986B-E845-C148-B51D-554E84557B4A}" srcOrd="1" destOrd="0" presId="urn:microsoft.com/office/officeart/2005/8/layout/hProcess11"/>
    <dgm:cxn modelId="{0469B621-B794-9047-9BEF-E770CA595BB3}" type="presParOf" srcId="{2C4BF58A-8DAB-AE45-915D-5846F66E9435}" destId="{B2E9AA54-7FFE-0641-AB44-0315C102640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E24B9F-EC46-4E47-9999-2A3FCBB77107}" type="doc">
      <dgm:prSet loTypeId="urn:microsoft.com/office/officeart/2005/8/layout/hProcess11" loCatId="" qsTypeId="urn:microsoft.com/office/officeart/2005/8/quickstyle/simple1" qsCatId="simple" csTypeId="urn:microsoft.com/office/officeart/2005/8/colors/colorful3" csCatId="colorful" phldr="1"/>
      <dgm:spPr/>
    </dgm:pt>
    <dgm:pt modelId="{DD0C7423-94DE-1240-B8F9-1972E927884C}">
      <dgm:prSet phldrT="[Text]" custT="1"/>
      <dgm:spPr/>
      <dgm:t>
        <a:bodyPr/>
        <a:lstStyle/>
        <a:p>
          <a:r>
            <a:rPr lang="en-GB" sz="1600" b="1" dirty="0"/>
            <a:t>Design</a:t>
          </a:r>
          <a:br>
            <a:rPr lang="en-GB" sz="1600" dirty="0"/>
          </a:br>
          <a:r>
            <a:rPr lang="en-GB" sz="1600" dirty="0"/>
            <a:t>What are the Key Challenges we want to solve?</a:t>
          </a:r>
        </a:p>
        <a:p>
          <a:r>
            <a:rPr lang="en-GB" sz="1600" dirty="0"/>
            <a:t>Who will benefit from the forecasts?</a:t>
          </a:r>
        </a:p>
      </dgm:t>
    </dgm:pt>
    <dgm:pt modelId="{2FC44637-2EC9-F444-8532-6A7F6010B14F}" type="parTrans" cxnId="{DEAB11FA-42F8-F342-8A6D-D876A6CDAF9F}">
      <dgm:prSet/>
      <dgm:spPr/>
      <dgm:t>
        <a:bodyPr/>
        <a:lstStyle/>
        <a:p>
          <a:endParaRPr lang="en-GB" sz="1600"/>
        </a:p>
      </dgm:t>
    </dgm:pt>
    <dgm:pt modelId="{BC7A7C0E-8857-F647-A85B-27B0E36EA086}" type="sibTrans" cxnId="{DEAB11FA-42F8-F342-8A6D-D876A6CDAF9F}">
      <dgm:prSet/>
      <dgm:spPr/>
      <dgm:t>
        <a:bodyPr/>
        <a:lstStyle/>
        <a:p>
          <a:endParaRPr lang="en-GB" sz="1600"/>
        </a:p>
      </dgm:t>
    </dgm:pt>
    <dgm:pt modelId="{08C9358E-BAE1-6947-B980-50770E0D6AA1}">
      <dgm:prSet phldrT="[Text]" custT="1"/>
      <dgm:spPr/>
      <dgm:t>
        <a:bodyPr/>
        <a:lstStyle/>
        <a:p>
          <a:r>
            <a:rPr lang="en-GB" sz="1600" b="1" dirty="0"/>
            <a:t>Implementation</a:t>
          </a:r>
          <a:br>
            <a:rPr lang="en-GB" sz="1600" b="1" dirty="0"/>
          </a:br>
          <a:r>
            <a:rPr lang="en-GB" sz="1600" b="0" dirty="0"/>
            <a:t>What datasets can we use openly?</a:t>
          </a:r>
          <a:br>
            <a:rPr lang="en-GB" sz="1600" b="0" dirty="0"/>
          </a:br>
          <a:r>
            <a:rPr lang="en-GB" sz="1600" b="0" dirty="0"/>
            <a:t>Are there any specific strategies or tools that we want to see?</a:t>
          </a:r>
          <a:endParaRPr lang="en-GB" sz="1600" b="1" dirty="0"/>
        </a:p>
      </dgm:t>
    </dgm:pt>
    <dgm:pt modelId="{7A53D287-D23A-544C-85DC-3D441D1B749D}" type="parTrans" cxnId="{F3CBD7DC-E431-3E4C-9C2A-6D1001A132D3}">
      <dgm:prSet/>
      <dgm:spPr/>
      <dgm:t>
        <a:bodyPr/>
        <a:lstStyle/>
        <a:p>
          <a:endParaRPr lang="en-GB" sz="1600"/>
        </a:p>
      </dgm:t>
    </dgm:pt>
    <dgm:pt modelId="{FEC3FCBA-68D8-4A4C-8656-B7B981A63BE0}" type="sibTrans" cxnId="{F3CBD7DC-E431-3E4C-9C2A-6D1001A132D3}">
      <dgm:prSet/>
      <dgm:spPr/>
      <dgm:t>
        <a:bodyPr/>
        <a:lstStyle/>
        <a:p>
          <a:endParaRPr lang="en-GB" sz="1600"/>
        </a:p>
      </dgm:t>
    </dgm:pt>
    <dgm:pt modelId="{85484760-B9F8-064E-B9F6-29F92223A10C}">
      <dgm:prSet phldrT="[Text]" custT="1"/>
      <dgm:spPr/>
      <dgm:t>
        <a:bodyPr/>
        <a:lstStyle/>
        <a:p>
          <a:r>
            <a:rPr lang="en-GB" sz="1600" b="1" dirty="0"/>
            <a:t>Participation</a:t>
          </a:r>
          <a:br>
            <a:rPr lang="en-GB" sz="1600" b="1" dirty="0"/>
          </a:br>
          <a:r>
            <a:rPr lang="en-GB" sz="1600" b="0" dirty="0"/>
            <a:t>Can we engage with a diverse set of teams?</a:t>
          </a:r>
          <a:br>
            <a:rPr lang="en-GB" sz="1600" b="0" dirty="0"/>
          </a:br>
          <a:r>
            <a:rPr lang="en-GB" sz="1600" b="0" dirty="0"/>
            <a:t>Do they have enough time?</a:t>
          </a:r>
          <a:br>
            <a:rPr lang="en-GB" sz="1600" b="0" dirty="0"/>
          </a:br>
          <a:r>
            <a:rPr lang="en-GB" sz="1600" b="0" dirty="0"/>
            <a:t>How can we best support them?</a:t>
          </a:r>
          <a:endParaRPr lang="en-GB" sz="1600" b="1" dirty="0"/>
        </a:p>
      </dgm:t>
    </dgm:pt>
    <dgm:pt modelId="{40E41411-FAF0-EB4A-93F7-6EA3F77E5094}" type="parTrans" cxnId="{B97CE5CE-48C5-6A43-A6DF-A92173E8ACC1}">
      <dgm:prSet/>
      <dgm:spPr/>
      <dgm:t>
        <a:bodyPr/>
        <a:lstStyle/>
        <a:p>
          <a:endParaRPr lang="en-GB" sz="1600"/>
        </a:p>
      </dgm:t>
    </dgm:pt>
    <dgm:pt modelId="{7EB2CCA9-0BD9-0C4F-BEE1-AB45CC7599E1}" type="sibTrans" cxnId="{B97CE5CE-48C5-6A43-A6DF-A92173E8ACC1}">
      <dgm:prSet/>
      <dgm:spPr/>
      <dgm:t>
        <a:bodyPr/>
        <a:lstStyle/>
        <a:p>
          <a:endParaRPr lang="en-GB" sz="1600"/>
        </a:p>
      </dgm:t>
    </dgm:pt>
    <dgm:pt modelId="{F93AF765-2721-2847-9110-A9AF212B4F14}">
      <dgm:prSet phldrT="[Text]" custT="1"/>
      <dgm:spPr/>
      <dgm:t>
        <a:bodyPr/>
        <a:lstStyle/>
        <a:p>
          <a:r>
            <a:rPr lang="en-GB" sz="1600" b="1" dirty="0"/>
            <a:t>Aggregation</a:t>
          </a:r>
          <a:br>
            <a:rPr lang="en-GB" sz="1600" b="1" dirty="0"/>
          </a:br>
          <a:r>
            <a:rPr lang="en-GB" sz="1600" b="0" dirty="0"/>
            <a:t>How should we aggregate all the entries?</a:t>
          </a:r>
          <a:br>
            <a:rPr lang="en-GB" sz="1600" b="0" dirty="0"/>
          </a:br>
          <a:r>
            <a:rPr lang="en-GB" sz="1600" b="0" dirty="0"/>
            <a:t>Do we want to build a new model based on the findings of the contest?</a:t>
          </a:r>
          <a:br>
            <a:rPr lang="en-GB" sz="1600" b="0" dirty="0"/>
          </a:br>
          <a:endParaRPr lang="en-GB" sz="1600" b="1" dirty="0"/>
        </a:p>
      </dgm:t>
    </dgm:pt>
    <dgm:pt modelId="{AF1CE6B5-0B46-DD43-8A7C-5EA736BED68D}" type="parTrans" cxnId="{6CD06527-CB2C-1A42-BDD1-9ED788FDC73A}">
      <dgm:prSet/>
      <dgm:spPr/>
      <dgm:t>
        <a:bodyPr/>
        <a:lstStyle/>
        <a:p>
          <a:endParaRPr lang="en-GB" sz="1600"/>
        </a:p>
      </dgm:t>
    </dgm:pt>
    <dgm:pt modelId="{5AB6EA06-1A57-564D-B185-F5D20C424D61}" type="sibTrans" cxnId="{6CD06527-CB2C-1A42-BDD1-9ED788FDC73A}">
      <dgm:prSet/>
      <dgm:spPr/>
      <dgm:t>
        <a:bodyPr/>
        <a:lstStyle/>
        <a:p>
          <a:endParaRPr lang="en-GB" sz="1600"/>
        </a:p>
      </dgm:t>
    </dgm:pt>
    <dgm:pt modelId="{22BFEADD-250E-D047-9A90-CBC3533FD1BD}">
      <dgm:prSet phldrT="[Text]" custT="1"/>
      <dgm:spPr/>
      <dgm:t>
        <a:bodyPr/>
        <a:lstStyle/>
        <a:p>
          <a:r>
            <a:rPr lang="en-GB" sz="1600" b="1" dirty="0"/>
            <a:t>Insights</a:t>
          </a:r>
          <a:br>
            <a:rPr lang="en-GB" sz="1600" b="1" dirty="0"/>
          </a:br>
          <a:r>
            <a:rPr lang="en-GB" sz="1600" b="0" dirty="0"/>
            <a:t>What format would create the most impact?</a:t>
          </a:r>
          <a:br>
            <a:rPr lang="en-GB" sz="1600" b="0" dirty="0"/>
          </a:br>
          <a:r>
            <a:rPr lang="en-GB" sz="1600" b="0" dirty="0"/>
            <a:t>How can we disseminate the results and maximise usefulness?</a:t>
          </a:r>
          <a:endParaRPr lang="en-GB" sz="1600" b="1" dirty="0"/>
        </a:p>
      </dgm:t>
    </dgm:pt>
    <dgm:pt modelId="{CDE4B5AF-5D48-C245-8D63-817FF9C0C0E7}" type="parTrans" cxnId="{4785BC90-F50C-4A40-8E85-DAFC3EB9A354}">
      <dgm:prSet/>
      <dgm:spPr/>
      <dgm:t>
        <a:bodyPr/>
        <a:lstStyle/>
        <a:p>
          <a:endParaRPr lang="en-GB" sz="1600"/>
        </a:p>
      </dgm:t>
    </dgm:pt>
    <dgm:pt modelId="{88DE7B5B-DF5C-2F4B-B7E4-EBF25CE9954B}" type="sibTrans" cxnId="{4785BC90-F50C-4A40-8E85-DAFC3EB9A354}">
      <dgm:prSet/>
      <dgm:spPr/>
      <dgm:t>
        <a:bodyPr/>
        <a:lstStyle/>
        <a:p>
          <a:endParaRPr lang="en-GB" sz="1600"/>
        </a:p>
      </dgm:t>
    </dgm:pt>
    <dgm:pt modelId="{D457F221-61AD-4C4D-84AF-F7F8E4D1A464}" type="pres">
      <dgm:prSet presAssocID="{CEE24B9F-EC46-4E47-9999-2A3FCBB77107}" presName="Name0" presStyleCnt="0">
        <dgm:presLayoutVars>
          <dgm:dir/>
          <dgm:resizeHandles val="exact"/>
        </dgm:presLayoutVars>
      </dgm:prSet>
      <dgm:spPr/>
    </dgm:pt>
    <dgm:pt modelId="{4DD8E102-4921-194D-A4E2-6C56EEF3EF15}" type="pres">
      <dgm:prSet presAssocID="{CEE24B9F-EC46-4E47-9999-2A3FCBB77107}" presName="arrow" presStyleLbl="bgShp" presStyleIdx="0" presStyleCnt="1"/>
      <dgm:spPr/>
    </dgm:pt>
    <dgm:pt modelId="{C1F07401-E954-4B41-95E0-31CC551BD688}" type="pres">
      <dgm:prSet presAssocID="{CEE24B9F-EC46-4E47-9999-2A3FCBB77107}" presName="points" presStyleCnt="0"/>
      <dgm:spPr/>
    </dgm:pt>
    <dgm:pt modelId="{80410FB7-C0F6-A542-AE2F-00B14EC8803F}" type="pres">
      <dgm:prSet presAssocID="{DD0C7423-94DE-1240-B8F9-1972E927884C}" presName="compositeA" presStyleCnt="0"/>
      <dgm:spPr/>
    </dgm:pt>
    <dgm:pt modelId="{0CF8CA65-7467-8F42-A000-5200A4CAABB3}" type="pres">
      <dgm:prSet presAssocID="{DD0C7423-94DE-1240-B8F9-1972E927884C}" presName="textA" presStyleLbl="revTx" presStyleIdx="0" presStyleCnt="5" custScaleX="155341">
        <dgm:presLayoutVars>
          <dgm:bulletEnabled val="1"/>
        </dgm:presLayoutVars>
      </dgm:prSet>
      <dgm:spPr/>
    </dgm:pt>
    <dgm:pt modelId="{513016AB-58EA-604A-831F-CDFA3A9EBE8E}" type="pres">
      <dgm:prSet presAssocID="{DD0C7423-94DE-1240-B8F9-1972E927884C}" presName="circleA" presStyleLbl="node1" presStyleIdx="0" presStyleCnt="5"/>
      <dgm:spPr/>
    </dgm:pt>
    <dgm:pt modelId="{125D4A08-9A02-2044-B800-4BF1705DACD9}" type="pres">
      <dgm:prSet presAssocID="{DD0C7423-94DE-1240-B8F9-1972E927884C}" presName="spaceA" presStyleCnt="0"/>
      <dgm:spPr/>
    </dgm:pt>
    <dgm:pt modelId="{7024580D-7A64-904A-933B-196817E8B842}" type="pres">
      <dgm:prSet presAssocID="{BC7A7C0E-8857-F647-A85B-27B0E36EA086}" presName="space" presStyleCnt="0"/>
      <dgm:spPr/>
    </dgm:pt>
    <dgm:pt modelId="{3E2C4720-B077-F444-8D36-0213D00B61CF}" type="pres">
      <dgm:prSet presAssocID="{08C9358E-BAE1-6947-B980-50770E0D6AA1}" presName="compositeB" presStyleCnt="0"/>
      <dgm:spPr/>
    </dgm:pt>
    <dgm:pt modelId="{A2DDF023-4DF9-AC49-B042-179DA9A90A85}" type="pres">
      <dgm:prSet presAssocID="{08C9358E-BAE1-6947-B980-50770E0D6AA1}" presName="textB" presStyleLbl="revTx" presStyleIdx="1" presStyleCnt="5" custScaleX="159149">
        <dgm:presLayoutVars>
          <dgm:bulletEnabled val="1"/>
        </dgm:presLayoutVars>
      </dgm:prSet>
      <dgm:spPr/>
    </dgm:pt>
    <dgm:pt modelId="{F485341E-6AB1-9C4F-AC66-9D469CFA1AE5}" type="pres">
      <dgm:prSet presAssocID="{08C9358E-BAE1-6947-B980-50770E0D6AA1}" presName="circleB" presStyleLbl="node1" presStyleIdx="1" presStyleCnt="5"/>
      <dgm:spPr/>
    </dgm:pt>
    <dgm:pt modelId="{7AE03F92-AB32-ED45-810B-204EED8D5E43}" type="pres">
      <dgm:prSet presAssocID="{08C9358E-BAE1-6947-B980-50770E0D6AA1}" presName="spaceB" presStyleCnt="0"/>
      <dgm:spPr/>
    </dgm:pt>
    <dgm:pt modelId="{EEB7ACE7-1CA1-6144-8FA8-7495F9360EF7}" type="pres">
      <dgm:prSet presAssocID="{FEC3FCBA-68D8-4A4C-8656-B7B981A63BE0}" presName="space" presStyleCnt="0"/>
      <dgm:spPr/>
    </dgm:pt>
    <dgm:pt modelId="{DFDE90FA-E9F6-8942-9180-CC2A14F6C824}" type="pres">
      <dgm:prSet presAssocID="{85484760-B9F8-064E-B9F6-29F92223A10C}" presName="compositeA" presStyleCnt="0"/>
      <dgm:spPr/>
    </dgm:pt>
    <dgm:pt modelId="{70BC5284-FF23-464A-A827-51D942ECC431}" type="pres">
      <dgm:prSet presAssocID="{85484760-B9F8-064E-B9F6-29F92223A10C}" presName="textA" presStyleLbl="revTx" presStyleIdx="2" presStyleCnt="5" custScaleX="161124">
        <dgm:presLayoutVars>
          <dgm:bulletEnabled val="1"/>
        </dgm:presLayoutVars>
      </dgm:prSet>
      <dgm:spPr/>
    </dgm:pt>
    <dgm:pt modelId="{B875FD18-F4B4-864B-8715-36C9C9327013}" type="pres">
      <dgm:prSet presAssocID="{85484760-B9F8-064E-B9F6-29F92223A10C}" presName="circleA" presStyleLbl="node1" presStyleIdx="2" presStyleCnt="5"/>
      <dgm:spPr/>
    </dgm:pt>
    <dgm:pt modelId="{242D27F9-751A-594D-AFCD-A9F94026E859}" type="pres">
      <dgm:prSet presAssocID="{85484760-B9F8-064E-B9F6-29F92223A10C}" presName="spaceA" presStyleCnt="0"/>
      <dgm:spPr/>
    </dgm:pt>
    <dgm:pt modelId="{64A1380F-534A-AA4C-B879-09D40DC1F83E}" type="pres">
      <dgm:prSet presAssocID="{7EB2CCA9-0BD9-0C4F-BEE1-AB45CC7599E1}" presName="space" presStyleCnt="0"/>
      <dgm:spPr/>
    </dgm:pt>
    <dgm:pt modelId="{A14E873C-5171-BA42-9775-297E9A40D533}" type="pres">
      <dgm:prSet presAssocID="{F93AF765-2721-2847-9110-A9AF212B4F14}" presName="compositeB" presStyleCnt="0"/>
      <dgm:spPr/>
    </dgm:pt>
    <dgm:pt modelId="{6D1C7935-0BE5-D049-91C2-F1C08EA1ECCE}" type="pres">
      <dgm:prSet presAssocID="{F93AF765-2721-2847-9110-A9AF212B4F14}" presName="textB" presStyleLbl="revTx" presStyleIdx="3" presStyleCnt="5" custScaleX="159966">
        <dgm:presLayoutVars>
          <dgm:bulletEnabled val="1"/>
        </dgm:presLayoutVars>
      </dgm:prSet>
      <dgm:spPr/>
    </dgm:pt>
    <dgm:pt modelId="{0C101112-7406-0D48-8879-B4C2DEDBBDC5}" type="pres">
      <dgm:prSet presAssocID="{F93AF765-2721-2847-9110-A9AF212B4F14}" presName="circleB" presStyleLbl="node1" presStyleIdx="3" presStyleCnt="5"/>
      <dgm:spPr/>
    </dgm:pt>
    <dgm:pt modelId="{CEFCFC3D-E559-5A4B-A305-B379E8D045C2}" type="pres">
      <dgm:prSet presAssocID="{F93AF765-2721-2847-9110-A9AF212B4F14}" presName="spaceB" presStyleCnt="0"/>
      <dgm:spPr/>
    </dgm:pt>
    <dgm:pt modelId="{12385B79-BDA5-7E4C-A04B-C52251F1CF84}" type="pres">
      <dgm:prSet presAssocID="{5AB6EA06-1A57-564D-B185-F5D20C424D61}" presName="space" presStyleCnt="0"/>
      <dgm:spPr/>
    </dgm:pt>
    <dgm:pt modelId="{2C4BF58A-8DAB-AE45-915D-5846F66E9435}" type="pres">
      <dgm:prSet presAssocID="{22BFEADD-250E-D047-9A90-CBC3533FD1BD}" presName="compositeA" presStyleCnt="0"/>
      <dgm:spPr/>
    </dgm:pt>
    <dgm:pt modelId="{9669DFD5-C1FC-E249-AF9E-832673C3F962}" type="pres">
      <dgm:prSet presAssocID="{22BFEADD-250E-D047-9A90-CBC3533FD1BD}" presName="textA" presStyleLbl="revTx" presStyleIdx="4" presStyleCnt="5" custScaleX="154111">
        <dgm:presLayoutVars>
          <dgm:bulletEnabled val="1"/>
        </dgm:presLayoutVars>
      </dgm:prSet>
      <dgm:spPr/>
    </dgm:pt>
    <dgm:pt modelId="{B2FA986B-E845-C148-B51D-554E84557B4A}" type="pres">
      <dgm:prSet presAssocID="{22BFEADD-250E-D047-9A90-CBC3533FD1BD}" presName="circleA" presStyleLbl="node1" presStyleIdx="4" presStyleCnt="5"/>
      <dgm:spPr/>
    </dgm:pt>
    <dgm:pt modelId="{B2E9AA54-7FFE-0641-AB44-0315C1026401}" type="pres">
      <dgm:prSet presAssocID="{22BFEADD-250E-D047-9A90-CBC3533FD1BD}" presName="spaceA" presStyleCnt="0"/>
      <dgm:spPr/>
    </dgm:pt>
  </dgm:ptLst>
  <dgm:cxnLst>
    <dgm:cxn modelId="{6CD06527-CB2C-1A42-BDD1-9ED788FDC73A}" srcId="{CEE24B9F-EC46-4E47-9999-2A3FCBB77107}" destId="{F93AF765-2721-2847-9110-A9AF212B4F14}" srcOrd="3" destOrd="0" parTransId="{AF1CE6B5-0B46-DD43-8A7C-5EA736BED68D}" sibTransId="{5AB6EA06-1A57-564D-B185-F5D20C424D61}"/>
    <dgm:cxn modelId="{8503B733-5A7E-D643-88A5-5197E138E8A3}" type="presOf" srcId="{85484760-B9F8-064E-B9F6-29F92223A10C}" destId="{70BC5284-FF23-464A-A827-51D942ECC431}" srcOrd="0" destOrd="0" presId="urn:microsoft.com/office/officeart/2005/8/layout/hProcess11"/>
    <dgm:cxn modelId="{AD287634-2A9D-D044-AB3F-8F1E0CEBED64}" type="presOf" srcId="{F93AF765-2721-2847-9110-A9AF212B4F14}" destId="{6D1C7935-0BE5-D049-91C2-F1C08EA1ECCE}" srcOrd="0" destOrd="0" presId="urn:microsoft.com/office/officeart/2005/8/layout/hProcess11"/>
    <dgm:cxn modelId="{B2EF0463-FD0B-DA47-9C66-F6C30BE8A20A}" type="presOf" srcId="{DD0C7423-94DE-1240-B8F9-1972E927884C}" destId="{0CF8CA65-7467-8F42-A000-5200A4CAABB3}" srcOrd="0" destOrd="0" presId="urn:microsoft.com/office/officeart/2005/8/layout/hProcess11"/>
    <dgm:cxn modelId="{19B63E84-DB57-F344-8961-29913FB23470}" type="presOf" srcId="{08C9358E-BAE1-6947-B980-50770E0D6AA1}" destId="{A2DDF023-4DF9-AC49-B042-179DA9A90A85}" srcOrd="0" destOrd="0" presId="urn:microsoft.com/office/officeart/2005/8/layout/hProcess11"/>
    <dgm:cxn modelId="{4785BC90-F50C-4A40-8E85-DAFC3EB9A354}" srcId="{CEE24B9F-EC46-4E47-9999-2A3FCBB77107}" destId="{22BFEADD-250E-D047-9A90-CBC3533FD1BD}" srcOrd="4" destOrd="0" parTransId="{CDE4B5AF-5D48-C245-8D63-817FF9C0C0E7}" sibTransId="{88DE7B5B-DF5C-2F4B-B7E4-EBF25CE9954B}"/>
    <dgm:cxn modelId="{D02EA1A6-1058-F549-9332-C2010A4140F4}" type="presOf" srcId="{22BFEADD-250E-D047-9A90-CBC3533FD1BD}" destId="{9669DFD5-C1FC-E249-AF9E-832673C3F962}" srcOrd="0" destOrd="0" presId="urn:microsoft.com/office/officeart/2005/8/layout/hProcess11"/>
    <dgm:cxn modelId="{B97CE5CE-48C5-6A43-A6DF-A92173E8ACC1}" srcId="{CEE24B9F-EC46-4E47-9999-2A3FCBB77107}" destId="{85484760-B9F8-064E-B9F6-29F92223A10C}" srcOrd="2" destOrd="0" parTransId="{40E41411-FAF0-EB4A-93F7-6EA3F77E5094}" sibTransId="{7EB2CCA9-0BD9-0C4F-BEE1-AB45CC7599E1}"/>
    <dgm:cxn modelId="{F3CBD7DC-E431-3E4C-9C2A-6D1001A132D3}" srcId="{CEE24B9F-EC46-4E47-9999-2A3FCBB77107}" destId="{08C9358E-BAE1-6947-B980-50770E0D6AA1}" srcOrd="1" destOrd="0" parTransId="{7A53D287-D23A-544C-85DC-3D441D1B749D}" sibTransId="{FEC3FCBA-68D8-4A4C-8656-B7B981A63BE0}"/>
    <dgm:cxn modelId="{D2F184E8-6168-CF47-A634-5B1A99D42C0F}" type="presOf" srcId="{CEE24B9F-EC46-4E47-9999-2A3FCBB77107}" destId="{D457F221-61AD-4C4D-84AF-F7F8E4D1A464}" srcOrd="0" destOrd="0" presId="urn:microsoft.com/office/officeart/2005/8/layout/hProcess11"/>
    <dgm:cxn modelId="{DEAB11FA-42F8-F342-8A6D-D876A6CDAF9F}" srcId="{CEE24B9F-EC46-4E47-9999-2A3FCBB77107}" destId="{DD0C7423-94DE-1240-B8F9-1972E927884C}" srcOrd="0" destOrd="0" parTransId="{2FC44637-2EC9-F444-8532-6A7F6010B14F}" sibTransId="{BC7A7C0E-8857-F647-A85B-27B0E36EA086}"/>
    <dgm:cxn modelId="{78F90BD1-F359-9C46-A397-9859E1FA6638}" type="presParOf" srcId="{D457F221-61AD-4C4D-84AF-F7F8E4D1A464}" destId="{4DD8E102-4921-194D-A4E2-6C56EEF3EF15}" srcOrd="0" destOrd="0" presId="urn:microsoft.com/office/officeart/2005/8/layout/hProcess11"/>
    <dgm:cxn modelId="{8545470A-953A-9244-869B-BEBCAD90CBFF}" type="presParOf" srcId="{D457F221-61AD-4C4D-84AF-F7F8E4D1A464}" destId="{C1F07401-E954-4B41-95E0-31CC551BD688}" srcOrd="1" destOrd="0" presId="urn:microsoft.com/office/officeart/2005/8/layout/hProcess11"/>
    <dgm:cxn modelId="{D997993F-EE00-8045-8F1C-E189C2241B34}" type="presParOf" srcId="{C1F07401-E954-4B41-95E0-31CC551BD688}" destId="{80410FB7-C0F6-A542-AE2F-00B14EC8803F}" srcOrd="0" destOrd="0" presId="urn:microsoft.com/office/officeart/2005/8/layout/hProcess11"/>
    <dgm:cxn modelId="{74EC2A71-240F-5D43-AD0B-1E065A73F2E6}" type="presParOf" srcId="{80410FB7-C0F6-A542-AE2F-00B14EC8803F}" destId="{0CF8CA65-7467-8F42-A000-5200A4CAABB3}" srcOrd="0" destOrd="0" presId="urn:microsoft.com/office/officeart/2005/8/layout/hProcess11"/>
    <dgm:cxn modelId="{C4536238-38A0-3748-83EE-A5DF5C460BBE}" type="presParOf" srcId="{80410FB7-C0F6-A542-AE2F-00B14EC8803F}" destId="{513016AB-58EA-604A-831F-CDFA3A9EBE8E}" srcOrd="1" destOrd="0" presId="urn:microsoft.com/office/officeart/2005/8/layout/hProcess11"/>
    <dgm:cxn modelId="{310D71F3-D3CD-3D4C-A817-893C0A73AAB8}" type="presParOf" srcId="{80410FB7-C0F6-A542-AE2F-00B14EC8803F}" destId="{125D4A08-9A02-2044-B800-4BF1705DACD9}" srcOrd="2" destOrd="0" presId="urn:microsoft.com/office/officeart/2005/8/layout/hProcess11"/>
    <dgm:cxn modelId="{E0C77155-EB30-7A40-8AE8-2C5D6CA2D01F}" type="presParOf" srcId="{C1F07401-E954-4B41-95E0-31CC551BD688}" destId="{7024580D-7A64-904A-933B-196817E8B842}" srcOrd="1" destOrd="0" presId="urn:microsoft.com/office/officeart/2005/8/layout/hProcess11"/>
    <dgm:cxn modelId="{D5BF243C-40A3-FB4C-9B44-7F0757F43C60}" type="presParOf" srcId="{C1F07401-E954-4B41-95E0-31CC551BD688}" destId="{3E2C4720-B077-F444-8D36-0213D00B61CF}" srcOrd="2" destOrd="0" presId="urn:microsoft.com/office/officeart/2005/8/layout/hProcess11"/>
    <dgm:cxn modelId="{BA5DB49D-ECB7-2E42-9441-434CFC80401C}" type="presParOf" srcId="{3E2C4720-B077-F444-8D36-0213D00B61CF}" destId="{A2DDF023-4DF9-AC49-B042-179DA9A90A85}" srcOrd="0" destOrd="0" presId="urn:microsoft.com/office/officeart/2005/8/layout/hProcess11"/>
    <dgm:cxn modelId="{B4DE07C5-A49F-5D46-9974-C0BCA8BA7BE6}" type="presParOf" srcId="{3E2C4720-B077-F444-8D36-0213D00B61CF}" destId="{F485341E-6AB1-9C4F-AC66-9D469CFA1AE5}" srcOrd="1" destOrd="0" presId="urn:microsoft.com/office/officeart/2005/8/layout/hProcess11"/>
    <dgm:cxn modelId="{41C802B2-F974-8047-8C25-C8B2FBFC91DA}" type="presParOf" srcId="{3E2C4720-B077-F444-8D36-0213D00B61CF}" destId="{7AE03F92-AB32-ED45-810B-204EED8D5E43}" srcOrd="2" destOrd="0" presId="urn:microsoft.com/office/officeart/2005/8/layout/hProcess11"/>
    <dgm:cxn modelId="{83DB2D1C-A39D-5F42-8C09-72DDD6291D79}" type="presParOf" srcId="{C1F07401-E954-4B41-95E0-31CC551BD688}" destId="{EEB7ACE7-1CA1-6144-8FA8-7495F9360EF7}" srcOrd="3" destOrd="0" presId="urn:microsoft.com/office/officeart/2005/8/layout/hProcess11"/>
    <dgm:cxn modelId="{FE78D4F2-CB09-654A-9735-41B32D3F45BE}" type="presParOf" srcId="{C1F07401-E954-4B41-95E0-31CC551BD688}" destId="{DFDE90FA-E9F6-8942-9180-CC2A14F6C824}" srcOrd="4" destOrd="0" presId="urn:microsoft.com/office/officeart/2005/8/layout/hProcess11"/>
    <dgm:cxn modelId="{293449FF-D73F-DC46-9BCD-7BEE04DCA6FB}" type="presParOf" srcId="{DFDE90FA-E9F6-8942-9180-CC2A14F6C824}" destId="{70BC5284-FF23-464A-A827-51D942ECC431}" srcOrd="0" destOrd="0" presId="urn:microsoft.com/office/officeart/2005/8/layout/hProcess11"/>
    <dgm:cxn modelId="{6E47BC3B-B757-A54D-AA65-6FD3284EBDD7}" type="presParOf" srcId="{DFDE90FA-E9F6-8942-9180-CC2A14F6C824}" destId="{B875FD18-F4B4-864B-8715-36C9C9327013}" srcOrd="1" destOrd="0" presId="urn:microsoft.com/office/officeart/2005/8/layout/hProcess11"/>
    <dgm:cxn modelId="{FE2BDEEC-6887-5F4A-8BD9-5CC716E39F15}" type="presParOf" srcId="{DFDE90FA-E9F6-8942-9180-CC2A14F6C824}" destId="{242D27F9-751A-594D-AFCD-A9F94026E859}" srcOrd="2" destOrd="0" presId="urn:microsoft.com/office/officeart/2005/8/layout/hProcess11"/>
    <dgm:cxn modelId="{6B17B7AE-D620-914D-A4D4-4AF402DB7B3C}" type="presParOf" srcId="{C1F07401-E954-4B41-95E0-31CC551BD688}" destId="{64A1380F-534A-AA4C-B879-09D40DC1F83E}" srcOrd="5" destOrd="0" presId="urn:microsoft.com/office/officeart/2005/8/layout/hProcess11"/>
    <dgm:cxn modelId="{218B8340-AFDA-CB4B-A27D-BC1F7482E46A}" type="presParOf" srcId="{C1F07401-E954-4B41-95E0-31CC551BD688}" destId="{A14E873C-5171-BA42-9775-297E9A40D533}" srcOrd="6" destOrd="0" presId="urn:microsoft.com/office/officeart/2005/8/layout/hProcess11"/>
    <dgm:cxn modelId="{49974319-75E7-6840-AA89-758D34E04FFE}" type="presParOf" srcId="{A14E873C-5171-BA42-9775-297E9A40D533}" destId="{6D1C7935-0BE5-D049-91C2-F1C08EA1ECCE}" srcOrd="0" destOrd="0" presId="urn:microsoft.com/office/officeart/2005/8/layout/hProcess11"/>
    <dgm:cxn modelId="{66ABDE02-14CD-EE48-B8F6-574CBED07E09}" type="presParOf" srcId="{A14E873C-5171-BA42-9775-297E9A40D533}" destId="{0C101112-7406-0D48-8879-B4C2DEDBBDC5}" srcOrd="1" destOrd="0" presId="urn:microsoft.com/office/officeart/2005/8/layout/hProcess11"/>
    <dgm:cxn modelId="{01F0A9BE-5D9B-754A-B922-3ECAF1960DA8}" type="presParOf" srcId="{A14E873C-5171-BA42-9775-297E9A40D533}" destId="{CEFCFC3D-E559-5A4B-A305-B379E8D045C2}" srcOrd="2" destOrd="0" presId="urn:microsoft.com/office/officeart/2005/8/layout/hProcess11"/>
    <dgm:cxn modelId="{A5C3C639-BE03-2E4E-8ECB-A2F4FE49438E}" type="presParOf" srcId="{C1F07401-E954-4B41-95E0-31CC551BD688}" destId="{12385B79-BDA5-7E4C-A04B-C52251F1CF84}" srcOrd="7" destOrd="0" presId="urn:microsoft.com/office/officeart/2005/8/layout/hProcess11"/>
    <dgm:cxn modelId="{ACFDD4AC-D5B9-D643-B3C2-2E410AE3A82C}" type="presParOf" srcId="{C1F07401-E954-4B41-95E0-31CC551BD688}" destId="{2C4BF58A-8DAB-AE45-915D-5846F66E9435}" srcOrd="8" destOrd="0" presId="urn:microsoft.com/office/officeart/2005/8/layout/hProcess11"/>
    <dgm:cxn modelId="{43CCAC3D-3532-7545-B543-2AF8056CE556}" type="presParOf" srcId="{2C4BF58A-8DAB-AE45-915D-5846F66E9435}" destId="{9669DFD5-C1FC-E249-AF9E-832673C3F962}" srcOrd="0" destOrd="0" presId="urn:microsoft.com/office/officeart/2005/8/layout/hProcess11"/>
    <dgm:cxn modelId="{C8E910B4-C755-AD4F-AC30-EF67FCA575FD}" type="presParOf" srcId="{2C4BF58A-8DAB-AE45-915D-5846F66E9435}" destId="{B2FA986B-E845-C148-B51D-554E84557B4A}" srcOrd="1" destOrd="0" presId="urn:microsoft.com/office/officeart/2005/8/layout/hProcess11"/>
    <dgm:cxn modelId="{0469B621-B794-9047-9BEF-E770CA595BB3}" type="presParOf" srcId="{2C4BF58A-8DAB-AE45-915D-5846F66E9435}" destId="{B2E9AA54-7FFE-0641-AB44-0315C102640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437AF2-1223-3B4A-82F9-AAEC0B6EEB06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D8E4D17-C432-A04D-A402-3A210E960CF3}">
      <dgm:prSet phldrT="[Text]"/>
      <dgm:spPr/>
      <dgm:t>
        <a:bodyPr/>
        <a:lstStyle/>
        <a:p>
          <a:r>
            <a:rPr lang="en-GB" dirty="0"/>
            <a:t>Forecast Contests</a:t>
          </a:r>
        </a:p>
      </dgm:t>
    </dgm:pt>
    <dgm:pt modelId="{7918CB25-3225-D747-B389-9204F062849E}" type="parTrans" cxnId="{FD0CF9AE-C373-FC4B-9500-61D4356DC033}">
      <dgm:prSet/>
      <dgm:spPr/>
      <dgm:t>
        <a:bodyPr/>
        <a:lstStyle/>
        <a:p>
          <a:endParaRPr lang="en-GB"/>
        </a:p>
      </dgm:t>
    </dgm:pt>
    <dgm:pt modelId="{7B37C5E7-C898-354B-9B74-E6BCB05E668F}" type="sibTrans" cxnId="{FD0CF9AE-C373-FC4B-9500-61D4356DC033}">
      <dgm:prSet/>
      <dgm:spPr/>
      <dgm:t>
        <a:bodyPr/>
        <a:lstStyle/>
        <a:p>
          <a:endParaRPr lang="en-GB"/>
        </a:p>
      </dgm:t>
    </dgm:pt>
    <dgm:pt modelId="{078C8BD2-7B08-6346-BEDB-879282E28721}">
      <dgm:prSet phldrT="[Text]"/>
      <dgm:spPr/>
      <dgm:t>
        <a:bodyPr/>
        <a:lstStyle/>
        <a:p>
          <a:r>
            <a:rPr lang="en-GB" dirty="0"/>
            <a:t>New Tools &amp; Techniques</a:t>
          </a:r>
        </a:p>
      </dgm:t>
    </dgm:pt>
    <dgm:pt modelId="{36DC6F13-347A-2C4F-8A72-25529873A284}" type="parTrans" cxnId="{9D352E74-7102-BF4F-8916-EFB5DFB28F79}">
      <dgm:prSet/>
      <dgm:spPr/>
      <dgm:t>
        <a:bodyPr/>
        <a:lstStyle/>
        <a:p>
          <a:endParaRPr lang="en-GB"/>
        </a:p>
      </dgm:t>
    </dgm:pt>
    <dgm:pt modelId="{9E873ECD-D67A-C54B-883F-500B032421AF}" type="sibTrans" cxnId="{9D352E74-7102-BF4F-8916-EFB5DFB28F79}">
      <dgm:prSet/>
      <dgm:spPr/>
      <dgm:t>
        <a:bodyPr/>
        <a:lstStyle/>
        <a:p>
          <a:endParaRPr lang="en-GB"/>
        </a:p>
      </dgm:t>
    </dgm:pt>
    <dgm:pt modelId="{0BEFDF3A-FCD6-A041-9434-86466C904726}">
      <dgm:prSet phldrT="[Text]"/>
      <dgm:spPr/>
      <dgm:t>
        <a:bodyPr/>
        <a:lstStyle/>
        <a:p>
          <a:r>
            <a:rPr lang="en-GB" dirty="0"/>
            <a:t>Novel Insights</a:t>
          </a:r>
        </a:p>
      </dgm:t>
    </dgm:pt>
    <dgm:pt modelId="{AFFD0298-B51B-9048-8866-BB8D635142D4}" type="parTrans" cxnId="{0E30BBBB-B74C-214D-8E37-C68302788348}">
      <dgm:prSet/>
      <dgm:spPr/>
      <dgm:t>
        <a:bodyPr/>
        <a:lstStyle/>
        <a:p>
          <a:endParaRPr lang="en-GB"/>
        </a:p>
      </dgm:t>
    </dgm:pt>
    <dgm:pt modelId="{CC404DD9-AA44-0743-A065-CA1EC51C8135}" type="sibTrans" cxnId="{0E30BBBB-B74C-214D-8E37-C68302788348}">
      <dgm:prSet/>
      <dgm:spPr/>
      <dgm:t>
        <a:bodyPr/>
        <a:lstStyle/>
        <a:p>
          <a:endParaRPr lang="en-GB"/>
        </a:p>
      </dgm:t>
    </dgm:pt>
    <dgm:pt modelId="{7D373A84-0391-9147-B47B-4298E5AF4A05}">
      <dgm:prSet phldrT="[Text]"/>
      <dgm:spPr/>
      <dgm:t>
        <a:bodyPr/>
        <a:lstStyle/>
        <a:p>
          <a:r>
            <a:rPr lang="en-GB" dirty="0"/>
            <a:t>Growth &amp; Improvement</a:t>
          </a:r>
        </a:p>
      </dgm:t>
    </dgm:pt>
    <dgm:pt modelId="{7DC89AF2-E45F-2B4E-AAB3-C39CBAC9E3B2}" type="parTrans" cxnId="{2BE07309-E3BB-874F-9CE8-35105A3F33A8}">
      <dgm:prSet/>
      <dgm:spPr/>
      <dgm:t>
        <a:bodyPr/>
        <a:lstStyle/>
        <a:p>
          <a:endParaRPr lang="en-GB"/>
        </a:p>
      </dgm:t>
    </dgm:pt>
    <dgm:pt modelId="{1734BF62-8CF4-5B40-95C6-173B057283A1}" type="sibTrans" cxnId="{2BE07309-E3BB-874F-9CE8-35105A3F33A8}">
      <dgm:prSet/>
      <dgm:spPr/>
      <dgm:t>
        <a:bodyPr/>
        <a:lstStyle/>
        <a:p>
          <a:endParaRPr lang="en-GB"/>
        </a:p>
      </dgm:t>
    </dgm:pt>
    <dgm:pt modelId="{266E7C3E-0EA8-0A40-B378-F4AC421D72C4}">
      <dgm:prSet phldrT="[Text]"/>
      <dgm:spPr/>
      <dgm:t>
        <a:bodyPr/>
        <a:lstStyle/>
        <a:p>
          <a:r>
            <a:rPr lang="en-GB" dirty="0"/>
            <a:t>New Questions</a:t>
          </a:r>
        </a:p>
      </dgm:t>
    </dgm:pt>
    <dgm:pt modelId="{15E84546-D709-AA4B-AB4B-2F3575BA2069}" type="parTrans" cxnId="{8AE78A78-5218-FB4A-992F-5C7D7F02807A}">
      <dgm:prSet/>
      <dgm:spPr/>
      <dgm:t>
        <a:bodyPr/>
        <a:lstStyle/>
        <a:p>
          <a:endParaRPr lang="en-GB"/>
        </a:p>
      </dgm:t>
    </dgm:pt>
    <dgm:pt modelId="{40C277D3-DD2E-CA44-B4D5-79BE21699BFA}" type="sibTrans" cxnId="{8AE78A78-5218-FB4A-992F-5C7D7F02807A}">
      <dgm:prSet/>
      <dgm:spPr/>
      <dgm:t>
        <a:bodyPr/>
        <a:lstStyle/>
        <a:p>
          <a:endParaRPr lang="en-GB"/>
        </a:p>
      </dgm:t>
    </dgm:pt>
    <dgm:pt modelId="{9A60DD20-2DC2-C646-86BA-129C5888A0A5}" type="pres">
      <dgm:prSet presAssocID="{35437AF2-1223-3B4A-82F9-AAEC0B6EEB06}" presName="cycle" presStyleCnt="0">
        <dgm:presLayoutVars>
          <dgm:dir/>
          <dgm:resizeHandles val="exact"/>
        </dgm:presLayoutVars>
      </dgm:prSet>
      <dgm:spPr/>
    </dgm:pt>
    <dgm:pt modelId="{97B77574-CF2B-FC4C-987B-F880C9D46608}" type="pres">
      <dgm:prSet presAssocID="{1D8E4D17-C432-A04D-A402-3A210E960CF3}" presName="node" presStyleLbl="node1" presStyleIdx="0" presStyleCnt="5">
        <dgm:presLayoutVars>
          <dgm:bulletEnabled val="1"/>
        </dgm:presLayoutVars>
      </dgm:prSet>
      <dgm:spPr/>
    </dgm:pt>
    <dgm:pt modelId="{34C96259-A4D7-2141-9889-8E711C6F162B}" type="pres">
      <dgm:prSet presAssocID="{7B37C5E7-C898-354B-9B74-E6BCB05E668F}" presName="sibTrans" presStyleLbl="sibTrans2D1" presStyleIdx="0" presStyleCnt="5"/>
      <dgm:spPr/>
    </dgm:pt>
    <dgm:pt modelId="{7B6F4A47-F4FB-3D40-A8AA-605187A1CB74}" type="pres">
      <dgm:prSet presAssocID="{7B37C5E7-C898-354B-9B74-E6BCB05E668F}" presName="connectorText" presStyleLbl="sibTrans2D1" presStyleIdx="0" presStyleCnt="5"/>
      <dgm:spPr/>
    </dgm:pt>
    <dgm:pt modelId="{31EF5F06-A685-0941-8310-64BF19310073}" type="pres">
      <dgm:prSet presAssocID="{078C8BD2-7B08-6346-BEDB-879282E28721}" presName="node" presStyleLbl="node1" presStyleIdx="1" presStyleCnt="5">
        <dgm:presLayoutVars>
          <dgm:bulletEnabled val="1"/>
        </dgm:presLayoutVars>
      </dgm:prSet>
      <dgm:spPr/>
    </dgm:pt>
    <dgm:pt modelId="{246A2E08-B0C7-144D-9E57-DF26D728659D}" type="pres">
      <dgm:prSet presAssocID="{9E873ECD-D67A-C54B-883F-500B032421AF}" presName="sibTrans" presStyleLbl="sibTrans2D1" presStyleIdx="1" presStyleCnt="5"/>
      <dgm:spPr/>
    </dgm:pt>
    <dgm:pt modelId="{B2DD5FA2-1897-BC45-8F89-B3C1C312CB6F}" type="pres">
      <dgm:prSet presAssocID="{9E873ECD-D67A-C54B-883F-500B032421AF}" presName="connectorText" presStyleLbl="sibTrans2D1" presStyleIdx="1" presStyleCnt="5"/>
      <dgm:spPr/>
    </dgm:pt>
    <dgm:pt modelId="{304374FA-011A-E940-BC96-5E24C3CCC5FF}" type="pres">
      <dgm:prSet presAssocID="{0BEFDF3A-FCD6-A041-9434-86466C904726}" presName="node" presStyleLbl="node1" presStyleIdx="2" presStyleCnt="5">
        <dgm:presLayoutVars>
          <dgm:bulletEnabled val="1"/>
        </dgm:presLayoutVars>
      </dgm:prSet>
      <dgm:spPr/>
    </dgm:pt>
    <dgm:pt modelId="{957C1E35-782E-0F48-83AA-FAA22E6B3EFD}" type="pres">
      <dgm:prSet presAssocID="{CC404DD9-AA44-0743-A065-CA1EC51C8135}" presName="sibTrans" presStyleLbl="sibTrans2D1" presStyleIdx="2" presStyleCnt="5"/>
      <dgm:spPr/>
    </dgm:pt>
    <dgm:pt modelId="{5C9C4567-4EAB-E74C-AA89-2A4BD2AF67CE}" type="pres">
      <dgm:prSet presAssocID="{CC404DD9-AA44-0743-A065-CA1EC51C8135}" presName="connectorText" presStyleLbl="sibTrans2D1" presStyleIdx="2" presStyleCnt="5"/>
      <dgm:spPr/>
    </dgm:pt>
    <dgm:pt modelId="{D074EF4C-843C-6E46-BA90-F3C68C9512B5}" type="pres">
      <dgm:prSet presAssocID="{7D373A84-0391-9147-B47B-4298E5AF4A05}" presName="node" presStyleLbl="node1" presStyleIdx="3" presStyleCnt="5">
        <dgm:presLayoutVars>
          <dgm:bulletEnabled val="1"/>
        </dgm:presLayoutVars>
      </dgm:prSet>
      <dgm:spPr/>
    </dgm:pt>
    <dgm:pt modelId="{4E8D1995-99E8-034C-9B3E-72B224ACB4E1}" type="pres">
      <dgm:prSet presAssocID="{1734BF62-8CF4-5B40-95C6-173B057283A1}" presName="sibTrans" presStyleLbl="sibTrans2D1" presStyleIdx="3" presStyleCnt="5"/>
      <dgm:spPr/>
    </dgm:pt>
    <dgm:pt modelId="{C6F0558B-D7E8-BB4E-AEA2-CEDF81043FE2}" type="pres">
      <dgm:prSet presAssocID="{1734BF62-8CF4-5B40-95C6-173B057283A1}" presName="connectorText" presStyleLbl="sibTrans2D1" presStyleIdx="3" presStyleCnt="5"/>
      <dgm:spPr/>
    </dgm:pt>
    <dgm:pt modelId="{79A66B19-B3D2-B04A-B7A5-7E1CB6C2B92E}" type="pres">
      <dgm:prSet presAssocID="{266E7C3E-0EA8-0A40-B378-F4AC421D72C4}" presName="node" presStyleLbl="node1" presStyleIdx="4" presStyleCnt="5">
        <dgm:presLayoutVars>
          <dgm:bulletEnabled val="1"/>
        </dgm:presLayoutVars>
      </dgm:prSet>
      <dgm:spPr/>
    </dgm:pt>
    <dgm:pt modelId="{E3DC770E-C984-8D45-82B9-5B21C0C72FA0}" type="pres">
      <dgm:prSet presAssocID="{40C277D3-DD2E-CA44-B4D5-79BE21699BFA}" presName="sibTrans" presStyleLbl="sibTrans2D1" presStyleIdx="4" presStyleCnt="5"/>
      <dgm:spPr/>
    </dgm:pt>
    <dgm:pt modelId="{97438F33-2657-1749-A82B-0D396C3CF3E4}" type="pres">
      <dgm:prSet presAssocID="{40C277D3-DD2E-CA44-B4D5-79BE21699BFA}" presName="connectorText" presStyleLbl="sibTrans2D1" presStyleIdx="4" presStyleCnt="5"/>
      <dgm:spPr/>
    </dgm:pt>
  </dgm:ptLst>
  <dgm:cxnLst>
    <dgm:cxn modelId="{F87A2805-D5C1-B949-8BAA-770CA44509A9}" type="presOf" srcId="{7D373A84-0391-9147-B47B-4298E5AF4A05}" destId="{D074EF4C-843C-6E46-BA90-F3C68C9512B5}" srcOrd="0" destOrd="0" presId="urn:microsoft.com/office/officeart/2005/8/layout/cycle2"/>
    <dgm:cxn modelId="{2BE07309-E3BB-874F-9CE8-35105A3F33A8}" srcId="{35437AF2-1223-3B4A-82F9-AAEC0B6EEB06}" destId="{7D373A84-0391-9147-B47B-4298E5AF4A05}" srcOrd="3" destOrd="0" parTransId="{7DC89AF2-E45F-2B4E-AAB3-C39CBAC9E3B2}" sibTransId="{1734BF62-8CF4-5B40-95C6-173B057283A1}"/>
    <dgm:cxn modelId="{C03F1F10-BB48-E24E-A320-D53FE938A3AE}" type="presOf" srcId="{1D8E4D17-C432-A04D-A402-3A210E960CF3}" destId="{97B77574-CF2B-FC4C-987B-F880C9D46608}" srcOrd="0" destOrd="0" presId="urn:microsoft.com/office/officeart/2005/8/layout/cycle2"/>
    <dgm:cxn modelId="{80BE4116-4AA0-8142-B88A-45DFE7D5A43E}" type="presOf" srcId="{CC404DD9-AA44-0743-A065-CA1EC51C8135}" destId="{5C9C4567-4EAB-E74C-AA89-2A4BD2AF67CE}" srcOrd="1" destOrd="0" presId="urn:microsoft.com/office/officeart/2005/8/layout/cycle2"/>
    <dgm:cxn modelId="{A3003F34-F0B7-3345-AB69-0981E33473AC}" type="presOf" srcId="{CC404DD9-AA44-0743-A065-CA1EC51C8135}" destId="{957C1E35-782E-0F48-83AA-FAA22E6B3EFD}" srcOrd="0" destOrd="0" presId="urn:microsoft.com/office/officeart/2005/8/layout/cycle2"/>
    <dgm:cxn modelId="{62961B44-90F3-DA49-8470-0AE76D17E718}" type="presOf" srcId="{9E873ECD-D67A-C54B-883F-500B032421AF}" destId="{246A2E08-B0C7-144D-9E57-DF26D728659D}" srcOrd="0" destOrd="0" presId="urn:microsoft.com/office/officeart/2005/8/layout/cycle2"/>
    <dgm:cxn modelId="{9440D045-E852-F24A-905D-41DA29F552B9}" type="presOf" srcId="{1734BF62-8CF4-5B40-95C6-173B057283A1}" destId="{4E8D1995-99E8-034C-9B3E-72B224ACB4E1}" srcOrd="0" destOrd="0" presId="urn:microsoft.com/office/officeart/2005/8/layout/cycle2"/>
    <dgm:cxn modelId="{59624E5D-B961-DA4F-BB96-C42CC0262F2D}" type="presOf" srcId="{9E873ECD-D67A-C54B-883F-500B032421AF}" destId="{B2DD5FA2-1897-BC45-8F89-B3C1C312CB6F}" srcOrd="1" destOrd="0" presId="urn:microsoft.com/office/officeart/2005/8/layout/cycle2"/>
    <dgm:cxn modelId="{D9325763-9C7E-3842-9D34-3EA02DD9BC71}" type="presOf" srcId="{0BEFDF3A-FCD6-A041-9434-86466C904726}" destId="{304374FA-011A-E940-BC96-5E24C3CCC5FF}" srcOrd="0" destOrd="0" presId="urn:microsoft.com/office/officeart/2005/8/layout/cycle2"/>
    <dgm:cxn modelId="{CF79C270-2DFC-284A-977E-4B93E76C4ED4}" type="presOf" srcId="{1734BF62-8CF4-5B40-95C6-173B057283A1}" destId="{C6F0558B-D7E8-BB4E-AEA2-CEDF81043FE2}" srcOrd="1" destOrd="0" presId="urn:microsoft.com/office/officeart/2005/8/layout/cycle2"/>
    <dgm:cxn modelId="{9D352E74-7102-BF4F-8916-EFB5DFB28F79}" srcId="{35437AF2-1223-3B4A-82F9-AAEC0B6EEB06}" destId="{078C8BD2-7B08-6346-BEDB-879282E28721}" srcOrd="1" destOrd="0" parTransId="{36DC6F13-347A-2C4F-8A72-25529873A284}" sibTransId="{9E873ECD-D67A-C54B-883F-500B032421AF}"/>
    <dgm:cxn modelId="{8AE78A78-5218-FB4A-992F-5C7D7F02807A}" srcId="{35437AF2-1223-3B4A-82F9-AAEC0B6EEB06}" destId="{266E7C3E-0EA8-0A40-B378-F4AC421D72C4}" srcOrd="4" destOrd="0" parTransId="{15E84546-D709-AA4B-AB4B-2F3575BA2069}" sibTransId="{40C277D3-DD2E-CA44-B4D5-79BE21699BFA}"/>
    <dgm:cxn modelId="{FD079C87-A2F1-4245-96E0-A8ECBF95D47D}" type="presOf" srcId="{40C277D3-DD2E-CA44-B4D5-79BE21699BFA}" destId="{E3DC770E-C984-8D45-82B9-5B21C0C72FA0}" srcOrd="0" destOrd="0" presId="urn:microsoft.com/office/officeart/2005/8/layout/cycle2"/>
    <dgm:cxn modelId="{85AB038B-6AF1-1849-A507-1CB7A636714A}" type="presOf" srcId="{35437AF2-1223-3B4A-82F9-AAEC0B6EEB06}" destId="{9A60DD20-2DC2-C646-86BA-129C5888A0A5}" srcOrd="0" destOrd="0" presId="urn:microsoft.com/office/officeart/2005/8/layout/cycle2"/>
    <dgm:cxn modelId="{4F9B9698-2B41-9B43-862E-9ABBDCB75D26}" type="presOf" srcId="{7B37C5E7-C898-354B-9B74-E6BCB05E668F}" destId="{34C96259-A4D7-2141-9889-8E711C6F162B}" srcOrd="0" destOrd="0" presId="urn:microsoft.com/office/officeart/2005/8/layout/cycle2"/>
    <dgm:cxn modelId="{A4E5419A-D7F4-FE4D-8D4D-560602208DB7}" type="presOf" srcId="{40C277D3-DD2E-CA44-B4D5-79BE21699BFA}" destId="{97438F33-2657-1749-A82B-0D396C3CF3E4}" srcOrd="1" destOrd="0" presId="urn:microsoft.com/office/officeart/2005/8/layout/cycle2"/>
    <dgm:cxn modelId="{F146BBA9-985E-314B-A8AB-4EE4E3213202}" type="presOf" srcId="{078C8BD2-7B08-6346-BEDB-879282E28721}" destId="{31EF5F06-A685-0941-8310-64BF19310073}" srcOrd="0" destOrd="0" presId="urn:microsoft.com/office/officeart/2005/8/layout/cycle2"/>
    <dgm:cxn modelId="{7633F4AC-9C16-7D41-87AE-00DC577DFB08}" type="presOf" srcId="{7B37C5E7-C898-354B-9B74-E6BCB05E668F}" destId="{7B6F4A47-F4FB-3D40-A8AA-605187A1CB74}" srcOrd="1" destOrd="0" presId="urn:microsoft.com/office/officeart/2005/8/layout/cycle2"/>
    <dgm:cxn modelId="{FD0CF9AE-C373-FC4B-9500-61D4356DC033}" srcId="{35437AF2-1223-3B4A-82F9-AAEC0B6EEB06}" destId="{1D8E4D17-C432-A04D-A402-3A210E960CF3}" srcOrd="0" destOrd="0" parTransId="{7918CB25-3225-D747-B389-9204F062849E}" sibTransId="{7B37C5E7-C898-354B-9B74-E6BCB05E668F}"/>
    <dgm:cxn modelId="{0E30BBBB-B74C-214D-8E37-C68302788348}" srcId="{35437AF2-1223-3B4A-82F9-AAEC0B6EEB06}" destId="{0BEFDF3A-FCD6-A041-9434-86466C904726}" srcOrd="2" destOrd="0" parTransId="{AFFD0298-B51B-9048-8866-BB8D635142D4}" sibTransId="{CC404DD9-AA44-0743-A065-CA1EC51C8135}"/>
    <dgm:cxn modelId="{E3A02BC2-2D6B-DE43-975B-372A906E3C33}" type="presOf" srcId="{266E7C3E-0EA8-0A40-B378-F4AC421D72C4}" destId="{79A66B19-B3D2-B04A-B7A5-7E1CB6C2B92E}" srcOrd="0" destOrd="0" presId="urn:microsoft.com/office/officeart/2005/8/layout/cycle2"/>
    <dgm:cxn modelId="{EFF7FCC3-DBBC-DA49-9409-2F275C590E07}" type="presParOf" srcId="{9A60DD20-2DC2-C646-86BA-129C5888A0A5}" destId="{97B77574-CF2B-FC4C-987B-F880C9D46608}" srcOrd="0" destOrd="0" presId="urn:microsoft.com/office/officeart/2005/8/layout/cycle2"/>
    <dgm:cxn modelId="{A6E9BDD9-5634-AD46-9976-04F5277B28B1}" type="presParOf" srcId="{9A60DD20-2DC2-C646-86BA-129C5888A0A5}" destId="{34C96259-A4D7-2141-9889-8E711C6F162B}" srcOrd="1" destOrd="0" presId="urn:microsoft.com/office/officeart/2005/8/layout/cycle2"/>
    <dgm:cxn modelId="{4045B705-5A6F-C446-AB3F-A7E3281A5270}" type="presParOf" srcId="{34C96259-A4D7-2141-9889-8E711C6F162B}" destId="{7B6F4A47-F4FB-3D40-A8AA-605187A1CB74}" srcOrd="0" destOrd="0" presId="urn:microsoft.com/office/officeart/2005/8/layout/cycle2"/>
    <dgm:cxn modelId="{DEAE28A4-DF4A-B745-84AC-C2F6A5E3AB72}" type="presParOf" srcId="{9A60DD20-2DC2-C646-86BA-129C5888A0A5}" destId="{31EF5F06-A685-0941-8310-64BF19310073}" srcOrd="2" destOrd="0" presId="urn:microsoft.com/office/officeart/2005/8/layout/cycle2"/>
    <dgm:cxn modelId="{B85954DE-6C58-6C41-B377-F6772CC557F1}" type="presParOf" srcId="{9A60DD20-2DC2-C646-86BA-129C5888A0A5}" destId="{246A2E08-B0C7-144D-9E57-DF26D728659D}" srcOrd="3" destOrd="0" presId="urn:microsoft.com/office/officeart/2005/8/layout/cycle2"/>
    <dgm:cxn modelId="{7B7F43C3-A4B6-674E-ADF6-6F0FF7E4EEE2}" type="presParOf" srcId="{246A2E08-B0C7-144D-9E57-DF26D728659D}" destId="{B2DD5FA2-1897-BC45-8F89-B3C1C312CB6F}" srcOrd="0" destOrd="0" presId="urn:microsoft.com/office/officeart/2005/8/layout/cycle2"/>
    <dgm:cxn modelId="{D1F876AA-7D0D-8343-9483-12FE5176945F}" type="presParOf" srcId="{9A60DD20-2DC2-C646-86BA-129C5888A0A5}" destId="{304374FA-011A-E940-BC96-5E24C3CCC5FF}" srcOrd="4" destOrd="0" presId="urn:microsoft.com/office/officeart/2005/8/layout/cycle2"/>
    <dgm:cxn modelId="{10F4632D-04EC-C24D-AEE6-9D8A7F88DB44}" type="presParOf" srcId="{9A60DD20-2DC2-C646-86BA-129C5888A0A5}" destId="{957C1E35-782E-0F48-83AA-FAA22E6B3EFD}" srcOrd="5" destOrd="0" presId="urn:microsoft.com/office/officeart/2005/8/layout/cycle2"/>
    <dgm:cxn modelId="{F82D48F5-AF02-5445-9C67-84AF89E43F4A}" type="presParOf" srcId="{957C1E35-782E-0F48-83AA-FAA22E6B3EFD}" destId="{5C9C4567-4EAB-E74C-AA89-2A4BD2AF67CE}" srcOrd="0" destOrd="0" presId="urn:microsoft.com/office/officeart/2005/8/layout/cycle2"/>
    <dgm:cxn modelId="{B517A496-8BB4-EC4D-82C3-2B165F5A7893}" type="presParOf" srcId="{9A60DD20-2DC2-C646-86BA-129C5888A0A5}" destId="{D074EF4C-843C-6E46-BA90-F3C68C9512B5}" srcOrd="6" destOrd="0" presId="urn:microsoft.com/office/officeart/2005/8/layout/cycle2"/>
    <dgm:cxn modelId="{FB53B9D0-E3DA-C044-BFB4-EEFAB44954F1}" type="presParOf" srcId="{9A60DD20-2DC2-C646-86BA-129C5888A0A5}" destId="{4E8D1995-99E8-034C-9B3E-72B224ACB4E1}" srcOrd="7" destOrd="0" presId="urn:microsoft.com/office/officeart/2005/8/layout/cycle2"/>
    <dgm:cxn modelId="{1A10FFBC-3CE2-8A4D-A6DB-A3F3591E69B1}" type="presParOf" srcId="{4E8D1995-99E8-034C-9B3E-72B224ACB4E1}" destId="{C6F0558B-D7E8-BB4E-AEA2-CEDF81043FE2}" srcOrd="0" destOrd="0" presId="urn:microsoft.com/office/officeart/2005/8/layout/cycle2"/>
    <dgm:cxn modelId="{4E7BC8B8-D8E8-C04E-899F-90FC56475E48}" type="presParOf" srcId="{9A60DD20-2DC2-C646-86BA-129C5888A0A5}" destId="{79A66B19-B3D2-B04A-B7A5-7E1CB6C2B92E}" srcOrd="8" destOrd="0" presId="urn:microsoft.com/office/officeart/2005/8/layout/cycle2"/>
    <dgm:cxn modelId="{4C5D3B3E-A3DA-9543-BE20-F925D08E9805}" type="presParOf" srcId="{9A60DD20-2DC2-C646-86BA-129C5888A0A5}" destId="{E3DC770E-C984-8D45-82B9-5B21C0C72FA0}" srcOrd="9" destOrd="0" presId="urn:microsoft.com/office/officeart/2005/8/layout/cycle2"/>
    <dgm:cxn modelId="{FFC75B5E-22B5-0B4B-8B38-669D4C5EC9DD}" type="presParOf" srcId="{E3DC770E-C984-8D45-82B9-5B21C0C72FA0}" destId="{97438F33-2657-1749-A82B-0D396C3CF3E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8E102-4921-194D-A4E2-6C56EEF3EF15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CA65-7467-8F42-A000-5200A4CAABB3}">
      <dsp:nvSpPr>
        <dsp:cNvPr id="0" name=""/>
        <dsp:cNvSpPr/>
      </dsp:nvSpPr>
      <dsp:spPr>
        <a:xfrm>
          <a:off x="4159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Design</a:t>
          </a:r>
        </a:p>
      </dsp:txBody>
      <dsp:txXfrm>
        <a:off x="4159" y="0"/>
        <a:ext cx="1818408" cy="1740535"/>
      </dsp:txXfrm>
    </dsp:sp>
    <dsp:sp modelId="{513016AB-58EA-604A-831F-CDFA3A9EBE8E}">
      <dsp:nvSpPr>
        <dsp:cNvPr id="0" name=""/>
        <dsp:cNvSpPr/>
      </dsp:nvSpPr>
      <dsp:spPr>
        <a:xfrm>
          <a:off x="695796" y="1958102"/>
          <a:ext cx="435133" cy="4351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DF023-4DF9-AC49-B042-179DA9A90A85}">
      <dsp:nvSpPr>
        <dsp:cNvPr id="0" name=""/>
        <dsp:cNvSpPr/>
      </dsp:nvSpPr>
      <dsp:spPr>
        <a:xfrm>
          <a:off x="1913487" y="2610802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Implementation</a:t>
          </a:r>
        </a:p>
      </dsp:txBody>
      <dsp:txXfrm>
        <a:off x="1913487" y="2610802"/>
        <a:ext cx="1818408" cy="1740535"/>
      </dsp:txXfrm>
    </dsp:sp>
    <dsp:sp modelId="{F485341E-6AB1-9C4F-AC66-9D469CFA1AE5}">
      <dsp:nvSpPr>
        <dsp:cNvPr id="0" name=""/>
        <dsp:cNvSpPr/>
      </dsp:nvSpPr>
      <dsp:spPr>
        <a:xfrm>
          <a:off x="2605124" y="1958102"/>
          <a:ext cx="435133" cy="435133"/>
        </a:xfrm>
        <a:prstGeom prst="ellipse">
          <a:avLst/>
        </a:prstGeom>
        <a:solidFill>
          <a:schemeClr val="accent3">
            <a:hueOff val="880112"/>
            <a:satOff val="0"/>
            <a:lumOff val="-14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C5284-FF23-464A-A827-51D942ECC431}">
      <dsp:nvSpPr>
        <dsp:cNvPr id="0" name=""/>
        <dsp:cNvSpPr/>
      </dsp:nvSpPr>
      <dsp:spPr>
        <a:xfrm>
          <a:off x="3822815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Participation</a:t>
          </a:r>
        </a:p>
      </dsp:txBody>
      <dsp:txXfrm>
        <a:off x="3822815" y="0"/>
        <a:ext cx="1818408" cy="1740535"/>
      </dsp:txXfrm>
    </dsp:sp>
    <dsp:sp modelId="{B875FD18-F4B4-864B-8715-36C9C9327013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3">
            <a:hueOff val="1760224"/>
            <a:satOff val="0"/>
            <a:lumOff val="-2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C7935-0BE5-D049-91C2-F1C08EA1ECCE}">
      <dsp:nvSpPr>
        <dsp:cNvPr id="0" name=""/>
        <dsp:cNvSpPr/>
      </dsp:nvSpPr>
      <dsp:spPr>
        <a:xfrm>
          <a:off x="5732144" y="2610802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Aggregation</a:t>
          </a:r>
        </a:p>
      </dsp:txBody>
      <dsp:txXfrm>
        <a:off x="5732144" y="2610802"/>
        <a:ext cx="1818408" cy="1740535"/>
      </dsp:txXfrm>
    </dsp:sp>
    <dsp:sp modelId="{0C101112-7406-0D48-8879-B4C2DEDBBDC5}">
      <dsp:nvSpPr>
        <dsp:cNvPr id="0" name=""/>
        <dsp:cNvSpPr/>
      </dsp:nvSpPr>
      <dsp:spPr>
        <a:xfrm>
          <a:off x="6423781" y="1958102"/>
          <a:ext cx="435133" cy="435133"/>
        </a:xfrm>
        <a:prstGeom prst="ellipse">
          <a:avLst/>
        </a:prstGeom>
        <a:solidFill>
          <a:schemeClr val="accent3">
            <a:hueOff val="2640335"/>
            <a:satOff val="0"/>
            <a:lumOff val="-42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9DFD5-C1FC-E249-AF9E-832673C3F962}">
      <dsp:nvSpPr>
        <dsp:cNvPr id="0" name=""/>
        <dsp:cNvSpPr/>
      </dsp:nvSpPr>
      <dsp:spPr>
        <a:xfrm>
          <a:off x="7641472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Insights</a:t>
          </a:r>
        </a:p>
      </dsp:txBody>
      <dsp:txXfrm>
        <a:off x="7641472" y="0"/>
        <a:ext cx="1818408" cy="1740535"/>
      </dsp:txXfrm>
    </dsp:sp>
    <dsp:sp modelId="{B2FA986B-E845-C148-B51D-554E84557B4A}">
      <dsp:nvSpPr>
        <dsp:cNvPr id="0" name=""/>
        <dsp:cNvSpPr/>
      </dsp:nvSpPr>
      <dsp:spPr>
        <a:xfrm>
          <a:off x="8333110" y="1958102"/>
          <a:ext cx="435133" cy="435133"/>
        </a:xfrm>
        <a:prstGeom prst="ellipse">
          <a:avLst/>
        </a:prstGeom>
        <a:solidFill>
          <a:schemeClr val="accent3">
            <a:hueOff val="3520447"/>
            <a:satOff val="0"/>
            <a:lumOff val="-5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8E102-4921-194D-A4E2-6C56EEF3EF15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8CA65-7467-8F42-A000-5200A4CAABB3}">
      <dsp:nvSpPr>
        <dsp:cNvPr id="0" name=""/>
        <dsp:cNvSpPr/>
      </dsp:nvSpPr>
      <dsp:spPr>
        <a:xfrm>
          <a:off x="3479" y="0"/>
          <a:ext cx="1814361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Design</a:t>
          </a:r>
          <a:br>
            <a:rPr lang="en-GB" sz="1600" kern="1200" dirty="0"/>
          </a:br>
          <a:r>
            <a:rPr lang="en-GB" sz="1600" kern="1200" dirty="0"/>
            <a:t>What are the Key Challenges we want to solve?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Who will benefit from the forecasts?</a:t>
          </a:r>
        </a:p>
      </dsp:txBody>
      <dsp:txXfrm>
        <a:off x="3479" y="0"/>
        <a:ext cx="1814361" cy="1740535"/>
      </dsp:txXfrm>
    </dsp:sp>
    <dsp:sp modelId="{513016AB-58EA-604A-831F-CDFA3A9EBE8E}">
      <dsp:nvSpPr>
        <dsp:cNvPr id="0" name=""/>
        <dsp:cNvSpPr/>
      </dsp:nvSpPr>
      <dsp:spPr>
        <a:xfrm>
          <a:off x="693093" y="1958102"/>
          <a:ext cx="435133" cy="4351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DF023-4DF9-AC49-B042-179DA9A90A85}">
      <dsp:nvSpPr>
        <dsp:cNvPr id="0" name=""/>
        <dsp:cNvSpPr/>
      </dsp:nvSpPr>
      <dsp:spPr>
        <a:xfrm>
          <a:off x="1876240" y="2610802"/>
          <a:ext cx="185883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Implementation</a:t>
          </a:r>
          <a:br>
            <a:rPr lang="en-GB" sz="1600" b="1" kern="1200" dirty="0"/>
          </a:br>
          <a:r>
            <a:rPr lang="en-GB" sz="1600" b="0" kern="1200" dirty="0"/>
            <a:t>What datasets can we use openly?</a:t>
          </a:r>
          <a:br>
            <a:rPr lang="en-GB" sz="1600" b="0" kern="1200" dirty="0"/>
          </a:br>
          <a:r>
            <a:rPr lang="en-GB" sz="1600" b="0" kern="1200" dirty="0"/>
            <a:t>Are there any specific strategies or tools that we want to see?</a:t>
          </a:r>
          <a:endParaRPr lang="en-GB" sz="1600" b="1" kern="1200" dirty="0"/>
        </a:p>
      </dsp:txBody>
      <dsp:txXfrm>
        <a:off x="1876240" y="2610802"/>
        <a:ext cx="1858838" cy="1740535"/>
      </dsp:txXfrm>
    </dsp:sp>
    <dsp:sp modelId="{F485341E-6AB1-9C4F-AC66-9D469CFA1AE5}">
      <dsp:nvSpPr>
        <dsp:cNvPr id="0" name=""/>
        <dsp:cNvSpPr/>
      </dsp:nvSpPr>
      <dsp:spPr>
        <a:xfrm>
          <a:off x="2588093" y="1958102"/>
          <a:ext cx="435133" cy="435133"/>
        </a:xfrm>
        <a:prstGeom prst="ellipse">
          <a:avLst/>
        </a:prstGeom>
        <a:solidFill>
          <a:schemeClr val="accent3">
            <a:hueOff val="880112"/>
            <a:satOff val="0"/>
            <a:lumOff val="-14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C5284-FF23-464A-A827-51D942ECC431}">
      <dsp:nvSpPr>
        <dsp:cNvPr id="0" name=""/>
        <dsp:cNvSpPr/>
      </dsp:nvSpPr>
      <dsp:spPr>
        <a:xfrm>
          <a:off x="3793478" y="0"/>
          <a:ext cx="1881906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Participation</a:t>
          </a:r>
          <a:br>
            <a:rPr lang="en-GB" sz="1600" b="1" kern="1200" dirty="0"/>
          </a:br>
          <a:r>
            <a:rPr lang="en-GB" sz="1600" b="0" kern="1200" dirty="0"/>
            <a:t>Can we engage with a diverse set of teams?</a:t>
          </a:r>
          <a:br>
            <a:rPr lang="en-GB" sz="1600" b="0" kern="1200" dirty="0"/>
          </a:br>
          <a:r>
            <a:rPr lang="en-GB" sz="1600" b="0" kern="1200" dirty="0"/>
            <a:t>Do they have enough time?</a:t>
          </a:r>
          <a:br>
            <a:rPr lang="en-GB" sz="1600" b="0" kern="1200" dirty="0"/>
          </a:br>
          <a:r>
            <a:rPr lang="en-GB" sz="1600" b="0" kern="1200" dirty="0"/>
            <a:t>How can we best support them?</a:t>
          </a:r>
          <a:endParaRPr lang="en-GB" sz="1600" b="1" kern="1200" dirty="0"/>
        </a:p>
      </dsp:txBody>
      <dsp:txXfrm>
        <a:off x="3793478" y="0"/>
        <a:ext cx="1881906" cy="1740535"/>
      </dsp:txXfrm>
    </dsp:sp>
    <dsp:sp modelId="{B875FD18-F4B4-864B-8715-36C9C9327013}">
      <dsp:nvSpPr>
        <dsp:cNvPr id="0" name=""/>
        <dsp:cNvSpPr/>
      </dsp:nvSpPr>
      <dsp:spPr>
        <a:xfrm>
          <a:off x="4516864" y="1958102"/>
          <a:ext cx="435133" cy="435133"/>
        </a:xfrm>
        <a:prstGeom prst="ellipse">
          <a:avLst/>
        </a:prstGeom>
        <a:solidFill>
          <a:schemeClr val="accent3">
            <a:hueOff val="1760224"/>
            <a:satOff val="0"/>
            <a:lumOff val="-2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C7935-0BE5-D049-91C2-F1C08EA1ECCE}">
      <dsp:nvSpPr>
        <dsp:cNvPr id="0" name=""/>
        <dsp:cNvSpPr/>
      </dsp:nvSpPr>
      <dsp:spPr>
        <a:xfrm>
          <a:off x="5733784" y="2610802"/>
          <a:ext cx="1868381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Aggregation</a:t>
          </a:r>
          <a:br>
            <a:rPr lang="en-GB" sz="1600" b="1" kern="1200" dirty="0"/>
          </a:br>
          <a:r>
            <a:rPr lang="en-GB" sz="1600" b="0" kern="1200" dirty="0"/>
            <a:t>How should we aggregate all the entries?</a:t>
          </a:r>
          <a:br>
            <a:rPr lang="en-GB" sz="1600" b="0" kern="1200" dirty="0"/>
          </a:br>
          <a:r>
            <a:rPr lang="en-GB" sz="1600" b="0" kern="1200" dirty="0"/>
            <a:t>Do we want to build a new model based on the findings of the contest?</a:t>
          </a:r>
          <a:br>
            <a:rPr lang="en-GB" sz="1600" b="0" kern="1200" dirty="0"/>
          </a:br>
          <a:endParaRPr lang="en-GB" sz="1600" b="1" kern="1200" dirty="0"/>
        </a:p>
      </dsp:txBody>
      <dsp:txXfrm>
        <a:off x="5733784" y="2610802"/>
        <a:ext cx="1868381" cy="1740535"/>
      </dsp:txXfrm>
    </dsp:sp>
    <dsp:sp modelId="{0C101112-7406-0D48-8879-B4C2DEDBBDC5}">
      <dsp:nvSpPr>
        <dsp:cNvPr id="0" name=""/>
        <dsp:cNvSpPr/>
      </dsp:nvSpPr>
      <dsp:spPr>
        <a:xfrm>
          <a:off x="6450408" y="1958102"/>
          <a:ext cx="435133" cy="435133"/>
        </a:xfrm>
        <a:prstGeom prst="ellipse">
          <a:avLst/>
        </a:prstGeom>
        <a:solidFill>
          <a:schemeClr val="accent3">
            <a:hueOff val="2640335"/>
            <a:satOff val="0"/>
            <a:lumOff val="-42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9DFD5-C1FC-E249-AF9E-832673C3F962}">
      <dsp:nvSpPr>
        <dsp:cNvPr id="0" name=""/>
        <dsp:cNvSpPr/>
      </dsp:nvSpPr>
      <dsp:spPr>
        <a:xfrm>
          <a:off x="7660564" y="0"/>
          <a:ext cx="1799995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Insights</a:t>
          </a:r>
          <a:br>
            <a:rPr lang="en-GB" sz="1600" b="1" kern="1200" dirty="0"/>
          </a:br>
          <a:r>
            <a:rPr lang="en-GB" sz="1600" b="0" kern="1200" dirty="0"/>
            <a:t>What format would create the most impact?</a:t>
          </a:r>
          <a:br>
            <a:rPr lang="en-GB" sz="1600" b="0" kern="1200" dirty="0"/>
          </a:br>
          <a:r>
            <a:rPr lang="en-GB" sz="1600" b="0" kern="1200" dirty="0"/>
            <a:t>How can we disseminate the results and maximise usefulness?</a:t>
          </a:r>
          <a:endParaRPr lang="en-GB" sz="1600" b="1" kern="1200" dirty="0"/>
        </a:p>
      </dsp:txBody>
      <dsp:txXfrm>
        <a:off x="7660564" y="0"/>
        <a:ext cx="1799995" cy="1740535"/>
      </dsp:txXfrm>
    </dsp:sp>
    <dsp:sp modelId="{B2FA986B-E845-C148-B51D-554E84557B4A}">
      <dsp:nvSpPr>
        <dsp:cNvPr id="0" name=""/>
        <dsp:cNvSpPr/>
      </dsp:nvSpPr>
      <dsp:spPr>
        <a:xfrm>
          <a:off x="8342995" y="1958102"/>
          <a:ext cx="435133" cy="435133"/>
        </a:xfrm>
        <a:prstGeom prst="ellipse">
          <a:avLst/>
        </a:prstGeom>
        <a:solidFill>
          <a:schemeClr val="accent3">
            <a:hueOff val="3520447"/>
            <a:satOff val="0"/>
            <a:lumOff val="-5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77574-CF2B-FC4C-987B-F880C9D46608}">
      <dsp:nvSpPr>
        <dsp:cNvPr id="0" name=""/>
        <dsp:cNvSpPr/>
      </dsp:nvSpPr>
      <dsp:spPr>
        <a:xfrm>
          <a:off x="1934244" y="231"/>
          <a:ext cx="1313110" cy="1313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Forecast Contests</a:t>
          </a:r>
        </a:p>
      </dsp:txBody>
      <dsp:txXfrm>
        <a:off x="2126545" y="192532"/>
        <a:ext cx="928508" cy="928508"/>
      </dsp:txXfrm>
    </dsp:sp>
    <dsp:sp modelId="{34C96259-A4D7-2141-9889-8E711C6F162B}">
      <dsp:nvSpPr>
        <dsp:cNvPr id="0" name=""/>
        <dsp:cNvSpPr/>
      </dsp:nvSpPr>
      <dsp:spPr>
        <a:xfrm rot="2160000">
          <a:off x="3206151" y="1009533"/>
          <a:ext cx="350302" cy="443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3216186" y="1067283"/>
        <a:ext cx="245211" cy="265904"/>
      </dsp:txXfrm>
    </dsp:sp>
    <dsp:sp modelId="{31EF5F06-A685-0941-8310-64BF19310073}">
      <dsp:nvSpPr>
        <dsp:cNvPr id="0" name=""/>
        <dsp:cNvSpPr/>
      </dsp:nvSpPr>
      <dsp:spPr>
        <a:xfrm>
          <a:off x="3531292" y="1160554"/>
          <a:ext cx="1313110" cy="1313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New Tools &amp; Techniques</a:t>
          </a:r>
        </a:p>
      </dsp:txBody>
      <dsp:txXfrm>
        <a:off x="3723593" y="1352855"/>
        <a:ext cx="928508" cy="928508"/>
      </dsp:txXfrm>
    </dsp:sp>
    <dsp:sp modelId="{246A2E08-B0C7-144D-9E57-DF26D728659D}">
      <dsp:nvSpPr>
        <dsp:cNvPr id="0" name=""/>
        <dsp:cNvSpPr/>
      </dsp:nvSpPr>
      <dsp:spPr>
        <a:xfrm rot="6480000">
          <a:off x="3710750" y="2524814"/>
          <a:ext cx="350302" cy="443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 rot="10800000">
        <a:off x="3779533" y="2563475"/>
        <a:ext cx="245211" cy="265904"/>
      </dsp:txXfrm>
    </dsp:sp>
    <dsp:sp modelId="{304374FA-011A-E940-BC96-5E24C3CCC5FF}">
      <dsp:nvSpPr>
        <dsp:cNvPr id="0" name=""/>
        <dsp:cNvSpPr/>
      </dsp:nvSpPr>
      <dsp:spPr>
        <a:xfrm>
          <a:off x="2921274" y="3037996"/>
          <a:ext cx="1313110" cy="1313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Novel Insights</a:t>
          </a:r>
        </a:p>
      </dsp:txBody>
      <dsp:txXfrm>
        <a:off x="3113575" y="3230297"/>
        <a:ext cx="928508" cy="928508"/>
      </dsp:txXfrm>
    </dsp:sp>
    <dsp:sp modelId="{957C1E35-782E-0F48-83AA-FAA22E6B3EFD}">
      <dsp:nvSpPr>
        <dsp:cNvPr id="0" name=""/>
        <dsp:cNvSpPr/>
      </dsp:nvSpPr>
      <dsp:spPr>
        <a:xfrm rot="10800000">
          <a:off x="2425562" y="3472964"/>
          <a:ext cx="350302" cy="443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 rot="10800000">
        <a:off x="2530653" y="3561599"/>
        <a:ext cx="245211" cy="265904"/>
      </dsp:txXfrm>
    </dsp:sp>
    <dsp:sp modelId="{D074EF4C-843C-6E46-BA90-F3C68C9512B5}">
      <dsp:nvSpPr>
        <dsp:cNvPr id="0" name=""/>
        <dsp:cNvSpPr/>
      </dsp:nvSpPr>
      <dsp:spPr>
        <a:xfrm>
          <a:off x="947214" y="3037996"/>
          <a:ext cx="1313110" cy="1313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Growth &amp; Improvement</a:t>
          </a:r>
        </a:p>
      </dsp:txBody>
      <dsp:txXfrm>
        <a:off x="1139515" y="3230297"/>
        <a:ext cx="928508" cy="928508"/>
      </dsp:txXfrm>
    </dsp:sp>
    <dsp:sp modelId="{4E8D1995-99E8-034C-9B3E-72B224ACB4E1}">
      <dsp:nvSpPr>
        <dsp:cNvPr id="0" name=""/>
        <dsp:cNvSpPr/>
      </dsp:nvSpPr>
      <dsp:spPr>
        <a:xfrm rot="15120000">
          <a:off x="1126673" y="2543672"/>
          <a:ext cx="350302" cy="443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 rot="10800000">
        <a:off x="1195456" y="2682281"/>
        <a:ext cx="245211" cy="265904"/>
      </dsp:txXfrm>
    </dsp:sp>
    <dsp:sp modelId="{79A66B19-B3D2-B04A-B7A5-7E1CB6C2B92E}">
      <dsp:nvSpPr>
        <dsp:cNvPr id="0" name=""/>
        <dsp:cNvSpPr/>
      </dsp:nvSpPr>
      <dsp:spPr>
        <a:xfrm>
          <a:off x="337197" y="1160554"/>
          <a:ext cx="1313110" cy="13131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New Questions</a:t>
          </a:r>
        </a:p>
      </dsp:txBody>
      <dsp:txXfrm>
        <a:off x="529498" y="1352855"/>
        <a:ext cx="928508" cy="928508"/>
      </dsp:txXfrm>
    </dsp:sp>
    <dsp:sp modelId="{E3DC770E-C984-8D45-82B9-5B21C0C72FA0}">
      <dsp:nvSpPr>
        <dsp:cNvPr id="0" name=""/>
        <dsp:cNvSpPr/>
      </dsp:nvSpPr>
      <dsp:spPr>
        <a:xfrm rot="19440000">
          <a:off x="1609103" y="1021187"/>
          <a:ext cx="350302" cy="4431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000" kern="1200"/>
        </a:p>
      </dsp:txBody>
      <dsp:txXfrm>
        <a:off x="1619138" y="1140707"/>
        <a:ext cx="245211" cy="265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A6BE2-F309-C145-93AC-13335DCF7E2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2AABF-378F-1243-A442-BE6760A96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2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C27F-85D4-9EC1-010F-AA13EEEFA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93EED-9D5A-A81B-C22B-D16FF2547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94F9D7-67D4-ECB0-E2E4-162BAD9C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E878-A43D-DD47-B90D-8C10E2AB5A0F}" type="datetime1">
              <a:rPr lang="en-GB" smtClean="0"/>
              <a:t>14/01/2025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4E9CE1-9297-EFBD-9949-40700F65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AAD60-9B55-7868-98CE-00EFCF05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EB35-9D7A-C683-B600-12F87041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5A339-898D-E715-2835-05602D600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3A1AA-F78D-95CB-3765-9CA97A84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1-ED4C-3447-B601-7E74B3C5BD79}" type="datetime1">
              <a:rPr lang="en-GB" smtClean="0"/>
              <a:t>14/01/2025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B7402-1601-90BD-15D0-C737A3CB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ED497-0991-F3AA-89B3-0A6F1EB7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5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8B1B8-74C0-8FFE-DA0B-C289B7835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36C5F-844E-ECF2-DC16-C842E28D3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AA70E-DFB4-9644-89CE-2BB2013A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4095-BE22-7247-B913-F934B361C0A6}" type="datetime1">
              <a:rPr lang="en-GB" smtClean="0"/>
              <a:t>14/01/2025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7160F-9164-289F-9BEA-C16A33239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A13F7-1F07-466D-59C0-1899B89B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22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73C7-7A33-DAB4-6CD0-DE29AC6B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7AF56-9B7B-8721-CD22-64F780D5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0636-3EE2-674F-A4D3-0BAC6EBA81F4}" type="datetime1">
              <a:rPr lang="en-GB" smtClean="0"/>
              <a:t>14/01/2025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C2B54-82CB-FE67-E48E-ABDBFF22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7DEE0-2BFA-3D94-7EA2-12A478E1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60F1DF8-F17B-3139-E284-5A68CE9B61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="0">
                <a:solidFill>
                  <a:srgbClr val="004D9E"/>
                </a:solidFill>
              </a:defRPr>
            </a:lvl1pPr>
          </a:lstStyle>
          <a:p>
            <a:pPr lvl="0"/>
            <a:r>
              <a:rPr lang="en-US" b="1" dirty="0"/>
              <a:t>Master Bold</a:t>
            </a:r>
          </a:p>
        </p:txBody>
      </p:sp>
    </p:spTree>
    <p:extLst>
      <p:ext uri="{BB962C8B-B14F-4D97-AF65-F5344CB8AC3E}">
        <p14:creationId xmlns:p14="http://schemas.microsoft.com/office/powerpoint/2010/main" val="223786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3A86-2F77-550D-5B45-17877193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0C736-B6A4-CDED-062C-BA043AE7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6CFB-8076-FF4C-901A-2D349C2F3CE8}" type="datetime1">
              <a:rPr lang="en-GB" smtClean="0"/>
              <a:t>14/01/2025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B766B-8AAF-F6EC-C5BD-EF1B677D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8A851-FC0E-41B5-C9E0-EB086DC1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AEB60E3-5D81-74D2-3157-46C04455AC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i="1">
                <a:solidFill>
                  <a:srgbClr val="00BB64"/>
                </a:solidFill>
              </a:defRPr>
            </a:lvl1pPr>
          </a:lstStyle>
          <a:p>
            <a:pPr lvl="0"/>
            <a:r>
              <a:rPr lang="en-US" i="1" dirty="0"/>
              <a:t>Master Italics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1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0E06E-80A4-BD21-1D3C-1A13B7C3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1B99C-F6F4-53EE-9B9F-FB8389E0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275F1-39BA-2B4D-5978-59BE7597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F4EA-D634-624D-B6F4-F469819D4D97}" type="datetime1">
              <a:rPr lang="en-GB" smtClean="0"/>
              <a:t>14/01/2025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D3D77-C3BA-8002-516C-D413D983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6F8D4-BECB-F41F-72B3-A86F0551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2932-30A9-A88D-F4AB-5CB021CF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D19B4-5F38-2BAD-805A-2749A6603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D740F-6AE5-9976-45E8-B44EBAF6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266D-035E-9246-9488-656C43B991F3}" type="datetime1">
              <a:rPr lang="en-GB" smtClean="0"/>
              <a:t>14/01/2025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B5006-8C6A-2AA0-4DD3-3A46773B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F0C73-97B7-ED50-43F7-547CEEF5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6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F668-65D7-2916-69ED-6C4719BB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E247-AD66-FF1E-E04F-1E0995923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D95E4-D495-B5EC-61F0-AD1EA4122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C0F80-04E3-D6E9-5C4D-6C740BCB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0B4D-C3E7-C64B-ACB3-A5A270B6F24D}" type="datetime1">
              <a:rPr lang="en-GB" smtClean="0"/>
              <a:t>14/01/2025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426CC-93E0-3369-63DC-7A594C03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66AE6-7859-B038-88AC-491309AE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0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1677-63E9-E9D2-CB95-57D2E1EF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604E6-0003-DE8E-E7EC-37B3673F9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137F9-7DEB-64C5-780E-C6FF3EB52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0588A-F6A5-D16E-BCA9-FE3440C41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C71E0-ACA4-EACB-8219-1E0E9195C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8F793-7661-0143-1B3E-FBF40C5B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9D7B-1A39-1C41-8628-1E5F8A62C2E4}" type="datetime1">
              <a:rPr lang="en-GB" smtClean="0"/>
              <a:t>14/01/2025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EC207-8397-AF21-D2C2-94378E2E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5D14D-E816-088C-C318-3CE01FC4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3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CA49-9933-7613-C03F-FF46C2996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3E63E-6874-269D-C643-056F597A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32D7-E3DF-4C4A-B20C-0C58814F08AB}" type="datetime1">
              <a:rPr lang="en-GB" smtClean="0"/>
              <a:t>14/01/2025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80658-B5D7-52DA-B445-78D3240D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238FC-4E79-A727-F296-92059925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5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7EFE1-336F-091F-649E-BFE493A6D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504E-BA97-F546-8DF8-B07BB1857424}" type="datetime1">
              <a:rPr lang="en-GB" smtClean="0"/>
              <a:t>14/01/2025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64A70E-8BCF-C2F6-3B3D-A3A8EE07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488BA-21B6-2631-538E-FD6912EB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7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8B7C-4139-3D70-83BA-B69AFC5D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A5459-954D-D270-C1AD-EB62C173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B687E-3AF1-121F-B73A-96951E0B6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4D49F-0749-32A5-A733-E69C592A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632E-FAB4-B143-A22A-60CCE47B0D6C}" type="datetime1">
              <a:rPr lang="en-GB" smtClean="0"/>
              <a:t>14/01/2025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0F830-97C9-4509-FFCA-00DBA90D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084CA-23BA-F285-64ED-88D8D5FD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4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FDCE-6171-E326-ADCA-BB26238D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9CCFE7-9710-1ACD-A829-D6BAE092C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17925-1C2B-3EC4-B2C5-C5EE15FCF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5575B-C514-38A0-C7E6-413C2D9D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9D7B-00FC-FE44-9E4E-9C5D6F13486F}" type="datetime1">
              <a:rPr lang="en-GB" smtClean="0"/>
              <a:t>14/01/2025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3CF6E-AA90-0457-D371-10A0C1B0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Spatial, Health &amp; Environmental Research using Probabilistic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30494-C3A9-03CF-4C02-3DC50412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9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EE363F27-78CF-01F8-44CE-98395DA5CBB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5E156-FC20-CA06-D4D0-204C6999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92C61-72B2-CB4A-E274-D1B96C03C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D412B-42F7-4F41-5A38-4945C9449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81E878-A43D-DD47-B90D-8C10E2AB5A0F}" type="datetime1">
              <a:rPr lang="en-GB" smtClean="0"/>
              <a:t>14/01/2025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BC27B-70DD-91EB-E694-FFC135A38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blue circle with yellow and green stripes&#10;&#10;Description automatically generated">
            <a:extLst>
              <a:ext uri="{FF2B5EF4-FFF2-40B4-BE49-F238E27FC236}">
                <a16:creationId xmlns:a16="http://schemas.microsoft.com/office/drawing/2014/main" id="{555B15D1-94CB-97B6-D1E9-ACD57FA090E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449939" y="6075553"/>
            <a:ext cx="645922" cy="64592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D03669-CE05-6810-A250-88D63FD8F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Spatial, Health &amp; Environmental Research using Probabilistic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88522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8AA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4D9E"/>
        </a:buClr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B64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CAF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microsoft.com/office/2018/10/relationships/comments" Target="../comments/modernComment_107_C48E876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horturl.at/QOSEy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tyler13.github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HERE-PPL/Forecast-AggregatoR" TargetMode="External"/><Relationship Id="rId2" Type="http://schemas.openxmlformats.org/officeDocument/2006/relationships/hyperlink" Target="https://github.com/SPHERE-PPL/forecasting-contest-templat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horturl.at/QOSE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0_B1E6039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shorturl.at/QOSEy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forms.office.com/pages/responsepage.aspx?id=p_SVQ1XklU-Knx-672OE-URujk9e7W5DjFX3xGxXVMVUMUNYWUFPVTk1RjY1REtDTkZTVjRDSUQyTi4u&amp;route=shortur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sphere-ppl.org" TargetMode="External"/><Relationship Id="rId2" Type="http://schemas.openxmlformats.org/officeDocument/2006/relationships/hyperlink" Target="http://www.sphere-ppl.org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horturl.at/QOSE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201C-A408-3643-11D0-11117A5FB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b="1" dirty="0">
                <a:latin typeface="Arial" panose="020B0604020202020204" pitchFamily="34" charset="0"/>
                <a:cs typeface="Arial" panose="020B0604020202020204" pitchFamily="34" charset="0"/>
              </a:rPr>
              <a:t>SPHERE-PPL Annual Meeting &amp;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205D6-6871-656A-F4B2-BBAF42D6F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Health Modelling &amp; Forecasting</a:t>
            </a:r>
          </a:p>
          <a:p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SPHERE-PPL Team</a:t>
            </a:r>
          </a:p>
          <a:p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Thursday 23</a:t>
            </a:r>
            <a:r>
              <a:rPr lang="en-GB" sz="1800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January 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132F4-5F4D-8AD8-D07D-E110BC9A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35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EF1F-6B60-3AD9-1DBC-6FFA7490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What is SPHERE-PPL?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1241-582B-26EE-3AA6-23E584A40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solidFill>
                  <a:srgbClr val="FCAF00"/>
                </a:solidFill>
              </a:rPr>
              <a:t>SPatial</a:t>
            </a:r>
            <a:r>
              <a:rPr lang="en-GB" dirty="0">
                <a:solidFill>
                  <a:srgbClr val="FCAF00"/>
                </a:solidFill>
              </a:rPr>
              <a:t>, Health and Environmental Research using Probabilistic Programming Languages</a:t>
            </a:r>
          </a:p>
        </p:txBody>
      </p:sp>
      <p:pic>
        <p:nvPicPr>
          <p:cNvPr id="6" name="Picture 5" descr="A diagram of a diagram of the uk probabilistic programming community&#10;&#10;Description automatically generated">
            <a:extLst>
              <a:ext uri="{FF2B5EF4-FFF2-40B4-BE49-F238E27FC236}">
                <a16:creationId xmlns:a16="http://schemas.microsoft.com/office/drawing/2014/main" id="{6EDEF028-139C-B38C-E332-7C77436D7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652" y="1825625"/>
            <a:ext cx="4930695" cy="4351338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2374F-6974-9757-D328-EBA473C2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Spatial, Health &amp; Environmental Research using Probabilistic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29767510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206E-5B76-5949-6C4A-1A228504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Outcomes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BCCC9-9D50-FB43-0B29-D4843E46F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2000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This full-day event will bring together experts in a range of fields from industry, academia, and government to discuss cutting-edge research and explore collaborative opportunities within health.</a:t>
            </a:r>
          </a:p>
          <a:p>
            <a:pPr algn="l"/>
            <a:r>
              <a:rPr lang="en-GB" sz="2000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Meeting participants will:</a:t>
            </a:r>
          </a:p>
          <a:p>
            <a:pPr lvl="1">
              <a:buFont typeface="+mj-lt"/>
              <a:buAutoNum type="arabicPeriod"/>
            </a:pPr>
            <a:r>
              <a:rPr lang="en-GB" sz="1800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Network with policy specialists and data scientists to discuss issues through a common language</a:t>
            </a:r>
          </a:p>
          <a:p>
            <a:pPr lvl="1">
              <a:buFont typeface="+mj-lt"/>
              <a:buAutoNum type="arabicPeriod"/>
            </a:pPr>
            <a:r>
              <a:rPr lang="en-GB" sz="1800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Identify forecasting challenges that the SPHERE-PPL Community will undertake and contribute to the design and outcomes of these endeavours to maximise their impact.</a:t>
            </a:r>
          </a:p>
          <a:p>
            <a:pPr lvl="1">
              <a:buFont typeface="+mj-lt"/>
              <a:buAutoNum type="arabicPeriod"/>
            </a:pPr>
            <a:r>
              <a:rPr lang="en-GB" sz="1800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Prioritise the training and support provided by SPHERE-PPL to the community to expedite the development of analytical capabilities where they are most urgently required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9B2E-8623-AE30-32C8-1A64DC3E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46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89B9-5992-C387-45D7-6D5F788C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Keynotes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C22C1-BAEB-926F-AC72-8072D9D8AA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7A6F0-D5AE-4C88-0F60-F3A03E75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20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8272-CF99-FBBC-2585-85922DF7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Keynotes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279A2DD-7694-2089-CA1B-B8AEF78042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996110"/>
              </p:ext>
            </p:extLst>
          </p:nvPr>
        </p:nvGraphicFramePr>
        <p:xfrm>
          <a:off x="838200" y="1825624"/>
          <a:ext cx="10515600" cy="4266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629">
                  <a:extLst>
                    <a:ext uri="{9D8B030D-6E8A-4147-A177-3AD203B41FA5}">
                      <a16:colId xmlns:a16="http://schemas.microsoft.com/office/drawing/2014/main" val="2334691454"/>
                    </a:ext>
                  </a:extLst>
                </a:gridCol>
                <a:gridCol w="8479971">
                  <a:extLst>
                    <a:ext uri="{9D8B030D-6E8A-4147-A177-3AD203B41FA5}">
                      <a16:colId xmlns:a16="http://schemas.microsoft.com/office/drawing/2014/main" val="3347920920"/>
                    </a:ext>
                  </a:extLst>
                </a:gridCol>
              </a:tblGrid>
              <a:tr h="1422139">
                <a:tc>
                  <a:txBody>
                    <a:bodyPr/>
                    <a:lstStyle/>
                    <a:p>
                      <a:pPr algn="l"/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solidFill>
                            <a:srgbClr val="004D9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 </a:t>
                      </a:r>
                      <a:r>
                        <a:rPr lang="en-GB" sz="1800" b="1" i="0" kern="1200" dirty="0">
                          <a:solidFill>
                            <a:srgbClr val="004D9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Hannah Rose </a:t>
                      </a:r>
                      <a:r>
                        <a:rPr lang="en-GB" sz="1800" b="1" i="0" kern="1200" dirty="0" err="1">
                          <a:solidFill>
                            <a:srgbClr val="004D9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Vineer</a:t>
                      </a:r>
                      <a:r>
                        <a:rPr lang="en-GB" sz="1800" b="1" i="0" kern="1200" dirty="0">
                          <a:solidFill>
                            <a:srgbClr val="004D9E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en-GB" sz="1800" b="0" i="1" kern="1200" dirty="0">
                          <a:solidFill>
                            <a:srgbClr val="00BB6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University of Liverpool &amp; VBD Hub</a:t>
                      </a:r>
                      <a:endParaRPr lang="en-GB" b="1" i="1" dirty="0">
                        <a:solidFill>
                          <a:srgbClr val="00BB6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132032"/>
                  </a:ext>
                </a:extLst>
              </a:tr>
              <a:tr h="1422139">
                <a:tc>
                  <a:txBody>
                    <a:bodyPr/>
                    <a:lstStyle/>
                    <a:p>
                      <a:pPr algn="l"/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solidFill>
                            <a:srgbClr val="004D9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 Will Pearse 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</a:t>
                      </a:r>
                      <a:r>
                        <a:rPr lang="en-GB" i="1" dirty="0">
                          <a:solidFill>
                            <a:srgbClr val="00BB6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Alan Turing Institute &amp; Imperial College London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053139"/>
                  </a:ext>
                </a:extLst>
              </a:tr>
              <a:tr h="1422139">
                <a:tc>
                  <a:txBody>
                    <a:bodyPr/>
                    <a:lstStyle/>
                    <a:p>
                      <a:pPr algn="l"/>
                      <a:endParaRPr lang="en-GB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solidFill>
                            <a:srgbClr val="004D9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 Richard Wood</a:t>
                      </a:r>
                      <a:r>
                        <a:rPr lang="en-GB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en-GB" i="1" dirty="0">
                          <a:solidFill>
                            <a:srgbClr val="00BB6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BNSSG ICB &amp; University of Bath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19983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E60E9-1816-2E93-E99D-BBFB0D42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F474156-F6F5-C716-B4CF-6AD272412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01" y="1561315"/>
            <a:ext cx="1698723" cy="94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ew Imperial logo">
            <a:extLst>
              <a:ext uri="{FF2B5EF4-FFF2-40B4-BE49-F238E27FC236}">
                <a16:creationId xmlns:a16="http://schemas.microsoft.com/office/drawing/2014/main" id="{2A151004-36E1-9B76-E003-67A2DBF22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88" y="3119370"/>
            <a:ext cx="1548148" cy="61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HS BNSSG ICB">
            <a:extLst>
              <a:ext uri="{FF2B5EF4-FFF2-40B4-BE49-F238E27FC236}">
                <a16:creationId xmlns:a16="http://schemas.microsoft.com/office/drawing/2014/main" id="{4264BD1A-8B6D-1561-CC4E-5D966CF9A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052" y="4623182"/>
            <a:ext cx="1300020" cy="47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62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AF29-1F8F-7CAE-8293-520E9B23D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Coffee Break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05319-34EC-A193-6554-B282897497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Refreshments are around the corner in the kitchen areas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D5390-E768-BC9B-3F48-8C0FE3B2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00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E5C5-25AF-D20F-B530-BF9F9C69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solidFill>
                  <a:srgbClr val="008AA5"/>
                </a:solidFill>
                <a:effectLst/>
              </a:rPr>
              <a:t>Activity 1 - Identifying Key Challenges in Health Policy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AACB3-AE7E-3C4E-88D2-59455D048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4E8ED-8A0D-C24B-C640-C0F51EC88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90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B4CC-F587-0059-B04E-CFC9ED80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its going to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85E7C-817D-C3BC-E826-243A35DCA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b="1" dirty="0">
                <a:solidFill>
                  <a:srgbClr val="004D9E"/>
                </a:solidFill>
              </a:rPr>
              <a:t>Stage 1 - Break-out Discussions (45 minutes)</a:t>
            </a:r>
          </a:p>
          <a:p>
            <a:pPr lvl="1"/>
            <a:r>
              <a:rPr lang="en-GB" dirty="0"/>
              <a:t>Split into teams </a:t>
            </a:r>
          </a:p>
          <a:p>
            <a:pPr lvl="1"/>
            <a:r>
              <a:rPr lang="en-GB" dirty="0"/>
              <a:t>45 minutes to talk about key challenges in Health Policy that relate to modelling &amp; forecasting</a:t>
            </a:r>
          </a:p>
          <a:p>
            <a:pPr lvl="1"/>
            <a:r>
              <a:rPr lang="en-GB" dirty="0"/>
              <a:t>Add them to the Mural Board</a:t>
            </a:r>
          </a:p>
          <a:p>
            <a:pPr lvl="1"/>
            <a:r>
              <a:rPr lang="en-GB" dirty="0"/>
              <a:t>Don't worry about finding solutions, we will do that in this afternoon's session</a:t>
            </a:r>
          </a:p>
          <a:p>
            <a:endParaRPr lang="en-GB" sz="2400" dirty="0"/>
          </a:p>
          <a:p>
            <a:r>
              <a:rPr lang="en-GB" sz="2400" b="1" dirty="0">
                <a:solidFill>
                  <a:srgbClr val="004D9E"/>
                </a:solidFill>
              </a:rPr>
              <a:t>Stage 2 - Group Feedback &amp; Contest Priorities Vote (45 minutes)</a:t>
            </a:r>
          </a:p>
          <a:p>
            <a:pPr lvl="1"/>
            <a:r>
              <a:rPr lang="en-GB" dirty="0"/>
              <a:t>Each team will have 2 minutes to present what they think is the biggest challenge they discussed</a:t>
            </a:r>
          </a:p>
          <a:p>
            <a:pPr lvl="1"/>
            <a:r>
              <a:rPr lang="en-GB" dirty="0"/>
              <a:t>These will form the basis of our forecast contest discussions later!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51C42-C465-AFF6-4588-774A7557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E5E647-3E04-C1A7-CED4-F3C72B26F547}"/>
              </a:ext>
            </a:extLst>
          </p:cNvPr>
          <p:cNvSpPr txBox="1"/>
          <p:nvPr/>
        </p:nvSpPr>
        <p:spPr>
          <a:xfrm>
            <a:off x="9034998" y="311705"/>
            <a:ext cx="3419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https://shorturl.at/QOSEy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54306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1A4D5-6933-F299-978F-BEF81194C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1A28-D42E-E6B6-32EB-1C7D496C8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solidFill>
                  <a:srgbClr val="008AA5"/>
                </a:solidFill>
                <a:effectLst/>
              </a:rPr>
              <a:t>Activity 1 – Group Feedback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73280-5336-3293-8FDD-536CEF5437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309EF-8F3D-A121-2095-E496E6DD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48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8EA20-1A39-BDD2-8815-0DBE9C9C3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B10E-7DDA-E1E7-C8FC-40212D25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solidFill>
                  <a:srgbClr val="008AA5"/>
                </a:solidFill>
                <a:effectLst/>
              </a:rPr>
              <a:t>Lunch Break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DF2BD-DB85-6502-4397-9D545AD161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Refreshments and food are around the corner in the kitchen areas!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1C017-46BB-A0F2-9149-F52AAB558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95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A0C4A-012A-9A5D-41E0-FF204A8AB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C23E-D232-99B4-35C0-0DD5CC75F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Welcome Back!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2A012DB-594D-EF25-0929-08B68BB7EE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0892" y="1690688"/>
          <a:ext cx="9790216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457">
                  <a:extLst>
                    <a:ext uri="{9D8B030D-6E8A-4147-A177-3AD203B41FA5}">
                      <a16:colId xmlns:a16="http://schemas.microsoft.com/office/drawing/2014/main" val="3346084920"/>
                    </a:ext>
                  </a:extLst>
                </a:gridCol>
                <a:gridCol w="3228053">
                  <a:extLst>
                    <a:ext uri="{9D8B030D-6E8A-4147-A177-3AD203B41FA5}">
                      <a16:colId xmlns:a16="http://schemas.microsoft.com/office/drawing/2014/main" val="2325865302"/>
                    </a:ext>
                  </a:extLst>
                </a:gridCol>
                <a:gridCol w="5208706">
                  <a:extLst>
                    <a:ext uri="{9D8B030D-6E8A-4147-A177-3AD203B41FA5}">
                      <a16:colId xmlns:a16="http://schemas.microsoft.com/office/drawing/2014/main" val="3533379028"/>
                    </a:ext>
                  </a:extLst>
                </a:gridCol>
              </a:tblGrid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</a:rPr>
                        <a:t>Timings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</a:rPr>
                        <a:t>Activity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632868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13:30-14:15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Groups design forecasting contests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581915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14:15-15:00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 feedback and discussion of contest priorities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501210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15:00-15:30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Coffee 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799144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15:30-15:40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Presentation -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 Josh Tyler</a:t>
                      </a:r>
                      <a:endParaRPr lang="en-GB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can SPHERE-PPL do for you?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101515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15:40-16:00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Discussion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Brainstorming requests for workshops, training and 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294931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16:00-16:30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Creating a community priority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457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16:30-17:00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Wrap-Up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870793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5E233-FEBC-6711-FD1A-54F4E1F1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90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149E-C150-A650-FA00-2A562ECA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Welcome!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1B38E-1B70-7E5F-F6D2-27D28C260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1B529-CA9D-C69F-A09E-885D18AB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005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5F952-B93C-C694-58B8-516807E80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55347-4D43-41B3-516B-D8AEC42A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solidFill>
                  <a:srgbClr val="008AA5"/>
                </a:solidFill>
                <a:effectLst/>
              </a:rPr>
              <a:t>Activity </a:t>
            </a:r>
            <a:r>
              <a:rPr lang="en-GB" dirty="0"/>
              <a:t>2</a:t>
            </a:r>
            <a:r>
              <a:rPr lang="en-GB" i="0" dirty="0">
                <a:solidFill>
                  <a:srgbClr val="008AA5"/>
                </a:solidFill>
                <a:effectLst/>
              </a:rPr>
              <a:t> – Designing a Forecasting Contest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BF525-4830-8AF9-D4AB-A9582E3ADA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38840-4624-A12A-FD29-9D9C372B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49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40804-BB16-DB03-A5E3-1A26AAC53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AB55-5BD3-9393-7DA7-61BE428AE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its going to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FE94A-7DA7-25EC-DD0A-21AE07298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800" b="1" dirty="0">
                <a:solidFill>
                  <a:srgbClr val="004D9E"/>
                </a:solidFill>
              </a:rPr>
              <a:t>Stage 1 – Building a Forecasting Contest (10 minutes)</a:t>
            </a:r>
          </a:p>
          <a:p>
            <a:pPr lvl="1"/>
            <a:r>
              <a:rPr lang="en-GB" sz="1800" dirty="0"/>
              <a:t>Quick presentation from the SPHERE-PPL team on how the forecasting contests are going to work mechanically and what makes a good contest</a:t>
            </a:r>
          </a:p>
          <a:p>
            <a:pPr marL="457200" lvl="1" indent="0">
              <a:buNone/>
            </a:pPr>
            <a:endParaRPr lang="en-GB" sz="1800" b="1" dirty="0">
              <a:solidFill>
                <a:srgbClr val="004D9E"/>
              </a:solidFill>
            </a:endParaRPr>
          </a:p>
          <a:p>
            <a:r>
              <a:rPr lang="en-GB" sz="1800" b="1" dirty="0">
                <a:solidFill>
                  <a:srgbClr val="004D9E"/>
                </a:solidFill>
              </a:rPr>
              <a:t>Stage 2 – Break-Out Discussions (40 minutes)</a:t>
            </a:r>
          </a:p>
          <a:p>
            <a:pPr lvl="1"/>
            <a:r>
              <a:rPr lang="en-GB" sz="1800" dirty="0"/>
              <a:t>Split into teams of 8</a:t>
            </a:r>
          </a:p>
          <a:p>
            <a:pPr lvl="1"/>
            <a:r>
              <a:rPr lang="en-GB" sz="1800" dirty="0"/>
              <a:t>Using the Contest grids on the Mural Board, start designing a forecasting contest</a:t>
            </a:r>
          </a:p>
          <a:p>
            <a:pPr marL="457200" lvl="1" indent="0">
              <a:buNone/>
            </a:pPr>
            <a:endParaRPr lang="en-GB" sz="1400" dirty="0"/>
          </a:p>
          <a:p>
            <a:r>
              <a:rPr lang="en-GB" sz="1800" b="1" dirty="0">
                <a:solidFill>
                  <a:srgbClr val="004D9E"/>
                </a:solidFill>
              </a:rPr>
              <a:t>Stage 3 - Group Feedback (40 minutes)</a:t>
            </a:r>
          </a:p>
          <a:p>
            <a:pPr lvl="1"/>
            <a:r>
              <a:rPr lang="en-GB" sz="1800" dirty="0"/>
              <a:t>Each team will give an overview of their proposed contest</a:t>
            </a:r>
          </a:p>
          <a:p>
            <a:pPr lvl="1"/>
            <a:r>
              <a:rPr lang="en-GB" sz="1800" dirty="0"/>
              <a:t>Indicative vote on what would provide greatest impact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5724A-6FBA-B885-AF9B-B20D6088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957664-187F-C398-8DC5-505D231018EC}"/>
              </a:ext>
            </a:extLst>
          </p:cNvPr>
          <p:cNvSpPr/>
          <p:nvPr/>
        </p:nvSpPr>
        <p:spPr>
          <a:xfrm>
            <a:off x="642551" y="2749378"/>
            <a:ext cx="10540314" cy="3021227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521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E6CB-F52A-5FE1-96D7-23A83518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Forecasting Contest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FFAAC-48DD-7420-50E3-998D74C2D3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From Questions to Insights</a:t>
            </a:r>
          </a:p>
          <a:p>
            <a:r>
              <a:rPr lang="en-GB" dirty="0"/>
              <a:t>Dr Josh Tyler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F2890-E8CE-F3F4-185D-2E714D14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6E64B-9578-1B53-523A-C2126EA036A2}"/>
              </a:ext>
            </a:extLst>
          </p:cNvPr>
          <p:cNvSpPr txBox="1"/>
          <p:nvPr/>
        </p:nvSpPr>
        <p:spPr>
          <a:xfrm>
            <a:off x="4253345" y="651164"/>
            <a:ext cx="5104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MORE ABOUT WHY ITS COOL AND </a:t>
            </a:r>
          </a:p>
          <a:p>
            <a:r>
              <a:rPr lang="en-GB" dirty="0"/>
              <a:t>AS CLEAR AS POSSIBLE ABOUT HOW IT FITS INTO</a:t>
            </a:r>
          </a:p>
          <a:p>
            <a:r>
              <a:rPr lang="en-GB" dirty="0"/>
              <a:t>THE PREVIOUS ACTIVITIES AND WHATS NEXT </a:t>
            </a:r>
          </a:p>
        </p:txBody>
      </p:sp>
    </p:spTree>
    <p:extLst>
      <p:ext uri="{BB962C8B-B14F-4D97-AF65-F5344CB8AC3E}">
        <p14:creationId xmlns:p14="http://schemas.microsoft.com/office/powerpoint/2010/main" val="1188415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81D48-6F03-A6C7-EEE7-68686DA6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Forecasting Contest?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DB9FE-985B-2805-2CC8-233390EF4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200" dirty="0"/>
              <a:t>Grand Vision</a:t>
            </a:r>
          </a:p>
          <a:p>
            <a:pPr lvl="1"/>
            <a:r>
              <a:rPr lang="en-GB" sz="2200" dirty="0"/>
              <a:t>An open-source and globally-accessible competition to find innovative and accurate ways of predicting something.</a:t>
            </a:r>
          </a:p>
          <a:p>
            <a:pPr lvl="1"/>
            <a:r>
              <a:rPr lang="en-GB" sz="2200" dirty="0"/>
              <a:t>A conduit for connecting stakeholders with analytical capability.</a:t>
            </a:r>
          </a:p>
          <a:p>
            <a:pPr lvl="1"/>
            <a:endParaRPr lang="en-GB" sz="2200" dirty="0"/>
          </a:p>
          <a:p>
            <a:r>
              <a:rPr lang="en-GB" sz="2200" dirty="0"/>
              <a:t>Simple Terms</a:t>
            </a:r>
          </a:p>
          <a:p>
            <a:pPr lvl="1"/>
            <a:r>
              <a:rPr lang="en-GB" sz="2200" dirty="0"/>
              <a:t>A </a:t>
            </a:r>
            <a:r>
              <a:rPr lang="en-GB" sz="2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Repo</a:t>
            </a:r>
            <a:r>
              <a:rPr lang="en-GB" sz="2200" dirty="0"/>
              <a:t>, that can be cloned, edited and then collated by contest organisers, using our </a:t>
            </a:r>
            <a:r>
              <a:rPr lang="en-GB" sz="2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Forecasting AggregatoR App (FARA)</a:t>
            </a:r>
            <a:r>
              <a:rPr lang="en-GB" sz="2200" dirty="0"/>
              <a:t>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A68BB-B4E7-982D-7A45-D56BF651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986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C437A-406C-6CAE-3BF5-73AFC416A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F2C4-ED76-FBF8-C249-537AD9A7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Forecast </a:t>
            </a:r>
            <a:r>
              <a:rPr lang="en-GB" dirty="0" err="1"/>
              <a:t>AggregatorR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B75F4-BBDF-5EA9-D837-9A818C465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02CBE-E46D-78BA-1832-0E2FCE58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99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D8F33-7E28-E9A2-FA90-5CCD63C1E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Journey of a Contest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846230B-21FF-A728-8A4B-6FB02F397C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961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14E20-B034-BA94-8847-684AE0DE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498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9AEDC-1967-95FE-9254-A8C813003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10DA-792D-2F94-3AD8-C0DA29FA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Considerations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C31BB82-3EC1-4584-D244-6E680A9B5A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3866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9761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D01F-D416-9B9E-E902-9AC0AB4A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Maximising Value to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6450-485A-AAC0-65F6-98CE022F06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687BDBD-51C3-0188-6809-44F7C31BC88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2624063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F7272-CA9A-B833-23ED-6817BE0A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52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942C-32E7-B37A-D5D5-FE3BE1C9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74A85-F9B6-4668-33D6-F95096CE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DDF662-362E-F254-F544-19AD0D3AE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170387"/>
              </p:ext>
            </p:extLst>
          </p:nvPr>
        </p:nvGraphicFramePr>
        <p:xfrm>
          <a:off x="838200" y="1636091"/>
          <a:ext cx="10752786" cy="33537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1670">
                  <a:extLst>
                    <a:ext uri="{9D8B030D-6E8A-4147-A177-3AD203B41FA5}">
                      <a16:colId xmlns:a16="http://schemas.microsoft.com/office/drawing/2014/main" val="2095981149"/>
                    </a:ext>
                  </a:extLst>
                </a:gridCol>
                <a:gridCol w="8281116">
                  <a:extLst>
                    <a:ext uri="{9D8B030D-6E8A-4147-A177-3AD203B41FA5}">
                      <a16:colId xmlns:a16="http://schemas.microsoft.com/office/drawing/2014/main" val="3870827945"/>
                    </a:ext>
                  </a:extLst>
                </a:gridCol>
              </a:tblGrid>
              <a:tr h="670749">
                <a:tc>
                  <a:txBody>
                    <a:bodyPr/>
                    <a:lstStyle/>
                    <a:p>
                      <a:pPr algn="l"/>
                      <a:r>
                        <a:rPr lang="en-GB" sz="1800" kern="100" dirty="0">
                          <a:effectLst/>
                        </a:rPr>
                        <a:t>Key Challenge</a:t>
                      </a:r>
                      <a:endParaRPr lang="en-GB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Future burden of Cardiovascular Disease (CVD)</a:t>
                      </a:r>
                    </a:p>
                  </a:txBody>
                  <a:tcPr marL="36261" marR="36261" marT="0" marB="0" anchor="ctr"/>
                </a:tc>
                <a:extLst>
                  <a:ext uri="{0D108BD9-81ED-4DB2-BD59-A6C34878D82A}">
                    <a16:rowId xmlns:a16="http://schemas.microsoft.com/office/drawing/2014/main" val="3538822886"/>
                  </a:ext>
                </a:extLst>
              </a:tr>
              <a:tr h="670749">
                <a:tc>
                  <a:txBody>
                    <a:bodyPr/>
                    <a:lstStyle/>
                    <a:p>
                      <a:pPr algn="l"/>
                      <a:r>
                        <a:rPr lang="en-GB" sz="1800" kern="100" dirty="0">
                          <a:effectLst/>
                        </a:rPr>
                        <a:t>Exam Question</a:t>
                      </a:r>
                      <a:endParaRPr lang="en-GB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Forecast the number of new cases of CVD in the UK for each year from 2024 to 2034, stratified by age group and sex.</a:t>
                      </a:r>
                      <a:endParaRPr lang="en-GB" sz="1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261" marR="36261" marT="0" marB="0" anchor="ctr"/>
                </a:tc>
                <a:extLst>
                  <a:ext uri="{0D108BD9-81ED-4DB2-BD59-A6C34878D82A}">
                    <a16:rowId xmlns:a16="http://schemas.microsoft.com/office/drawing/2014/main" val="803328228"/>
                  </a:ext>
                </a:extLst>
              </a:tr>
              <a:tr h="670749">
                <a:tc>
                  <a:txBody>
                    <a:bodyPr/>
                    <a:lstStyle/>
                    <a:p>
                      <a:pPr algn="l"/>
                      <a:r>
                        <a:rPr lang="en-GB" sz="1800" kern="100" dirty="0">
                          <a:effectLst/>
                        </a:rPr>
                        <a:t>Usable Data</a:t>
                      </a:r>
                      <a:endParaRPr lang="en-GB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GB" sz="18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PHE Data (</a:t>
                      </a:r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Trends in CVD mortality, morbidity, and risk factors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GB" sz="18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ONS Data (population projections, mortality rate, socioeconomic factors)</a:t>
                      </a:r>
                    </a:p>
                  </a:txBody>
                  <a:tcPr marL="36261" marR="36261" marT="0" marB="0" anchor="ctr"/>
                </a:tc>
                <a:extLst>
                  <a:ext uri="{0D108BD9-81ED-4DB2-BD59-A6C34878D82A}">
                    <a16:rowId xmlns:a16="http://schemas.microsoft.com/office/drawing/2014/main" val="151121533"/>
                  </a:ext>
                </a:extLst>
              </a:tr>
              <a:tr h="670749">
                <a:tc>
                  <a:txBody>
                    <a:bodyPr/>
                    <a:lstStyle/>
                    <a:p>
                      <a:pPr algn="l"/>
                      <a:r>
                        <a:rPr lang="en-GB" sz="1800" kern="100" dirty="0">
                          <a:effectLst/>
                        </a:rPr>
                        <a:t>Output Format</a:t>
                      </a:r>
                      <a:endParaRPr lang="en-GB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Table of forecasted numbers, summary report, deployable app</a:t>
                      </a:r>
                    </a:p>
                  </a:txBody>
                  <a:tcPr marL="36261" marR="36261" marT="0" marB="0" anchor="ctr"/>
                </a:tc>
                <a:extLst>
                  <a:ext uri="{0D108BD9-81ED-4DB2-BD59-A6C34878D82A}">
                    <a16:rowId xmlns:a16="http://schemas.microsoft.com/office/drawing/2014/main" val="2005488218"/>
                  </a:ext>
                </a:extLst>
              </a:tr>
              <a:tr h="670749">
                <a:tc>
                  <a:txBody>
                    <a:bodyPr/>
                    <a:lstStyle/>
                    <a:p>
                      <a:pPr algn="l"/>
                      <a:r>
                        <a:rPr lang="en-GB" sz="1800" kern="100" dirty="0">
                          <a:effectLst/>
                        </a:rPr>
                        <a:t>Other Information</a:t>
                      </a:r>
                      <a:endParaRPr lang="en-GB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261" marR="36261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Include coronary heart disease, stroke, and heart failure</a:t>
                      </a:r>
                      <a:endParaRPr lang="en-GB" sz="18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261" marR="36261" marT="0" marB="0" anchor="ctr"/>
                </a:tc>
                <a:extLst>
                  <a:ext uri="{0D108BD9-81ED-4DB2-BD59-A6C34878D82A}">
                    <a16:rowId xmlns:a16="http://schemas.microsoft.com/office/drawing/2014/main" val="3485862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172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DA244-6EA1-FB07-5B82-CFCB1B74D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418E-7B52-E03C-A65E-D371BA0C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its going to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B6045-E610-FF59-4833-7053BA950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800" b="1" dirty="0">
                <a:solidFill>
                  <a:srgbClr val="004D9E"/>
                </a:solidFill>
              </a:rPr>
              <a:t>Stage 1 – Building a Forecasting Contest (10 minutes)</a:t>
            </a:r>
          </a:p>
          <a:p>
            <a:pPr lvl="1"/>
            <a:r>
              <a:rPr lang="en-GB" sz="1800" dirty="0"/>
              <a:t>Quick presentation from the SPHERE-PPL team on how the forecasting contests are going to work mechanically and what makes a good contest</a:t>
            </a:r>
          </a:p>
          <a:p>
            <a:pPr marL="457200" lvl="1" indent="0">
              <a:buNone/>
            </a:pPr>
            <a:endParaRPr lang="en-GB" sz="1800" b="1" dirty="0">
              <a:solidFill>
                <a:srgbClr val="004D9E"/>
              </a:solidFill>
            </a:endParaRPr>
          </a:p>
          <a:p>
            <a:r>
              <a:rPr lang="en-GB" sz="1800" b="1" dirty="0">
                <a:solidFill>
                  <a:srgbClr val="004D9E"/>
                </a:solidFill>
              </a:rPr>
              <a:t>Stage 2 – Break-Out Discussions (40 minutes)</a:t>
            </a:r>
          </a:p>
          <a:p>
            <a:pPr lvl="1"/>
            <a:r>
              <a:rPr lang="en-GB" sz="1800" dirty="0"/>
              <a:t>Split into teams of 8</a:t>
            </a:r>
          </a:p>
          <a:p>
            <a:pPr lvl="1"/>
            <a:r>
              <a:rPr lang="en-GB" sz="1800" dirty="0"/>
              <a:t>Using the Contest grids on the Mural Board, start designing a forecasting contest</a:t>
            </a:r>
          </a:p>
          <a:p>
            <a:pPr marL="457200" lvl="1" indent="0">
              <a:buNone/>
            </a:pPr>
            <a:endParaRPr lang="en-GB" sz="1400" dirty="0"/>
          </a:p>
          <a:p>
            <a:r>
              <a:rPr lang="en-GB" sz="1800" b="1" dirty="0">
                <a:solidFill>
                  <a:srgbClr val="004D9E"/>
                </a:solidFill>
              </a:rPr>
              <a:t>Stage 3 - Group Feedback (40 minutes)</a:t>
            </a:r>
          </a:p>
          <a:p>
            <a:pPr lvl="1"/>
            <a:r>
              <a:rPr lang="en-GB" sz="1800" dirty="0"/>
              <a:t>Each team will give an overview of their proposed contest</a:t>
            </a:r>
          </a:p>
          <a:p>
            <a:pPr lvl="1"/>
            <a:r>
              <a:rPr lang="en-GB" sz="1800" dirty="0"/>
              <a:t>Indicative vote on what would provide greatest impact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7F526-0067-AA7A-CED8-B108E5DB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B6F1DF-BA58-EECC-2F38-4FD60310B15F}"/>
              </a:ext>
            </a:extLst>
          </p:cNvPr>
          <p:cNvSpPr/>
          <p:nvPr/>
        </p:nvSpPr>
        <p:spPr>
          <a:xfrm flipV="1">
            <a:off x="642551" y="1538417"/>
            <a:ext cx="10540314" cy="1210962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458B1-1F85-C4CB-5F7B-3CD2D93061C9}"/>
              </a:ext>
            </a:extLst>
          </p:cNvPr>
          <p:cNvSpPr txBox="1"/>
          <p:nvPr/>
        </p:nvSpPr>
        <p:spPr>
          <a:xfrm>
            <a:off x="9034998" y="311705"/>
            <a:ext cx="3419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https://shorturl.at/QOSEy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9726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4DB6-456A-40E3-36CE-1BF83129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Facilities &amp; Accessibility</a:t>
            </a:r>
          </a:p>
        </p:txBody>
      </p:sp>
      <p:pic>
        <p:nvPicPr>
          <p:cNvPr id="6" name="Content Placeholder 5" descr="A diagram of a building&#10;&#10;Description automatically generated">
            <a:extLst>
              <a:ext uri="{FF2B5EF4-FFF2-40B4-BE49-F238E27FC236}">
                <a16:creationId xmlns:a16="http://schemas.microsoft.com/office/drawing/2014/main" id="{2524D784-88AC-F6CD-37D5-F7055D02D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6571" y="1825625"/>
            <a:ext cx="6518858" cy="4351338"/>
          </a:xfr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F0CCF-ACA8-FAEB-24F6-FBC1090D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Spatial, Health &amp; Environmental Research using Probabilistic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840305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76AA-090B-68D8-5112-C3FD2ADD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Challenges in Health &amp;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A24C-AF8A-9E94-A7C0-AB61A16A9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4749F-B48A-71B4-9DD1-545FEAD9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8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41C75-D0CE-ADFB-3817-7FE68B117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5F7C-AE99-C606-0174-1D95AB0D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solidFill>
                  <a:srgbClr val="008AA5"/>
                </a:solidFill>
                <a:effectLst/>
              </a:rPr>
              <a:t>Activity 2 – Group Feedback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8699A-E7CE-1EB3-0063-F6F4E6F3B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A4473-25F4-2C01-0DEE-5C0A1758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95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B9BDE-7F4C-8B8A-51CF-DA09541CE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D83F-563D-0C77-ABF2-26FF8892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Coffee Break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68E3E-67FB-283F-BB5E-6CB629006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Refreshments are around the corner in the kitchen areas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6941E-516D-E3F6-B0B0-2960077D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71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FC4E-80D6-10EC-7ED6-02922373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3 – Building a Community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6F084-7527-CD4C-AB4E-DAFF23620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79B8E-E64D-404C-C43A-897B932F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26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24802-7500-58CB-09E7-68839B042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B86D-9A0B-5EE6-77B7-78644B09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its going to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D4F2-2AAD-86E7-D034-7699762B2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800" b="1" dirty="0">
                <a:solidFill>
                  <a:srgbClr val="004D9E"/>
                </a:solidFill>
              </a:rPr>
              <a:t>Stage 1 – What can SPHERE-PPL do for you? (10 minutes)</a:t>
            </a:r>
          </a:p>
          <a:p>
            <a:pPr lvl="1"/>
            <a:r>
              <a:rPr lang="en-GB" sz="1800" dirty="0"/>
              <a:t>Quick presentation from the SPHERE-PPL team on what the future holds</a:t>
            </a:r>
          </a:p>
          <a:p>
            <a:pPr marL="457200" lvl="1" indent="0">
              <a:buNone/>
            </a:pPr>
            <a:endParaRPr lang="en-GB" sz="1800" b="1" dirty="0">
              <a:solidFill>
                <a:srgbClr val="004D9E"/>
              </a:solidFill>
            </a:endParaRPr>
          </a:p>
          <a:p>
            <a:r>
              <a:rPr lang="en-GB" sz="1800" b="1" dirty="0">
                <a:solidFill>
                  <a:srgbClr val="004D9E"/>
                </a:solidFill>
              </a:rPr>
              <a:t>Stage 2 – Brainstorming requests for workshops, training and support (20 minutes)</a:t>
            </a:r>
          </a:p>
          <a:p>
            <a:pPr lvl="1"/>
            <a:r>
              <a:rPr lang="en-GB" sz="1800" dirty="0"/>
              <a:t>Split into groups and make a list of different ideas that would help you make progress in your area (added on the Mural Board)</a:t>
            </a:r>
          </a:p>
          <a:p>
            <a:pPr lvl="1"/>
            <a:r>
              <a:rPr lang="en-GB" sz="1800" dirty="0"/>
              <a:t>Include as many details as possible!</a:t>
            </a:r>
          </a:p>
          <a:p>
            <a:pPr marL="457200" lvl="1" indent="0">
              <a:buNone/>
            </a:pPr>
            <a:endParaRPr lang="en-GB" sz="1400" dirty="0"/>
          </a:p>
          <a:p>
            <a:r>
              <a:rPr lang="en-GB" sz="1800" b="1" dirty="0">
                <a:solidFill>
                  <a:srgbClr val="004D9E"/>
                </a:solidFill>
              </a:rPr>
              <a:t>Stage 3 – Creating a community priority list (30 minutes)</a:t>
            </a:r>
          </a:p>
          <a:p>
            <a:pPr lvl="1"/>
            <a:r>
              <a:rPr lang="en-GB" sz="1800" dirty="0"/>
              <a:t>Each team will give an overview of their requests</a:t>
            </a:r>
          </a:p>
          <a:p>
            <a:pPr lvl="1"/>
            <a:r>
              <a:rPr lang="en-GB" sz="1800" dirty="0"/>
              <a:t>Discussion around how the SPHERE-PPL community can best facilitate and maximise value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F7854-F462-CC29-FB10-FD1E3854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0D5253-9D73-E112-A198-EF4D356A42D3}"/>
              </a:ext>
            </a:extLst>
          </p:cNvPr>
          <p:cNvSpPr/>
          <p:nvPr/>
        </p:nvSpPr>
        <p:spPr>
          <a:xfrm>
            <a:off x="642551" y="2749378"/>
            <a:ext cx="10540314" cy="3021227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295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3A35-9047-BDFA-34AA-42B09E60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SPHERE-PPL do for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F156E-6F12-46B3-AF59-3C18F5907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400" dirty="0"/>
              <a:t>The network’s primary goal is to connect data-scientists, researchers and policy-makers, to enable high-quality modelling and data-driven decision-making.</a:t>
            </a:r>
          </a:p>
          <a:p>
            <a:pPr>
              <a:lnSpc>
                <a:spcPct val="110000"/>
              </a:lnSpc>
            </a:pPr>
            <a:r>
              <a:rPr lang="en-GB" sz="2400" dirty="0"/>
              <a:t>The SPHERE-PPL project has funding to facilitate workshops, training and targeted support on both fundamental modelling &amp; probabilistic programming, alongside events and sessions like today, working directly with stakeholders.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8E466-D4AC-B486-E00F-C39BB9CE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10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DE20-C22E-C563-40EE-8E8FCDB8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we’ve done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29B5-E912-FB71-301F-47B11443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179F2-4C54-EA71-CE4C-E753B5C8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4143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8517E-6C67-779A-0B4F-34D1C9FBD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457A-B597-ED6D-271E-524490A5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its going to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5CDBB-6D96-13A4-B21C-E2EF16233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800" b="1" dirty="0">
                <a:solidFill>
                  <a:srgbClr val="004D9E"/>
                </a:solidFill>
              </a:rPr>
              <a:t>Stage 1 – What can SPHERE-PPL do for you? (10 minutes)</a:t>
            </a:r>
          </a:p>
          <a:p>
            <a:pPr lvl="1"/>
            <a:r>
              <a:rPr lang="en-GB" sz="1800" dirty="0"/>
              <a:t>Quick presentation from the SPHERE-PPL team on what the future holds</a:t>
            </a:r>
          </a:p>
          <a:p>
            <a:pPr marL="457200" lvl="1" indent="0">
              <a:buNone/>
            </a:pPr>
            <a:endParaRPr lang="en-GB" sz="1800" b="1" dirty="0">
              <a:solidFill>
                <a:srgbClr val="004D9E"/>
              </a:solidFill>
            </a:endParaRPr>
          </a:p>
          <a:p>
            <a:r>
              <a:rPr lang="en-GB" sz="1800" b="1" dirty="0">
                <a:solidFill>
                  <a:srgbClr val="004D9E"/>
                </a:solidFill>
              </a:rPr>
              <a:t>Stage 2 – Brainstorming requests for workshops, training and support (20 minutes)</a:t>
            </a:r>
          </a:p>
          <a:p>
            <a:pPr lvl="1"/>
            <a:r>
              <a:rPr lang="en-GB" sz="1800" dirty="0"/>
              <a:t>Split into groups and make a list of different ideas that would help you make progress in your area (added on the Mural Board)</a:t>
            </a:r>
          </a:p>
          <a:p>
            <a:pPr lvl="1"/>
            <a:r>
              <a:rPr lang="en-GB" sz="1800" dirty="0"/>
              <a:t>Include as many details as possible!</a:t>
            </a:r>
          </a:p>
          <a:p>
            <a:pPr marL="457200" lvl="1" indent="0">
              <a:buNone/>
            </a:pPr>
            <a:endParaRPr lang="en-GB" sz="1400" dirty="0"/>
          </a:p>
          <a:p>
            <a:r>
              <a:rPr lang="en-GB" sz="1800" b="1" dirty="0">
                <a:solidFill>
                  <a:srgbClr val="004D9E"/>
                </a:solidFill>
              </a:rPr>
              <a:t>Stage 3 – Creating a community priority list (30 minutes)</a:t>
            </a:r>
          </a:p>
          <a:p>
            <a:pPr lvl="1"/>
            <a:r>
              <a:rPr lang="en-GB" sz="1800" dirty="0"/>
              <a:t>Each team will give an overview of their requests</a:t>
            </a:r>
          </a:p>
          <a:p>
            <a:pPr lvl="1"/>
            <a:r>
              <a:rPr lang="en-GB" sz="1800" dirty="0"/>
              <a:t>Discussion around how the SPHERE-PPL community can best facilitate and maximise value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C9511-5B78-AE1C-87E6-72B9A5FB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FCDF88-7FBB-44E5-024C-06F50EA3BFD9}"/>
              </a:ext>
            </a:extLst>
          </p:cNvPr>
          <p:cNvSpPr/>
          <p:nvPr/>
        </p:nvSpPr>
        <p:spPr>
          <a:xfrm flipV="1">
            <a:off x="642551" y="1646239"/>
            <a:ext cx="10540314" cy="1103140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6D7310-986C-AACB-DCA9-00C0E03C43E5}"/>
              </a:ext>
            </a:extLst>
          </p:cNvPr>
          <p:cNvSpPr txBox="1"/>
          <p:nvPr/>
        </p:nvSpPr>
        <p:spPr>
          <a:xfrm>
            <a:off x="9034998" y="311705"/>
            <a:ext cx="3419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https://shorturl.at/QOSEy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70463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4DF36-AA7A-3037-C13F-92DE0945D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E164-D906-3568-B537-A504ECFA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solidFill>
                  <a:srgbClr val="008AA5"/>
                </a:solidFill>
                <a:effectLst/>
              </a:rPr>
              <a:t>Activity 3 – Priority List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EFB51-20B7-858F-ED32-7640494C07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05437-7CC1-0075-AF26-F4A29DAC4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238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2ECC-353E-D743-9F4F-C432E96A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Wrap-Up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97A8057-9C35-9752-5EB9-A05EE26F1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We’ve reached the end of the day!</a:t>
            </a:r>
          </a:p>
          <a:p>
            <a:r>
              <a:rPr lang="en-US" dirty="0"/>
              <a:t>Please complete the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Feedback Survey</a:t>
            </a:r>
            <a:r>
              <a:rPr lang="en-US" dirty="0"/>
              <a:t>!</a:t>
            </a:r>
          </a:p>
        </p:txBody>
      </p:sp>
      <p:pic>
        <p:nvPicPr>
          <p:cNvPr id="6" name="Content Placeholder 5" descr="A qr code on a blue background&#10;&#10;Description automatically generated">
            <a:extLst>
              <a:ext uri="{FF2B5EF4-FFF2-40B4-BE49-F238E27FC236}">
                <a16:creationId xmlns:a16="http://schemas.microsoft.com/office/drawing/2014/main" id="{7B9A53BE-E9D0-7341-16EC-46DDA3544B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7331" y="1825625"/>
            <a:ext cx="4351338" cy="4351338"/>
          </a:xfr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B2346-2108-7068-AF8F-F2DEC092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Spatial, Health &amp; Environmental Research using Probabilistic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30465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CF01A-823C-39B8-FAB1-924C67AC3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D206-8412-7F9E-560B-05592917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 err="1"/>
              <a:t>WiFi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B80B3-1FB6-A20B-9F4A-F95C8D5F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Spatial, Health &amp; Environmental Research using Probabilistic Programming Languages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2A7AF5-686D-DD65-24CE-438121B10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3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Network: Turing Guest</a:t>
            </a:r>
          </a:p>
          <a:p>
            <a:pPr marL="0" indent="0">
              <a:buNone/>
            </a:pPr>
            <a:r>
              <a:rPr lang="en-GB" dirty="0"/>
              <a:t>Password: clicking seventh void compiled</a:t>
            </a:r>
          </a:p>
          <a:p>
            <a:pPr marL="0" indent="0">
              <a:buNone/>
            </a:pPr>
            <a:r>
              <a:rPr lang="en-GB" dirty="0"/>
              <a:t>(Password contains spaces)</a:t>
            </a:r>
          </a:p>
        </p:txBody>
      </p:sp>
    </p:spTree>
    <p:extLst>
      <p:ext uri="{BB962C8B-B14F-4D97-AF65-F5344CB8AC3E}">
        <p14:creationId xmlns:p14="http://schemas.microsoft.com/office/powerpoint/2010/main" val="32950728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041B-E85F-59B3-6DEC-18EB62136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Thank-You!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E0836-FE70-7C51-B8B1-55757F061D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For more information, please visit </a:t>
            </a:r>
            <a:r>
              <a:rPr lang="en-GB" dirty="0">
                <a:hlinkClick r:id="rId2"/>
              </a:rPr>
              <a:t>www.sphere-ppl.org</a:t>
            </a:r>
            <a:r>
              <a:rPr lang="en-GB" dirty="0"/>
              <a:t> or email the team at </a:t>
            </a:r>
            <a:r>
              <a:rPr lang="en-GB" b="0" i="0" u="sng" dirty="0">
                <a:effectLst/>
                <a:latin typeface="Source Sans Pro" panose="020B0503030403020204" pitchFamily="34" charset="0"/>
                <a:hlinkClick r:id="rId3"/>
              </a:rPr>
              <a:t>info@sphere-ppl.org</a:t>
            </a:r>
            <a:r>
              <a:rPr lang="en-GB" b="0" i="0" dirty="0">
                <a:effectLst/>
                <a:latin typeface="Source Sans Pro" panose="020B0503030403020204" pitchFamily="34" charset="0"/>
              </a:rPr>
              <a:t>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BF12D6-1B6A-72FC-44EB-E4AADCB0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6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50373-82C1-1C74-046F-DD80F56FF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DD4C-AD29-2AEA-1142-0464D87B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Mural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ADEB9-96E8-FFEB-7B51-B7AB49E5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Spatial, Health &amp; Environmental Research using Probabilistic Programming Languages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647F35-5535-3320-977F-0F4C4C313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3238" cy="3938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will be using Mural for all the activities: </a:t>
            </a:r>
            <a:r>
              <a:rPr lang="en-GB" dirty="0">
                <a:hlinkClick r:id="rId2"/>
              </a:rPr>
              <a:t>https://shorturl.at/QOSEy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Password: forecast</a:t>
            </a:r>
          </a:p>
          <a:p>
            <a:pPr marL="0" indent="0">
              <a:buNone/>
            </a:pPr>
            <a:r>
              <a:rPr lang="en-GB" dirty="0"/>
              <a:t>(No need to create an account) 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pic>
        <p:nvPicPr>
          <p:cNvPr id="1026" name="Picture 2" descr="Features | Mural">
            <a:extLst>
              <a:ext uri="{FF2B5EF4-FFF2-40B4-BE49-F238E27FC236}">
                <a16:creationId xmlns:a16="http://schemas.microsoft.com/office/drawing/2014/main" id="{F4060F7A-30D8-53D4-AD8E-DE4776CD1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642" y="1859305"/>
            <a:ext cx="4932405" cy="296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66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283E-3B3A-B0F5-464E-4F4B5F07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AE368-9303-4470-F8B7-10DD9472E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4D9E"/>
                </a:solidFill>
              </a:rPr>
              <a:t>Respectful Communication</a:t>
            </a:r>
            <a:r>
              <a:rPr lang="en-GB" sz="2000" dirty="0"/>
              <a:t>: Communicate with others in a professional and considerate manner. Be mindful of diverse perspectives and experiences. Avoid interrupting others and listen actively.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4D9E"/>
                </a:solidFill>
              </a:rPr>
              <a:t>Inclusive Language</a:t>
            </a:r>
            <a:r>
              <a:rPr lang="en-GB" sz="2000" dirty="0"/>
              <a:t>: Use inclusive language that avoids any discriminatory or offensive remarks. Be mindful of gender, race, ethnicity, religion, sexual orientation, and other personal attributes.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4D9E"/>
                </a:solidFill>
              </a:rPr>
              <a:t>Active Participation</a:t>
            </a:r>
            <a:r>
              <a:rPr lang="en-GB" sz="2000" dirty="0"/>
              <a:t>: Engage actively in discussions and activities. Share your insights and perspectives while being mindful of others' contributions.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4D9E"/>
                </a:solidFill>
              </a:rPr>
              <a:t>Professional Conduct</a:t>
            </a:r>
            <a:r>
              <a:rPr lang="en-GB" sz="2000" dirty="0"/>
              <a:t>: Maintain a professional demeanour throughout the workshop, including during breaks and social events.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rgbClr val="004D9E"/>
                </a:solidFill>
              </a:rPr>
              <a:t>Mobile Devices</a:t>
            </a:r>
            <a:r>
              <a:rPr lang="en-GB" sz="2000" dirty="0"/>
              <a:t>: Minimize distractions by silencing mobile phones or using them only during breaks, unless they are essential for workshop activities.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0A95A-0574-385A-4C6D-6B7E13CC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60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5F781-CFC8-BCFC-FE02-4F17ABDD6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E2C25-351B-C775-962E-5CE45180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8C7200D-D148-81B0-01A1-029F6971A6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153027"/>
              </p:ext>
            </p:extLst>
          </p:nvPr>
        </p:nvGraphicFramePr>
        <p:xfrm>
          <a:off x="1200892" y="1690688"/>
          <a:ext cx="9790216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457">
                  <a:extLst>
                    <a:ext uri="{9D8B030D-6E8A-4147-A177-3AD203B41FA5}">
                      <a16:colId xmlns:a16="http://schemas.microsoft.com/office/drawing/2014/main" val="3346084920"/>
                    </a:ext>
                  </a:extLst>
                </a:gridCol>
                <a:gridCol w="3325667">
                  <a:extLst>
                    <a:ext uri="{9D8B030D-6E8A-4147-A177-3AD203B41FA5}">
                      <a16:colId xmlns:a16="http://schemas.microsoft.com/office/drawing/2014/main" val="2325865302"/>
                    </a:ext>
                  </a:extLst>
                </a:gridCol>
                <a:gridCol w="5111092">
                  <a:extLst>
                    <a:ext uri="{9D8B030D-6E8A-4147-A177-3AD203B41FA5}">
                      <a16:colId xmlns:a16="http://schemas.microsoft.com/office/drawing/2014/main" val="3533379028"/>
                    </a:ext>
                  </a:extLst>
                </a:gridCol>
              </a:tblGrid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</a:rPr>
                        <a:t>Timings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</a:rPr>
                        <a:t>Activity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632868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9:30-10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u="none">
                          <a:solidFill>
                            <a:schemeClr val="tx1"/>
                          </a:solidFill>
                          <a:effectLst/>
                        </a:rPr>
                        <a:t>Arrivals &amp; Registration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262276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</a:rPr>
                        <a:t>9:00-9:05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u="none" dirty="0">
                          <a:solidFill>
                            <a:schemeClr val="tx1"/>
                          </a:solidFill>
                          <a:effectLst/>
                        </a:rPr>
                        <a:t>Welcome &amp; Housekeeping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MERGE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542369"/>
                  </a:ext>
                </a:extLst>
              </a:tr>
              <a:tr h="423238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9:05-9:15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u="none" dirty="0">
                          <a:solidFill>
                            <a:schemeClr val="tx1"/>
                          </a:solidFill>
                          <a:effectLst/>
                        </a:rPr>
                        <a:t>Introduction from the SPHERE-PPL 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Meet the team and an introduction to the vision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572400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9:15-9:40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u="none" dirty="0">
                          <a:solidFill>
                            <a:schemeClr val="tx1"/>
                          </a:solidFill>
                          <a:effectLst/>
                        </a:rPr>
                        <a:t>Keynote 1 – Dr Hannah Rose </a:t>
                      </a:r>
                      <a:r>
                        <a:rPr lang="en-GB" sz="1600" u="none" dirty="0" err="1">
                          <a:solidFill>
                            <a:schemeClr val="tx1"/>
                          </a:solidFill>
                          <a:effectLst/>
                        </a:rPr>
                        <a:t>Vineer</a:t>
                      </a:r>
                      <a:endParaRPr lang="en-GB" sz="16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tbc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225665"/>
                  </a:ext>
                </a:extLst>
              </a:tr>
              <a:tr h="423238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9:40-10:05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u="none" dirty="0">
                          <a:solidFill>
                            <a:schemeClr val="tx1"/>
                          </a:solidFill>
                          <a:effectLst/>
                        </a:rPr>
                        <a:t>Keynote 2 - Dr Will Pearse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How forecasting and probabilistic programming can improve health outcomes (MERGE INTO INTRO)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1989527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10:05-10:30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u="none" dirty="0">
                          <a:solidFill>
                            <a:schemeClr val="tx1"/>
                          </a:solidFill>
                          <a:effectLst/>
                        </a:rPr>
                        <a:t>Keynote 3 - Dr Richard Wood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Insights from Modelling &amp; Analytics within the NHS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689101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10:30-11:00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u="none" dirty="0">
                          <a:solidFill>
                            <a:schemeClr val="tx1"/>
                          </a:solidFill>
                          <a:effectLst/>
                        </a:rPr>
                        <a:t>Coffee 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03047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11:00-12:00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u="none" dirty="0">
                          <a:solidFill>
                            <a:schemeClr val="tx1"/>
                          </a:solidFill>
                          <a:effectLst/>
                        </a:rPr>
                        <a:t>Break-Out Discussion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Identifying key challenges in health policy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015828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12:00-12:30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u="none">
                          <a:solidFill>
                            <a:schemeClr val="tx1"/>
                          </a:solidFill>
                          <a:effectLst/>
                        </a:rPr>
                        <a:t>Break-Out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2-minute presentations on challenges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885647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</a:rPr>
                        <a:t>12:30-13:30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u="none" dirty="0">
                          <a:solidFill>
                            <a:schemeClr val="tx1"/>
                          </a:solidFill>
                          <a:effectLst/>
                        </a:rPr>
                        <a:t>Lunch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76607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70F0F-E9F3-8C5B-C583-9DD2A771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AC1835-ED4A-058B-A1D6-AF0F893FC7E1}"/>
              </a:ext>
            </a:extLst>
          </p:cNvPr>
          <p:cNvSpPr/>
          <p:nvPr/>
        </p:nvSpPr>
        <p:spPr>
          <a:xfrm>
            <a:off x="-13205" y="0"/>
            <a:ext cx="122184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 AT 10AM/ Merge WILL INTO INTRO</a:t>
            </a:r>
          </a:p>
        </p:txBody>
      </p:sp>
    </p:spTree>
    <p:extLst>
      <p:ext uri="{BB962C8B-B14F-4D97-AF65-F5344CB8AC3E}">
        <p14:creationId xmlns:p14="http://schemas.microsoft.com/office/powerpoint/2010/main" val="282296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46C3-3078-D780-A789-9F9E46B4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1F7D3C6-A723-E4D6-6D97-2A0F9738F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9800"/>
              </p:ext>
            </p:extLst>
          </p:nvPr>
        </p:nvGraphicFramePr>
        <p:xfrm>
          <a:off x="1200892" y="1690688"/>
          <a:ext cx="9790216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457">
                  <a:extLst>
                    <a:ext uri="{9D8B030D-6E8A-4147-A177-3AD203B41FA5}">
                      <a16:colId xmlns:a16="http://schemas.microsoft.com/office/drawing/2014/main" val="3346084920"/>
                    </a:ext>
                  </a:extLst>
                </a:gridCol>
                <a:gridCol w="3228053">
                  <a:extLst>
                    <a:ext uri="{9D8B030D-6E8A-4147-A177-3AD203B41FA5}">
                      <a16:colId xmlns:a16="http://schemas.microsoft.com/office/drawing/2014/main" val="2325865302"/>
                    </a:ext>
                  </a:extLst>
                </a:gridCol>
                <a:gridCol w="5208706">
                  <a:extLst>
                    <a:ext uri="{9D8B030D-6E8A-4147-A177-3AD203B41FA5}">
                      <a16:colId xmlns:a16="http://schemas.microsoft.com/office/drawing/2014/main" val="3533379028"/>
                    </a:ext>
                  </a:extLst>
                </a:gridCol>
              </a:tblGrid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</a:rPr>
                        <a:t>Timings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</a:rPr>
                        <a:t>Activity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632868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13:30-14:15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Groups design forecasting contests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581915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14:15-15:00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 feedback and discussion of contest priorities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501210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15:00-15:30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Coffee 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799144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15:30-15:40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can SPHERE-PPL do for you?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101515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15:40-16:00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Discussion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Brainstorming requests for workshops, training and 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294931"/>
                  </a:ext>
                </a:extLst>
              </a:tr>
              <a:tr h="248964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16:00-16:30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Break-Out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Creating a community priority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457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16:30-17:00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Wrap-Up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870793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B7CBD-20AD-5314-96E5-4CE41757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8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ECE0-EAF4-B7D6-3696-6DDAC0F1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from the SPHERE-PPL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213E2-61B6-99E3-74CE-C384492EB2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EFD7C-668D-19ED-148C-62EB506E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01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PHERE-PPL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008AA5"/>
      </a:accent1>
      <a:accent2>
        <a:srgbClr val="FCAF00"/>
      </a:accent2>
      <a:accent3>
        <a:srgbClr val="00BB64"/>
      </a:accent3>
      <a:accent4>
        <a:srgbClr val="004D9E"/>
      </a:accent4>
      <a:accent5>
        <a:srgbClr val="A02B93"/>
      </a:accent5>
      <a:accent6>
        <a:srgbClr val="4EA72E"/>
      </a:accent6>
      <a:hlink>
        <a:srgbClr val="98FB98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PHERE-PPL" id="{AAB37EA4-B664-F347-BAA2-86D573F93CFA}" vid="{CB04F62D-C94C-DF44-BD37-874C9E9A23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</TotalTime>
  <Words>1997</Words>
  <Application>Microsoft Macintosh PowerPoint</Application>
  <PresentationFormat>Widescreen</PresentationFormat>
  <Paragraphs>276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Aptos</vt:lpstr>
      <vt:lpstr>Arial</vt:lpstr>
      <vt:lpstr>Courier New</vt:lpstr>
      <vt:lpstr>Lato</vt:lpstr>
      <vt:lpstr>Source Sans Pro</vt:lpstr>
      <vt:lpstr>Wingdings</vt:lpstr>
      <vt:lpstr>Office Theme</vt:lpstr>
      <vt:lpstr>SPHERE-PPL Annual Meeting &amp; Workshop</vt:lpstr>
      <vt:lpstr>Welcome!</vt:lpstr>
      <vt:lpstr>Facilities &amp; Accessibility</vt:lpstr>
      <vt:lpstr>WiFi</vt:lpstr>
      <vt:lpstr>Mural</vt:lpstr>
      <vt:lpstr>Code of Conduct</vt:lpstr>
      <vt:lpstr>Agenda</vt:lpstr>
      <vt:lpstr>Agenda</vt:lpstr>
      <vt:lpstr>Introduction from the SPHERE-PPL Team</vt:lpstr>
      <vt:lpstr>What is SPHERE-PPL?</vt:lpstr>
      <vt:lpstr>Outcomes of the Day</vt:lpstr>
      <vt:lpstr>Keynotes</vt:lpstr>
      <vt:lpstr>Keynotes</vt:lpstr>
      <vt:lpstr>Coffee Break</vt:lpstr>
      <vt:lpstr>Activity 1 - Identifying Key Challenges in Health Policy</vt:lpstr>
      <vt:lpstr>How its going to work!</vt:lpstr>
      <vt:lpstr>Activity 1 – Group Feedback</vt:lpstr>
      <vt:lpstr>Lunch Break</vt:lpstr>
      <vt:lpstr>Welcome Back!</vt:lpstr>
      <vt:lpstr>Activity 2 – Designing a Forecasting Contest</vt:lpstr>
      <vt:lpstr>How its going to work!</vt:lpstr>
      <vt:lpstr>Building a Forecasting Contest</vt:lpstr>
      <vt:lpstr>What is a Forecasting Contest?</vt:lpstr>
      <vt:lpstr>Forecast AggregatorR</vt:lpstr>
      <vt:lpstr>Journey of a Contest</vt:lpstr>
      <vt:lpstr>Considerations</vt:lpstr>
      <vt:lpstr>Maximising Value to Stakeholders</vt:lpstr>
      <vt:lpstr>Example</vt:lpstr>
      <vt:lpstr>How its going to work!</vt:lpstr>
      <vt:lpstr>Key Challenges in Health &amp; Policy</vt:lpstr>
      <vt:lpstr>Activity 2 – Group Feedback</vt:lpstr>
      <vt:lpstr>Coffee Break</vt:lpstr>
      <vt:lpstr>Activity 3 – Building a Community</vt:lpstr>
      <vt:lpstr>How its going to work!</vt:lpstr>
      <vt:lpstr>What can SPHERE-PPL do for you?</vt:lpstr>
      <vt:lpstr>What we’ve done so far</vt:lpstr>
      <vt:lpstr>How its going to work!</vt:lpstr>
      <vt:lpstr>Activity 3 – Priority List</vt:lpstr>
      <vt:lpstr>Wrap-Up</vt:lpstr>
      <vt:lpstr>Thank-You!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 Tyler</dc:creator>
  <cp:lastModifiedBy>Josh Tyler</cp:lastModifiedBy>
  <cp:revision>29</cp:revision>
  <dcterms:created xsi:type="dcterms:W3CDTF">2025-01-07T08:59:03Z</dcterms:created>
  <dcterms:modified xsi:type="dcterms:W3CDTF">2025-01-14T15:30:25Z</dcterms:modified>
</cp:coreProperties>
</file>