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9.xml" ContentType="application/vnd.openxmlformats-officedocument.presentationml.notesSlide+xml"/>
  <Override PartName="/ppt/slides/slide16.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87" d="100"/>
          <a:sy n="87" d="100"/>
        </p:scale>
        <p:origin x="1056"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7" name="Shape 2"/>
        <p:cNvGrpSpPr/>
        <p:nvPr/>
      </p:nvGrpSpPr>
      <p:grpSpPr>
        <a:xfrm>
          <a:off x="0" y="0"/>
          <a:ext cx="0" cy="0"/>
          <a:chOff x="0" y="0"/>
          <a:chExt cx="0" cy="0"/>
        </a:xfrm>
      </p:grpSpPr>
      <p:sp>
        <p:nvSpPr>
          <p:cNvPr id="104868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4" name="Slide Image Placeholder 1"/>
          <p:cNvSpPr>
            <a:spLocks noChangeAspect="1" noRot="1" noGrp="1"/>
          </p:cNvSpPr>
          <p:nvPr>
            <p:ph type="sldImg"/>
          </p:nvPr>
        </p:nvSpPr>
        <p:spPr>
          <a:xfrm>
            <a:off x="381000" y="685800"/>
            <a:ext cx="6096000" cy="3429000"/>
          </a:xfrm>
        </p:spPr>
      </p:sp>
      <p:sp>
        <p:nvSpPr>
          <p:cNvPr id="1048665"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4"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endParaRPr lang="en-US"/>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US"/>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7" name=""/>
        <p:cNvGrpSpPr/>
        <p:nvPr/>
      </p:nvGrpSpPr>
      <p:grpSpPr>
        <a:xfrm>
          <a:off x="0" y="0"/>
          <a:ext cx="0" cy="0"/>
          <a:chOff x="0" y="0"/>
          <a:chExt cx="0" cy="0"/>
        </a:xfrm>
      </p:grpSpPr>
      <p:sp>
        <p:nvSpPr>
          <p:cNvPr id="1048658"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9" name="Holder 3"/>
          <p:cNvSpPr>
            <a:spLocks noGrp="1"/>
          </p:cNvSpPr>
          <p:nvPr>
            <p:ph type="body" idx="1"/>
          </p:nvPr>
        </p:nvSpPr>
        <p:spPr/>
        <p:txBody>
          <a:bodyPr bIns="0" lIns="0" rIns="0" tIns="0"/>
          <a:lstStyle>
            <a:lvl1pPr>
              <a:defRPr b="0" i="0">
                <a:solidFill>
                  <a:schemeClr val="tx1"/>
                </a:solidFill>
              </a:defRPr>
            </a:lvl1pPr>
          </a:lstStyle>
          <a:p/>
        </p:txBody>
      </p:sp>
      <p:sp>
        <p:nvSpPr>
          <p:cNvPr id="1048660"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1"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fld>
            <a:endParaRPr lang="en-US"/>
          </a:p>
        </p:txBody>
      </p:sp>
      <p:sp>
        <p:nvSpPr>
          <p:cNvPr id="104866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3"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44"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2"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2"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3"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3"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4"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panose="020B0604020202020204"/>
              <a:buNone/>
            </a:pP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7"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8"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9"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670"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800"/>
              <a:buNone/>
            </a:lvl1pPr>
          </a:lstStyle>
          <a:p/>
        </p:txBody>
      </p:sp>
      <p:sp>
        <p:nvSpPr>
          <p:cNvPr id="1048681"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6"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59"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panose="020F0502020204030204"/>
            </a:endParaRPr>
          </a:p>
        </p:txBody>
      </p:sp>
      <p:sp>
        <p:nvSpPr>
          <p:cNvPr id="1048647"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96240"/>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4" name="TextBox 13"/>
          <p:cNvSpPr txBox="1"/>
          <p:nvPr/>
        </p:nvSpPr>
        <p:spPr>
          <a:xfrm>
            <a:off x="1095095" y="3956068"/>
            <a:ext cx="2095554" cy="7137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St</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 Name :</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M</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o</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h</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m</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e</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d</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 </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S</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h</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e</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e</a:t>
            </a:r>
            <a:r>
              <a:rPr altLang="en-GB"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r</a:t>
            </a:r>
            <a:endParaRPr dirty="0" sz="1100" lang="en-US">
              <a:solidFill>
                <a:schemeClr val="tx1"/>
              </a:solidFill>
            </a:endParaRPr>
          </a:p>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ID </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:7209212430</a:t>
            </a:r>
            <a:r>
              <a:rPr altLang="en-GB"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3</a:t>
            </a:r>
            <a:r>
              <a:rPr altLang="en-GB"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6</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endPar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dirty="0"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72439"/>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panose="020B0604020202020204"/>
                <a:ea typeface="Arial" panose="020B0604020202020204"/>
                <a:cs typeface="Arial" panose="020B0604020202020204"/>
                <a:sym typeface="Arial" panose="020B0604020202020204"/>
              </a:rPr>
              <a:t>Jc</a:t>
            </a:r>
            <a:r>
              <a:rPr dirty="0" sz="1100" lang="en-US" err="1">
                <a:solidFill>
                  <a:schemeClr val="tx1"/>
                </a:solidFill>
              </a:rPr>
              <a:t>t</a:t>
            </a:r>
            <a:r>
              <a:rPr dirty="0" sz="1100" lang="en-US">
                <a:solidFill>
                  <a:schemeClr val="tx1"/>
                </a:solidFill>
              </a:rPr>
              <a:t> College of Engineering &amp; Technology-Coimbatore</a:t>
            </a:r>
            <a:endPar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p>
            <a:pPr algn="ctr"/>
            <a:r>
              <a:rPr lang="en-US"/>
              <a:t>Homepage</a:t>
            </a:r>
            <a:endParaRPr lang="en-US"/>
          </a:p>
        </p:txBody>
      </p:sp>
      <p:pic>
        <p:nvPicPr>
          <p:cNvPr id="2097162" name="Picture 3"/>
          <p:cNvPicPr>
            <a:picLocks noChangeAspect="1"/>
          </p:cNvPicPr>
          <p:nvPr/>
        </p:nvPicPr>
        <p:blipFill>
          <a:blip xmlns:r="http://schemas.openxmlformats.org/officeDocument/2006/relationships" r:embed="rId1"/>
          <a:stretch>
            <a:fillRect/>
          </a:stretch>
        </p:blipFill>
        <p:spPr>
          <a:xfrm>
            <a:off x="846194" y="1065075"/>
            <a:ext cx="7451612" cy="37452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p>
            <a:pPr algn="ctr"/>
            <a:r>
              <a:rPr b="1" dirty="0" lang="en-US"/>
              <a:t>User-Profile</a:t>
            </a:r>
            <a:endParaRPr b="1" dirty="0" lang="en-US"/>
          </a:p>
        </p:txBody>
      </p:sp>
      <p:pic>
        <p:nvPicPr>
          <p:cNvPr id="2097163" name="Picture 2"/>
          <p:cNvPicPr>
            <a:picLocks noChangeAspect="1"/>
          </p:cNvPicPr>
          <p:nvPr/>
        </p:nvPicPr>
        <p:blipFill>
          <a:blip xmlns:r="http://schemas.openxmlformats.org/officeDocument/2006/relationships" r:embed="rId1"/>
          <a:stretch>
            <a:fillRect/>
          </a:stretch>
        </p:blipFill>
        <p:spPr>
          <a:xfrm>
            <a:off x="1001826" y="1146822"/>
            <a:ext cx="7249206" cy="362191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p>
            <a:pPr algn="ctr"/>
            <a:r>
              <a:rPr b="1" dirty="0" lang="en-US"/>
              <a:t>Admin-Page</a:t>
            </a:r>
            <a:endParaRPr b="1" dirty="0" lang="en-US"/>
          </a:p>
        </p:txBody>
      </p:sp>
      <p:pic>
        <p:nvPicPr>
          <p:cNvPr id="2097164" name="Picture 2"/>
          <p:cNvPicPr>
            <a:picLocks noChangeAspect="1"/>
          </p:cNvPicPr>
          <p:nvPr/>
        </p:nvPicPr>
        <p:blipFill>
          <a:blip xmlns:r="http://schemas.openxmlformats.org/officeDocument/2006/relationships" r:embed="rId1"/>
          <a:stretch>
            <a:fillRect/>
          </a:stretch>
        </p:blipFill>
        <p:spPr>
          <a:xfrm>
            <a:off x="1219315" y="1180964"/>
            <a:ext cx="6704919" cy="356962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5" name="Picture 2"/>
          <p:cNvPicPr>
            <a:picLocks noChangeAspect="1"/>
          </p:cNvPicPr>
          <p:nvPr/>
        </p:nvPicPr>
        <p:blipFill>
          <a:blip xmlns:r="http://schemas.openxmlformats.org/officeDocument/2006/relationships" r:embed="rId1"/>
          <a:stretch>
            <a:fillRect/>
          </a:stretch>
        </p:blipFill>
        <p:spPr>
          <a:xfrm>
            <a:off x="1054253" y="1198562"/>
            <a:ext cx="7168203" cy="339853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2" name="TextBox 5"/>
          <p:cNvSpPr txBox="1"/>
          <p:nvPr/>
        </p:nvSpPr>
        <p:spPr>
          <a:xfrm>
            <a:off x="250772" y="1113760"/>
            <a:ext cx="8521753" cy="3539430"/>
          </a:xfrm>
          <a:prstGeom prst="rect"/>
          <a:noFill/>
        </p:spPr>
        <p:txBody>
          <a:bodyPr rtlCol="0" wrap="square">
            <a:spAutoFit/>
          </a:bodyPr>
          <a:p>
            <a:pPr algn="l"/>
            <a:r>
              <a:rPr b="1" dirty="0" i="0" lang="en-US">
                <a:solidFill>
                  <a:srgbClr val="0D0D0D"/>
                </a:solidFill>
                <a:effectLst/>
                <a:highlight>
                  <a:srgbClr val="FFFFFF"/>
                </a:highlight>
                <a:latin typeface="Söhne"/>
              </a:rPr>
              <a:t>1. Artificial Intelligence and Machine Learning Integration</a:t>
            </a:r>
            <a:endParaRPr b="1"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Content Recommendation System</a:t>
            </a:r>
            <a:r>
              <a:rPr b="0" dirty="0" i="0" lang="en-US">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Automatic Categorization</a:t>
            </a:r>
            <a:r>
              <a:rPr b="0" dirty="0" i="0" lang="en-US">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endParaRPr b="0" dirty="0" i="0" lang="en-US">
              <a:solidFill>
                <a:srgbClr val="0D0D0D"/>
              </a:solidFill>
              <a:effectLst/>
              <a:highlight>
                <a:srgbClr val="FFFFFF"/>
              </a:highlight>
              <a:latin typeface="Söhne"/>
            </a:endParaRPr>
          </a:p>
          <a:p>
            <a:pPr algn="l"/>
            <a:r>
              <a:rPr b="1" dirty="0" i="0" lang="en-US">
                <a:solidFill>
                  <a:srgbClr val="0D0D0D"/>
                </a:solidFill>
                <a:effectLst/>
                <a:highlight>
                  <a:srgbClr val="FFFFFF"/>
                </a:highlight>
                <a:latin typeface="Söhne"/>
              </a:rPr>
              <a:t>2. Enhanced Collaboration Features</a:t>
            </a:r>
            <a:endParaRPr b="1"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Real-Time Collaboration</a:t>
            </a:r>
            <a:r>
              <a:rPr b="0" dirty="0" i="0" lang="en-US">
                <a:solidFill>
                  <a:srgbClr val="0D0D0D"/>
                </a:solidFill>
                <a:effectLst/>
                <a:highlight>
                  <a:srgbClr val="FFFFFF"/>
                </a:highlight>
                <a:latin typeface="Söhne"/>
              </a:rPr>
              <a:t>: Introduce real-time editing and commenting features, allowing multiple users to work on the same document simultaneously, similar to Google Docs.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Study Groups</a:t>
            </a:r>
            <a:r>
              <a:rPr b="0" dirty="0" i="0" lang="en-US">
                <a:solidFill>
                  <a:srgbClr val="0D0D0D"/>
                </a:solidFill>
                <a:effectLst/>
                <a:highlight>
                  <a:srgbClr val="FFFFFF"/>
                </a:highlight>
                <a:latin typeface="Söhne"/>
              </a:rPr>
              <a:t>: Enable users to create and join study groups within the application, fostering a more organized and collaborative learning environment.</a:t>
            </a:r>
            <a:endParaRPr b="0" dirty="0" i="0" lang="en-US">
              <a:solidFill>
                <a:srgbClr val="0D0D0D"/>
              </a:solidFill>
              <a:effectLst/>
              <a:highlight>
                <a:srgbClr val="FFFFFF"/>
              </a:highlight>
              <a:latin typeface="Söhne"/>
            </a:endParaRPr>
          </a:p>
          <a:p>
            <a:pPr algn="l"/>
            <a:r>
              <a:rPr b="1" dirty="0" i="0" lang="en-US">
                <a:solidFill>
                  <a:srgbClr val="0D0D0D"/>
                </a:solidFill>
                <a:effectLst/>
                <a:highlight>
                  <a:srgbClr val="FFFFFF"/>
                </a:highlight>
                <a:latin typeface="Söhne"/>
              </a:rPr>
              <a:t>3. Integration with External Platforms</a:t>
            </a:r>
            <a:endParaRPr b="1"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Cloud Storage Services</a:t>
            </a:r>
            <a:r>
              <a:rPr b="0" dirty="0" i="0" lang="en-US">
                <a:solidFill>
                  <a:srgbClr val="0D0D0D"/>
                </a:solidFill>
                <a:effectLst/>
                <a:highlight>
                  <a:srgbClr val="FFFFFF"/>
                </a:highlight>
                <a:latin typeface="Söhne"/>
              </a:rPr>
              <a:t>: Offer integration with cloud storage platforms (e.g., Google Drive, Dropbox) to allow users to easily upload and backup their notes.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Educational Tools and Platforms</a:t>
            </a:r>
            <a:r>
              <a:rPr b="0" dirty="0" i="0" lang="en-US">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endParaRPr b="0" dirty="0" i="0" lang="en-US">
              <a:solidFill>
                <a:srgbClr val="0D0D0D"/>
              </a:solidFill>
              <a:effectLst/>
              <a:highlight>
                <a:srgbClr val="FFFFFF"/>
              </a:highlight>
              <a:latin typeface="Söhne"/>
            </a:endParaRP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5" name="TextBox 2"/>
          <p:cNvSpPr txBox="1"/>
          <p:nvPr/>
        </p:nvSpPr>
        <p:spPr>
          <a:xfrm>
            <a:off x="131032" y="1081162"/>
            <a:ext cx="8715375" cy="2031325"/>
          </a:xfrm>
          <a:prstGeom prst="rect"/>
          <a:noFill/>
        </p:spPr>
        <p:txBody>
          <a:bodyPr rtlCol="0" wrap="square">
            <a:spAutoFit/>
          </a:bodyPr>
          <a:p>
            <a:pPr algn="just"/>
            <a:r>
              <a:rPr altLang="en-US" baseline="0" b="0" cap="none" dirty="0" sz="1400" i="0" kumimoji="0" lang="en-US" normalizeH="0" strike="noStrike" u="none">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ltLang="en-US" baseline="0" b="0" cap="none" dirty="0" sz="1400" i="0" kumimoji="0" lang="en-US" normalizeH="0" strike="noStrike" u="none">
              <a:ln>
                <a:noFill/>
              </a:ln>
              <a:solidFill>
                <a:schemeClr val="tx1"/>
              </a:solidFill>
              <a:effectLst/>
              <a:latin typeface="Arial" panose="020B0604020202020204" pitchFamily="34" charset="0"/>
            </a:endParaRPr>
          </a:p>
          <a:p>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Notes Sharing Web Application using Django Framework</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err="1">
                <a:solidFill>
                  <a:schemeClr val="tx1"/>
                </a:solidFill>
              </a:rPr>
              <a:t>Gpt</a:t>
            </a:r>
            <a:r>
              <a:rPr dirty="0" sz="1000" lang="en-IN">
                <a:solidFill>
                  <a:schemeClr val="tx1"/>
                </a:solidFill>
              </a:rPr>
              <a:t> 4</a:t>
            </a:r>
            <a:endParaRPr dirty="0" sz="1000" lang="en-IN">
              <a:solidFill>
                <a:schemeClr val="tx1"/>
              </a:solidFill>
            </a:endParaRPr>
          </a:p>
        </p:txBody>
      </p:sp>
      <p:sp>
        <p:nvSpPr>
          <p:cNvPr id="1048610" name="TextBox 1"/>
          <p:cNvSpPr txBox="1"/>
          <p:nvPr/>
        </p:nvSpPr>
        <p:spPr>
          <a:xfrm>
            <a:off x="138651" y="1184467"/>
            <a:ext cx="8751093" cy="3469640"/>
          </a:xfrm>
          <a:prstGeom prst="rect"/>
          <a:noFill/>
        </p:spPr>
        <p:txBody>
          <a:bodyPr rtlCol="0" wrap="square">
            <a:spAutoFit/>
          </a:bodyPr>
          <a:p>
            <a:pPr algn="just"/>
            <a:r>
              <a:rPr b="0" dirty="0" i="0" lang="en-US">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5" name="TextBox 3"/>
          <p:cNvSpPr txBox="1"/>
          <p:nvPr/>
        </p:nvSpPr>
        <p:spPr>
          <a:xfrm>
            <a:off x="138652" y="1171576"/>
            <a:ext cx="8636793" cy="2021840"/>
          </a:xfrm>
          <a:prstGeom prst="rect"/>
          <a:noFill/>
        </p:spPr>
        <p:txBody>
          <a:bodyPr rtlCol="0" wrap="square">
            <a:spAutoFit/>
          </a:bodyPr>
          <a:p>
            <a:pPr algn="just"/>
            <a:r>
              <a:rPr b="0" dirty="0" i="0" lang="en-US">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:google</a:t>
            </a:r>
            <a:endParaRPr dirty="0" sz="1000" lang="en-IN">
              <a:solidFill>
                <a:schemeClr val="tx1"/>
              </a:solidFill>
            </a:endParaRPr>
          </a:p>
        </p:txBody>
      </p:sp>
      <p:pic>
        <p:nvPicPr>
          <p:cNvPr id="2097158" name="Picture 4"/>
          <p:cNvPicPr>
            <a:picLocks noChangeAspect="1"/>
          </p:cNvPicPr>
          <p:nvPr/>
        </p:nvPicPr>
        <p:blipFill>
          <a:blip xmlns:r="http://schemas.openxmlformats.org/officeDocument/2006/relationships" r:embed="rId1"/>
          <a:stretch>
            <a:fillRect/>
          </a:stretch>
        </p:blipFill>
        <p:spPr>
          <a:xfrm>
            <a:off x="1514474" y="1004393"/>
            <a:ext cx="5283003" cy="351856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453390"/>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 GPT 4</a:t>
            </a:r>
            <a:endParaRPr dirty="0" sz="1000" lang="en-IN">
              <a:solidFill>
                <a:schemeClr val="tx1"/>
              </a:solidFill>
            </a:endParaRPr>
          </a:p>
        </p:txBody>
      </p:sp>
      <p:sp>
        <p:nvSpPr>
          <p:cNvPr id="1048625" name="TextBox 3"/>
          <p:cNvSpPr txBox="1"/>
          <p:nvPr/>
        </p:nvSpPr>
        <p:spPr>
          <a:xfrm>
            <a:off x="138533" y="922489"/>
            <a:ext cx="8422480" cy="4676140"/>
          </a:xfrm>
          <a:prstGeom prst="rect"/>
          <a:noFill/>
        </p:spPr>
        <p:txBody>
          <a:bodyPr rtlCol="0" wrap="square">
            <a:spAutoFit/>
          </a:bodyPr>
          <a:p>
            <a:pPr algn="l"/>
            <a:r>
              <a:rPr b="0" dirty="0" i="0" lang="en-US">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1. </a:t>
            </a:r>
            <a:r>
              <a:rPr b="1" dirty="0" i="0" lang="en-US">
                <a:solidFill>
                  <a:srgbClr val="0D0D0D"/>
                </a:solidFill>
                <a:effectLst/>
                <a:highlight>
                  <a:srgbClr val="FFFFFF"/>
                </a:highlight>
                <a:latin typeface="Söhne"/>
              </a:rPr>
              <a:t>System Architecture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Backend Development</a:t>
            </a:r>
            <a:r>
              <a:rPr b="0" dirty="0" i="0" lang="en-US">
                <a:solidFill>
                  <a:srgbClr val="0D0D0D"/>
                </a:solidFill>
                <a:effectLst/>
                <a:highlight>
                  <a:srgbClr val="FFFFFF"/>
                </a:highlight>
                <a:latin typeface="Söhne"/>
              </a:rPr>
              <a:t>: Utilize Django for server-side logic, database management, user authentication, and session management, ensuring a secure and efficient backend structure.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Frontend Integration</a:t>
            </a:r>
            <a:r>
              <a:rPr b="0" dirty="0" i="0" lang="en-US">
                <a:solidFill>
                  <a:srgbClr val="0D0D0D"/>
                </a:solidFill>
                <a:effectLst/>
                <a:highlight>
                  <a:srgbClr val="FFFFFF"/>
                </a:highlight>
                <a:latin typeface="Söhne"/>
              </a:rPr>
              <a:t>: Employ HTML, CSS, and JavaScript, alongside Django’s template system, to create an intuitive and responsive user interface that enhances user experience.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Database Design</a:t>
            </a:r>
            <a:r>
              <a:rPr b="0" dirty="0" i="0" lang="en-US">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2. </a:t>
            </a:r>
            <a:r>
              <a:rPr b="1" dirty="0" i="0" lang="en-US">
                <a:solidFill>
                  <a:srgbClr val="0D0D0D"/>
                </a:solidFill>
                <a:effectLst/>
                <a:highlight>
                  <a:srgbClr val="FFFFFF"/>
                </a:highlight>
                <a:latin typeface="Söhne"/>
              </a:rPr>
              <a:t>Core Features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User Authentication and Authorization</a:t>
            </a:r>
            <a:r>
              <a:rPr b="0" dirty="0" i="0" lang="en-US">
                <a:solidFill>
                  <a:srgbClr val="0D0D0D"/>
                </a:solidFill>
                <a:effectLst/>
                <a:highlight>
                  <a:srgbClr val="FFFFFF"/>
                </a:highlight>
                <a:latin typeface="Söhne"/>
              </a:rPr>
              <a:t>: Implement Django’s built-in authentication system to manage user accounts, secure login/logout processes, and ensure user data privacy.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Notes Management</a:t>
            </a:r>
            <a:r>
              <a:rPr b="0" dirty="0" i="0" lang="en-US">
                <a:solidFill>
                  <a:srgbClr val="0D0D0D"/>
                </a:solidFill>
                <a:effectLst/>
                <a:highlight>
                  <a:srgbClr val="FFFFFF"/>
                </a:highlight>
                <a:latin typeface="Söhne"/>
              </a:rPr>
              <a:t>: Enable users to upload, download, and manage notes in various formats (PDF, DOCX, PPT, etc.), with features for creating, editing, and deleting notes.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Collaboration Tools</a:t>
            </a:r>
            <a:r>
              <a:rPr b="0" dirty="0" i="0" lang="en-US">
                <a:solidFill>
                  <a:srgbClr val="0D0D0D"/>
                </a:solidFill>
                <a:effectLst/>
                <a:highlight>
                  <a:srgbClr val="FFFFFF"/>
                </a:highlight>
                <a:latin typeface="Söhne"/>
              </a:rPr>
              <a:t>: Incorporate features for users to comment on notes, rate them, and engage in discussions, fostering a collaborative learning environment.</a:t>
            </a:r>
            <a:endParaRPr b="0" dirty="0" i="0" lang="en-US">
              <a:solidFill>
                <a:srgbClr val="0D0D0D"/>
              </a:solidFill>
              <a:effectLst/>
              <a:highlight>
                <a:srgbClr val="FFFFFF"/>
              </a:highlight>
              <a:latin typeface="Söhne"/>
            </a:endParaRP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:GPT 4</a:t>
            </a:r>
            <a:endParaRPr dirty="0" sz="1000" lang="en-IN">
              <a:solidFill>
                <a:schemeClr val="tx1"/>
              </a:solidFill>
            </a:endParaRPr>
          </a:p>
        </p:txBody>
      </p:sp>
      <p:sp>
        <p:nvSpPr>
          <p:cNvPr id="1048630" name="TextBox 4"/>
          <p:cNvSpPr txBox="1"/>
          <p:nvPr/>
        </p:nvSpPr>
        <p:spPr>
          <a:xfrm>
            <a:off x="235744" y="678657"/>
            <a:ext cx="8779669" cy="3754874"/>
          </a:xfrm>
          <a:prstGeom prst="rect"/>
          <a:noFill/>
        </p:spPr>
        <p:txBody>
          <a:bodyPr rtlCol="0" wrap="square">
            <a:spAutoFit/>
          </a:bodyPr>
          <a:p>
            <a:pPr algn="l"/>
            <a:r>
              <a:rPr b="0" dirty="0" i="0" lang="en-US">
                <a:solidFill>
                  <a:srgbClr val="0D0D0D"/>
                </a:solidFill>
                <a:effectLst/>
                <a:highlight>
                  <a:srgbClr val="FFFFFF"/>
                </a:highlight>
                <a:latin typeface="Söhne"/>
              </a:rPr>
              <a:t>3. </a:t>
            </a:r>
            <a:r>
              <a:rPr b="1" dirty="0" i="0" lang="en-US">
                <a:solidFill>
                  <a:srgbClr val="0D0D0D"/>
                </a:solidFill>
                <a:effectLst/>
                <a:highlight>
                  <a:srgbClr val="FFFFFF"/>
                </a:highlight>
                <a:latin typeface="Söhne"/>
              </a:rPr>
              <a:t>Security and Privacy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Ensure data privacy by adhering to regulations such as GDPR for the handling of personal information.</a:t>
            </a: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4. </a:t>
            </a:r>
            <a:r>
              <a:rPr b="1" dirty="0" i="0" lang="en-US">
                <a:solidFill>
                  <a:srgbClr val="0D0D0D"/>
                </a:solidFill>
                <a:effectLst/>
                <a:highlight>
                  <a:srgbClr val="FFFFFF"/>
                </a:highlight>
                <a:latin typeface="Söhne"/>
              </a:rPr>
              <a:t>Scalability and Performance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Utilize Django’s caching framework to enhance application performance and reduce server load.</a:t>
            </a: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5. </a:t>
            </a:r>
            <a:r>
              <a:rPr b="1" dirty="0" i="0" lang="en-US">
                <a:solidFill>
                  <a:srgbClr val="0D0D0D"/>
                </a:solidFill>
                <a:effectLst/>
                <a:highlight>
                  <a:srgbClr val="FFFFFF"/>
                </a:highlight>
                <a:latin typeface="Söhne"/>
              </a:rPr>
              <a:t>User Experience (UX) Design</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Implement responsive design principles to ensure the application is accessible across various devices and screen sizes.</a:t>
            </a: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6. </a:t>
            </a:r>
            <a:r>
              <a:rPr b="1" dirty="0" i="0" lang="en-US">
                <a:solidFill>
                  <a:srgbClr val="0D0D0D"/>
                </a:solidFill>
                <a:effectLst/>
                <a:highlight>
                  <a:srgbClr val="FFFFFF"/>
                </a:highlight>
                <a:latin typeface="Söhne"/>
              </a:rPr>
              <a:t>Testing and Quality Assurance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Utilize Django’s testing framework to automate test cases and ensure code integrity.</a:t>
            </a:r>
            <a:endParaRPr b="0" dirty="0" i="0" lang="en-US">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9"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60"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3"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34"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pic>
        <p:nvPicPr>
          <p:cNvPr id="2097161" name="Picture 3"/>
          <p:cNvPicPr>
            <a:picLocks noChangeAspect="1"/>
          </p:cNvPicPr>
          <p:nvPr/>
        </p:nvPicPr>
        <p:blipFill>
          <a:blip xmlns:r="http://schemas.openxmlformats.org/officeDocument/2006/relationships" r:embed="rId1"/>
          <a:stretch>
            <a:fillRect/>
          </a:stretch>
        </p:blipFill>
        <p:spPr>
          <a:xfrm>
            <a:off x="554191" y="1062831"/>
            <a:ext cx="7168203" cy="3398539"/>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Adhavan</cp:lastModifiedBy>
  <dcterms:created xsi:type="dcterms:W3CDTF">2024-04-08T22:07:47Z</dcterms:created>
  <dcterms:modified xsi:type="dcterms:W3CDTF">2024-04-13T07:27:23Z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8b54c6c40c8548948a17094f739a135f</vt:lpwstr>
  </property>
  <property fmtid="{D5CDD505-2E9C-101B-9397-08002B2CF9AE}" pid="4" name="KSOProductBuildVer">
    <vt:lpwstr>1033-12.2.0.13472</vt:lpwstr>
  </property>
</Properties>
</file>