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0" r:id="rId3"/>
    <p:sldId id="269" r:id="rId4"/>
    <p:sldId id="285" r:id="rId5"/>
    <p:sldId id="271" r:id="rId6"/>
    <p:sldId id="275" r:id="rId7"/>
    <p:sldId id="276" r:id="rId8"/>
    <p:sldId id="277" r:id="rId9"/>
    <p:sldId id="278" r:id="rId10"/>
    <p:sldId id="279" r:id="rId11"/>
    <p:sldId id="280" r:id="rId12"/>
    <p:sldId id="281" r:id="rId13"/>
    <p:sldId id="28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F40F5-4DB0-5E5D-0A04-389CA8149EF7}" v="4" dt="2024-10-03T22:07:02.352"/>
    <p1510:client id="{32E5625F-DC56-3CE2-7323-15DFBDDE8929}" v="360" dt="2024-10-03T19:30:29.825"/>
    <p1510:client id="{40306284-6CAD-C926-EEC6-2F9EDC844051}" v="3" dt="2024-10-03T19:26:21.885"/>
    <p1510:client id="{428B4E7A-68A1-D847-9FAE-270353FBECEA}" v="98" dt="2024-10-03T22:25:47.763"/>
    <p1510:client id="{4D3C6B8B-A40D-8524-7885-B7DB5EC42240}" v="138" dt="2024-10-03T19:31:13.748"/>
    <p1510:client id="{7128C001-FEC8-58FE-A557-7D58F7097D79}" v="138" dt="2024-10-03T21:36:23.134"/>
    <p1510:client id="{7B478CBB-00DA-530A-EA45-83FF6500ABCC}" v="42" dt="2024-10-03T20:05:52.843"/>
    <p1510:client id="{B5ABE88C-2847-413A-89E9-19876BAE831B}" v="151" dt="2024-10-03T22:14:26.821"/>
    <p1510:client id="{BD4D9645-1379-8CF5-E18C-88122316EF04}" v="383" dt="2024-10-03T21:06:33.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8CA4F-61CE-4244-AD2A-D2FA17893082}"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1F5F8-7065-EB44-9B92-1B1847D309ED}" type="slidenum">
              <a:rPr lang="en-US" smtClean="0"/>
              <a:t>‹#›</a:t>
            </a:fld>
            <a:endParaRPr lang="en-US"/>
          </a:p>
        </p:txBody>
      </p:sp>
    </p:spTree>
    <p:extLst>
      <p:ext uri="{BB962C8B-B14F-4D97-AF65-F5344CB8AC3E}">
        <p14:creationId xmlns:p14="http://schemas.microsoft.com/office/powerpoint/2010/main" val="416240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B856-B367-00C3-273F-6C589B4150B1}"/>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6D249CE-FE30-B818-01A3-BB55FA5051B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E866B2C-E6A9-2460-49E1-EA818A138A06}"/>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5" name="Footer Placeholder 4">
            <a:extLst>
              <a:ext uri="{FF2B5EF4-FFF2-40B4-BE49-F238E27FC236}">
                <a16:creationId xmlns:a16="http://schemas.microsoft.com/office/drawing/2014/main" id="{999AE77D-C40D-E6A5-E933-75A896488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CF65A-CEE1-5E1F-64BC-85881A48A2C5}"/>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405601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0E02-7214-F7F6-36D2-9781F312E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209683-6154-76FB-8105-EB6F5526C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5C74E-D760-ACB6-5BE0-60FA4D226083}"/>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5" name="Footer Placeholder 4">
            <a:extLst>
              <a:ext uri="{FF2B5EF4-FFF2-40B4-BE49-F238E27FC236}">
                <a16:creationId xmlns:a16="http://schemas.microsoft.com/office/drawing/2014/main" id="{AC2D00B2-477F-C659-2319-4D60CFBD7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91FA5-9179-9D14-DF1F-C298A8FE6D21}"/>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163663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3DD48-8472-46A1-E744-4DAFCAD9DFCB}"/>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8F7BBA-F64D-86EF-4548-5056F654536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710FE-1ABF-FD74-D152-A2D9353CA64A}"/>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5" name="Footer Placeholder 4">
            <a:extLst>
              <a:ext uri="{FF2B5EF4-FFF2-40B4-BE49-F238E27FC236}">
                <a16:creationId xmlns:a16="http://schemas.microsoft.com/office/drawing/2014/main" id="{04915609-260E-2F98-9CC4-5BCD2D517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13774-E3B2-3EE9-534B-2C347482A624}"/>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316541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9134-FDD6-4839-37BC-23283409B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3D7C5-F76E-8A57-0626-532531CF2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0A9F-0658-22F6-177B-A0D052BA7F02}"/>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5" name="Footer Placeholder 4">
            <a:extLst>
              <a:ext uri="{FF2B5EF4-FFF2-40B4-BE49-F238E27FC236}">
                <a16:creationId xmlns:a16="http://schemas.microsoft.com/office/drawing/2014/main" id="{FF172507-BBAA-0EEC-EFAA-E0DBCB1BF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E8483-1B2D-4A8F-4829-00371851A903}"/>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131208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A616-C23B-1108-4322-44563E56BF4C}"/>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7DBB1FC-6ADD-1583-DCBF-622760F11E26}"/>
              </a:ext>
            </a:extLst>
          </p:cNvPr>
          <p:cNvSpPr>
            <a:spLocks noGrp="1"/>
          </p:cNvSpPr>
          <p:nvPr>
            <p:ph type="body" idx="1"/>
          </p:nvPr>
        </p:nvSpPr>
        <p:spPr>
          <a:xfrm>
            <a:off x="831851" y="4589465"/>
            <a:ext cx="105156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FE5C0-BE7D-E49B-1623-B48A4EB2C75A}"/>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5" name="Footer Placeholder 4">
            <a:extLst>
              <a:ext uri="{FF2B5EF4-FFF2-40B4-BE49-F238E27FC236}">
                <a16:creationId xmlns:a16="http://schemas.microsoft.com/office/drawing/2014/main" id="{F83C0374-E67C-42F5-7E0D-E5255B806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93374-3147-04A0-BAE3-4A09A06971AB}"/>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103778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EE2E-FFB7-8FCE-5B27-8EBB1151E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CDE0E-2ABD-ECD5-27FE-7C8AA615B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AEC12-ACEA-D455-BAB2-BA3EAD02D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8E4C1-08C9-FF3B-289F-2B07305D55DD}"/>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6" name="Footer Placeholder 5">
            <a:extLst>
              <a:ext uri="{FF2B5EF4-FFF2-40B4-BE49-F238E27FC236}">
                <a16:creationId xmlns:a16="http://schemas.microsoft.com/office/drawing/2014/main" id="{4B0F3B25-997F-1EE5-C89C-EBD68D20D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0F388-AD7F-7EF3-1290-218F8794041C}"/>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16847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DA36-E30E-A29E-DD64-175B99DFCE24}"/>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D8FD21-A1DB-9B06-17D8-66F194CAF02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9D21E18-C1C9-EDA1-3309-8AB256E8EF8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387E19-2420-2339-6039-FFBD88A2DF5E}"/>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A788C5D-CA4E-B945-746A-4A81B373AC6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61B12F-7EA6-BBC2-1710-45AB6EBB55BA}"/>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8" name="Footer Placeholder 7">
            <a:extLst>
              <a:ext uri="{FF2B5EF4-FFF2-40B4-BE49-F238E27FC236}">
                <a16:creationId xmlns:a16="http://schemas.microsoft.com/office/drawing/2014/main" id="{E48D2C09-247A-F744-50D3-F708F7BE95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9F27DF-C3C0-F08B-B5BA-BD7671ACEF15}"/>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202409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49B0-0F2B-DA1C-437F-A6BC5ECBC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8A31C7-9A92-1AA6-D4B6-BF3CA1EA9044}"/>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4" name="Footer Placeholder 3">
            <a:extLst>
              <a:ext uri="{FF2B5EF4-FFF2-40B4-BE49-F238E27FC236}">
                <a16:creationId xmlns:a16="http://schemas.microsoft.com/office/drawing/2014/main" id="{2E4480AB-224F-777B-02EB-C6B7E33715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0FB2D-9E01-AF52-1BC2-1AAF08CFD80B}"/>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416065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A9467-6E0E-A3B9-A112-4606C5BD91FB}"/>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3" name="Footer Placeholder 2">
            <a:extLst>
              <a:ext uri="{FF2B5EF4-FFF2-40B4-BE49-F238E27FC236}">
                <a16:creationId xmlns:a16="http://schemas.microsoft.com/office/drawing/2014/main" id="{6B3300F6-985D-0D02-6FF7-3613CA4630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5CEC0F-CD3D-E0F1-A47E-2288D24B1859}"/>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322368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C4C0-E2B2-788C-6B87-8BC4DABB50D1}"/>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9562F63-2EF2-630D-0151-A54AA51D7467}"/>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48209-546F-17B7-308A-D1DB937D2EA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B3CCE2-D26F-278A-0EB5-7AF0029A3B13}"/>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6" name="Footer Placeholder 5">
            <a:extLst>
              <a:ext uri="{FF2B5EF4-FFF2-40B4-BE49-F238E27FC236}">
                <a16:creationId xmlns:a16="http://schemas.microsoft.com/office/drawing/2014/main" id="{D1E80B63-25E5-729C-F7EE-D797D09F4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0FC36-2347-76BC-4AC0-8BB975EEE703}"/>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130821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01A1-942F-1B3C-F2DF-9154A180F26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E3134A8-89CB-633B-CB5C-CBF161544A79}"/>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5D2073E-9313-5380-3922-851DF715311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2057F8-D719-7995-1FBF-87C061062B56}"/>
              </a:ext>
            </a:extLst>
          </p:cNvPr>
          <p:cNvSpPr>
            <a:spLocks noGrp="1"/>
          </p:cNvSpPr>
          <p:nvPr>
            <p:ph type="dt" sz="half" idx="10"/>
          </p:nvPr>
        </p:nvSpPr>
        <p:spPr/>
        <p:txBody>
          <a:bodyPr/>
          <a:lstStyle/>
          <a:p>
            <a:fld id="{ACDD606F-5A56-B241-9F8C-36C30C81B565}" type="datetimeFigureOut">
              <a:rPr lang="en-US" smtClean="0"/>
              <a:t>10/9/24</a:t>
            </a:fld>
            <a:endParaRPr lang="en-US"/>
          </a:p>
        </p:txBody>
      </p:sp>
      <p:sp>
        <p:nvSpPr>
          <p:cNvPr id="6" name="Footer Placeholder 5">
            <a:extLst>
              <a:ext uri="{FF2B5EF4-FFF2-40B4-BE49-F238E27FC236}">
                <a16:creationId xmlns:a16="http://schemas.microsoft.com/office/drawing/2014/main" id="{64A7F976-DCE0-7531-24A1-7DFE583D7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AE2D8-90B9-90B4-0726-E9A2D1D4B405}"/>
              </a:ext>
            </a:extLst>
          </p:cNvPr>
          <p:cNvSpPr>
            <a:spLocks noGrp="1"/>
          </p:cNvSpPr>
          <p:nvPr>
            <p:ph type="sldNum" sz="quarter" idx="12"/>
          </p:nvPr>
        </p:nvSpPr>
        <p:spPr/>
        <p:txBody>
          <a:bodyPr/>
          <a:lstStyle/>
          <a:p>
            <a:fld id="{30469D25-6F5A-0748-BA3B-EFF321FE00C6}" type="slidenum">
              <a:rPr lang="en-US" smtClean="0"/>
              <a:t>‹#›</a:t>
            </a:fld>
            <a:endParaRPr lang="en-US"/>
          </a:p>
        </p:txBody>
      </p:sp>
    </p:spTree>
    <p:extLst>
      <p:ext uri="{BB962C8B-B14F-4D97-AF65-F5344CB8AC3E}">
        <p14:creationId xmlns:p14="http://schemas.microsoft.com/office/powerpoint/2010/main" val="165287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6495A6-1A72-7402-CD87-C1AD932A1650}"/>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D0E7ED-A13D-A748-C0F5-CC5F09E49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5D1F6-641F-1AC6-DBB0-147BA0B5020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ACDD606F-5A56-B241-9F8C-36C30C81B565}" type="datetimeFigureOut">
              <a:rPr lang="en-US" smtClean="0"/>
              <a:t>10/9/24</a:t>
            </a:fld>
            <a:endParaRPr lang="en-US"/>
          </a:p>
        </p:txBody>
      </p:sp>
      <p:sp>
        <p:nvSpPr>
          <p:cNvPr id="5" name="Footer Placeholder 4">
            <a:extLst>
              <a:ext uri="{FF2B5EF4-FFF2-40B4-BE49-F238E27FC236}">
                <a16:creationId xmlns:a16="http://schemas.microsoft.com/office/drawing/2014/main" id="{6A1EC8B0-DFC6-049C-1540-223896DDC6B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7239E4-43B6-9637-6420-C9C005C8E18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0469D25-6F5A-0748-BA3B-EFF321FE00C6}" type="slidenum">
              <a:rPr lang="en-US" smtClean="0"/>
              <a:t>‹#›</a:t>
            </a:fld>
            <a:endParaRPr lang="en-US"/>
          </a:p>
        </p:txBody>
      </p:sp>
    </p:spTree>
    <p:extLst>
      <p:ext uri="{BB962C8B-B14F-4D97-AF65-F5344CB8AC3E}">
        <p14:creationId xmlns:p14="http://schemas.microsoft.com/office/powerpoint/2010/main" val="133355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39548E-00B9-7338-30B9-9640CD52810E}"/>
              </a:ext>
            </a:extLst>
          </p:cNvPr>
          <p:cNvSpPr>
            <a:spLocks noGrp="1"/>
          </p:cNvSpPr>
          <p:nvPr>
            <p:ph type="ctrTitle"/>
          </p:nvPr>
        </p:nvSpPr>
        <p:spPr>
          <a:xfrm>
            <a:off x="1289424" y="91640"/>
            <a:ext cx="10053763" cy="2928470"/>
          </a:xfrm>
        </p:spPr>
        <p:txBody>
          <a:bodyPr anchor="b">
            <a:normAutofit/>
          </a:bodyPr>
          <a:lstStyle/>
          <a:p>
            <a:pPr algn="l"/>
            <a:r>
              <a:rPr lang="en-US" sz="4800">
                <a:solidFill>
                  <a:srgbClr val="FFFFFF"/>
                </a:solidFill>
              </a:rPr>
              <a:t>Ghidra-LLM: Large Language Models for Static Reverse Engineering</a:t>
            </a:r>
          </a:p>
        </p:txBody>
      </p:sp>
      <p:sp>
        <p:nvSpPr>
          <p:cNvPr id="4" name="TextBox 3">
            <a:extLst>
              <a:ext uri="{FF2B5EF4-FFF2-40B4-BE49-F238E27FC236}">
                <a16:creationId xmlns:a16="http://schemas.microsoft.com/office/drawing/2014/main" id="{8EBCF3E8-15B6-57F5-2BDB-4E514E239616}"/>
              </a:ext>
            </a:extLst>
          </p:cNvPr>
          <p:cNvSpPr txBox="1"/>
          <p:nvPr/>
        </p:nvSpPr>
        <p:spPr>
          <a:xfrm>
            <a:off x="1204870" y="4898466"/>
            <a:ext cx="1013831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Project 9: </a:t>
            </a:r>
            <a:r>
              <a:rPr lang="en-US" sz="3200" err="1"/>
              <a:t>Bisesh</a:t>
            </a:r>
            <a:r>
              <a:rPr lang="en-US" sz="3200"/>
              <a:t>, Mack, </a:t>
            </a:r>
            <a:r>
              <a:rPr lang="en-US" sz="3200" err="1"/>
              <a:t>Maximilan</a:t>
            </a:r>
            <a:r>
              <a:rPr lang="en-US" sz="3200"/>
              <a:t>, Craig, Justin</a:t>
            </a:r>
          </a:p>
          <a:p>
            <a:endParaRPr lang="en-US" sz="3200" b="1" u="sng">
              <a:latin typeface="Aptos Display"/>
            </a:endParaRPr>
          </a:p>
        </p:txBody>
      </p:sp>
    </p:spTree>
    <p:extLst>
      <p:ext uri="{BB962C8B-B14F-4D97-AF65-F5344CB8AC3E}">
        <p14:creationId xmlns:p14="http://schemas.microsoft.com/office/powerpoint/2010/main" val="7714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5A9FFC-7B50-4818-DF2F-CAAFC0938F6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7DD2C0-9049-A547-0411-A57370A68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B61F0-0A99-A562-B636-6334C9F4D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E7A58C-EC77-3552-5D6C-B1566DA12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07AB45-D636-F572-A337-EF981DAB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E15F3B-4100-1227-2A9D-1A2B4CF6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9EF49-D964-DC8B-4BE4-E6758CCFC3C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Team Objectives for the next 2 weeks: </a:t>
            </a:r>
          </a:p>
        </p:txBody>
      </p:sp>
      <p:sp>
        <p:nvSpPr>
          <p:cNvPr id="3" name="Content Placeholder 2">
            <a:extLst>
              <a:ext uri="{FF2B5EF4-FFF2-40B4-BE49-F238E27FC236}">
                <a16:creationId xmlns:a16="http://schemas.microsoft.com/office/drawing/2014/main" id="{48CE9C58-9BB5-8DEE-4DA3-2A473B9860A6}"/>
              </a:ext>
            </a:extLst>
          </p:cNvPr>
          <p:cNvSpPr>
            <a:spLocks noGrp="1"/>
          </p:cNvSpPr>
          <p:nvPr>
            <p:ph idx="1"/>
          </p:nvPr>
        </p:nvSpPr>
        <p:spPr>
          <a:xfrm>
            <a:off x="1371599" y="2318197"/>
            <a:ext cx="9724031" cy="3683358"/>
          </a:xfrm>
        </p:spPr>
        <p:txBody>
          <a:bodyPr anchor="ctr">
            <a:normAutofit fontScale="92500" lnSpcReduction="10000"/>
          </a:bodyPr>
          <a:lstStyle/>
          <a:p>
            <a:r>
              <a:rPr lang="en-US"/>
              <a:t>Environment:</a:t>
            </a:r>
          </a:p>
          <a:p>
            <a:r>
              <a:rPr lang="en-US"/>
              <a:t>Knowledge:</a:t>
            </a:r>
          </a:p>
          <a:p>
            <a:pPr lvl="1"/>
            <a:r>
              <a:rPr lang="en-US"/>
              <a:t>One hour training on red teaming </a:t>
            </a:r>
          </a:p>
          <a:p>
            <a:pPr lvl="1"/>
            <a:r>
              <a:rPr lang="en-US"/>
              <a:t>Flash attention 2</a:t>
            </a:r>
          </a:p>
          <a:p>
            <a:pPr lvl="1"/>
            <a:r>
              <a:rPr lang="en-US"/>
              <a:t>RAG</a:t>
            </a:r>
          </a:p>
          <a:p>
            <a:r>
              <a:rPr lang="en-US"/>
              <a:t>Practical: </a:t>
            </a:r>
          </a:p>
          <a:p>
            <a:pPr lvl="1"/>
            <a:r>
              <a:rPr lang="en-US"/>
              <a:t>Get the 22b model running with Llm4Decompile and flash attention</a:t>
            </a:r>
          </a:p>
          <a:p>
            <a:pPr lvl="1"/>
            <a:r>
              <a:rPr lang="en-US"/>
              <a:t>Begin red teaming effort on Llm4Decompile 22b model</a:t>
            </a:r>
          </a:p>
          <a:p>
            <a:pPr lvl="1"/>
            <a:r>
              <a:rPr lang="en-US"/>
              <a:t>Build and demonstrate the RAG pipeline with the smaller model 9b</a:t>
            </a:r>
          </a:p>
          <a:p>
            <a:pPr lvl="1"/>
            <a:r>
              <a:rPr lang="en-US"/>
              <a:t>Build a presentation with figures and explanation of your work to date</a:t>
            </a:r>
          </a:p>
        </p:txBody>
      </p:sp>
    </p:spTree>
    <p:extLst>
      <p:ext uri="{BB962C8B-B14F-4D97-AF65-F5344CB8AC3E}">
        <p14:creationId xmlns:p14="http://schemas.microsoft.com/office/powerpoint/2010/main" val="410265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A8C278-4C20-5C90-07F2-E511AAAD9EA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296BE2-80EB-4176-7B82-318F96E86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FEFC839-2F7A-7ECE-4A4B-20A63F8B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72058D0-0C9F-CC58-C5BC-B698604A4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737A94-A47A-4E3E-51E2-DCCD011BD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940452-216D-2071-4766-9F344526C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F5A7F-D7EE-8B44-7CA1-43100C0BF003}"/>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next 2 weeks: </a:t>
            </a:r>
            <a:br>
              <a:rPr lang="en-US" sz="4000">
                <a:solidFill>
                  <a:srgbClr val="FFFFFF"/>
                </a:solidFill>
              </a:rPr>
            </a:br>
            <a:r>
              <a:rPr lang="en-US" sz="4000">
                <a:solidFill>
                  <a:srgbClr val="FFFFFF"/>
                </a:solidFill>
              </a:rPr>
              <a:t>Justin Rockwell</a:t>
            </a:r>
          </a:p>
        </p:txBody>
      </p:sp>
      <p:sp>
        <p:nvSpPr>
          <p:cNvPr id="3" name="Content Placeholder 2">
            <a:extLst>
              <a:ext uri="{FF2B5EF4-FFF2-40B4-BE49-F238E27FC236}">
                <a16:creationId xmlns:a16="http://schemas.microsoft.com/office/drawing/2014/main" id="{81573335-755B-2D7B-4EB4-248196E02AE7}"/>
              </a:ext>
            </a:extLst>
          </p:cNvPr>
          <p:cNvSpPr>
            <a:spLocks noGrp="1"/>
          </p:cNvSpPr>
          <p:nvPr>
            <p:ph idx="1"/>
          </p:nvPr>
        </p:nvSpPr>
        <p:spPr>
          <a:xfrm>
            <a:off x="1371599" y="2318197"/>
            <a:ext cx="9724031" cy="3683358"/>
          </a:xfrm>
        </p:spPr>
        <p:txBody>
          <a:bodyPr anchor="ctr">
            <a:normAutofit/>
          </a:bodyPr>
          <a:lstStyle/>
          <a:p>
            <a:r>
              <a:rPr lang="en-US"/>
              <a:t>Learn about Flash attention and configure with LLM4Decompile</a:t>
            </a:r>
          </a:p>
          <a:p>
            <a:r>
              <a:rPr lang="en-US"/>
              <a:t>Get model 22b running with flash attention</a:t>
            </a:r>
          </a:p>
          <a:p>
            <a:r>
              <a:rPr lang="en-US"/>
              <a:t>Start building the RAG pipeline</a:t>
            </a:r>
          </a:p>
          <a:p>
            <a:endParaRPr lang="en-US"/>
          </a:p>
        </p:txBody>
      </p:sp>
    </p:spTree>
    <p:extLst>
      <p:ext uri="{BB962C8B-B14F-4D97-AF65-F5344CB8AC3E}">
        <p14:creationId xmlns:p14="http://schemas.microsoft.com/office/powerpoint/2010/main" val="153973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11E3E-6BCF-5E98-64FD-80AAEA2707D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356F12-985B-FDEE-98AA-CA3E21795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359414-7561-62B4-0FFD-F1182F2C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6AB996-FA4F-7AA9-CC20-515EFF0FF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6D7F7C-4B6B-FAC3-28A5-790CBFAC5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4CA702-16D0-F7D4-CDE0-4249B111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93025-7762-32B6-63C4-A85D42D75342}"/>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next 2 weeks: </a:t>
            </a:r>
            <a:br>
              <a:rPr lang="en-US" sz="4000">
                <a:solidFill>
                  <a:srgbClr val="FFFFFF"/>
                </a:solidFill>
              </a:rPr>
            </a:br>
            <a:r>
              <a:rPr lang="en-US" sz="4000">
                <a:solidFill>
                  <a:srgbClr val="FFFFFF"/>
                </a:solidFill>
              </a:rPr>
              <a:t>Craig Kimball</a:t>
            </a:r>
          </a:p>
        </p:txBody>
      </p:sp>
      <p:sp>
        <p:nvSpPr>
          <p:cNvPr id="3" name="Content Placeholder 2">
            <a:extLst>
              <a:ext uri="{FF2B5EF4-FFF2-40B4-BE49-F238E27FC236}">
                <a16:creationId xmlns:a16="http://schemas.microsoft.com/office/drawing/2014/main" id="{F41438FE-D65D-68EC-8207-26EB0EDDCAB6}"/>
              </a:ext>
            </a:extLst>
          </p:cNvPr>
          <p:cNvSpPr>
            <a:spLocks noGrp="1"/>
          </p:cNvSpPr>
          <p:nvPr>
            <p:ph idx="1"/>
          </p:nvPr>
        </p:nvSpPr>
        <p:spPr>
          <a:xfrm>
            <a:off x="1371599" y="2318197"/>
            <a:ext cx="9724031" cy="3683358"/>
          </a:xfrm>
        </p:spPr>
        <p:txBody>
          <a:bodyPr anchor="ctr">
            <a:normAutofit/>
          </a:bodyPr>
          <a:lstStyle/>
          <a:p>
            <a:r>
              <a:rPr lang="en-US"/>
              <a:t>Continue developing knowledge base on flash attention and RAG</a:t>
            </a:r>
          </a:p>
          <a:p>
            <a:r>
              <a:rPr lang="en-US"/>
              <a:t>Refine model 22b running with flash attention and high level script</a:t>
            </a:r>
          </a:p>
          <a:p>
            <a:r>
              <a:rPr lang="en-US"/>
              <a:t>Start building the RAG pipeline</a:t>
            </a:r>
          </a:p>
          <a:p>
            <a:pPr marL="0" indent="0">
              <a:buNone/>
            </a:pPr>
            <a:endParaRPr lang="en-US"/>
          </a:p>
        </p:txBody>
      </p:sp>
    </p:spTree>
    <p:extLst>
      <p:ext uri="{BB962C8B-B14F-4D97-AF65-F5344CB8AC3E}">
        <p14:creationId xmlns:p14="http://schemas.microsoft.com/office/powerpoint/2010/main" val="354695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E93F37-B2D0-EB39-66A3-DCCC1BA81B0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640787-8622-42A8-F447-979F868F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674920-98F9-AF97-65D3-CEAAC2D29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1C5150-769B-9C84-3C64-36F558A2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EB3104-7174-15E0-A9C7-94DBB9EA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84683E-5EBF-3E3A-1BA9-45D9FA276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2DB9E-F6CD-73BE-7022-76E8C577F212}"/>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next 2 weeks: </a:t>
            </a:r>
            <a:br>
              <a:rPr lang="en-US" sz="4000"/>
            </a:br>
            <a:r>
              <a:rPr lang="en-US" sz="4000">
                <a:solidFill>
                  <a:srgbClr val="FFFFFF"/>
                </a:solidFill>
              </a:rPr>
              <a:t>Bisesh Acharya</a:t>
            </a:r>
          </a:p>
        </p:txBody>
      </p:sp>
      <p:sp>
        <p:nvSpPr>
          <p:cNvPr id="3" name="Content Placeholder 2">
            <a:extLst>
              <a:ext uri="{FF2B5EF4-FFF2-40B4-BE49-F238E27FC236}">
                <a16:creationId xmlns:a16="http://schemas.microsoft.com/office/drawing/2014/main" id="{E5453708-5C6F-74A8-E926-93825C90FC8C}"/>
              </a:ext>
            </a:extLst>
          </p:cNvPr>
          <p:cNvSpPr>
            <a:spLocks noGrp="1"/>
          </p:cNvSpPr>
          <p:nvPr>
            <p:ph idx="1"/>
          </p:nvPr>
        </p:nvSpPr>
        <p:spPr>
          <a:xfrm>
            <a:off x="1464732" y="2995530"/>
            <a:ext cx="9724031" cy="3683358"/>
          </a:xfrm>
        </p:spPr>
        <p:txBody>
          <a:bodyPr anchor="ctr">
            <a:normAutofit/>
          </a:bodyPr>
          <a:lstStyle/>
          <a:p>
            <a:r>
              <a:rPr lang="en-US"/>
              <a:t>Acquire access to git</a:t>
            </a:r>
          </a:p>
          <a:p>
            <a:r>
              <a:rPr lang="en-US" sz="2600"/>
              <a:t>Getting Started with Deep Learning 8:00 Hours </a:t>
            </a:r>
            <a:endParaRPr lang="en-US"/>
          </a:p>
          <a:p>
            <a:r>
              <a:rPr lang="en-US"/>
              <a:t>Introduction to Transformer-Based Natural Language Processing 6:00 hours</a:t>
            </a:r>
            <a:endParaRPr lang="en-US" sz="2600"/>
          </a:p>
          <a:p>
            <a:r>
              <a:rPr lang="en-US"/>
              <a:t>ORC Workshops</a:t>
            </a:r>
          </a:p>
          <a:p>
            <a:r>
              <a:rPr lang="en-US" sz="2600"/>
              <a:t>Start Red-teaming</a:t>
            </a:r>
          </a:p>
          <a:p>
            <a:pPr lvl="1">
              <a:buFont typeface="Courier New" panose="020B0604020202020204" pitchFamily="34" charset="0"/>
              <a:buChar char="o"/>
            </a:pPr>
            <a:r>
              <a:rPr lang="en-US" sz="2200"/>
              <a:t>Start building red team report</a:t>
            </a:r>
          </a:p>
          <a:p>
            <a:pPr lvl="1">
              <a:buFont typeface="Courier New" panose="020B0604020202020204" pitchFamily="34" charset="0"/>
              <a:buChar char="o"/>
            </a:pPr>
            <a:r>
              <a:rPr lang="en-US" sz="2200"/>
              <a:t>Build a base of files to throw errors and find edge-cases</a:t>
            </a:r>
          </a:p>
          <a:p>
            <a:pPr lvl="1">
              <a:buFont typeface="Courier New" panose="020B0604020202020204" pitchFamily="34" charset="0"/>
              <a:buChar char="o"/>
            </a:pPr>
            <a:endParaRPr lang="en-US" sz="2200"/>
          </a:p>
          <a:p>
            <a:pPr lvl="1">
              <a:buFont typeface="Courier New" panose="020B0604020202020204" pitchFamily="34" charset="0"/>
              <a:buChar char="o"/>
            </a:pPr>
            <a:endParaRPr lang="en-US" sz="2200"/>
          </a:p>
          <a:p>
            <a:endParaRPr lang="en-US" sz="2600"/>
          </a:p>
          <a:p>
            <a:endParaRPr lang="en-US"/>
          </a:p>
        </p:txBody>
      </p:sp>
    </p:spTree>
    <p:extLst>
      <p:ext uri="{BB962C8B-B14F-4D97-AF65-F5344CB8AC3E}">
        <p14:creationId xmlns:p14="http://schemas.microsoft.com/office/powerpoint/2010/main" val="227197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F7780D-35BA-6CC9-EB14-DD11C499FD5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D905FF-C764-0ACF-1627-930D0E43E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905577-5CE5-54B8-8A70-3348E0123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807547-6916-4E71-ABCB-2965B5CA7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F26DB2-262C-8910-DC84-89DAD4E80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CCA6B1-AAE6-05D0-A506-F9274F0EF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CFF21-AAD9-4969-9785-93A132F8A09A}"/>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next 2 weeks:</a:t>
            </a:r>
            <a:br>
              <a:rPr lang="en-US" sz="4000">
                <a:solidFill>
                  <a:srgbClr val="FFFFFF"/>
                </a:solidFill>
              </a:rPr>
            </a:br>
            <a:r>
              <a:rPr lang="en-US" sz="4000">
                <a:solidFill>
                  <a:srgbClr val="FFFFFF"/>
                </a:solidFill>
              </a:rPr>
              <a:t>Mack Bartsch </a:t>
            </a:r>
          </a:p>
        </p:txBody>
      </p:sp>
      <p:sp>
        <p:nvSpPr>
          <p:cNvPr id="3" name="Content Placeholder 2">
            <a:extLst>
              <a:ext uri="{FF2B5EF4-FFF2-40B4-BE49-F238E27FC236}">
                <a16:creationId xmlns:a16="http://schemas.microsoft.com/office/drawing/2014/main" id="{3EEBB3C8-B2F4-A745-8F35-854E9086064E}"/>
              </a:ext>
            </a:extLst>
          </p:cNvPr>
          <p:cNvSpPr>
            <a:spLocks noGrp="1"/>
          </p:cNvSpPr>
          <p:nvPr>
            <p:ph idx="1"/>
          </p:nvPr>
        </p:nvSpPr>
        <p:spPr>
          <a:xfrm>
            <a:off x="1371599" y="2318197"/>
            <a:ext cx="9724031" cy="3683358"/>
          </a:xfrm>
        </p:spPr>
        <p:txBody>
          <a:bodyPr anchor="ctr">
            <a:normAutofit/>
          </a:bodyPr>
          <a:lstStyle/>
          <a:p>
            <a:r>
              <a:rPr lang="en-US"/>
              <a:t>Continue learning techniques for red teaming LLMs</a:t>
            </a:r>
          </a:p>
          <a:p>
            <a:r>
              <a:rPr lang="en-US"/>
              <a:t>Begin red team efforts on LLM4Decompile 22b model</a:t>
            </a:r>
          </a:p>
        </p:txBody>
      </p:sp>
    </p:spTree>
    <p:extLst>
      <p:ext uri="{BB962C8B-B14F-4D97-AF65-F5344CB8AC3E}">
        <p14:creationId xmlns:p14="http://schemas.microsoft.com/office/powerpoint/2010/main" val="63397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2A57B1-ED23-5E45-82E1-F7B1951E4C8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37F9B9-D41D-4E60-B258-71A541B1C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A7B2B-B568-285F-12D3-65127ABDD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BAAD8B-FECE-38E7-EEB4-DBFC2B2B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C3AE81-92A1-5108-EFBE-8637C9B2D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1307596-557B-BAE4-785A-22A6E0C1E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E2EC-62F6-CBD0-E8E0-9B3B3ACE2718}"/>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next 2 weeks:</a:t>
            </a:r>
            <a:br>
              <a:rPr lang="en-US" sz="4000">
                <a:solidFill>
                  <a:srgbClr val="FFFFFF"/>
                </a:solidFill>
              </a:rPr>
            </a:br>
            <a:r>
              <a:rPr lang="en-US" sz="4000">
                <a:solidFill>
                  <a:srgbClr val="FFFFFF"/>
                </a:solidFill>
              </a:rPr>
              <a:t>Maximilian Bedewi</a:t>
            </a:r>
          </a:p>
        </p:txBody>
      </p:sp>
      <p:sp>
        <p:nvSpPr>
          <p:cNvPr id="3" name="Content Placeholder 2">
            <a:extLst>
              <a:ext uri="{FF2B5EF4-FFF2-40B4-BE49-F238E27FC236}">
                <a16:creationId xmlns:a16="http://schemas.microsoft.com/office/drawing/2014/main" id="{5A7DB131-1066-D99C-0451-86688812E95D}"/>
              </a:ext>
            </a:extLst>
          </p:cNvPr>
          <p:cNvSpPr>
            <a:spLocks noGrp="1"/>
          </p:cNvSpPr>
          <p:nvPr>
            <p:ph idx="1"/>
          </p:nvPr>
        </p:nvSpPr>
        <p:spPr>
          <a:xfrm>
            <a:off x="1371599" y="2318197"/>
            <a:ext cx="9724031" cy="3683358"/>
          </a:xfrm>
        </p:spPr>
        <p:txBody>
          <a:bodyPr anchor="ctr">
            <a:normAutofit/>
          </a:bodyPr>
          <a:lstStyle/>
          <a:p>
            <a:r>
              <a:rPr lang="en-US"/>
              <a:t>Red team the llm4</a:t>
            </a:r>
          </a:p>
          <a:p>
            <a:r>
              <a:rPr lang="en-US"/>
              <a:t>Coursera course</a:t>
            </a:r>
          </a:p>
        </p:txBody>
      </p:sp>
    </p:spTree>
    <p:extLst>
      <p:ext uri="{BB962C8B-B14F-4D97-AF65-F5344CB8AC3E}">
        <p14:creationId xmlns:p14="http://schemas.microsoft.com/office/powerpoint/2010/main" val="362531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0D49E-3945-D597-52D9-EAD7B5DB972C}"/>
              </a:ext>
            </a:extLst>
          </p:cNvPr>
          <p:cNvSpPr>
            <a:spLocks noGrp="1"/>
          </p:cNvSpPr>
          <p:nvPr>
            <p:ph type="title"/>
          </p:nvPr>
        </p:nvSpPr>
        <p:spPr>
          <a:xfrm>
            <a:off x="1371599" y="294538"/>
            <a:ext cx="9895951" cy="1033669"/>
          </a:xfrm>
        </p:spPr>
        <p:txBody>
          <a:bodyPr>
            <a:normAutofit/>
          </a:bodyPr>
          <a:lstStyle/>
          <a:p>
            <a:pPr algn="ctr"/>
            <a:r>
              <a:rPr lang="en-US" sz="4000" b="1" u="sng">
                <a:solidFill>
                  <a:srgbClr val="FFFFFF"/>
                </a:solidFill>
                <a:latin typeface="Aptos Display"/>
              </a:rPr>
              <a:t>Project Objective:</a:t>
            </a:r>
          </a:p>
        </p:txBody>
      </p:sp>
      <p:sp>
        <p:nvSpPr>
          <p:cNvPr id="3" name="Content Placeholder 2">
            <a:extLst>
              <a:ext uri="{FF2B5EF4-FFF2-40B4-BE49-F238E27FC236}">
                <a16:creationId xmlns:a16="http://schemas.microsoft.com/office/drawing/2014/main" id="{8358D116-5895-584E-8A05-792B6AFE10CC}"/>
              </a:ext>
            </a:extLst>
          </p:cNvPr>
          <p:cNvSpPr>
            <a:spLocks noGrp="1"/>
          </p:cNvSpPr>
          <p:nvPr>
            <p:ph idx="1"/>
          </p:nvPr>
        </p:nvSpPr>
        <p:spPr>
          <a:xfrm>
            <a:off x="1152145" y="1590741"/>
            <a:ext cx="10222992" cy="4972722"/>
          </a:xfrm>
        </p:spPr>
        <p:txBody>
          <a:bodyPr anchor="ctr">
            <a:normAutofit fontScale="70000" lnSpcReduction="20000"/>
          </a:bodyPr>
          <a:lstStyle/>
          <a:p>
            <a:pPr>
              <a:lnSpc>
                <a:spcPct val="107000"/>
              </a:lnSpc>
              <a:spcBef>
                <a:spcPts val="0"/>
              </a:spcBef>
              <a:spcAft>
                <a:spcPts val="800"/>
              </a:spcAft>
            </a:pPr>
            <a:r>
              <a:rPr lang="en-US"/>
              <a:t>Problem</a:t>
            </a:r>
          </a:p>
          <a:p>
            <a:pPr lvl="1">
              <a:lnSpc>
                <a:spcPct val="107000"/>
              </a:lnSpc>
              <a:spcBef>
                <a:spcPts val="0"/>
              </a:spcBef>
              <a:spcAft>
                <a:spcPts val="800"/>
              </a:spcAft>
            </a:pPr>
            <a:r>
              <a:rPr lang="en-US"/>
              <a:t>The sponsor seeks to integrate large language models (LLMs) with </a:t>
            </a:r>
            <a:r>
              <a:rPr lang="en-US" err="1"/>
              <a:t>Ghidra</a:t>
            </a:r>
            <a:r>
              <a:rPr lang="en-US"/>
              <a:t>, NSA's reverse engineering tool, to enhance the explainability and coherency of reversed binaries. Due to the inherent loss of information during code compilation, the project aims to use LLMs to assist with the challenges of binary analysis in static reverse engineering.</a:t>
            </a:r>
          </a:p>
          <a:p>
            <a:pPr>
              <a:lnSpc>
                <a:spcPct val="107000"/>
              </a:lnSpc>
              <a:spcBef>
                <a:spcPts val="0"/>
              </a:spcBef>
              <a:spcAft>
                <a:spcPts val="800"/>
              </a:spcAft>
            </a:pPr>
            <a:r>
              <a:rPr lang="en-US"/>
              <a:t>Process</a:t>
            </a:r>
          </a:p>
          <a:p>
            <a:pPr lvl="1">
              <a:lnSpc>
                <a:spcPct val="107000"/>
              </a:lnSpc>
              <a:spcBef>
                <a:spcPts val="0"/>
              </a:spcBef>
              <a:spcAft>
                <a:spcPts val="800"/>
              </a:spcAft>
            </a:pPr>
            <a:r>
              <a:rPr lang="en-US"/>
              <a:t>The problem will be addressed by finetuning Meta's LLaMa2 model for static reverse engineering tasks, integrating it with </a:t>
            </a:r>
            <a:r>
              <a:rPr lang="en-US" err="1"/>
              <a:t>Ghidra’s</a:t>
            </a:r>
            <a:r>
              <a:rPr lang="en-US"/>
              <a:t> Java backend to provide LLM support, and testing its effectiveness in improving explainability and coherency in reversed binaries. The team will build and test the model within </a:t>
            </a:r>
            <a:r>
              <a:rPr lang="en-US" err="1"/>
              <a:t>Ghidra</a:t>
            </a:r>
            <a:r>
              <a:rPr lang="en-US"/>
              <a:t>, creating a tangible tool that assists reverse engineers.</a:t>
            </a:r>
          </a:p>
          <a:p>
            <a:pPr>
              <a:lnSpc>
                <a:spcPct val="107000"/>
              </a:lnSpc>
              <a:spcBef>
                <a:spcPts val="0"/>
              </a:spcBef>
              <a:spcAft>
                <a:spcPts val="800"/>
              </a:spcAft>
            </a:pPr>
            <a:r>
              <a:rPr lang="en-US"/>
              <a:t>Outcome</a:t>
            </a:r>
          </a:p>
          <a:p>
            <a:pPr lvl="1">
              <a:lnSpc>
                <a:spcPct val="107000"/>
              </a:lnSpc>
              <a:spcBef>
                <a:spcPts val="0"/>
              </a:spcBef>
              <a:spcAft>
                <a:spcPts val="800"/>
              </a:spcAft>
            </a:pPr>
            <a:r>
              <a:rPr lang="en-US"/>
              <a:t>The final outcome will be a working version of </a:t>
            </a:r>
            <a:r>
              <a:rPr lang="en-US" err="1"/>
              <a:t>Ghidra</a:t>
            </a:r>
            <a:r>
              <a:rPr lang="en-US"/>
              <a:t> with integrated LLM support that assists in static reverse engineering by providing more coherent and explainable reverse-engineered code. This includes a deliverable library demonstrating the effectiveness of the LLM, a final report summarizing the findings, and potentially new algorithms and an IEEE conference paper.</a:t>
            </a:r>
          </a:p>
        </p:txBody>
      </p:sp>
    </p:spTree>
    <p:extLst>
      <p:ext uri="{BB962C8B-B14F-4D97-AF65-F5344CB8AC3E}">
        <p14:creationId xmlns:p14="http://schemas.microsoft.com/office/powerpoint/2010/main" val="165546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522F671-7FC0-4774-7EA3-152A2B07616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For short-term objectives,</a:t>
            </a:r>
          </a:p>
        </p:txBody>
      </p:sp>
      <p:sp>
        <p:nvSpPr>
          <p:cNvPr id="3" name="Text Placeholder 2">
            <a:extLst>
              <a:ext uri="{FF2B5EF4-FFF2-40B4-BE49-F238E27FC236}">
                <a16:creationId xmlns:a16="http://schemas.microsoft.com/office/drawing/2014/main" id="{CDE06FBD-210F-FEA5-AF6C-AA2BB9D1AB03}"/>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90387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5B0016-91B0-1E8F-87DD-21DCAC52E7B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A0F925-1932-6815-B8C7-FCE367113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C789EE-51DF-A12F-47E8-F3B6611D6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8D93D6-FDCE-6372-9F1E-6CF11AEAB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48D8D1B-C66E-BCCC-EB2F-EBAC4B0DA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5133BE-C88E-CC3F-A866-753348E89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C1FE6-FAE4-D4AA-E1DE-C044251DAF1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Team Objectives for the last 2 weeks: </a:t>
            </a:r>
          </a:p>
        </p:txBody>
      </p:sp>
      <p:sp>
        <p:nvSpPr>
          <p:cNvPr id="3" name="Content Placeholder 2">
            <a:extLst>
              <a:ext uri="{FF2B5EF4-FFF2-40B4-BE49-F238E27FC236}">
                <a16:creationId xmlns:a16="http://schemas.microsoft.com/office/drawing/2014/main" id="{2C80E1CA-580B-3368-EEA7-293184913FB2}"/>
              </a:ext>
            </a:extLst>
          </p:cNvPr>
          <p:cNvSpPr>
            <a:spLocks noGrp="1"/>
          </p:cNvSpPr>
          <p:nvPr>
            <p:ph idx="1"/>
          </p:nvPr>
        </p:nvSpPr>
        <p:spPr>
          <a:xfrm>
            <a:off x="1371599" y="2318197"/>
            <a:ext cx="9724031" cy="3683358"/>
          </a:xfrm>
        </p:spPr>
        <p:txBody>
          <a:bodyPr anchor="ctr">
            <a:normAutofit/>
          </a:bodyPr>
          <a:lstStyle/>
          <a:p>
            <a:r>
              <a:rPr lang="en-US"/>
              <a:t>Environment:</a:t>
            </a:r>
          </a:p>
          <a:p>
            <a:pPr lvl="1"/>
            <a:r>
              <a:rPr lang="en-US"/>
              <a:t>Set up Lab machine</a:t>
            </a:r>
          </a:p>
          <a:p>
            <a:pPr lvl="1"/>
            <a:r>
              <a:rPr lang="en-US"/>
              <a:t>Install </a:t>
            </a:r>
            <a:r>
              <a:rPr lang="en-US" err="1"/>
              <a:t>Ghidra</a:t>
            </a:r>
            <a:r>
              <a:rPr lang="en-US"/>
              <a:t> and Llm4Decompile. </a:t>
            </a:r>
          </a:p>
          <a:p>
            <a:r>
              <a:rPr lang="en-US"/>
              <a:t>Knowledge: </a:t>
            </a:r>
          </a:p>
          <a:p>
            <a:pPr lvl="1"/>
            <a:r>
              <a:rPr lang="en-US"/>
              <a:t>Develop a clear understanding of </a:t>
            </a:r>
            <a:r>
              <a:rPr lang="en-US" err="1"/>
              <a:t>Ghidra’s</a:t>
            </a:r>
            <a:r>
              <a:rPr lang="en-US"/>
              <a:t> architecture and LLaMa2’s finetuning process. </a:t>
            </a:r>
          </a:p>
          <a:p>
            <a:pPr lvl="1"/>
            <a:r>
              <a:rPr lang="en-US"/>
              <a:t>Complete the 4 assigned learnings totaling 27+ hours of content</a:t>
            </a:r>
          </a:p>
          <a:p>
            <a:pPr lvl="1"/>
            <a:r>
              <a:rPr lang="en-US"/>
              <a:t>One hour Workshop on Open OnDemand: An Interactive Web Dashboard for Working on the Cluster  </a:t>
            </a:r>
          </a:p>
        </p:txBody>
      </p:sp>
    </p:spTree>
    <p:extLst>
      <p:ext uri="{BB962C8B-B14F-4D97-AF65-F5344CB8AC3E}">
        <p14:creationId xmlns:p14="http://schemas.microsoft.com/office/powerpoint/2010/main" val="370847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E271B-93A6-200D-0793-9853ADD2E24C}"/>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last 2 weeks: </a:t>
            </a:r>
            <a:br>
              <a:rPr lang="en-US" sz="4000">
                <a:solidFill>
                  <a:srgbClr val="FFFFFF"/>
                </a:solidFill>
              </a:rPr>
            </a:br>
            <a:r>
              <a:rPr lang="en-US" sz="4000">
                <a:solidFill>
                  <a:srgbClr val="FFFFFF"/>
                </a:solidFill>
              </a:rPr>
              <a:t>Justin Rockwell</a:t>
            </a:r>
          </a:p>
        </p:txBody>
      </p:sp>
      <p:sp>
        <p:nvSpPr>
          <p:cNvPr id="3" name="Content Placeholder 2">
            <a:extLst>
              <a:ext uri="{FF2B5EF4-FFF2-40B4-BE49-F238E27FC236}">
                <a16:creationId xmlns:a16="http://schemas.microsoft.com/office/drawing/2014/main" id="{69A63FB0-233C-7FBC-F5D9-5915B22E4C9F}"/>
              </a:ext>
            </a:extLst>
          </p:cNvPr>
          <p:cNvSpPr>
            <a:spLocks noGrp="1"/>
          </p:cNvSpPr>
          <p:nvPr>
            <p:ph idx="1"/>
          </p:nvPr>
        </p:nvSpPr>
        <p:spPr>
          <a:xfrm>
            <a:off x="1371599" y="2318197"/>
            <a:ext cx="9724031" cy="3683358"/>
          </a:xfrm>
        </p:spPr>
        <p:txBody>
          <a:bodyPr anchor="ctr">
            <a:normAutofit fontScale="92500" lnSpcReduction="20000"/>
          </a:bodyPr>
          <a:lstStyle/>
          <a:p>
            <a:pPr marL="0" indent="0">
              <a:buNone/>
            </a:pPr>
            <a:r>
              <a:rPr lang="en-US"/>
              <a:t>Completed: </a:t>
            </a:r>
          </a:p>
          <a:p>
            <a:pPr lvl="1"/>
            <a:r>
              <a:rPr lang="en-US"/>
              <a:t>Getting Started with Deep Learning 8:00 Hours</a:t>
            </a:r>
          </a:p>
          <a:p>
            <a:pPr lvl="1"/>
            <a:r>
              <a:rPr lang="en-US"/>
              <a:t>Building RAG Agents with LLMs 8:00 Hours</a:t>
            </a:r>
          </a:p>
          <a:p>
            <a:pPr lvl="1"/>
            <a:r>
              <a:rPr lang="en-US"/>
              <a:t>Setup </a:t>
            </a:r>
            <a:r>
              <a:rPr lang="en-US" err="1"/>
              <a:t>Ghidra</a:t>
            </a:r>
            <a:r>
              <a:rPr lang="en-US"/>
              <a:t> and Llm4Decompile</a:t>
            </a:r>
          </a:p>
          <a:p>
            <a:pPr lvl="1"/>
            <a:r>
              <a:rPr lang="en-US"/>
              <a:t>Configured environment to run LLm4Decompile using 6.7b, 9b, and 22b Models</a:t>
            </a:r>
          </a:p>
          <a:p>
            <a:pPr lvl="1"/>
            <a:r>
              <a:rPr lang="en-US"/>
              <a:t>Finetuning on scripts to run models for future use</a:t>
            </a:r>
          </a:p>
          <a:p>
            <a:pPr lvl="1"/>
            <a:r>
              <a:rPr lang="en-US"/>
              <a:t>Documentation </a:t>
            </a:r>
          </a:p>
          <a:p>
            <a:pPr lvl="2"/>
            <a:r>
              <a:rPr lang="en-US"/>
              <a:t>2 week presentation</a:t>
            </a:r>
          </a:p>
          <a:p>
            <a:pPr lvl="2"/>
            <a:r>
              <a:rPr lang="en-US"/>
              <a:t>Running log of what changes are made</a:t>
            </a:r>
          </a:p>
          <a:p>
            <a:pPr lvl="1"/>
            <a:r>
              <a:rPr lang="en-US"/>
              <a:t>Communication: </a:t>
            </a:r>
          </a:p>
          <a:p>
            <a:pPr lvl="2"/>
            <a:r>
              <a:rPr lang="en-US"/>
              <a:t>Setup and run meetings between team and mentor, team and sponsor</a:t>
            </a:r>
          </a:p>
          <a:p>
            <a:pPr marL="0" indent="0">
              <a:buNone/>
            </a:pPr>
            <a:endParaRPr lang="en-US"/>
          </a:p>
        </p:txBody>
      </p:sp>
    </p:spTree>
    <p:extLst>
      <p:ext uri="{BB962C8B-B14F-4D97-AF65-F5344CB8AC3E}">
        <p14:creationId xmlns:p14="http://schemas.microsoft.com/office/powerpoint/2010/main" val="356507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E271B-93A6-200D-0793-9853ADD2E24C}"/>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last 2 weeks: </a:t>
            </a:r>
            <a:br>
              <a:rPr lang="en-US" sz="4000">
                <a:solidFill>
                  <a:srgbClr val="FFFFFF"/>
                </a:solidFill>
              </a:rPr>
            </a:br>
            <a:r>
              <a:rPr lang="en-US" sz="4000">
                <a:solidFill>
                  <a:srgbClr val="FFFFFF"/>
                </a:solidFill>
              </a:rPr>
              <a:t>Craig Kimball</a:t>
            </a:r>
          </a:p>
        </p:txBody>
      </p:sp>
      <p:sp>
        <p:nvSpPr>
          <p:cNvPr id="3" name="Content Placeholder 2">
            <a:extLst>
              <a:ext uri="{FF2B5EF4-FFF2-40B4-BE49-F238E27FC236}">
                <a16:creationId xmlns:a16="http://schemas.microsoft.com/office/drawing/2014/main" id="{69A63FB0-233C-7FBC-F5D9-5915B22E4C9F}"/>
              </a:ext>
            </a:extLst>
          </p:cNvPr>
          <p:cNvSpPr>
            <a:spLocks noGrp="1"/>
          </p:cNvSpPr>
          <p:nvPr>
            <p:ph idx="1"/>
          </p:nvPr>
        </p:nvSpPr>
        <p:spPr>
          <a:xfrm>
            <a:off x="1371599" y="2318197"/>
            <a:ext cx="9724031" cy="3683358"/>
          </a:xfrm>
        </p:spPr>
        <p:txBody>
          <a:bodyPr vert="horz" lIns="91440" tIns="45720" rIns="91440" bIns="45720" rtlCol="0" anchor="ctr">
            <a:noAutofit/>
          </a:bodyPr>
          <a:lstStyle/>
          <a:p>
            <a:pPr marL="0" indent="0">
              <a:buNone/>
            </a:pPr>
            <a:r>
              <a:rPr lang="en-US" sz="2600"/>
              <a:t>Training:</a:t>
            </a:r>
          </a:p>
          <a:p>
            <a:r>
              <a:rPr lang="en-US" sz="2600">
                <a:ea typeface="+mn-lt"/>
                <a:cs typeface="+mn-lt"/>
              </a:rPr>
              <a:t>Getting Started with Deep Learning 8:00 Hours </a:t>
            </a:r>
            <a:endParaRPr lang="en-US"/>
          </a:p>
          <a:p>
            <a:r>
              <a:rPr lang="en-US" sz="2600">
                <a:ea typeface="+mn-lt"/>
                <a:cs typeface="+mn-lt"/>
              </a:rPr>
              <a:t>Building RAG Agents with LLMs 8:00 Hours</a:t>
            </a:r>
            <a:endParaRPr lang="en-US"/>
          </a:p>
          <a:p>
            <a:pPr marL="0" indent="0">
              <a:buNone/>
            </a:pPr>
            <a:r>
              <a:rPr lang="en-US" sz="2600"/>
              <a:t>Tasking:</a:t>
            </a:r>
          </a:p>
          <a:p>
            <a:pPr marL="457200" indent="-457200"/>
            <a:r>
              <a:rPr lang="en-US" sz="2600"/>
              <a:t>Established working LLM4D working models</a:t>
            </a:r>
          </a:p>
          <a:p>
            <a:pPr marL="914400" lvl="1" indent="-457200">
              <a:buFont typeface="Courier New" panose="020B0604020202020204" pitchFamily="34" charset="0"/>
              <a:buChar char="o"/>
            </a:pPr>
            <a:r>
              <a:rPr lang="en-US" sz="2200"/>
              <a:t>Worked to implement flash attention and multi-</a:t>
            </a:r>
            <a:r>
              <a:rPr lang="en-US" sz="2200" err="1"/>
              <a:t>gpu</a:t>
            </a:r>
            <a:r>
              <a:rPr lang="en-US" sz="2200"/>
              <a:t> support</a:t>
            </a:r>
          </a:p>
          <a:p>
            <a:pPr marL="914400" lvl="1" indent="-457200">
              <a:buFont typeface="Courier New" panose="020B0604020202020204" pitchFamily="34" charset="0"/>
              <a:buChar char="o"/>
            </a:pPr>
            <a:r>
              <a:rPr lang="en-US" sz="2200"/>
              <a:t>6.7b, 9b, 22b</a:t>
            </a:r>
          </a:p>
          <a:p>
            <a:pPr marL="914400" lvl="1" indent="-457200">
              <a:buFont typeface="Courier New" panose="020B0604020202020204" pitchFamily="34" charset="0"/>
              <a:buChar char="o"/>
            </a:pPr>
            <a:r>
              <a:rPr lang="en-US" sz="2200"/>
              <a:t>Developed execution script to repeatably run selected model and input files</a:t>
            </a:r>
          </a:p>
          <a:p>
            <a:pPr marL="0" indent="0">
              <a:buNone/>
            </a:pPr>
            <a:endParaRPr lang="en-US" sz="2600"/>
          </a:p>
        </p:txBody>
      </p:sp>
    </p:spTree>
    <p:extLst>
      <p:ext uri="{BB962C8B-B14F-4D97-AF65-F5344CB8AC3E}">
        <p14:creationId xmlns:p14="http://schemas.microsoft.com/office/powerpoint/2010/main" val="399171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E271B-93A6-200D-0793-9853ADD2E24C}"/>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last 2 weeks: </a:t>
            </a:r>
            <a:br>
              <a:rPr lang="en-US" sz="4000"/>
            </a:br>
            <a:r>
              <a:rPr lang="en-US" sz="4000">
                <a:solidFill>
                  <a:srgbClr val="FFFFFF"/>
                </a:solidFill>
              </a:rPr>
              <a:t>Bisesh Acharya</a:t>
            </a:r>
            <a:endParaRPr lang="en-US"/>
          </a:p>
        </p:txBody>
      </p:sp>
      <p:sp>
        <p:nvSpPr>
          <p:cNvPr id="3" name="Content Placeholder 2">
            <a:extLst>
              <a:ext uri="{FF2B5EF4-FFF2-40B4-BE49-F238E27FC236}">
                <a16:creationId xmlns:a16="http://schemas.microsoft.com/office/drawing/2014/main" id="{69A63FB0-233C-7FBC-F5D9-5915B22E4C9F}"/>
              </a:ext>
            </a:extLst>
          </p:cNvPr>
          <p:cNvSpPr>
            <a:spLocks noGrp="1"/>
          </p:cNvSpPr>
          <p:nvPr>
            <p:ph idx="1"/>
          </p:nvPr>
        </p:nvSpPr>
        <p:spPr>
          <a:xfrm>
            <a:off x="1371599" y="2318197"/>
            <a:ext cx="9724031" cy="3683358"/>
          </a:xfrm>
        </p:spPr>
        <p:txBody>
          <a:bodyPr anchor="ctr">
            <a:normAutofit/>
          </a:bodyPr>
          <a:lstStyle/>
          <a:p>
            <a:pPr marL="0" indent="0">
              <a:buNone/>
            </a:pPr>
            <a:r>
              <a:rPr lang="en-US"/>
              <a:t>Completed: </a:t>
            </a:r>
          </a:p>
          <a:p>
            <a:pPr lvl="1"/>
            <a:r>
              <a:rPr lang="en-US"/>
              <a:t>Attend a 1 hour zoom workshop on Open OnDemand: An Interactive Web Dashboard for Working on the Cluster  </a:t>
            </a:r>
          </a:p>
          <a:p>
            <a:pPr marL="0" indent="0">
              <a:spcBef>
                <a:spcPts val="0"/>
              </a:spcBef>
              <a:buNone/>
            </a:pPr>
            <a:endParaRPr lang="en-US"/>
          </a:p>
          <a:p>
            <a:pPr>
              <a:spcBef>
                <a:spcPts val="0"/>
              </a:spcBef>
            </a:pPr>
            <a:endParaRPr lang="en-US"/>
          </a:p>
        </p:txBody>
      </p:sp>
    </p:spTree>
    <p:extLst>
      <p:ext uri="{BB962C8B-B14F-4D97-AF65-F5344CB8AC3E}">
        <p14:creationId xmlns:p14="http://schemas.microsoft.com/office/powerpoint/2010/main" val="13567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E271B-93A6-200D-0793-9853ADD2E24C}"/>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last 2 weeks:</a:t>
            </a:r>
            <a:br>
              <a:rPr lang="en-US" sz="4000">
                <a:solidFill>
                  <a:srgbClr val="FFFFFF"/>
                </a:solidFill>
              </a:rPr>
            </a:br>
            <a:r>
              <a:rPr lang="en-US" sz="4000">
                <a:solidFill>
                  <a:srgbClr val="FFFFFF"/>
                </a:solidFill>
              </a:rPr>
              <a:t>Mack Bartsch </a:t>
            </a:r>
          </a:p>
        </p:txBody>
      </p:sp>
      <p:sp>
        <p:nvSpPr>
          <p:cNvPr id="3" name="Content Placeholder 2">
            <a:extLst>
              <a:ext uri="{FF2B5EF4-FFF2-40B4-BE49-F238E27FC236}">
                <a16:creationId xmlns:a16="http://schemas.microsoft.com/office/drawing/2014/main" id="{69A63FB0-233C-7FBC-F5D9-5915B22E4C9F}"/>
              </a:ext>
            </a:extLst>
          </p:cNvPr>
          <p:cNvSpPr>
            <a:spLocks noGrp="1"/>
          </p:cNvSpPr>
          <p:nvPr>
            <p:ph idx="1"/>
          </p:nvPr>
        </p:nvSpPr>
        <p:spPr>
          <a:xfrm>
            <a:off x="1232078" y="3431228"/>
            <a:ext cx="9724031" cy="3683358"/>
          </a:xfrm>
        </p:spPr>
        <p:txBody>
          <a:bodyPr anchor="ctr">
            <a:normAutofit/>
          </a:bodyPr>
          <a:lstStyle/>
          <a:p>
            <a:pPr marL="0" indent="0">
              <a:buNone/>
            </a:pPr>
            <a:r>
              <a:rPr lang="en-US"/>
              <a:t>Completed:</a:t>
            </a:r>
          </a:p>
          <a:p>
            <a:r>
              <a:rPr lang="en-US"/>
              <a:t>Training</a:t>
            </a:r>
          </a:p>
          <a:p>
            <a:pPr lvl="1"/>
            <a:r>
              <a:rPr lang="en-US"/>
              <a:t>Techniques for Improving the Effectiveness of RAG Systems (3:00 Hours)</a:t>
            </a:r>
          </a:p>
          <a:p>
            <a:pPr lvl="1"/>
            <a:r>
              <a:rPr lang="en-US"/>
              <a:t>Red Teaming LLM Applications (1:00 Hour)</a:t>
            </a:r>
          </a:p>
          <a:p>
            <a:r>
              <a:rPr lang="en-US"/>
              <a:t>Set up project on personal desktop for future testing</a:t>
            </a:r>
          </a:p>
          <a:p>
            <a:endParaRPr lang="en-US"/>
          </a:p>
          <a:p>
            <a:endParaRPr lang="en-US"/>
          </a:p>
          <a:p>
            <a:pPr marL="0" indent="0">
              <a:buNone/>
            </a:pPr>
            <a:endParaRPr lang="en-US"/>
          </a:p>
          <a:p>
            <a:endParaRPr lang="en-US"/>
          </a:p>
          <a:p>
            <a:endParaRPr lang="en-US"/>
          </a:p>
          <a:p>
            <a:pPr marL="0" indent="0">
              <a:buNone/>
            </a:pPr>
            <a:endParaRPr lang="en-US"/>
          </a:p>
        </p:txBody>
      </p:sp>
    </p:spTree>
    <p:extLst>
      <p:ext uri="{BB962C8B-B14F-4D97-AF65-F5344CB8AC3E}">
        <p14:creationId xmlns:p14="http://schemas.microsoft.com/office/powerpoint/2010/main" val="18243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E271B-93A6-200D-0793-9853ADD2E24C}"/>
              </a:ext>
            </a:extLst>
          </p:cNvPr>
          <p:cNvSpPr>
            <a:spLocks noGrp="1"/>
          </p:cNvSpPr>
          <p:nvPr>
            <p:ph type="title"/>
          </p:nvPr>
        </p:nvSpPr>
        <p:spPr>
          <a:xfrm>
            <a:off x="1371599" y="294538"/>
            <a:ext cx="9895951" cy="1033669"/>
          </a:xfrm>
        </p:spPr>
        <p:txBody>
          <a:bodyPr>
            <a:normAutofit fontScale="90000"/>
          </a:bodyPr>
          <a:lstStyle/>
          <a:p>
            <a:r>
              <a:rPr lang="en-US" sz="4000">
                <a:solidFill>
                  <a:srgbClr val="FFFFFF"/>
                </a:solidFill>
              </a:rPr>
              <a:t>Individual Objectives for the last 2 weeks:</a:t>
            </a:r>
            <a:br>
              <a:rPr lang="en-US" sz="4000">
                <a:solidFill>
                  <a:srgbClr val="FFFFFF"/>
                </a:solidFill>
              </a:rPr>
            </a:br>
            <a:r>
              <a:rPr lang="en-US" sz="4000">
                <a:solidFill>
                  <a:srgbClr val="FFFFFF"/>
                </a:solidFill>
              </a:rPr>
              <a:t>Maximilian Bedewi</a:t>
            </a:r>
          </a:p>
        </p:txBody>
      </p:sp>
      <p:sp>
        <p:nvSpPr>
          <p:cNvPr id="11" name="Content Placeholder 2">
            <a:extLst>
              <a:ext uri="{FF2B5EF4-FFF2-40B4-BE49-F238E27FC236}">
                <a16:creationId xmlns:a16="http://schemas.microsoft.com/office/drawing/2014/main" id="{CAE48DCC-0AA5-E8D0-2DF6-8A86FFD16CC0}"/>
              </a:ext>
            </a:extLst>
          </p:cNvPr>
          <p:cNvSpPr>
            <a:spLocks noGrp="1"/>
          </p:cNvSpPr>
          <p:nvPr>
            <p:ph idx="1"/>
          </p:nvPr>
        </p:nvSpPr>
        <p:spPr>
          <a:xfrm>
            <a:off x="1371599" y="2318197"/>
            <a:ext cx="9724031" cy="3683358"/>
          </a:xfrm>
        </p:spPr>
        <p:txBody>
          <a:bodyPr anchor="ctr">
            <a:normAutofit/>
          </a:bodyPr>
          <a:lstStyle/>
          <a:p>
            <a:pPr marL="0" indent="0">
              <a:buNone/>
            </a:pPr>
            <a:r>
              <a:rPr lang="en-US"/>
              <a:t>Completed:</a:t>
            </a:r>
          </a:p>
          <a:p>
            <a:pPr>
              <a:buFont typeface="Arial"/>
              <a:buChar char="•"/>
            </a:pPr>
            <a:r>
              <a:rPr lang="en-US" sz="2600"/>
              <a:t>Getting Started with Deep Learning 8:00 Hours </a:t>
            </a:r>
          </a:p>
          <a:p>
            <a:pPr>
              <a:buFont typeface="Arial"/>
              <a:buChar char="•"/>
            </a:pPr>
            <a:r>
              <a:rPr lang="en-US" sz="2600"/>
              <a:t>Building RAG Agents with LLMs 8:00 Hours</a:t>
            </a:r>
          </a:p>
          <a:p>
            <a:pPr>
              <a:buFont typeface="Arial"/>
              <a:buChar char="•"/>
            </a:pPr>
            <a:r>
              <a:rPr lang="en-US" sz="2600"/>
              <a:t>Set up git repo with work completed and in progress</a:t>
            </a:r>
          </a:p>
          <a:p>
            <a:pPr>
              <a:buFont typeface="Arial"/>
              <a:buChar char="•"/>
            </a:pPr>
            <a:r>
              <a:rPr lang="en-US" sz="2600"/>
              <a:t>Worked on getting llm4decompile working </a:t>
            </a:r>
          </a:p>
          <a:p>
            <a:pPr>
              <a:buFont typeface="Arial"/>
              <a:buChar char="•"/>
            </a:pPr>
            <a:r>
              <a:rPr lang="en-US" sz="2600"/>
              <a:t>Surface level testing with aforementioned program</a:t>
            </a:r>
          </a:p>
          <a:p>
            <a:pPr marL="0" indent="0">
              <a:buNone/>
            </a:pPr>
            <a:endParaRPr lang="en-US"/>
          </a:p>
        </p:txBody>
      </p:sp>
    </p:spTree>
    <p:extLst>
      <p:ext uri="{BB962C8B-B14F-4D97-AF65-F5344CB8AC3E}">
        <p14:creationId xmlns:p14="http://schemas.microsoft.com/office/powerpoint/2010/main" val="918460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0</TotalTime>
  <Words>752</Words>
  <Application>Microsoft Macintosh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Courier New</vt:lpstr>
      <vt:lpstr>Office Theme</vt:lpstr>
      <vt:lpstr>Ghidra-LLM: Large Language Models for Static Reverse Engineering</vt:lpstr>
      <vt:lpstr>Project Objective:</vt:lpstr>
      <vt:lpstr>For short-term objectives,</vt:lpstr>
      <vt:lpstr>Team Objectives for the last 2 weeks: </vt:lpstr>
      <vt:lpstr>Individual Objectives for the last 2 weeks:  Justin Rockwell</vt:lpstr>
      <vt:lpstr>Individual Objectives for the last 2 weeks:  Craig Kimball</vt:lpstr>
      <vt:lpstr>Individual Objectives for the last 2 weeks:  Bisesh Acharya</vt:lpstr>
      <vt:lpstr>Individual Objectives for the last 2 weeks: Mack Bartsch </vt:lpstr>
      <vt:lpstr>Individual Objectives for the last 2 weeks: Maximilian Bedewi</vt:lpstr>
      <vt:lpstr>Team Objectives for the next 2 weeks: </vt:lpstr>
      <vt:lpstr>Individual Objectives for the next 2 weeks:  Justin Rockwell</vt:lpstr>
      <vt:lpstr>Individual Objectives for the next 2 weeks:  Craig Kimball</vt:lpstr>
      <vt:lpstr>Individual Objectives for the next 2 weeks:  Bisesh Acharya</vt:lpstr>
      <vt:lpstr>Individual Objectives for the next 2 weeks: Mack Bartsch </vt:lpstr>
      <vt:lpstr>Individual Objectives for the next 2 weeks: Maximilian Bedewi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Justin Rockwell</dc:creator>
  <cp:lastModifiedBy>Justin Andrew Rockwell</cp:lastModifiedBy>
  <cp:revision>2</cp:revision>
  <dcterms:created xsi:type="dcterms:W3CDTF">2024-09-19T16:52:55Z</dcterms:created>
  <dcterms:modified xsi:type="dcterms:W3CDTF">2024-10-09T18:22:10Z</dcterms:modified>
</cp:coreProperties>
</file>