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wrap="square"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wrap="square"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wrap="square"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wrap="square"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wrap="square"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wrap="square"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wrap="square"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ct val="1000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wrap="square" tIns="91425">
            <a:noAutofit/>
          </a:bodyPr>
          <a:lstStyle/>
          <a:p>
            <a:pPr lvl="0">
              <a:spcBef>
                <a:spcPts val="0"/>
              </a:spcBef>
              <a:buNone/>
            </a:pPr>
            <a:r>
              <a:rPr lang="en"/>
              <a:t>On Your Mark</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wrap="square" tIns="91425">
            <a:noAutofit/>
          </a:bodyPr>
          <a:lstStyle/>
          <a:p>
            <a:pPr lvl="0">
              <a:spcBef>
                <a:spcPts val="0"/>
              </a:spcBef>
              <a:buNone/>
            </a:pPr>
            <a:r>
              <a:rPr lang="en" sz="2400"/>
              <a:t>Dave Machado, Sohit Pal, Mike Zurawski</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en"/>
              <a:t>What does “On Your Mark” do?</a:t>
            </a:r>
          </a:p>
        </p:txBody>
      </p:sp>
      <p:sp>
        <p:nvSpPr>
          <p:cNvPr id="74" name="Shape 74"/>
          <p:cNvSpPr txBox="1"/>
          <p:nvPr>
            <p:ph idx="1" type="body"/>
          </p:nvPr>
        </p:nvSpPr>
        <p:spPr>
          <a:xfrm>
            <a:off x="471900" y="1919075"/>
            <a:ext cx="8222100" cy="2710200"/>
          </a:xfrm>
          <a:prstGeom prst="rect">
            <a:avLst/>
          </a:prstGeom>
        </p:spPr>
        <p:txBody>
          <a:bodyPr anchorCtr="0" anchor="t" bIns="91425" lIns="91425" rIns="91425" wrap="square" tIns="91425">
            <a:noAutofit/>
          </a:bodyPr>
          <a:lstStyle/>
          <a:p>
            <a:pPr lvl="0">
              <a:spcBef>
                <a:spcPts val="0"/>
              </a:spcBef>
              <a:buNone/>
            </a:pPr>
            <a:r>
              <a:rPr lang="en"/>
              <a:t>This application aims to help individuals all around the world meet their workout and dietary goals. Instead of simply tracking workouts and food intake, On Your Mark will get you ready to go by providing the workouts and diet that will benefit you and your goals.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a:spcBef>
                <a:spcPts val="0"/>
              </a:spcBef>
              <a:buNone/>
            </a:pPr>
            <a:r>
              <a:rPr lang="en"/>
              <a:t>Motivation</a:t>
            </a:r>
          </a:p>
        </p:txBody>
      </p:sp>
      <p:sp>
        <p:nvSpPr>
          <p:cNvPr id="80" name="Shape 80"/>
          <p:cNvSpPr txBox="1"/>
          <p:nvPr>
            <p:ph idx="2" type="body"/>
          </p:nvPr>
        </p:nvSpPr>
        <p:spPr>
          <a:xfrm>
            <a:off x="471900" y="1993200"/>
            <a:ext cx="7813200" cy="2710200"/>
          </a:xfrm>
          <a:prstGeom prst="rect">
            <a:avLst/>
          </a:prstGeom>
        </p:spPr>
        <p:txBody>
          <a:bodyPr anchorCtr="0" anchor="t" bIns="91425" lIns="91425" rIns="91425" wrap="square" tIns="91425">
            <a:noAutofit/>
          </a:bodyPr>
          <a:lstStyle/>
          <a:p>
            <a:pPr indent="-317500" lvl="0" marL="457200" rtl="0">
              <a:spcBef>
                <a:spcPts val="0"/>
              </a:spcBef>
            </a:pPr>
            <a:r>
              <a:rPr lang="en"/>
              <a:t>Everyone wants to be as healthy as they can, but sometimes we all need a kick to get started on a healthier lifestyle.</a:t>
            </a:r>
          </a:p>
          <a:p>
            <a:pPr indent="-317500" lvl="0" marL="457200">
              <a:spcBef>
                <a:spcPts val="0"/>
              </a:spcBef>
            </a:pPr>
            <a:r>
              <a:rPr lang="en"/>
              <a:t>On Your Mark will be the motivation to stay the course and be strict with your diet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460950" y="577950"/>
            <a:ext cx="8222100" cy="767700"/>
          </a:xfrm>
          <a:prstGeom prst="rect">
            <a:avLst/>
          </a:prstGeom>
        </p:spPr>
        <p:txBody>
          <a:bodyPr anchorCtr="0" anchor="b" bIns="91425" lIns="91425" rIns="91425" wrap="square" tIns="91425">
            <a:noAutofit/>
          </a:bodyPr>
          <a:lstStyle/>
          <a:p>
            <a:pPr lvl="0" rtl="0">
              <a:spcBef>
                <a:spcPts val="0"/>
              </a:spcBef>
              <a:buNone/>
            </a:pPr>
            <a:r>
              <a:rPr lang="en"/>
              <a:t>The Competition</a:t>
            </a:r>
          </a:p>
        </p:txBody>
      </p:sp>
      <p:pic>
        <p:nvPicPr>
          <p:cNvPr id="86" name="Shape 86"/>
          <p:cNvPicPr preferRelativeResize="0"/>
          <p:nvPr/>
        </p:nvPicPr>
        <p:blipFill>
          <a:blip r:embed="rId3">
            <a:alphaModFix/>
          </a:blip>
          <a:stretch>
            <a:fillRect/>
          </a:stretch>
        </p:blipFill>
        <p:spPr>
          <a:xfrm>
            <a:off x="0" y="1512850"/>
            <a:ext cx="4457226" cy="1889300"/>
          </a:xfrm>
          <a:prstGeom prst="rect">
            <a:avLst/>
          </a:prstGeom>
          <a:noFill/>
          <a:ln>
            <a:noFill/>
          </a:ln>
        </p:spPr>
      </p:pic>
      <p:pic>
        <p:nvPicPr>
          <p:cNvPr id="87" name="Shape 87"/>
          <p:cNvPicPr preferRelativeResize="0"/>
          <p:nvPr/>
        </p:nvPicPr>
        <p:blipFill>
          <a:blip r:embed="rId4">
            <a:alphaModFix/>
          </a:blip>
          <a:stretch>
            <a:fillRect/>
          </a:stretch>
        </p:blipFill>
        <p:spPr>
          <a:xfrm>
            <a:off x="0" y="3402150"/>
            <a:ext cx="4457226" cy="1654250"/>
          </a:xfrm>
          <a:prstGeom prst="rect">
            <a:avLst/>
          </a:prstGeom>
          <a:noFill/>
          <a:ln>
            <a:noFill/>
          </a:ln>
        </p:spPr>
      </p:pic>
      <p:pic>
        <p:nvPicPr>
          <p:cNvPr id="88" name="Shape 88"/>
          <p:cNvPicPr preferRelativeResize="0"/>
          <p:nvPr/>
        </p:nvPicPr>
        <p:blipFill>
          <a:blip r:embed="rId5">
            <a:alphaModFix/>
          </a:blip>
          <a:stretch>
            <a:fillRect/>
          </a:stretch>
        </p:blipFill>
        <p:spPr>
          <a:xfrm>
            <a:off x="4457225" y="1512850"/>
            <a:ext cx="4734600" cy="1889300"/>
          </a:xfrm>
          <a:prstGeom prst="rect">
            <a:avLst/>
          </a:prstGeom>
          <a:noFill/>
          <a:ln>
            <a:noFill/>
          </a:ln>
        </p:spPr>
      </p:pic>
      <p:pic>
        <p:nvPicPr>
          <p:cNvPr id="89" name="Shape 89"/>
          <p:cNvPicPr preferRelativeResize="0"/>
          <p:nvPr/>
        </p:nvPicPr>
        <p:blipFill>
          <a:blip r:embed="rId6">
            <a:alphaModFix/>
          </a:blip>
          <a:stretch>
            <a:fillRect/>
          </a:stretch>
        </p:blipFill>
        <p:spPr>
          <a:xfrm>
            <a:off x="4457225" y="3319000"/>
            <a:ext cx="4686774" cy="182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Features</a:t>
            </a:r>
          </a:p>
        </p:txBody>
      </p:sp>
      <p:sp>
        <p:nvSpPr>
          <p:cNvPr id="95" name="Shape 95"/>
          <p:cNvSpPr txBox="1"/>
          <p:nvPr>
            <p:ph idx="2" type="body"/>
          </p:nvPr>
        </p:nvSpPr>
        <p:spPr>
          <a:xfrm>
            <a:off x="471900" y="1993200"/>
            <a:ext cx="7813200" cy="2710200"/>
          </a:xfrm>
          <a:prstGeom prst="rect">
            <a:avLst/>
          </a:prstGeom>
        </p:spPr>
        <p:txBody>
          <a:bodyPr anchorCtr="0" anchor="t" bIns="91425" lIns="91425" rIns="91425" wrap="square" tIns="91425">
            <a:noAutofit/>
          </a:bodyPr>
          <a:lstStyle/>
          <a:p>
            <a:pPr indent="-317500" lvl="0" marL="457200" rtl="0">
              <a:spcBef>
                <a:spcPts val="0"/>
              </a:spcBef>
            </a:pPr>
            <a:r>
              <a:rPr b="1" lang="en"/>
              <a:t>Goal Sharing </a:t>
            </a:r>
            <a:r>
              <a:rPr lang="en"/>
              <a:t>- Share your goals on Facebook to get support from family and friends.</a:t>
            </a:r>
          </a:p>
          <a:p>
            <a:pPr indent="-317500" lvl="0" marL="457200" rtl="0">
              <a:spcBef>
                <a:spcPts val="0"/>
              </a:spcBef>
            </a:pPr>
            <a:r>
              <a:rPr b="1" lang="en"/>
              <a:t>Workout Recommendations </a:t>
            </a:r>
            <a:r>
              <a:rPr lang="en"/>
              <a:t>- Get recommended workouts to directly help you reach your goals</a:t>
            </a:r>
          </a:p>
          <a:p>
            <a:pPr indent="-317500" lvl="0" marL="457200" rtl="0">
              <a:spcBef>
                <a:spcPts val="0"/>
              </a:spcBef>
            </a:pPr>
            <a:r>
              <a:rPr b="1" lang="en"/>
              <a:t>Dietary Recommendations</a:t>
            </a:r>
            <a:r>
              <a:rPr lang="en"/>
              <a:t> - Get recommended meal plans based on your goals and dietary restrictions.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Sharing the Work</a:t>
            </a:r>
          </a:p>
        </p:txBody>
      </p:sp>
      <p:sp>
        <p:nvSpPr>
          <p:cNvPr id="101" name="Shape 101"/>
          <p:cNvSpPr txBox="1"/>
          <p:nvPr>
            <p:ph idx="2" type="body"/>
          </p:nvPr>
        </p:nvSpPr>
        <p:spPr>
          <a:xfrm>
            <a:off x="471900" y="1993200"/>
            <a:ext cx="7813200" cy="2710200"/>
          </a:xfrm>
          <a:prstGeom prst="rect">
            <a:avLst/>
          </a:prstGeom>
        </p:spPr>
        <p:txBody>
          <a:bodyPr anchorCtr="0" anchor="t" bIns="91425" lIns="91425" rIns="91425" wrap="square" tIns="91425">
            <a:noAutofit/>
          </a:bodyPr>
          <a:lstStyle/>
          <a:p>
            <a:pPr indent="-317500" lvl="0" marL="457200" rtl="0">
              <a:spcBef>
                <a:spcPts val="0"/>
              </a:spcBef>
            </a:pPr>
            <a:r>
              <a:rPr lang="en"/>
              <a:t>Dave</a:t>
            </a:r>
          </a:p>
          <a:p>
            <a:pPr indent="-304800" lvl="1" marL="914400" rtl="0">
              <a:spcBef>
                <a:spcPts val="0"/>
              </a:spcBef>
            </a:pPr>
            <a:r>
              <a:rPr lang="en"/>
              <a:t>Layout designs</a:t>
            </a:r>
          </a:p>
          <a:p>
            <a:pPr indent="-317500" lvl="0" marL="457200" rtl="0">
              <a:spcBef>
                <a:spcPts val="0"/>
              </a:spcBef>
            </a:pPr>
            <a:r>
              <a:rPr lang="en"/>
              <a:t>Sohit</a:t>
            </a:r>
          </a:p>
          <a:p>
            <a:pPr indent="-304800" lvl="1" marL="914400" rtl="0">
              <a:spcBef>
                <a:spcPts val="0"/>
              </a:spcBef>
            </a:pPr>
            <a:r>
              <a:rPr lang="en"/>
              <a:t>Back-end logic</a:t>
            </a:r>
          </a:p>
          <a:p>
            <a:pPr indent="-317500" lvl="0" marL="457200" rtl="0">
              <a:spcBef>
                <a:spcPts val="0"/>
              </a:spcBef>
            </a:pPr>
            <a:r>
              <a:rPr lang="en"/>
              <a:t>Mike</a:t>
            </a:r>
          </a:p>
          <a:p>
            <a:pPr indent="-304800" lvl="1" marL="914400" rtl="0">
              <a:spcBef>
                <a:spcPts val="0"/>
              </a:spcBef>
            </a:pPr>
            <a:r>
              <a:rPr lang="en"/>
              <a:t>Third Party Integrations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471900" y="738725"/>
            <a:ext cx="8222100" cy="767700"/>
          </a:xfrm>
          <a:prstGeom prst="rect">
            <a:avLst/>
          </a:prstGeom>
        </p:spPr>
        <p:txBody>
          <a:bodyPr anchorCtr="0" anchor="b" bIns="91425" lIns="91425" rIns="91425" wrap="square" tIns="91425">
            <a:noAutofit/>
          </a:bodyPr>
          <a:lstStyle/>
          <a:p>
            <a:pPr lvl="0" rtl="0">
              <a:spcBef>
                <a:spcPts val="0"/>
              </a:spcBef>
              <a:buNone/>
            </a:pPr>
            <a:r>
              <a:rPr lang="en"/>
              <a:t>Initial Design</a:t>
            </a:r>
          </a:p>
        </p:txBody>
      </p:sp>
      <p:sp>
        <p:nvSpPr>
          <p:cNvPr id="107" name="Shape 107"/>
          <p:cNvSpPr txBox="1"/>
          <p:nvPr>
            <p:ph idx="2" type="body"/>
          </p:nvPr>
        </p:nvSpPr>
        <p:spPr>
          <a:xfrm>
            <a:off x="471900" y="1993200"/>
            <a:ext cx="7813200" cy="2710200"/>
          </a:xfrm>
          <a:prstGeom prst="rect">
            <a:avLst/>
          </a:prstGeom>
        </p:spPr>
        <p:txBody>
          <a:bodyPr anchorCtr="0" anchor="t" bIns="91425" lIns="91425" rIns="91425" wrap="square" tIns="91425">
            <a:noAutofit/>
          </a:bodyPr>
          <a:lstStyle/>
          <a:p>
            <a:pPr indent="-317500" lvl="0" marL="457200" rtl="0">
              <a:spcBef>
                <a:spcPts val="0"/>
              </a:spcBef>
            </a:pPr>
            <a:r>
              <a:rPr lang="en"/>
              <a:t>Register Activity</a:t>
            </a:r>
          </a:p>
          <a:p>
            <a:pPr indent="-304800" lvl="1" marL="914400" rtl="0">
              <a:spcBef>
                <a:spcPts val="0"/>
              </a:spcBef>
            </a:pPr>
            <a:r>
              <a:rPr lang="en"/>
              <a:t>Register/Login</a:t>
            </a:r>
          </a:p>
          <a:p>
            <a:pPr indent="-317500" lvl="0" marL="457200" rtl="0">
              <a:spcBef>
                <a:spcPts val="0"/>
              </a:spcBef>
            </a:pPr>
            <a:r>
              <a:rPr lang="en"/>
              <a:t>Main Activity</a:t>
            </a:r>
          </a:p>
          <a:p>
            <a:pPr indent="-304800" lvl="1" marL="914400" rtl="0">
              <a:spcBef>
                <a:spcPts val="0"/>
              </a:spcBef>
            </a:pPr>
            <a:r>
              <a:rPr lang="en"/>
              <a:t>3 Fragments</a:t>
            </a:r>
          </a:p>
          <a:p>
            <a:pPr indent="-304800" lvl="1" marL="914400" rtl="0">
              <a:spcBef>
                <a:spcPts val="0"/>
              </a:spcBef>
            </a:pPr>
            <a:r>
              <a:rPr lang="en"/>
              <a:t>Daily Journal</a:t>
            </a:r>
          </a:p>
          <a:p>
            <a:pPr indent="-304800" lvl="2" marL="1371600" rtl="0">
              <a:spcBef>
                <a:spcPts val="0"/>
              </a:spcBef>
            </a:pPr>
            <a:r>
              <a:rPr lang="en"/>
              <a:t>Food consumed so far today and their “impact” on overall daily goal</a:t>
            </a:r>
          </a:p>
          <a:p>
            <a:pPr indent="-304800" lvl="1" marL="914400" rtl="0">
              <a:spcBef>
                <a:spcPts val="0"/>
              </a:spcBef>
            </a:pPr>
            <a:r>
              <a:rPr lang="en"/>
              <a:t>Enter a New Food</a:t>
            </a:r>
          </a:p>
          <a:p>
            <a:pPr indent="-304800" lvl="2" marL="1371600" rtl="0">
              <a:spcBef>
                <a:spcPts val="0"/>
              </a:spcBef>
            </a:pPr>
            <a:r>
              <a:rPr lang="en"/>
              <a:t>Barcode scanner to add new food to daily journal</a:t>
            </a:r>
          </a:p>
          <a:p>
            <a:pPr indent="-304800" lvl="1" marL="914400" rtl="0">
              <a:spcBef>
                <a:spcPts val="0"/>
              </a:spcBef>
            </a:pPr>
            <a:r>
              <a:rPr lang="en"/>
              <a:t>History</a:t>
            </a:r>
          </a:p>
          <a:p>
            <a:pPr indent="-304800" lvl="2" marL="1371600" rtl="0">
              <a:spcBef>
                <a:spcPts val="0"/>
              </a:spcBef>
            </a:pPr>
            <a:r>
              <a:rPr lang="en"/>
              <a:t>Overview of past days and how good or bad the user has been towards their diet</a:t>
            </a:r>
          </a:p>
          <a:p>
            <a:pPr indent="-317500" lvl="0" marL="457200" rtl="0">
              <a:spcBef>
                <a:spcPts val="0"/>
              </a:spcBef>
            </a:pPr>
            <a:r>
              <a:rPr lang="en"/>
              <a:t>Data will be stored locally, but can be backed up to Google Drive as a JSON object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