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93" r:id="rId5"/>
    <p:sldId id="259" r:id="rId6"/>
    <p:sldId id="260" r:id="rId7"/>
    <p:sldId id="294" r:id="rId8"/>
    <p:sldId id="295" r:id="rId9"/>
    <p:sldId id="262" r:id="rId10"/>
    <p:sldId id="296" r:id="rId11"/>
    <p:sldId id="263" r:id="rId12"/>
    <p:sldId id="297" r:id="rId13"/>
    <p:sldId id="264" r:id="rId14"/>
    <p:sldId id="298" r:id="rId15"/>
    <p:sldId id="265" r:id="rId16"/>
    <p:sldId id="299" r:id="rId17"/>
    <p:sldId id="266" r:id="rId18"/>
    <p:sldId id="300" r:id="rId19"/>
    <p:sldId id="267" r:id="rId20"/>
    <p:sldId id="301" r:id="rId21"/>
    <p:sldId id="268" r:id="rId22"/>
    <p:sldId id="269" r:id="rId23"/>
    <p:sldId id="302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9" r:id="rId33"/>
    <p:sldId id="280" r:id="rId34"/>
    <p:sldId id="281" r:id="rId35"/>
    <p:sldId id="282" r:id="rId36"/>
    <p:sldId id="283" r:id="rId37"/>
    <p:sldId id="284" r:id="rId38"/>
    <p:sldId id="291" r:id="rId39"/>
    <p:sldId id="285" r:id="rId40"/>
    <p:sldId id="286" r:id="rId41"/>
    <p:sldId id="287" r:id="rId42"/>
    <p:sldId id="29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BF064-D2CA-4A50-8CC4-8D6C3D5C4681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D3FEC-D197-44F5-BAC3-8367543C6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84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SQL Comparison Operators</a:t>
            </a:r>
          </a:p>
          <a:p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D3FEC-D197-44F5-BAC3-8367543C67A8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99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01CF-BCEA-9C43-F909-733A8824D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EEEC7-A1F1-69EE-3C94-6DDAABD15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5CED3-59F7-1700-63CD-67D7C175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E8D6-18C9-424C-9E52-E5CB108BF4D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56ECF-15C0-9A73-2812-1C534D4E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B206-BD59-219B-29CA-57E16259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D05F-D42E-4F41-B617-72B64AD85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5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A591-91C6-9554-69FE-1C4ECC3C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91097-4FD1-802B-E876-79498336E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7F81E-F468-8261-5C34-DEB838B3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E8D6-18C9-424C-9E52-E5CB108BF4D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135D2-EDFC-A091-6D02-39DC5061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35876-1B67-F7B6-E058-0E835BA6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D05F-D42E-4F41-B617-72B64AD85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71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7D7FF-3D2E-1039-9012-72D90A7AA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663D1-24CC-1BA1-5426-0B470B339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C719-FB2F-3313-6AFF-26A3FC21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E8D6-18C9-424C-9E52-E5CB108BF4D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C3198-7B30-EE47-1951-D3EED530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8E6C-3964-4224-F86F-17B2F005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D05F-D42E-4F41-B617-72B64AD85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45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C72E-95DD-089D-E1D3-8E3581F2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1CB1-29B0-F2A0-86BC-5FB0400F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C46C5-1AE1-F143-94E0-2F2AD5E4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E8D6-18C9-424C-9E52-E5CB108BF4D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F579-B102-3D45-D265-AE0670B3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C844C-837C-6FB8-8B60-E628C34F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D05F-D42E-4F41-B617-72B64AD85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0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ACE6-7B1E-0CC5-447C-BCA72C11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D7EE6-E551-8BBC-1012-5F1A956A6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5368-D995-FD28-A5E9-E64D54A2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E8D6-18C9-424C-9E52-E5CB108BF4D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1B922-1519-F14D-32AB-95B4BBC2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7D566-2452-6C50-B64A-8AD8C593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D05F-D42E-4F41-B617-72B64AD85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27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1943-6EB3-0D94-9164-C7B5A0CD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17B4A-E978-A122-0201-17D514998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5CF71-BCD5-768C-5D0F-454DF0EB3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A0B46-92CE-A57C-9230-707E04E4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E8D6-18C9-424C-9E52-E5CB108BF4D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C880A-8CD0-F1F6-4D4E-12890FB8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CAF68-F6CB-DE82-C82A-A761BD8A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D05F-D42E-4F41-B617-72B64AD85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24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38DE-6E8D-B55D-7D34-9DE6033A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2D204-E7F9-B47D-E54A-0560FCF14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6FE86-A756-0A25-D1F4-AB9580A17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A5569-C5F4-EE71-2C18-30EB57C15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1AAC8-B36F-DC04-CEBD-4BB421981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4F36E-FE61-E67D-F350-A931C03F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E8D6-18C9-424C-9E52-E5CB108BF4D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F9F14-602B-6CB5-B721-F37731A6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6BF8D-FBD8-F229-0CD7-19250001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D05F-D42E-4F41-B617-72B64AD85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3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F59A-3DB3-FDFB-376C-7F8BB539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42B3B-D35F-1112-ACC6-F9F701D4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E8D6-18C9-424C-9E52-E5CB108BF4D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33262-FB1C-9FF3-9107-E37CF9BD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FA258-E8D0-919C-1335-9873CA1F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D05F-D42E-4F41-B617-72B64AD85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58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DFAA2-81A4-BD12-ABA9-539ED5F4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E8D6-18C9-424C-9E52-E5CB108BF4D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88C22-0AF9-68D9-A3BD-DDA51D95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75B67-0949-797D-35EF-65D16998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D05F-D42E-4F41-B617-72B64AD85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3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E5BD-27AB-71AC-2616-C87A55B5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9132F-8AD3-BDF8-84C8-5C61659D6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1C74F-7895-2460-5E68-5A43DC0A8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6DA0D-9439-A31D-8581-59067DB7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E8D6-18C9-424C-9E52-E5CB108BF4D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BA5EE-7E1A-A46D-0171-60D80FD2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1586-955F-5BDD-357F-373E6B1D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D05F-D42E-4F41-B617-72B64AD85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2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9817-A527-C695-882A-29CF5F6C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C3D8A-6021-E167-6F86-254264088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AB5CD-440F-23EB-F1B8-539E558F7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8DF59-17B7-C6A2-9FD1-B89AECD2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E8D6-18C9-424C-9E52-E5CB108BF4D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B2EA9-EE25-6104-BE1F-789BD395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EADD-EE50-8515-A250-B1DEBE2C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D05F-D42E-4F41-B617-72B64AD85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4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00476-25DF-7EC3-9DEC-A91BDE58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DBCA4-09A9-757F-8DC6-D2F9DF298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1E9A5-137C-B36F-B41D-FE0AE32C6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E8D6-18C9-424C-9E52-E5CB108BF4D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74A0A-2395-A8F1-CE66-E2DD12F5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8CAEF-D2A9-6A7E-103B-97A3DB968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FD05F-D42E-4F41-B617-72B64AD85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79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5705-4AF0-75F2-4D86-A9B9CD24650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9600" b="1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r>
              <a:rPr lang="en-IN" sz="9600" b="1" dirty="0">
                <a:solidFill>
                  <a:srgbClr val="C00000"/>
                </a:solidFill>
                <a:latin typeface="Algerian" panose="04020705040A02060702" pitchFamily="82" charset="0"/>
              </a:rPr>
              <a:t>       </a:t>
            </a:r>
            <a:r>
              <a:rPr lang="en-IN" sz="10700" b="1" dirty="0">
                <a:solidFill>
                  <a:srgbClr val="C00000"/>
                </a:solidFill>
                <a:latin typeface="Algerian" panose="04020705040A02060702" pitchFamily="82" charset="0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8749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7096AA-AD44-5800-9E95-A0E20AE914AA}"/>
              </a:ext>
            </a:extLst>
          </p:cNvPr>
          <p:cNvSpPr txBox="1"/>
          <p:nvPr/>
        </p:nvSpPr>
        <p:spPr>
          <a:xfrm>
            <a:off x="766917" y="687441"/>
            <a:ext cx="6096000" cy="1456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Get your own SQL Server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 all customers from Mexico: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Country=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'Mexico'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BFC90-2D89-4351-F2AF-759160BC623D}"/>
              </a:ext>
            </a:extLst>
          </p:cNvPr>
          <p:cNvSpPr txBox="1"/>
          <p:nvPr/>
        </p:nvSpPr>
        <p:spPr>
          <a:xfrm>
            <a:off x="766917" y="2403078"/>
            <a:ext cx="609600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Result:</a:t>
            </a:r>
          </a:p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6EFE73-8480-A111-C85A-037410A3C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26"/>
              </p:ext>
            </p:extLst>
          </p:nvPr>
        </p:nvGraphicFramePr>
        <p:xfrm>
          <a:off x="2762888" y="2403078"/>
          <a:ext cx="6980855" cy="4401948"/>
        </p:xfrm>
        <a:graphic>
          <a:graphicData uri="http://schemas.openxmlformats.org/drawingml/2006/table">
            <a:tbl>
              <a:tblPr/>
              <a:tblGrid>
                <a:gridCol w="997265">
                  <a:extLst>
                    <a:ext uri="{9D8B030D-6E8A-4147-A177-3AD203B41FA5}">
                      <a16:colId xmlns:a16="http://schemas.microsoft.com/office/drawing/2014/main" val="101173195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3376600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2928669231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766209363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1469930192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4129280881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4051312427"/>
                    </a:ext>
                  </a:extLst>
                </a:gridCol>
              </a:tblGrid>
              <a:tr h="48926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CustomerID</a:t>
                      </a:r>
                    </a:p>
                  </a:txBody>
                  <a:tcPr marL="93577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CustomerName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ContactName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Address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City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PostalCode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Country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501"/>
                  </a:ext>
                </a:extLst>
              </a:tr>
              <a:tr h="89053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2 </a:t>
                      </a:r>
                    </a:p>
                  </a:txBody>
                  <a:tcPr marL="93577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Ana Trujillo Emparedados y helados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Ana Trujillo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Avda. de la Constitución 2222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México D.F.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05021 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Mexico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43771"/>
                  </a:ext>
                </a:extLst>
              </a:tr>
              <a:tr h="68989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3 </a:t>
                      </a:r>
                    </a:p>
                  </a:txBody>
                  <a:tcPr marL="93577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Antonio Moreno Taquería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Antonio Moreno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Mataderos 2312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México D.F.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05023 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Mexico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47752"/>
                  </a:ext>
                </a:extLst>
              </a:tr>
              <a:tr h="68989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13 </a:t>
                      </a:r>
                    </a:p>
                  </a:txBody>
                  <a:tcPr marL="93577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Centro comercial Moctezuma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Francisco Chang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Sierras de Granada 9993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México D.F.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05022 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Mexico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667233"/>
                  </a:ext>
                </a:extLst>
              </a:tr>
              <a:tr h="68989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58 </a:t>
                      </a:r>
                    </a:p>
                  </a:txBody>
                  <a:tcPr marL="93577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Pericles Comidas clásicas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Guillermo Fernández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Calle Dr. Jorge Cash 321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México D.F.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05033 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Mexico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111260"/>
                  </a:ext>
                </a:extLst>
              </a:tr>
              <a:tr h="68989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80 </a:t>
                      </a:r>
                    </a:p>
                  </a:txBody>
                  <a:tcPr marL="93577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Tortuga Restaurante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Miguel Angel Paolino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Avda. Azteca 123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México D.F.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05033 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Mexico 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0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B221E448-AE51-F257-A62F-ED6DE791E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985" y="2050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6348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Number of Records: 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5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88121-940D-EDCD-4E39-D7B84431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93" y="1137234"/>
            <a:ext cx="10868296" cy="4744848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SQL INSERT INTO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INSERT INTO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statement is used to insert new records in a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INSERT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INTO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table_name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column1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column2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column3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 ...)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VALUES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value1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value2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value3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 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Specify both the column names and the values to be inserted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7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ABA2D7-C2ED-D93C-FFCC-F9CD5A63FD3D}"/>
              </a:ext>
            </a:extLst>
          </p:cNvPr>
          <p:cNvSpPr txBox="1"/>
          <p:nvPr/>
        </p:nvSpPr>
        <p:spPr>
          <a:xfrm>
            <a:off x="678426" y="439938"/>
            <a:ext cx="8308258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r>
              <a:rPr lang="en-IN" dirty="0">
                <a:solidFill>
                  <a:srgbClr val="FFFFFF"/>
                </a:solidFill>
                <a:latin typeface="Source Sans Pro" panose="020B0503030403020204" pitchFamily="34" charset="0"/>
              </a:rPr>
              <a:t>Get your own SQL Serve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 (CustomerName, ContactName, Address, City, PostalCode, Country)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'Cardinal'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'Tom B. Erichsen'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'Skagen 21'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'Stavanger'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'4006'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'Norway'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BD486F-F3C8-5764-413D-3330801FE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63816"/>
              </p:ext>
            </p:extLst>
          </p:nvPr>
        </p:nvGraphicFramePr>
        <p:xfrm>
          <a:off x="255639" y="2537540"/>
          <a:ext cx="11631564" cy="3590508"/>
        </p:xfrm>
        <a:graphic>
          <a:graphicData uri="http://schemas.openxmlformats.org/drawingml/2006/table">
            <a:tbl>
              <a:tblPr/>
              <a:tblGrid>
                <a:gridCol w="1947072">
                  <a:extLst>
                    <a:ext uri="{9D8B030D-6E8A-4147-A177-3AD203B41FA5}">
                      <a16:colId xmlns:a16="http://schemas.microsoft.com/office/drawing/2014/main" val="2704711021"/>
                    </a:ext>
                  </a:extLst>
                </a:gridCol>
                <a:gridCol w="1614082">
                  <a:extLst>
                    <a:ext uri="{9D8B030D-6E8A-4147-A177-3AD203B41FA5}">
                      <a16:colId xmlns:a16="http://schemas.microsoft.com/office/drawing/2014/main" val="2239268137"/>
                    </a:ext>
                  </a:extLst>
                </a:gridCol>
                <a:gridCol w="1614082">
                  <a:extLst>
                    <a:ext uri="{9D8B030D-6E8A-4147-A177-3AD203B41FA5}">
                      <a16:colId xmlns:a16="http://schemas.microsoft.com/office/drawing/2014/main" val="4279453887"/>
                    </a:ext>
                  </a:extLst>
                </a:gridCol>
                <a:gridCol w="1614082">
                  <a:extLst>
                    <a:ext uri="{9D8B030D-6E8A-4147-A177-3AD203B41FA5}">
                      <a16:colId xmlns:a16="http://schemas.microsoft.com/office/drawing/2014/main" val="2364443239"/>
                    </a:ext>
                  </a:extLst>
                </a:gridCol>
                <a:gridCol w="1614082">
                  <a:extLst>
                    <a:ext uri="{9D8B030D-6E8A-4147-A177-3AD203B41FA5}">
                      <a16:colId xmlns:a16="http://schemas.microsoft.com/office/drawing/2014/main" val="1355686701"/>
                    </a:ext>
                  </a:extLst>
                </a:gridCol>
                <a:gridCol w="1614082">
                  <a:extLst>
                    <a:ext uri="{9D8B030D-6E8A-4147-A177-3AD203B41FA5}">
                      <a16:colId xmlns:a16="http://schemas.microsoft.com/office/drawing/2014/main" val="585949447"/>
                    </a:ext>
                  </a:extLst>
                </a:gridCol>
                <a:gridCol w="1614082">
                  <a:extLst>
                    <a:ext uri="{9D8B030D-6E8A-4147-A177-3AD203B41FA5}">
                      <a16:colId xmlns:a16="http://schemas.microsoft.com/office/drawing/2014/main" val="1176532764"/>
                    </a:ext>
                  </a:extLst>
                </a:gridCol>
              </a:tblGrid>
              <a:tr h="175734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CustomerID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CustomerName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ContactName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Address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City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PostalCode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Country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57277"/>
                  </a:ext>
                </a:extLst>
              </a:tr>
              <a:tr h="763014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89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White Clover Markets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Karl Jablonski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305 - 14th Ave. S. Suite 3B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Seattle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98128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USA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845156"/>
                  </a:ext>
                </a:extLst>
              </a:tr>
              <a:tr h="763014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90</a:t>
                      </a:r>
                      <a:br>
                        <a:rPr lang="en-IN">
                          <a:effectLst/>
                        </a:rPr>
                      </a:b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Wilman Kala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Matti Karttunen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Keskuskatu 45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Helsinki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21240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Finland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518684"/>
                  </a:ext>
                </a:extLst>
              </a:tr>
              <a:tr h="763014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91</a:t>
                      </a:r>
                      <a:br>
                        <a:rPr lang="en-IN">
                          <a:effectLst/>
                        </a:rPr>
                      </a:b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Wolski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Zbyszek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ul. Filtrowa 68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Walla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01-012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Poland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339770"/>
                  </a:ext>
                </a:extLst>
              </a:tr>
              <a:tr h="541494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92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Cardinal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Tom B. Erichsen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Skagen 21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Stavanger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4006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Norway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759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37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F7F8DF-2C64-20FC-53F0-4E7BAF045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865" y="756242"/>
            <a:ext cx="8276305" cy="3821519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SQL UPDATE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UPDATE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statement is used to modify the existing records in a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UPDATE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table_name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column1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value1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column2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value2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 ...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condition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F89F34-7FB7-4C67-2891-F1D45E6AE39D}"/>
              </a:ext>
            </a:extLst>
          </p:cNvPr>
          <p:cNvSpPr txBox="1"/>
          <p:nvPr/>
        </p:nvSpPr>
        <p:spPr>
          <a:xfrm>
            <a:off x="816077" y="539109"/>
            <a:ext cx="7285704" cy="1456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Get your own SQL Serve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ContactName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'Alfred Schmidt'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City=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'Frankfurt'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CustomerID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238FEB-7292-FD8F-DD2F-CF15089CC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34782"/>
              </p:ext>
            </p:extLst>
          </p:nvPr>
        </p:nvGraphicFramePr>
        <p:xfrm>
          <a:off x="960667" y="2144450"/>
          <a:ext cx="8674946" cy="4382266"/>
        </p:xfrm>
        <a:graphic>
          <a:graphicData uri="http://schemas.openxmlformats.org/drawingml/2006/table">
            <a:tbl>
              <a:tblPr/>
              <a:tblGrid>
                <a:gridCol w="1239278">
                  <a:extLst>
                    <a:ext uri="{9D8B030D-6E8A-4147-A177-3AD203B41FA5}">
                      <a16:colId xmlns:a16="http://schemas.microsoft.com/office/drawing/2014/main" val="1839060685"/>
                    </a:ext>
                  </a:extLst>
                </a:gridCol>
                <a:gridCol w="1239278">
                  <a:extLst>
                    <a:ext uri="{9D8B030D-6E8A-4147-A177-3AD203B41FA5}">
                      <a16:colId xmlns:a16="http://schemas.microsoft.com/office/drawing/2014/main" val="473585354"/>
                    </a:ext>
                  </a:extLst>
                </a:gridCol>
                <a:gridCol w="1239278">
                  <a:extLst>
                    <a:ext uri="{9D8B030D-6E8A-4147-A177-3AD203B41FA5}">
                      <a16:colId xmlns:a16="http://schemas.microsoft.com/office/drawing/2014/main" val="28951397"/>
                    </a:ext>
                  </a:extLst>
                </a:gridCol>
                <a:gridCol w="1239278">
                  <a:extLst>
                    <a:ext uri="{9D8B030D-6E8A-4147-A177-3AD203B41FA5}">
                      <a16:colId xmlns:a16="http://schemas.microsoft.com/office/drawing/2014/main" val="3477708209"/>
                    </a:ext>
                  </a:extLst>
                </a:gridCol>
                <a:gridCol w="1239278">
                  <a:extLst>
                    <a:ext uri="{9D8B030D-6E8A-4147-A177-3AD203B41FA5}">
                      <a16:colId xmlns:a16="http://schemas.microsoft.com/office/drawing/2014/main" val="4031262204"/>
                    </a:ext>
                  </a:extLst>
                </a:gridCol>
                <a:gridCol w="1239278">
                  <a:extLst>
                    <a:ext uri="{9D8B030D-6E8A-4147-A177-3AD203B41FA5}">
                      <a16:colId xmlns:a16="http://schemas.microsoft.com/office/drawing/2014/main" val="1877099494"/>
                    </a:ext>
                  </a:extLst>
                </a:gridCol>
                <a:gridCol w="1239278">
                  <a:extLst>
                    <a:ext uri="{9D8B030D-6E8A-4147-A177-3AD203B41FA5}">
                      <a16:colId xmlns:a16="http://schemas.microsoft.com/office/drawing/2014/main" val="1974652086"/>
                    </a:ext>
                  </a:extLst>
                </a:gridCol>
              </a:tblGrid>
              <a:tr h="51467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CustomerID</a:t>
                      </a:r>
                    </a:p>
                  </a:txBody>
                  <a:tcPr marL="93577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CustomerName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ContactName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Address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City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PostalCode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Country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039025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1</a:t>
                      </a:r>
                      <a:br>
                        <a:rPr lang="en-IN" sz="1400">
                          <a:effectLst/>
                        </a:rPr>
                      </a:br>
                      <a:br>
                        <a:rPr lang="en-IN" sz="1400">
                          <a:effectLst/>
                        </a:rPr>
                      </a:br>
                      <a:endParaRPr lang="en-IN" sz="1400">
                        <a:effectLst/>
                      </a:endParaRPr>
                    </a:p>
                  </a:txBody>
                  <a:tcPr marL="93577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Alfreds Futterkiste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Alfred Schmidt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Obere Str. 57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Frankfurt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12209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Germany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452130"/>
                  </a:ext>
                </a:extLst>
              </a:tr>
              <a:tr h="114632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2</a:t>
                      </a:r>
                    </a:p>
                  </a:txBody>
                  <a:tcPr marL="93577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Ana Trujillo Emparedados y helados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Ana Trujillo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Avda. de la Constitución 2222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México D.F.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05021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Mexico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473884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3</a:t>
                      </a:r>
                    </a:p>
                  </a:txBody>
                  <a:tcPr marL="93577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Antonio Moreno Taquería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Antonio Moreno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Mataderos 2312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México D.F.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05023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Mexico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92859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4</a:t>
                      </a:r>
                      <a:br>
                        <a:rPr lang="en-IN" sz="1400">
                          <a:effectLst/>
                        </a:rPr>
                      </a:br>
                      <a:br>
                        <a:rPr lang="en-IN" sz="1400">
                          <a:effectLst/>
                        </a:rPr>
                      </a:br>
                      <a:endParaRPr lang="en-IN" sz="1400">
                        <a:effectLst/>
                      </a:endParaRPr>
                    </a:p>
                  </a:txBody>
                  <a:tcPr marL="93577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Around the Horn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Thomas Hardy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120 Hanover Sq.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London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WA1 1DP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UK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57042"/>
                  </a:ext>
                </a:extLst>
              </a:tr>
              <a:tr h="51467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5</a:t>
                      </a:r>
                    </a:p>
                  </a:txBody>
                  <a:tcPr marL="93577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Berglunds snabbköp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Christina Berglund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Berguvsvägen 8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Luleå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S-958 22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Sweden</a:t>
                      </a:r>
                    </a:p>
                  </a:txBody>
                  <a:tcPr marL="46789" marR="46789" marT="46789" marB="467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25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800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178993-E33C-FD81-1D6B-F2A947D4D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71" y="1491929"/>
            <a:ext cx="8377293" cy="2959744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SQL DELETE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statement is used to delete existing records in a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DELETE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table_name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condition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6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1BB13E-D94A-71A3-2B5D-FC6985B27016}"/>
              </a:ext>
            </a:extLst>
          </p:cNvPr>
          <p:cNvSpPr txBox="1"/>
          <p:nvPr/>
        </p:nvSpPr>
        <p:spPr>
          <a:xfrm>
            <a:off x="688257" y="599798"/>
            <a:ext cx="8327924" cy="902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Get your own SQL Serve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CustomerName=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Alfreds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Futterkiste'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4FF528-A260-0655-C535-1EF510226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91407"/>
              </p:ext>
            </p:extLst>
          </p:nvPr>
        </p:nvGraphicFramePr>
        <p:xfrm>
          <a:off x="757084" y="1777464"/>
          <a:ext cx="10795820" cy="4402709"/>
        </p:xfrm>
        <a:graphic>
          <a:graphicData uri="http://schemas.openxmlformats.org/drawingml/2006/table">
            <a:tbl>
              <a:tblPr/>
              <a:tblGrid>
                <a:gridCol w="1542260">
                  <a:extLst>
                    <a:ext uri="{9D8B030D-6E8A-4147-A177-3AD203B41FA5}">
                      <a16:colId xmlns:a16="http://schemas.microsoft.com/office/drawing/2014/main" val="2366041776"/>
                    </a:ext>
                  </a:extLst>
                </a:gridCol>
                <a:gridCol w="1542260">
                  <a:extLst>
                    <a:ext uri="{9D8B030D-6E8A-4147-A177-3AD203B41FA5}">
                      <a16:colId xmlns:a16="http://schemas.microsoft.com/office/drawing/2014/main" val="1299649494"/>
                    </a:ext>
                  </a:extLst>
                </a:gridCol>
                <a:gridCol w="1542260">
                  <a:extLst>
                    <a:ext uri="{9D8B030D-6E8A-4147-A177-3AD203B41FA5}">
                      <a16:colId xmlns:a16="http://schemas.microsoft.com/office/drawing/2014/main" val="832247135"/>
                    </a:ext>
                  </a:extLst>
                </a:gridCol>
                <a:gridCol w="1542260">
                  <a:extLst>
                    <a:ext uri="{9D8B030D-6E8A-4147-A177-3AD203B41FA5}">
                      <a16:colId xmlns:a16="http://schemas.microsoft.com/office/drawing/2014/main" val="1130591920"/>
                    </a:ext>
                  </a:extLst>
                </a:gridCol>
                <a:gridCol w="1542260">
                  <a:extLst>
                    <a:ext uri="{9D8B030D-6E8A-4147-A177-3AD203B41FA5}">
                      <a16:colId xmlns:a16="http://schemas.microsoft.com/office/drawing/2014/main" val="2500688851"/>
                    </a:ext>
                  </a:extLst>
                </a:gridCol>
                <a:gridCol w="1542260">
                  <a:extLst>
                    <a:ext uri="{9D8B030D-6E8A-4147-A177-3AD203B41FA5}">
                      <a16:colId xmlns:a16="http://schemas.microsoft.com/office/drawing/2014/main" val="3354911101"/>
                    </a:ext>
                  </a:extLst>
                </a:gridCol>
                <a:gridCol w="1542260">
                  <a:extLst>
                    <a:ext uri="{9D8B030D-6E8A-4147-A177-3AD203B41FA5}">
                      <a16:colId xmlns:a16="http://schemas.microsoft.com/office/drawing/2014/main" val="4177196481"/>
                    </a:ext>
                  </a:extLst>
                </a:gridCol>
              </a:tblGrid>
              <a:tr h="61760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CustomerID</a:t>
                      </a:r>
                    </a:p>
                  </a:txBody>
                  <a:tcPr marL="112293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CustomerName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ContactName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Address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City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PostalCode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Country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83870"/>
                  </a:ext>
                </a:extLst>
              </a:tr>
              <a:tr h="1375584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112293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Ana Trujillo Emparedados y helados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Ana Trujillo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Avda. de la Constitución 2222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México D.F.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05021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Mexico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14041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3</a:t>
                      </a:r>
                    </a:p>
                  </a:txBody>
                  <a:tcPr marL="112293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Antonio Moreno Taquería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Antonio Moreno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Mataderos 2312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México D.F.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05023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Mexico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08130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4</a:t>
                      </a:r>
                      <a:br>
                        <a:rPr lang="en-IN" sz="1700">
                          <a:effectLst/>
                        </a:rPr>
                      </a:br>
                      <a:br>
                        <a:rPr lang="en-IN" sz="1700">
                          <a:effectLst/>
                        </a:rPr>
                      </a:br>
                      <a:endParaRPr lang="en-IN" sz="1700">
                        <a:effectLst/>
                      </a:endParaRPr>
                    </a:p>
                  </a:txBody>
                  <a:tcPr marL="112293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Around the Horn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Thomas Hardy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120 Hanover Sq.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London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WA1 1DP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UK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048630"/>
                  </a:ext>
                </a:extLst>
              </a:tr>
              <a:tr h="61760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5</a:t>
                      </a:r>
                    </a:p>
                  </a:txBody>
                  <a:tcPr marL="112293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Berglunds snabbköp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Christina Berglund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Berguvsvägen 8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Luleå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S-958 22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Sweden</a:t>
                      </a:r>
                    </a:p>
                  </a:txBody>
                  <a:tcPr marL="56146" marR="56146" marT="56146" marB="5614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4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20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D0CB23-EB6F-693F-9092-397E9CD07542}"/>
              </a:ext>
            </a:extLst>
          </p:cNvPr>
          <p:cNvSpPr txBox="1"/>
          <p:nvPr/>
        </p:nvSpPr>
        <p:spPr>
          <a:xfrm>
            <a:off x="1219200" y="5959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AND Operator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7E06B1-2C47-C666-8155-F10E3EFF1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471337"/>
            <a:ext cx="954068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 is used to filter records based on more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than one condition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like if you want to return all customers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from Spain that starts with the letter 'G’:</a:t>
            </a: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E2B0A2A-696E-A674-52AA-797058A26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852" y="3170889"/>
            <a:ext cx="9828011" cy="2836634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column1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column2, ...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table_name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condition1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condition2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condition3 ...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37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BEFC6D-F1F0-8D4C-7A67-F8D40E205856}"/>
              </a:ext>
            </a:extLst>
          </p:cNvPr>
          <p:cNvSpPr txBox="1"/>
          <p:nvPr/>
        </p:nvSpPr>
        <p:spPr>
          <a:xfrm>
            <a:off x="727587" y="719555"/>
            <a:ext cx="8318090" cy="3005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Get your own SQL Serve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 all customers from Spain that starts with the letter 'G’: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'Spain'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CustomerName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'G%'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Try it Yourself »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37E59-BB61-2C83-BC38-A44628A1AF9F}"/>
              </a:ext>
            </a:extLst>
          </p:cNvPr>
          <p:cNvSpPr txBox="1"/>
          <p:nvPr/>
        </p:nvSpPr>
        <p:spPr>
          <a:xfrm>
            <a:off x="727587" y="2485878"/>
            <a:ext cx="609600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Result:</a:t>
            </a:r>
          </a:p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35B05E-67FF-FCAD-81B8-364803602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137957"/>
              </p:ext>
            </p:extLst>
          </p:nvPr>
        </p:nvGraphicFramePr>
        <p:xfrm>
          <a:off x="840461" y="3202915"/>
          <a:ext cx="11095903" cy="1737360"/>
        </p:xfrm>
        <a:graphic>
          <a:graphicData uri="http://schemas.openxmlformats.org/drawingml/2006/table">
            <a:tbl>
              <a:tblPr/>
              <a:tblGrid>
                <a:gridCol w="1585129">
                  <a:extLst>
                    <a:ext uri="{9D8B030D-6E8A-4147-A177-3AD203B41FA5}">
                      <a16:colId xmlns:a16="http://schemas.microsoft.com/office/drawing/2014/main" val="4132832426"/>
                    </a:ext>
                  </a:extLst>
                </a:gridCol>
                <a:gridCol w="1585129">
                  <a:extLst>
                    <a:ext uri="{9D8B030D-6E8A-4147-A177-3AD203B41FA5}">
                      <a16:colId xmlns:a16="http://schemas.microsoft.com/office/drawing/2014/main" val="2189418474"/>
                    </a:ext>
                  </a:extLst>
                </a:gridCol>
                <a:gridCol w="1585129">
                  <a:extLst>
                    <a:ext uri="{9D8B030D-6E8A-4147-A177-3AD203B41FA5}">
                      <a16:colId xmlns:a16="http://schemas.microsoft.com/office/drawing/2014/main" val="2998271290"/>
                    </a:ext>
                  </a:extLst>
                </a:gridCol>
                <a:gridCol w="1585129">
                  <a:extLst>
                    <a:ext uri="{9D8B030D-6E8A-4147-A177-3AD203B41FA5}">
                      <a16:colId xmlns:a16="http://schemas.microsoft.com/office/drawing/2014/main" val="3452768"/>
                    </a:ext>
                  </a:extLst>
                </a:gridCol>
                <a:gridCol w="1585129">
                  <a:extLst>
                    <a:ext uri="{9D8B030D-6E8A-4147-A177-3AD203B41FA5}">
                      <a16:colId xmlns:a16="http://schemas.microsoft.com/office/drawing/2014/main" val="2093267"/>
                    </a:ext>
                  </a:extLst>
                </a:gridCol>
                <a:gridCol w="1585129">
                  <a:extLst>
                    <a:ext uri="{9D8B030D-6E8A-4147-A177-3AD203B41FA5}">
                      <a16:colId xmlns:a16="http://schemas.microsoft.com/office/drawing/2014/main" val="3275210945"/>
                    </a:ext>
                  </a:extLst>
                </a:gridCol>
                <a:gridCol w="1585129">
                  <a:extLst>
                    <a:ext uri="{9D8B030D-6E8A-4147-A177-3AD203B41FA5}">
                      <a16:colId xmlns:a16="http://schemas.microsoft.com/office/drawing/2014/main" val="18478700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CustomerID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CustomerName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ContactName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Address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City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PostalCode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Country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29 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Galería del gastrónomo 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Eduardo Saavedra 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Rambla de Cataluña, 23 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Barcelona 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08022 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Spain 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731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30 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Godos Cocina Típica 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José Pedro Freyre 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C/ Romero, 33 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Sevilla 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41101 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Spain 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52317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88A99BDE-4F5A-5863-F9A2-7BE5D6F06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150" y="26897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6348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Number of Records: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82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45D96C-EFF7-13B3-1836-B2492C6EC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36" y="302641"/>
            <a:ext cx="10798918" cy="24673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OR Operator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clause can contain one or more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 is used to filter records based on more than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one condition, like if you want to return all customers from Germany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also those from Spain: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DAF876-A956-DE9C-D26B-E2648CFB5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62" y="3044648"/>
            <a:ext cx="9308639" cy="3144410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column1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column2, ...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table_name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condition1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condition2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condition3 ...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2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76CC4-05EF-E48E-D002-320F41B8CE44}"/>
              </a:ext>
            </a:extLst>
          </p:cNvPr>
          <p:cNvSpPr txBox="1"/>
          <p:nvPr/>
        </p:nvSpPr>
        <p:spPr>
          <a:xfrm>
            <a:off x="698090" y="2398674"/>
            <a:ext cx="1119894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stands for Structured Query Language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is a standard language for accessing and manipulating databases.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989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C9EE2D-13DA-22CD-3569-B369D0B5494E}"/>
              </a:ext>
            </a:extLst>
          </p:cNvPr>
          <p:cNvSpPr txBox="1"/>
          <p:nvPr/>
        </p:nvSpPr>
        <p:spPr>
          <a:xfrm>
            <a:off x="737419" y="558395"/>
            <a:ext cx="6096000" cy="3642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Get your own SQL Serve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1800"/>
              </a:spcBef>
              <a:spcAft>
                <a:spcPts val="18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 all customers from Germany or Spain: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'Germany'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'Spain'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Try it Yourself »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0BB01-1648-E2E3-6664-AA8E92ED5C91}"/>
              </a:ext>
            </a:extLst>
          </p:cNvPr>
          <p:cNvSpPr txBox="1"/>
          <p:nvPr/>
        </p:nvSpPr>
        <p:spPr>
          <a:xfrm>
            <a:off x="737419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Result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104AE4-1030-BFD0-4FA9-17C294BE5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71040"/>
              </p:ext>
            </p:extLst>
          </p:nvPr>
        </p:nvGraphicFramePr>
        <p:xfrm>
          <a:off x="6742448" y="1396722"/>
          <a:ext cx="5345718" cy="5051550"/>
        </p:xfrm>
        <a:graphic>
          <a:graphicData uri="http://schemas.openxmlformats.org/drawingml/2006/table">
            <a:tbl>
              <a:tblPr/>
              <a:tblGrid>
                <a:gridCol w="763674">
                  <a:extLst>
                    <a:ext uri="{9D8B030D-6E8A-4147-A177-3AD203B41FA5}">
                      <a16:colId xmlns:a16="http://schemas.microsoft.com/office/drawing/2014/main" val="3889048393"/>
                    </a:ext>
                  </a:extLst>
                </a:gridCol>
                <a:gridCol w="763674">
                  <a:extLst>
                    <a:ext uri="{9D8B030D-6E8A-4147-A177-3AD203B41FA5}">
                      <a16:colId xmlns:a16="http://schemas.microsoft.com/office/drawing/2014/main" val="3543408413"/>
                    </a:ext>
                  </a:extLst>
                </a:gridCol>
                <a:gridCol w="763674">
                  <a:extLst>
                    <a:ext uri="{9D8B030D-6E8A-4147-A177-3AD203B41FA5}">
                      <a16:colId xmlns:a16="http://schemas.microsoft.com/office/drawing/2014/main" val="1195405139"/>
                    </a:ext>
                  </a:extLst>
                </a:gridCol>
                <a:gridCol w="763674">
                  <a:extLst>
                    <a:ext uri="{9D8B030D-6E8A-4147-A177-3AD203B41FA5}">
                      <a16:colId xmlns:a16="http://schemas.microsoft.com/office/drawing/2014/main" val="2543573373"/>
                    </a:ext>
                  </a:extLst>
                </a:gridCol>
                <a:gridCol w="763674">
                  <a:extLst>
                    <a:ext uri="{9D8B030D-6E8A-4147-A177-3AD203B41FA5}">
                      <a16:colId xmlns:a16="http://schemas.microsoft.com/office/drawing/2014/main" val="1847905500"/>
                    </a:ext>
                  </a:extLst>
                </a:gridCol>
                <a:gridCol w="763674">
                  <a:extLst>
                    <a:ext uri="{9D8B030D-6E8A-4147-A177-3AD203B41FA5}">
                      <a16:colId xmlns:a16="http://schemas.microsoft.com/office/drawing/2014/main" val="31812620"/>
                    </a:ext>
                  </a:extLst>
                </a:gridCol>
                <a:gridCol w="763674">
                  <a:extLst>
                    <a:ext uri="{9D8B030D-6E8A-4147-A177-3AD203B41FA5}">
                      <a16:colId xmlns:a16="http://schemas.microsoft.com/office/drawing/2014/main" val="2382450752"/>
                    </a:ext>
                  </a:extLst>
                </a:gridCol>
              </a:tblGrid>
              <a:tr h="234956"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CustomerID</a:t>
                      </a:r>
                    </a:p>
                  </a:txBody>
                  <a:tcPr marL="36798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CustomerName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ContactName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Address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City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PostalCode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Country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884853"/>
                  </a:ext>
                </a:extLst>
              </a:tr>
              <a:tr h="234956"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1 </a:t>
                      </a:r>
                    </a:p>
                  </a:txBody>
                  <a:tcPr marL="36798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Alfreds Futterkiste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Maria Anders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Obere Str. 57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Berlin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12209 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Germany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13685"/>
                  </a:ext>
                </a:extLst>
              </a:tr>
              <a:tr h="331074"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6 </a:t>
                      </a:r>
                    </a:p>
                  </a:txBody>
                  <a:tcPr marL="36798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Blauer See Delikatessen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Hanna Moos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Forsterstr. 57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Mannheim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68306 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Germany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046241"/>
                  </a:ext>
                </a:extLst>
              </a:tr>
              <a:tr h="331074"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8 </a:t>
                      </a:r>
                    </a:p>
                  </a:txBody>
                  <a:tcPr marL="36798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Bólido Comidas preparadas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Martín Sommer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C/ Araquil, 67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Madrid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28023 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Spain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29365"/>
                  </a:ext>
                </a:extLst>
              </a:tr>
              <a:tr h="331074"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17 </a:t>
                      </a:r>
                    </a:p>
                  </a:txBody>
                  <a:tcPr marL="36798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Drachenblut Delikatessend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Sven Ottlieb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Walserweg 21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Aachen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52066 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Germany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47289"/>
                  </a:ext>
                </a:extLst>
              </a:tr>
              <a:tr h="523310"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22 </a:t>
                      </a:r>
                    </a:p>
                  </a:txBody>
                  <a:tcPr marL="36798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FISSA Fabrica Inter. Salchichas S.A.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Diego Roel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C/ Moralzarzal, 86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Madrid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28034 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Spain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885606"/>
                  </a:ext>
                </a:extLst>
              </a:tr>
              <a:tr h="234956"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25 </a:t>
                      </a:r>
                    </a:p>
                  </a:txBody>
                  <a:tcPr marL="36798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Frankenversand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Peter Franken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Berliner Platz 43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München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80805 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Germany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353740"/>
                  </a:ext>
                </a:extLst>
              </a:tr>
              <a:tr h="331074"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29 </a:t>
                      </a:r>
                    </a:p>
                  </a:txBody>
                  <a:tcPr marL="36798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Galería del gastrónomo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Eduardo Saavedra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Rambla de Cataluña, 23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Barcelona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08022 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Spain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810957"/>
                  </a:ext>
                </a:extLst>
              </a:tr>
              <a:tr h="331074"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30 </a:t>
                      </a:r>
                    </a:p>
                  </a:txBody>
                  <a:tcPr marL="36798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Godos Cocina Típica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José Pedro Freyre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C/ Romero, 33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Sevilla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41101 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Spain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325142"/>
                  </a:ext>
                </a:extLst>
              </a:tr>
              <a:tr h="234956"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39 </a:t>
                      </a:r>
                    </a:p>
                  </a:txBody>
                  <a:tcPr marL="36798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Königlich Essen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Philip Cramer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Maubelstr. 90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Brandenburg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14776 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Germany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7994"/>
                  </a:ext>
                </a:extLst>
              </a:tr>
              <a:tr h="234956"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44 </a:t>
                      </a:r>
                    </a:p>
                  </a:txBody>
                  <a:tcPr marL="36798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Lehmanns Marktstand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Renate Messner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Magazinweg 7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Frankfurt a.M. 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60528 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Germany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19000"/>
                  </a:ext>
                </a:extLst>
              </a:tr>
              <a:tr h="331074"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52 </a:t>
                      </a:r>
                    </a:p>
                  </a:txBody>
                  <a:tcPr marL="36798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Morgenstern Gesundkost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Alexander Feuer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Heerstr. 22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Leipzig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04179 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Germany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05581"/>
                  </a:ext>
                </a:extLst>
              </a:tr>
              <a:tr h="234956"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56 </a:t>
                      </a:r>
                    </a:p>
                  </a:txBody>
                  <a:tcPr marL="36798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Ottilies Käseladen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Henriette Pfalzheim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Mehrheimerstr. 369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Köln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50739 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Germany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12123"/>
                  </a:ext>
                </a:extLst>
              </a:tr>
              <a:tr h="234956"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63 </a:t>
                      </a:r>
                    </a:p>
                  </a:txBody>
                  <a:tcPr marL="36798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QUICK-Stop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Horst Kloss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Taucherstraße 10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Cunewalde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01307 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Germany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475705"/>
                  </a:ext>
                </a:extLst>
              </a:tr>
              <a:tr h="234956"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69 </a:t>
                      </a:r>
                    </a:p>
                  </a:txBody>
                  <a:tcPr marL="36798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Romero y tomillo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Alejandra Camino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Gran Vía, 1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Madrid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28001 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Spain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97973"/>
                  </a:ext>
                </a:extLst>
              </a:tr>
              <a:tr h="331074"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79 </a:t>
                      </a:r>
                    </a:p>
                  </a:txBody>
                  <a:tcPr marL="36798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Toms Spezialitäten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Karin Josephs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Luisenstr. 48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Münster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44087 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Germany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08068"/>
                  </a:ext>
                </a:extLst>
              </a:tr>
              <a:tr h="331074"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86 </a:t>
                      </a:r>
                    </a:p>
                  </a:txBody>
                  <a:tcPr marL="36798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Die Wandernde Kuh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Rita Müller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Adenauerallee 900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Stuttgart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>
                          <a:effectLst/>
                        </a:rPr>
                        <a:t>70563 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00" dirty="0">
                          <a:effectLst/>
                        </a:rPr>
                        <a:t>Germany </a:t>
                      </a:r>
                    </a:p>
                  </a:txBody>
                  <a:tcPr marL="18399" marR="18399" marT="18399" marB="1839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12419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2CD06D1F-F605-69B0-0445-11D2132A4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281" y="828820"/>
            <a:ext cx="24081116" cy="29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Number of Records: 16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43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3F3FCA-5E00-7CCA-A5ED-579A255441D8}"/>
              </a:ext>
            </a:extLst>
          </p:cNvPr>
          <p:cNvSpPr txBox="1"/>
          <p:nvPr/>
        </p:nvSpPr>
        <p:spPr>
          <a:xfrm>
            <a:off x="1406013" y="2554295"/>
            <a:ext cx="773798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operator displays a record if 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the conditions are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operator displays a record if 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any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of the conditions are TRUE.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1FF15-73EB-1740-DA08-F4AD13E2EB2B}"/>
              </a:ext>
            </a:extLst>
          </p:cNvPr>
          <p:cNvSpPr txBox="1"/>
          <p:nvPr/>
        </p:nvSpPr>
        <p:spPr>
          <a:xfrm>
            <a:off x="1504335" y="131966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AND vs OR</a:t>
            </a:r>
          </a:p>
        </p:txBody>
      </p:sp>
    </p:spTree>
    <p:extLst>
      <p:ext uri="{BB962C8B-B14F-4D97-AF65-F5344CB8AC3E}">
        <p14:creationId xmlns:p14="http://schemas.microsoft.com/office/powerpoint/2010/main" val="246428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25A2B2-D1AA-A3E9-2C28-2ADD11398CA9}"/>
              </a:ext>
            </a:extLst>
          </p:cNvPr>
          <p:cNvSpPr txBox="1"/>
          <p:nvPr/>
        </p:nvSpPr>
        <p:spPr>
          <a:xfrm>
            <a:off x="1258529" y="94604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NOT Operator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63D928-6465-BDFE-8617-BDB1FD352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181" y="1545830"/>
            <a:ext cx="99094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operator is used in combination with other operators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give the opposite result, also called the negative result.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ED80BD-FC60-1DC2-1834-676013F45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529" y="3074264"/>
            <a:ext cx="5472652" cy="2282636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column1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column2, ...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table_name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NOT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condition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71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DDD85E-30F1-1232-64C0-6BED430D1451}"/>
              </a:ext>
            </a:extLst>
          </p:cNvPr>
          <p:cNvSpPr txBox="1"/>
          <p:nvPr/>
        </p:nvSpPr>
        <p:spPr>
          <a:xfrm>
            <a:off x="567678" y="256026"/>
            <a:ext cx="6096000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Get your own SQL Serve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 only the customers that are NOT from Spain: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'Spain'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748C60-1D31-01E0-F677-A5AFCF87A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62475"/>
              </p:ext>
            </p:extLst>
          </p:nvPr>
        </p:nvGraphicFramePr>
        <p:xfrm>
          <a:off x="3418987" y="2440284"/>
          <a:ext cx="6730542" cy="4351337"/>
        </p:xfrm>
        <a:graphic>
          <a:graphicData uri="http://schemas.openxmlformats.org/drawingml/2006/table">
            <a:tbl>
              <a:tblPr/>
              <a:tblGrid>
                <a:gridCol w="961506">
                  <a:extLst>
                    <a:ext uri="{9D8B030D-6E8A-4147-A177-3AD203B41FA5}">
                      <a16:colId xmlns:a16="http://schemas.microsoft.com/office/drawing/2014/main" val="921113940"/>
                    </a:ext>
                  </a:extLst>
                </a:gridCol>
                <a:gridCol w="961506">
                  <a:extLst>
                    <a:ext uri="{9D8B030D-6E8A-4147-A177-3AD203B41FA5}">
                      <a16:colId xmlns:a16="http://schemas.microsoft.com/office/drawing/2014/main" val="3555196746"/>
                    </a:ext>
                  </a:extLst>
                </a:gridCol>
                <a:gridCol w="961506">
                  <a:extLst>
                    <a:ext uri="{9D8B030D-6E8A-4147-A177-3AD203B41FA5}">
                      <a16:colId xmlns:a16="http://schemas.microsoft.com/office/drawing/2014/main" val="649590974"/>
                    </a:ext>
                  </a:extLst>
                </a:gridCol>
                <a:gridCol w="961506">
                  <a:extLst>
                    <a:ext uri="{9D8B030D-6E8A-4147-A177-3AD203B41FA5}">
                      <a16:colId xmlns:a16="http://schemas.microsoft.com/office/drawing/2014/main" val="3144986754"/>
                    </a:ext>
                  </a:extLst>
                </a:gridCol>
                <a:gridCol w="961506">
                  <a:extLst>
                    <a:ext uri="{9D8B030D-6E8A-4147-A177-3AD203B41FA5}">
                      <a16:colId xmlns:a16="http://schemas.microsoft.com/office/drawing/2014/main" val="8446472"/>
                    </a:ext>
                  </a:extLst>
                </a:gridCol>
                <a:gridCol w="961506">
                  <a:extLst>
                    <a:ext uri="{9D8B030D-6E8A-4147-A177-3AD203B41FA5}">
                      <a16:colId xmlns:a16="http://schemas.microsoft.com/office/drawing/2014/main" val="4081685705"/>
                    </a:ext>
                  </a:extLst>
                </a:gridCol>
                <a:gridCol w="961506">
                  <a:extLst>
                    <a:ext uri="{9D8B030D-6E8A-4147-A177-3AD203B41FA5}">
                      <a16:colId xmlns:a16="http://schemas.microsoft.com/office/drawing/2014/main" val="1235825560"/>
                    </a:ext>
                  </a:extLst>
                </a:gridCol>
              </a:tblGrid>
              <a:tr h="34937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CustomerID</a:t>
                      </a:r>
                    </a:p>
                  </a:txBody>
                  <a:tcPr marL="63523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CustomerName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ContactName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Address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City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PostalCode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Country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112418"/>
                  </a:ext>
                </a:extLst>
              </a:tr>
              <a:tr h="34937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1 </a:t>
                      </a:r>
                    </a:p>
                  </a:txBody>
                  <a:tcPr marL="63523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Alfreds Futterkiste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Maria Anders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Obere Str. 57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Berlin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12209 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Germany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860488"/>
                  </a:ext>
                </a:extLst>
              </a:tr>
              <a:tr h="635232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2 </a:t>
                      </a:r>
                    </a:p>
                  </a:txBody>
                  <a:tcPr marL="63523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>
                          <a:effectLst/>
                        </a:rPr>
                        <a:t>Ana Trujillo Emparedados y helados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Ana Trujillo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>
                          <a:effectLst/>
                        </a:rPr>
                        <a:t>Avda. de la Constitución 2222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México D.F.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05021 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Mexico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722500"/>
                  </a:ext>
                </a:extLst>
              </a:tr>
              <a:tr h="492305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3 </a:t>
                      </a:r>
                    </a:p>
                  </a:txBody>
                  <a:tcPr marL="63523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Antonio Moreno Taquería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Antonio Moreno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Mataderos 2312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México D.F.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05023 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Mexico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338933"/>
                  </a:ext>
                </a:extLst>
              </a:tr>
              <a:tr h="492305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4 </a:t>
                      </a:r>
                    </a:p>
                  </a:txBody>
                  <a:tcPr marL="63523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Around the Horn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Thomas Hardy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120 Hanover Sq.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London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WA1 1DP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UK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169427"/>
                  </a:ext>
                </a:extLst>
              </a:tr>
              <a:tr h="34937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5 </a:t>
                      </a:r>
                    </a:p>
                  </a:txBody>
                  <a:tcPr marL="63523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Berglunds snabbköp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Christina Berglund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Berguvsvägen 8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Luleå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S-958 22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Sweden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77895"/>
                  </a:ext>
                </a:extLst>
              </a:tr>
              <a:tr h="492305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6 </a:t>
                      </a:r>
                    </a:p>
                  </a:txBody>
                  <a:tcPr marL="63523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Blauer See Delikatessen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Hanna Moos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Forsterstr. 57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Mannheim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68306 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Germany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144445"/>
                  </a:ext>
                </a:extLst>
              </a:tr>
              <a:tr h="34937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7 </a:t>
                      </a:r>
                    </a:p>
                  </a:txBody>
                  <a:tcPr marL="63523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Blondel père et fils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Frédérique Citeaux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24, place Kléber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Strasbourg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67000 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France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03652"/>
                  </a:ext>
                </a:extLst>
              </a:tr>
              <a:tr h="34937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9 </a:t>
                      </a:r>
                    </a:p>
                  </a:txBody>
                  <a:tcPr marL="63523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Bon app'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Laurence Lebihans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12, rue des Bouchers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Marseille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13008 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France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735815"/>
                  </a:ext>
                </a:extLst>
              </a:tr>
              <a:tr h="492305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10 </a:t>
                      </a:r>
                    </a:p>
                  </a:txBody>
                  <a:tcPr marL="63523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Bottom-Dollar Marketse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Elizabeth Lincoln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23 Tsawassen Blvd.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Tsawassen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T2F 8M4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dirty="0">
                          <a:effectLst/>
                        </a:rPr>
                        <a:t>Canada </a:t>
                      </a:r>
                    </a:p>
                  </a:txBody>
                  <a:tcPr marL="31762" marR="31762" marT="31762" marB="3176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69266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29E9243-36CF-4E07-0218-BB19E2D60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671" y="1989834"/>
            <a:ext cx="17563469" cy="29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Number of Records: 86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39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BF489B-F33E-7316-C0DD-794DE90D40D7}"/>
              </a:ext>
            </a:extLst>
          </p:cNvPr>
          <p:cNvSpPr txBox="1"/>
          <p:nvPr/>
        </p:nvSpPr>
        <p:spPr>
          <a:xfrm>
            <a:off x="1406013" y="95587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SQL NULL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3952D-1A3D-CFF2-3DB8-7FAE979E7223}"/>
              </a:ext>
            </a:extLst>
          </p:cNvPr>
          <p:cNvSpPr txBox="1"/>
          <p:nvPr/>
        </p:nvSpPr>
        <p:spPr>
          <a:xfrm>
            <a:off x="1406013" y="2415796"/>
            <a:ext cx="89375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field with a NULL value is a field with no value.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a field in a table is optional, it is possible to insert a new record or update a record without adding a value to this field. Then, the field will be saved with a NULL value.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843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87F426-A6D1-7909-0E02-897A0AA69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4" y="745508"/>
            <a:ext cx="7644721" cy="19748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SQL SELECT TOP Clause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SELECT TOP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clause is used to specify the number of records to return.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SELECT TOP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clause is useful on large tables with thousands of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Returning a large number of records can impact performance.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DB52C82-6A73-E8F9-5AAE-78EAFC090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4" y="3429000"/>
            <a:ext cx="4740400" cy="2677656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column_name</a:t>
            </a:r>
            <a:r>
              <a:rPr kumimoji="0" lang="en-US" altLang="en-US" sz="28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(s)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table_name</a:t>
            </a:r>
            <a:br>
              <a:rPr kumimoji="0" lang="en-US" altLang="en-US" sz="28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condition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LIMIT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19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145FFB-01D5-E4E9-5B2B-DA8BACC8561A}"/>
              </a:ext>
            </a:extLst>
          </p:cNvPr>
          <p:cNvSpPr txBox="1"/>
          <p:nvPr/>
        </p:nvSpPr>
        <p:spPr>
          <a:xfrm>
            <a:off x="1061884" y="1071319"/>
            <a:ext cx="985192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SQL Aggregate Functions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aggregate function is a function that performs a calculation on a set of values, and returns a single value.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50B78A-488F-6BFF-AE95-FB368C36C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703" y="2627019"/>
            <a:ext cx="987360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MIN()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- returns the smallest value within the selected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MAX()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- returns the largest value within the selected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COUNT()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- returns the number of rows in a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SUM()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- returns the total sum of a numerical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AVG()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- returns the average value of a numerical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Aggregate functions ignore null values (except for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COUNT()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80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710063-65EB-8ACA-9F51-B228850D9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46" y="585629"/>
            <a:ext cx="10830273" cy="20979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SQL MIN() and MAX()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MIN()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function returns the smallest value of the selected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MAX()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function returns the largest value of the selected column.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1B35FF-5A26-A22E-2C26-08C9F49C0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46" y="3004337"/>
            <a:ext cx="5161669" cy="3575297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MIN(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column_name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table_name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condition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MAX(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column_name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table_name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condition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44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742B3-0A8C-2FB9-670F-389F66C8A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29" y="377005"/>
            <a:ext cx="10062050" cy="1728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SQL COUNT()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COUNT()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function returns the number of rows that matches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specified criterion.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3EB3E-73B4-3426-22F4-A66CB0BF3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29" y="2737197"/>
            <a:ext cx="4845878" cy="2651968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column_name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table_name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condition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338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8A7930-8DA0-B6BC-E1AE-A8B272335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10" y="443684"/>
            <a:ext cx="9824805" cy="1359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SQL SUM()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SUM()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function returns the total sum of a numeric column.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7133C3-B09B-4A91-0962-0CA60E3B7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10" y="2184444"/>
            <a:ext cx="5179303" cy="2282636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SUM(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column_name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table_name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condition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7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ECABEE-5481-7842-8521-0C8CEA4C5912}"/>
              </a:ext>
            </a:extLst>
          </p:cNvPr>
          <p:cNvSpPr txBox="1"/>
          <p:nvPr/>
        </p:nvSpPr>
        <p:spPr>
          <a:xfrm>
            <a:off x="432619" y="663958"/>
            <a:ext cx="1009772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                           </a:t>
            </a:r>
            <a:r>
              <a:rPr lang="en-US" sz="44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RDBMS</a:t>
            </a:r>
          </a:p>
          <a:p>
            <a:endParaRPr lang="en-US" sz="4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RDBMS stands for Relational Database Management System.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RDBMS is the basis for SQL, and for all modern database systems such as MS SQL Server, IBM DB2, Oracle, MySQL, and Microsoft Access.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in RDBMS is stored in database objects called tables. A table is a collection of related data entries and it consists of columns and rows.</a:t>
            </a:r>
          </a:p>
        </p:txBody>
      </p:sp>
    </p:spTree>
    <p:extLst>
      <p:ext uri="{BB962C8B-B14F-4D97-AF65-F5344CB8AC3E}">
        <p14:creationId xmlns:p14="http://schemas.microsoft.com/office/powerpoint/2010/main" val="2589347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40659-D3C6-FFA1-34CD-80662456A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77" y="522341"/>
            <a:ext cx="10398168" cy="1359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SQL AVG()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AVG()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function returns the average value of a numeric column.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6F6FD0-154C-A6AB-67E7-CAB63A2B9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77" y="2555819"/>
            <a:ext cx="4392806" cy="2036415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AVG(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column_name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table_name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condition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43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544D72-F169-550D-8525-490F87DA1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65" y="367172"/>
            <a:ext cx="9996326" cy="1728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SQL JOIN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clause is used to combine rows from two or more tables,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based on a related column between them.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E27CD6-6BA5-5147-82C3-1BEBE01E3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16" y="2499545"/>
            <a:ext cx="10016075" cy="39138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Different Types of SQL JOINs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(INNER) 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Returns records that have matching values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both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LEFT (OUTER) 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Returns all records from the left table,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and the matched records from the right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RIGHT (OUTER) 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Returns all records from the right table,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and the matched records from the left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FULL (OUTER) 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Returns all records when there 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match in either left or right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76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00AD52-D8E7-2CE4-48F9-8C2C34A3B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97" y="377005"/>
            <a:ext cx="10690684" cy="1728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INNER JOIN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INNER 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keyword selects records that have matching values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 both tables.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5BFF31-E7D3-20A8-C5F2-1C779A140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19" y="4198359"/>
            <a:ext cx="9236503" cy="2282636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column_name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(s)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table1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INNER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JOIN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table2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table1.column_name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table2.column_name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220" name="Picture 4" descr="SQL INNER JOIN">
            <a:extLst>
              <a:ext uri="{FF2B5EF4-FFF2-40B4-BE49-F238E27FC236}">
                <a16:creationId xmlns:a16="http://schemas.microsoft.com/office/drawing/2014/main" id="{55180232-B616-826C-25AB-1526DA3E7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301" y="2312731"/>
            <a:ext cx="22002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423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F583AD-E762-2BD5-0F5D-637A011AB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70" y="184665"/>
            <a:ext cx="10808323" cy="67761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LEFT JOIN </a:t>
            </a:r>
          </a:p>
          <a:p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     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LEFT 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keyword returns all records from the left table(table1),and the matching records from the right table (table2).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result is 0 records from the right side, if there is no match.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column_name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(s)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table1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LEFT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JOIN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table2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table1.column_name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table2.column_name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In some databases LEFT JOIN is called LEFT OUTER JOIN.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     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42" name="Picture 2" descr="SQL LEFT JOIN">
            <a:extLst>
              <a:ext uri="{FF2B5EF4-FFF2-40B4-BE49-F238E27FC236}">
                <a16:creationId xmlns:a16="http://schemas.microsoft.com/office/drawing/2014/main" id="{C3C501F7-85F1-ECF1-4715-B5526D28C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431" y="2475937"/>
            <a:ext cx="2200276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963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4D31B8-AF20-CACC-FA51-ADF2765CA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40" y="723280"/>
            <a:ext cx="11512960" cy="20979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RIGHT JOIN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RIGHT 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keyword returns all records from the right table (table2),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and the matching records from the left table (table1).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result is 0 records from the left side, if there is no match.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3A05FB-70EB-66CE-391B-A89DFEE72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40" y="3433947"/>
            <a:ext cx="10554171" cy="50834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column_name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table1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table2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table1.column_name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table2.column_name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Note: In some databases 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RIGHT JOIN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is called 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RIGHT OUTER JOIN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en-US" altLang="en-US" sz="9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7" name="Picture 3" descr="SQL RIGHT JOIN">
            <a:extLst>
              <a:ext uri="{FF2B5EF4-FFF2-40B4-BE49-F238E27FC236}">
                <a16:creationId xmlns:a16="http://schemas.microsoft.com/office/drawing/2014/main" id="{D1F5040B-95A6-C2F3-5C1E-929FC5BD2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35" y="2910072"/>
            <a:ext cx="22002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899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D08E5F-39A3-A32B-3BC9-23F7ED2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71" y="397363"/>
            <a:ext cx="8870285" cy="24673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OUTER JOIN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OUTER 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keyword returns all records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when there is a match in left (table1) or right (table2) table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99B242-D402-AD54-5477-1B1AF51C4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71" y="2644035"/>
            <a:ext cx="9953943" cy="38215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column_name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table1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OUTER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table2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table1.column_name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table2.column_name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condition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     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OUTER 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can potentially return very large result-sets!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291" name="Picture 3" descr="SQL FULL OUTER JOIN">
            <a:extLst>
              <a:ext uri="{FF2B5EF4-FFF2-40B4-BE49-F238E27FC236}">
                <a16:creationId xmlns:a16="http://schemas.microsoft.com/office/drawing/2014/main" id="{E35EB8D2-4C12-EBBD-9978-90ECE6F72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35" y="2294502"/>
            <a:ext cx="22002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549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B3DA02-A598-9FAA-8F8C-34C30A1677C6}"/>
              </a:ext>
            </a:extLst>
          </p:cNvPr>
          <p:cNvSpPr txBox="1"/>
          <p:nvPr/>
        </p:nvSpPr>
        <p:spPr>
          <a:xfrm>
            <a:off x="688258" y="793474"/>
            <a:ext cx="852456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SQL Self Join</a:t>
            </a:r>
          </a:p>
          <a:p>
            <a:pPr algn="l"/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self join is a regular join, but the table is joined with itself.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Syntax</a:t>
            </a: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column_name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(s)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table1 T1, table1 T2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WHERE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condition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38776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8351CF-155A-5476-2D6F-053B2ABEB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429251"/>
            <a:ext cx="12599796" cy="53604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SQL UNION Operator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operator is used to combine the result-set of two 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more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statements.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Every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statement within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must have the same number of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columns must also have similar data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columns in every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statement must also be in the same 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column_name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(s)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table1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UNION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column_name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(s)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table2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3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418CCF-C91B-4664-1234-BD82009D3209}"/>
              </a:ext>
            </a:extLst>
          </p:cNvPr>
          <p:cNvSpPr txBox="1"/>
          <p:nvPr/>
        </p:nvSpPr>
        <p:spPr>
          <a:xfrm>
            <a:off x="796412" y="71006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SQL 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EE0BB-D10B-6B9E-DAD1-F6BDD250BE3A}"/>
              </a:ext>
            </a:extLst>
          </p:cNvPr>
          <p:cNvSpPr txBox="1"/>
          <p:nvPr/>
        </p:nvSpPr>
        <p:spPr>
          <a:xfrm>
            <a:off x="796412" y="162277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SQL Arithmetic Operators</a:t>
            </a:r>
          </a:p>
          <a:p>
            <a:br>
              <a:rPr lang="en-IN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DD52E-DB7E-481A-B23B-4D711ADF052D}"/>
              </a:ext>
            </a:extLst>
          </p:cNvPr>
          <p:cNvSpPr txBox="1"/>
          <p:nvPr/>
        </p:nvSpPr>
        <p:spPr>
          <a:xfrm>
            <a:off x="796412" y="2250116"/>
            <a:ext cx="84459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SQL Bitwise Operators</a:t>
            </a:r>
          </a:p>
          <a:p>
            <a:br>
              <a:rPr lang="en-IN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F5451-FA43-FAB8-91AA-57B0E6B31372}"/>
              </a:ext>
            </a:extLst>
          </p:cNvPr>
          <p:cNvSpPr txBox="1"/>
          <p:nvPr/>
        </p:nvSpPr>
        <p:spPr>
          <a:xfrm>
            <a:off x="796412" y="287745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SQL Comparison Operators</a:t>
            </a:r>
          </a:p>
          <a:p>
            <a:br>
              <a:rPr lang="en-IN" dirty="0"/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2CFFDA-4A44-6077-53C9-DB40577E54A7}"/>
              </a:ext>
            </a:extLst>
          </p:cNvPr>
          <p:cNvSpPr txBox="1"/>
          <p:nvPr/>
        </p:nvSpPr>
        <p:spPr>
          <a:xfrm>
            <a:off x="796412" y="350480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SQL Compound Operators</a:t>
            </a:r>
          </a:p>
          <a:p>
            <a:br>
              <a:rPr lang="en-IN" dirty="0"/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E6FB62-923F-6E6E-DAB7-0E7DACAC004B}"/>
              </a:ext>
            </a:extLst>
          </p:cNvPr>
          <p:cNvSpPr txBox="1"/>
          <p:nvPr/>
        </p:nvSpPr>
        <p:spPr>
          <a:xfrm>
            <a:off x="796412" y="4132142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SQL Logical Operators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411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819001-0BC4-1C3B-ED4D-CDDCBE307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39" y="617516"/>
            <a:ext cx="11372280" cy="36368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SQL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SQL CREATE DATABASE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CREATE 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statement is used to create a new SQL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CREATE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databasename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9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5954C39D-7F3D-40E7-5826-82C07DE88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373626"/>
            <a:ext cx="8291513" cy="589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60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3810FF-2B1F-9DF7-9807-6A6BAD6CB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91" y="693369"/>
            <a:ext cx="11565025" cy="25904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SQL DROP DATABASE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DROP 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statement is used to drop an existing SQL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DROP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databasename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E793EE-1CBF-84FB-FEC6-FA568C54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13" y="4217537"/>
            <a:ext cx="65" cy="4975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90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B9B5BE-362C-FD4E-FF32-72A5E90B9E5A}"/>
              </a:ext>
            </a:extLst>
          </p:cNvPr>
          <p:cNvSpPr txBox="1"/>
          <p:nvPr/>
        </p:nvSpPr>
        <p:spPr>
          <a:xfrm>
            <a:off x="727587" y="1157267"/>
            <a:ext cx="1011739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SQL BACKUP DATABASE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BACKUP 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statement is used in SQL Server to create a full back up of an existing SQL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BACKUP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databasename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DISK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filepath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012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3DFD-502D-1815-1B25-B107F406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864" y="2103437"/>
            <a:ext cx="10515600" cy="1325563"/>
          </a:xfrm>
        </p:spPr>
        <p:txBody>
          <a:bodyPr>
            <a:noAutofit/>
          </a:bodyPr>
          <a:lstStyle/>
          <a:p>
            <a:r>
              <a:rPr lang="en-IN" sz="9600" dirty="0">
                <a:solidFill>
                  <a:srgbClr val="C00000"/>
                </a:solidFill>
                <a:latin typeface="Algerian" panose="04020705040A02060702" pitchFamily="82" charset="0"/>
                <a:ea typeface="Verdan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7026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63D095-1380-6401-0073-E5176322D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94" y="197035"/>
            <a:ext cx="8922251" cy="60067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Some of The Most Important SQL Commands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- extracts data from a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UPDATE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- updates data in a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DELETE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- deletes data from a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INSERT INTO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- inserts new data into a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CREATE DATABASE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- creates a new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ALTER DATABASE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- modifies a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CREATE 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- creates a new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ALTER 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- modifies a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DROP 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- deletes a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CREATE INDEX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- creates an index (search key)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DROP INDEX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- deletes an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46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81DC92-9C0A-5778-535A-DCF952F66A93}"/>
              </a:ext>
            </a:extLst>
          </p:cNvPr>
          <p:cNvSpPr txBox="1"/>
          <p:nvPr/>
        </p:nvSpPr>
        <p:spPr>
          <a:xfrm>
            <a:off x="2566219" y="4020998"/>
            <a:ext cx="55257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Source Sans Pro" panose="020F0502020204030204" pitchFamily="34" charset="0"/>
              </a:rPr>
              <a:t>Try it Yourself 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9F6467-43D9-B290-E5E7-188975C29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13" y="1016517"/>
            <a:ext cx="11051458" cy="12361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SQL SELECT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is used to select data from a database.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DA0132-B320-5661-6160-1E86818FF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13" y="2771092"/>
            <a:ext cx="9360961" cy="3267521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column1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column2, ...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table_name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Here, column1, column2, ... are the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field names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of the table you want to select data from.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table_name represents the name of the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you want to select data from.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57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599D6-7D89-0010-5A29-B1114A055EB5}"/>
              </a:ext>
            </a:extLst>
          </p:cNvPr>
          <p:cNvSpPr txBox="1"/>
          <p:nvPr/>
        </p:nvSpPr>
        <p:spPr>
          <a:xfrm>
            <a:off x="875071" y="737450"/>
            <a:ext cx="8278761" cy="1179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Get your own SQL Serve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 all records from the Customers table: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22ACA9-027D-48E9-3B1F-A223E7D6C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058" y="1971940"/>
            <a:ext cx="2112181" cy="68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Result: No of records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735B03-B298-CF00-40FF-15B98D914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21550"/>
              </p:ext>
            </p:extLst>
          </p:nvPr>
        </p:nvGraphicFramePr>
        <p:xfrm>
          <a:off x="993058" y="2708818"/>
          <a:ext cx="6370658" cy="3538485"/>
        </p:xfrm>
        <a:graphic>
          <a:graphicData uri="http://schemas.openxmlformats.org/drawingml/2006/table">
            <a:tbl>
              <a:tblPr/>
              <a:tblGrid>
                <a:gridCol w="910094">
                  <a:extLst>
                    <a:ext uri="{9D8B030D-6E8A-4147-A177-3AD203B41FA5}">
                      <a16:colId xmlns:a16="http://schemas.microsoft.com/office/drawing/2014/main" val="3636356253"/>
                    </a:ext>
                  </a:extLst>
                </a:gridCol>
                <a:gridCol w="910094">
                  <a:extLst>
                    <a:ext uri="{9D8B030D-6E8A-4147-A177-3AD203B41FA5}">
                      <a16:colId xmlns:a16="http://schemas.microsoft.com/office/drawing/2014/main" val="1209400987"/>
                    </a:ext>
                  </a:extLst>
                </a:gridCol>
                <a:gridCol w="910094">
                  <a:extLst>
                    <a:ext uri="{9D8B030D-6E8A-4147-A177-3AD203B41FA5}">
                      <a16:colId xmlns:a16="http://schemas.microsoft.com/office/drawing/2014/main" val="2357846118"/>
                    </a:ext>
                  </a:extLst>
                </a:gridCol>
                <a:gridCol w="910094">
                  <a:extLst>
                    <a:ext uri="{9D8B030D-6E8A-4147-A177-3AD203B41FA5}">
                      <a16:colId xmlns:a16="http://schemas.microsoft.com/office/drawing/2014/main" val="1200118659"/>
                    </a:ext>
                  </a:extLst>
                </a:gridCol>
                <a:gridCol w="910094">
                  <a:extLst>
                    <a:ext uri="{9D8B030D-6E8A-4147-A177-3AD203B41FA5}">
                      <a16:colId xmlns:a16="http://schemas.microsoft.com/office/drawing/2014/main" val="3240616109"/>
                    </a:ext>
                  </a:extLst>
                </a:gridCol>
                <a:gridCol w="910094">
                  <a:extLst>
                    <a:ext uri="{9D8B030D-6E8A-4147-A177-3AD203B41FA5}">
                      <a16:colId xmlns:a16="http://schemas.microsoft.com/office/drawing/2014/main" val="4248065886"/>
                    </a:ext>
                  </a:extLst>
                </a:gridCol>
                <a:gridCol w="910094">
                  <a:extLst>
                    <a:ext uri="{9D8B030D-6E8A-4147-A177-3AD203B41FA5}">
                      <a16:colId xmlns:a16="http://schemas.microsoft.com/office/drawing/2014/main" val="3791444930"/>
                    </a:ext>
                  </a:extLst>
                </a:gridCol>
              </a:tblGrid>
              <a:tr h="247536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CustomerID</a:t>
                      </a:r>
                    </a:p>
                  </a:txBody>
                  <a:tcPr marL="57067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dirty="0">
                          <a:effectLst/>
                        </a:rPr>
                        <a:t>CustomerName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dirty="0">
                          <a:effectLst/>
                        </a:rPr>
                        <a:t>ContactName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Address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City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dirty="0">
                          <a:effectLst/>
                        </a:rPr>
                        <a:t>PostalCode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Country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83933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1 </a:t>
                      </a:r>
                    </a:p>
                  </a:txBody>
                  <a:tcPr marL="57067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Alfreds Futterkiste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Maria Anders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Obere Str. 57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Berlin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12209 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Germany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062769"/>
                  </a:ext>
                </a:extLst>
              </a:tr>
              <a:tr h="450065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2 </a:t>
                      </a:r>
                    </a:p>
                  </a:txBody>
                  <a:tcPr marL="57067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>
                          <a:effectLst/>
                        </a:rPr>
                        <a:t>Ana Trujillo Emparedados y helados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dirty="0">
                          <a:effectLst/>
                        </a:rPr>
                        <a:t>Ana Trujillo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>
                          <a:effectLst/>
                        </a:rPr>
                        <a:t>Avda. de la Constitución 2222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México D.F.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05021 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Mexico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275474"/>
                  </a:ext>
                </a:extLst>
              </a:tr>
              <a:tr h="348800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3 </a:t>
                      </a:r>
                    </a:p>
                  </a:txBody>
                  <a:tcPr marL="57067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Antonio Moreno Taquería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Antonio Moreno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Mataderos 2312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México D.F.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05023 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Mexico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89985"/>
                  </a:ext>
                </a:extLst>
              </a:tr>
              <a:tr h="348800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4 </a:t>
                      </a:r>
                    </a:p>
                  </a:txBody>
                  <a:tcPr marL="57067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Around the Horn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Thomas Hardy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120 Hanover Sq.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London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WA1 1DP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UK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18587"/>
                  </a:ext>
                </a:extLst>
              </a:tr>
              <a:tr h="265736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5 </a:t>
                      </a:r>
                    </a:p>
                  </a:txBody>
                  <a:tcPr marL="57067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Berglunds snabbköp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Christina Berglund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Berguvsvägen 8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Luleå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S-958 22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Sweden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361636"/>
                  </a:ext>
                </a:extLst>
              </a:tr>
              <a:tr h="348800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6 </a:t>
                      </a:r>
                    </a:p>
                  </a:txBody>
                  <a:tcPr marL="57067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Blauer See Delikatessen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Hanna Moos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Forsterstr. 57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Mannheim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68306 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Germany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531657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7 </a:t>
                      </a:r>
                    </a:p>
                  </a:txBody>
                  <a:tcPr marL="57067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Blondel père et fils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Frédérique Citeaux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24, place Kléber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Strasbourg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67000 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France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31758"/>
                  </a:ext>
                </a:extLst>
              </a:tr>
              <a:tr h="348800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8 </a:t>
                      </a:r>
                    </a:p>
                  </a:txBody>
                  <a:tcPr marL="57067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Bólido Comidas preparadas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Martín Sommer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C/ Araquil, 67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Madrid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28023 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Spain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110439"/>
                  </a:ext>
                </a:extLst>
              </a:tr>
              <a:tr h="265736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9 </a:t>
                      </a:r>
                    </a:p>
                  </a:txBody>
                  <a:tcPr marL="57067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Bon app'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Laurence Lebihans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12, rue des Bouchers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Marseille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13008 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France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54936"/>
                  </a:ext>
                </a:extLst>
              </a:tr>
              <a:tr h="348800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10 </a:t>
                      </a:r>
                    </a:p>
                  </a:txBody>
                  <a:tcPr marL="57067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Bottom-Dollar Marketse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Elizabeth Lincoln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23 Tsawassen Blvd.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Tsawassen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>
                          <a:effectLst/>
                        </a:rPr>
                        <a:t>T2F 8M4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dirty="0">
                          <a:effectLst/>
                        </a:rPr>
                        <a:t>Canada </a:t>
                      </a:r>
                    </a:p>
                  </a:txBody>
                  <a:tcPr marL="28533" marR="28533" marT="28533" marB="285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555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68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93D138-EC76-4EF4-011B-2D52F3DD0A88}"/>
              </a:ext>
            </a:extLst>
          </p:cNvPr>
          <p:cNvSpPr txBox="1"/>
          <p:nvPr/>
        </p:nvSpPr>
        <p:spPr>
          <a:xfrm>
            <a:off x="914400" y="531930"/>
            <a:ext cx="6096000" cy="308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Get your own SQL Serve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1800"/>
              </a:spcBef>
              <a:spcAft>
                <a:spcPts val="18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data from the Customers table: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CustomerName, City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Customers;</a:t>
            </a:r>
          </a:p>
          <a:p>
            <a:pPr algn="l"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Try it Yourself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5B53A-5059-C101-FB77-739F13126BC4}"/>
              </a:ext>
            </a:extLst>
          </p:cNvPr>
          <p:cNvSpPr txBox="1"/>
          <p:nvPr/>
        </p:nvSpPr>
        <p:spPr>
          <a:xfrm>
            <a:off x="914400" y="2403078"/>
            <a:ext cx="609600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Result:</a:t>
            </a:r>
          </a:p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55A7D8-686E-6361-88EF-6755E467C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78002"/>
              </p:ext>
            </p:extLst>
          </p:nvPr>
        </p:nvGraphicFramePr>
        <p:xfrm>
          <a:off x="2507225" y="2403078"/>
          <a:ext cx="7329872" cy="4356396"/>
        </p:xfrm>
        <a:graphic>
          <a:graphicData uri="http://schemas.openxmlformats.org/drawingml/2006/table">
            <a:tbl>
              <a:tblPr/>
              <a:tblGrid>
                <a:gridCol w="3664936">
                  <a:extLst>
                    <a:ext uri="{9D8B030D-6E8A-4147-A177-3AD203B41FA5}">
                      <a16:colId xmlns:a16="http://schemas.microsoft.com/office/drawing/2014/main" val="3741573889"/>
                    </a:ext>
                  </a:extLst>
                </a:gridCol>
                <a:gridCol w="3664936">
                  <a:extLst>
                    <a:ext uri="{9D8B030D-6E8A-4147-A177-3AD203B41FA5}">
                      <a16:colId xmlns:a16="http://schemas.microsoft.com/office/drawing/2014/main" val="3139997583"/>
                    </a:ext>
                  </a:extLst>
                </a:gridCol>
              </a:tblGrid>
              <a:tr h="35670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CustomerName</a:t>
                      </a:r>
                    </a:p>
                  </a:txBody>
                  <a:tcPr marL="121716" marR="60858" marT="60858" marB="6085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City</a:t>
                      </a:r>
                    </a:p>
                  </a:txBody>
                  <a:tcPr marL="60858" marR="60858" marT="60858" marB="6085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480782"/>
                  </a:ext>
                </a:extLst>
              </a:tr>
              <a:tr h="35670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Alfreds Futterkiste </a:t>
                      </a:r>
                    </a:p>
                  </a:txBody>
                  <a:tcPr marL="121716" marR="60858" marT="60858" marB="6085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Berlin </a:t>
                      </a:r>
                    </a:p>
                  </a:txBody>
                  <a:tcPr marL="60858" marR="60858" marT="60858" marB="6085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625128"/>
                  </a:ext>
                </a:extLst>
              </a:tr>
              <a:tr h="356707">
                <a:tc>
                  <a:txBody>
                    <a:bodyPr/>
                    <a:lstStyle/>
                    <a:p>
                      <a:pPr algn="l" fontAlgn="t"/>
                      <a:r>
                        <a:rPr lang="es-ES" sz="1800">
                          <a:effectLst/>
                        </a:rPr>
                        <a:t>Ana Trujillo Emparedados y helados </a:t>
                      </a:r>
                    </a:p>
                  </a:txBody>
                  <a:tcPr marL="121716" marR="60858" marT="60858" marB="6085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México D.F. </a:t>
                      </a:r>
                    </a:p>
                  </a:txBody>
                  <a:tcPr marL="60858" marR="60858" marT="60858" marB="6085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06446"/>
                  </a:ext>
                </a:extLst>
              </a:tr>
              <a:tr h="35670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Antonio Moreno Taquería </a:t>
                      </a:r>
                    </a:p>
                  </a:txBody>
                  <a:tcPr marL="121716" marR="60858" marT="60858" marB="6085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México D.F. </a:t>
                      </a:r>
                    </a:p>
                  </a:txBody>
                  <a:tcPr marL="60858" marR="60858" marT="60858" marB="6085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030443"/>
                  </a:ext>
                </a:extLst>
              </a:tr>
              <a:tr h="35670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Around the Horn </a:t>
                      </a:r>
                    </a:p>
                  </a:txBody>
                  <a:tcPr marL="121716" marR="60858" marT="60858" marB="6085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London </a:t>
                      </a:r>
                    </a:p>
                  </a:txBody>
                  <a:tcPr marL="60858" marR="60858" marT="60858" marB="6085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509175"/>
                  </a:ext>
                </a:extLst>
              </a:tr>
              <a:tr h="35670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Berglunds snabbköp </a:t>
                      </a:r>
                    </a:p>
                  </a:txBody>
                  <a:tcPr marL="121716" marR="60858" marT="60858" marB="6085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Luleå </a:t>
                      </a:r>
                    </a:p>
                  </a:txBody>
                  <a:tcPr marL="60858" marR="60858" marT="60858" marB="6085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023785"/>
                  </a:ext>
                </a:extLst>
              </a:tr>
              <a:tr h="35670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Blauer See Delikatessen </a:t>
                      </a:r>
                    </a:p>
                  </a:txBody>
                  <a:tcPr marL="121716" marR="60858" marT="60858" marB="6085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Mannheim </a:t>
                      </a:r>
                    </a:p>
                  </a:txBody>
                  <a:tcPr marL="60858" marR="60858" marT="60858" marB="6085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606594"/>
                  </a:ext>
                </a:extLst>
              </a:tr>
              <a:tr h="35670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Blondel père et fils </a:t>
                      </a:r>
                    </a:p>
                  </a:txBody>
                  <a:tcPr marL="121716" marR="60858" marT="60858" marB="6085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Strasbourg </a:t>
                      </a:r>
                    </a:p>
                  </a:txBody>
                  <a:tcPr marL="60858" marR="60858" marT="60858" marB="6085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37482"/>
                  </a:ext>
                </a:extLst>
              </a:tr>
              <a:tr h="35670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Bólido Comidas preparadas </a:t>
                      </a:r>
                    </a:p>
                  </a:txBody>
                  <a:tcPr marL="121716" marR="60858" marT="60858" marB="6085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Madrid </a:t>
                      </a:r>
                    </a:p>
                  </a:txBody>
                  <a:tcPr marL="60858" marR="60858" marT="60858" marB="6085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128035"/>
                  </a:ext>
                </a:extLst>
              </a:tr>
              <a:tr h="35670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Bon app' </a:t>
                      </a:r>
                    </a:p>
                  </a:txBody>
                  <a:tcPr marL="121716" marR="60858" marT="60858" marB="6085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Marseille </a:t>
                      </a:r>
                    </a:p>
                  </a:txBody>
                  <a:tcPr marL="60858" marR="60858" marT="60858" marB="6085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54464"/>
                  </a:ext>
                </a:extLst>
              </a:tr>
              <a:tr h="35670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Bottom-Dollar Marketse </a:t>
                      </a:r>
                    </a:p>
                  </a:txBody>
                  <a:tcPr marL="121716" marR="60858" marT="60858" marB="6085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Tsawassen</a:t>
                      </a:r>
                      <a:r>
                        <a:rPr lang="en-IN" sz="1800" dirty="0">
                          <a:effectLst/>
                        </a:rPr>
                        <a:t> </a:t>
                      </a:r>
                    </a:p>
                  </a:txBody>
                  <a:tcPr marL="60858" marR="60858" marT="60858" marB="6085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0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7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1F2D96-8D28-F0C5-A46C-F1C3F8E14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52" y="-297541"/>
            <a:ext cx="5791200" cy="29597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SQL WHERE Clause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clause is used to filter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A98CDE-FA7A-CD7D-1AC4-38DA2680B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206" y="2853038"/>
            <a:ext cx="7256205" cy="2282636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column1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column2, ...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table_name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condition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7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2756</Words>
  <Application>Microsoft Office PowerPoint</Application>
  <PresentationFormat>Widescreen</PresentationFormat>
  <Paragraphs>764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Algerian</vt:lpstr>
      <vt:lpstr>Arial</vt:lpstr>
      <vt:lpstr>Calibri</vt:lpstr>
      <vt:lpstr>Calibri Light</vt:lpstr>
      <vt:lpstr>Consolas</vt:lpstr>
      <vt:lpstr>Segoe UI</vt:lpstr>
      <vt:lpstr>Source Sans Pro</vt:lpstr>
      <vt:lpstr>Verdana</vt:lpstr>
      <vt:lpstr>Office Theme</vt:lpstr>
      <vt:lpstr>       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ssweetysonia77@outlook.com</dc:creator>
  <cp:lastModifiedBy>ssweetysonia77@outlook.com</cp:lastModifiedBy>
  <cp:revision>21</cp:revision>
  <dcterms:created xsi:type="dcterms:W3CDTF">2024-10-23T09:00:33Z</dcterms:created>
  <dcterms:modified xsi:type="dcterms:W3CDTF">2024-11-06T05:57:04Z</dcterms:modified>
</cp:coreProperties>
</file>