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68" d="100"/>
          <a:sy n="68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-127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A9B88-51A0-42F2-B395-F9A8CB3963A1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2D4EF-BC93-4271-AF2E-B0CDE12DE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8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DS-extracting knowledge and insights from structured and unstructured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Excel-powerful tool for analyzing and visualizing data, making it a key player in data science for small to medium datasets.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91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the future sales of a product using a regression model in Excel.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6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may struggle with very large datasets (millions of rows).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useful for simple analysis, complex machine learning models require more powerful tools like Python or 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calculations or large data sets may cause Excel to slow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Machine Learning Capabilities: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lacks built-in advanced machine learning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46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=IF(A2 &gt; 50, "Pass", "Fail") – This checks if the value in A2 is greater than 50; if true, it returns "Pass", otherwise "Fail".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continuous data into categories (e.g., income brackets, risk levels).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rows or cells that meet certain criteria.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blank or missing values with specific indicators.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=COUNT(A2:A10) – Counts the number of cells that contain numbers within the range A2 to A10.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=COUNTIF(B2:B10, "Yes") – Counts the number of "Yes" values in column B.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86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 missing values or check the number of occurrences of a particular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how often a certain value appears in a dataset (e.g., count the number of "Yes" in a survey).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trends, such as how many products were sold over a threshold.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7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Grouping data by categories (e.g., total sales by region).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Summarize and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trends across multiple dimensions (e.g., sales per month).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pivot tables to segment data into different groups for deeper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424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in Excel</a:t>
            </a:r>
          </a:p>
          <a:p>
            <a:r>
              <a:rPr lang="en-US" b="1" dirty="0"/>
              <a:t>Step-by-Step Guide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an IF column to classify transactions.</a:t>
            </a:r>
          </a:p>
          <a:p>
            <a:pPr lvl="1"/>
            <a:r>
              <a:rPr lang="en-US" dirty="0"/>
              <a:t>Use COUNTIF to count high and low sales.</a:t>
            </a:r>
          </a:p>
          <a:p>
            <a:pPr lvl="1"/>
            <a:r>
              <a:rPr lang="en-US" dirty="0"/>
              <a:t>Create a pivot table to summarize results by region.</a:t>
            </a:r>
          </a:p>
          <a:p>
            <a:r>
              <a:rPr lang="en-US" b="1" dirty="0"/>
              <a:t>Visuals</a:t>
            </a:r>
            <a:r>
              <a:rPr lang="en-US" dirty="0"/>
              <a:t>: Screenshots of the Excel file showing these steps.</a:t>
            </a:r>
          </a:p>
          <a:p>
            <a:endParaRPr lang="en-US" dirty="0"/>
          </a:p>
          <a:p>
            <a:r>
              <a:rPr lang="en-US" b="1" dirty="0"/>
              <a:t>Best Practices</a:t>
            </a:r>
          </a:p>
          <a:p>
            <a:r>
              <a:rPr lang="en-US" dirty="0"/>
              <a:t>Keep your data organized and clean.</a:t>
            </a:r>
          </a:p>
          <a:p>
            <a:r>
              <a:rPr lang="en-US" dirty="0"/>
              <a:t>Use descriptive names for columns and variables.</a:t>
            </a:r>
          </a:p>
          <a:p>
            <a:r>
              <a:rPr lang="en-US" dirty="0"/>
              <a:t>Frequently check for errors or inconsistencies, especially in formulas like IF or COUNTIF.</a:t>
            </a:r>
          </a:p>
          <a:p>
            <a:r>
              <a:rPr lang="en-US" dirty="0"/>
              <a:t>Practice data validation using COUNT and Pivot Tables.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6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businesses already use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need for coding skills to perform basic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various tasks like data cleaning, analysis,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Interface: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professionals are already familiar with its interface and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Tools: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integrates well with other software like Power BI, R, Python, and databases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13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&amp; Functions: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SUM, AVERAGE, VLOOKUP, INDEX-MATCH,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Summarize and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&amp; Graphs: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data with bar charts, histograms, scatter plots,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trends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integrity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Import, clean, and transform data.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64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Excel’s Role: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Excel isn’t a full-fledged machine learning platform, it can assist in basic predictive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Excel’s built-in regression tool for simple predictive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logistic regression using Excel’s Solver or Analysis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complex models, more advanced tools like Python or R are needed.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40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for understanding data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data spread and identifies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Visualizes correlations between two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values in matrix form with color gradients (can be created with Conditional Formatting).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Chart: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Great for visualizing sequential data (e.g., how sales changed from one period to the next).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scatter plot to visualize the relationship between advertising spend and sales.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57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Importing a CSV file, filtering irrelevant columns, and transforming the date column to a different format.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2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time series of monthly sales data to forecast the next quarter’s performance.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8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macro that automates the process of cleaning and formatting new datasets (e.g., removing blanks, converting text to numbers).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complex data reporting tasks (e.g., generating monthly sales reports).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4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Installing and using Analysis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running regression analysis in Excel.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2D4EF-BC93-4271-AF2E-B0CDE12DEC0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48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57D2-7E32-8CB1-982E-849A9929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AF3E3-FFE6-5E8F-DF11-0A7696D14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00039-94EF-3A68-4D43-86AAF0F6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B639-E9CC-2C9C-FBDC-5EB08260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1E1C-9110-90E0-9E6B-BEBD5621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9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EEDD-5A33-B910-2FFA-24AF0730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9C2FB-A061-76E7-0380-5C82470A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25788-3A01-77BD-03F8-73D1C28B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E000-82E3-7351-74C4-CA6E88DA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4DA2-DA96-2724-1CC2-3422CB04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61AE9-24C0-F49B-A26E-710C1B24D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DC4D-7295-6871-04F1-4B63BC60C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8361-E1E6-42CF-09ED-B4CBE280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6627-6C7F-FC19-F02E-F798D4C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94F38-75F2-F87A-53B0-37A87C7F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AF15-EDD8-8422-6246-A821C6F5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B7A0-B008-7538-D180-A94C7639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F4C2-B60F-46DE-C821-E1F52AE9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3F27-C7F8-FED4-88CC-0D9EF691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769B2-BCD8-EAA5-CA98-2AF1491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7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0903-A98F-F97A-B588-0B1F05A6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632E0-D794-DC42-D792-C7C0C539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C1B3-CBE3-F921-6745-5DE7501C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9AA1-3940-ADCB-EB72-7897E499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E82E-FF2F-AC7F-1440-EB411A8D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11BA-3113-70DA-05BA-E26BC013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06AF-A440-FC2C-667F-45A87740E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6FA0-FBD1-3C78-293E-19002CCA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BD33-C797-4ED6-CB08-98135F1D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8B855-5259-2B11-391B-69F9DDF9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17F04-FC51-32DD-A1CA-11A15ABC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6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6B35-0F2F-3863-FA1C-093CAF0E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7313C-85BA-7A7C-CC76-731B3ED19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0C0E-F326-E0C5-6A00-59FF3AB16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5C10B-EFF7-3CDD-D579-9B4171BF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BE469-DE50-5EAF-54AF-5AF226B4D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9782B-4E02-C8FB-F975-26559FC4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EFC7F-C074-D00F-5E6D-9A2363D1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B7693-520F-4571-F715-708F059F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5F73-72EE-6C79-1B7A-71322A92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32B87-48F4-9DC6-D80C-4DEA35DE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B629B-79DF-6C43-57C8-46CA016A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2E6C3-8B87-8909-4809-F923EC35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7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20C06-1596-7AA0-6C4B-1BCF67C9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2F7E-ED55-E9E8-C66B-31B9A7FE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C2352-FEAD-8C33-9385-27C3293F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5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3CC6-D0DC-6803-769B-A5DDB692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3E1E-858C-3C0E-C2E6-C4228CAE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A8C82-5952-C14B-42EC-74DFB77C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73E63-FDEC-42F8-CBFF-DE3FD434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AC97-7F8C-7CF2-84E2-C3DB2475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B2524-AE15-D291-3BE7-D4222BCA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09F9-7FD2-A401-46D3-9DBCB43D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96D832-77D3-FBD9-E4FD-9022814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21442-DF3C-5ADE-76DC-A1CFC1F2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CDCC5-47DA-832E-B577-D9797BB8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D46E-45F4-AD15-5EE0-FBB6C7BB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D0AC0-55E4-0944-B154-9A9351A2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0C560-6F0C-D19E-DD5F-0CA51EBA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CA3F3-4791-22A4-E805-D728F8EC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3496E-43BB-FECF-468C-9E67B4316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3A22-0FEC-4F58-8985-B7E62467AD5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CAFEB-75A5-079F-A6D8-1557CC8A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7DB35-36D4-F54C-549F-B970C61CE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25F8-A8A6-4F2A-A0C5-E7DFC98C1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1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34CC8D-8815-5728-C8C9-8BD9AD0A7E04}"/>
              </a:ext>
            </a:extLst>
          </p:cNvPr>
          <p:cNvSpPr txBox="1"/>
          <p:nvPr/>
        </p:nvSpPr>
        <p:spPr>
          <a:xfrm>
            <a:off x="930729" y="1154276"/>
            <a:ext cx="108585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 Excel</a:t>
            </a:r>
          </a:p>
        </p:txBody>
      </p:sp>
    </p:spTree>
    <p:extLst>
      <p:ext uri="{BB962C8B-B14F-4D97-AF65-F5344CB8AC3E}">
        <p14:creationId xmlns:p14="http://schemas.microsoft.com/office/powerpoint/2010/main" val="348723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5E959-8158-C6A0-FF14-03ECC5C8ECC5}"/>
              </a:ext>
            </a:extLst>
          </p:cNvPr>
          <p:cNvSpPr txBox="1"/>
          <p:nvPr/>
        </p:nvSpPr>
        <p:spPr>
          <a:xfrm>
            <a:off x="604155" y="674400"/>
            <a:ext cx="100420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and Machine Learning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Excel’s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CBEC2-40E9-9991-BCDE-85324E21D551}"/>
              </a:ext>
            </a:extLst>
          </p:cNvPr>
          <p:cNvSpPr txBox="1"/>
          <p:nvPr/>
        </p:nvSpPr>
        <p:spPr>
          <a:xfrm>
            <a:off x="291193" y="582067"/>
            <a:ext cx="116096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for Exploratory Data Analysis (EDA)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EDA?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summarizing key characteristics of a dataset, often with visual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uncover underlying patterns and potential anomalies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EDA Techniques: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functions like MEAN, MEDIAN, MODE, MIN, MAX, COUNTIF.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histograms or box plots using Excel charts.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Conditional Formatting or Create Boxplots to identify data points that deviate significantly from others.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Tables: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PivotTables or COUNTIFS for creating frequency distributions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97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80C5B-365D-CFF6-28D4-85E57DDF768D}"/>
              </a:ext>
            </a:extLst>
          </p:cNvPr>
          <p:cNvSpPr txBox="1"/>
          <p:nvPr/>
        </p:nvSpPr>
        <p:spPr>
          <a:xfrm>
            <a:off x="538843" y="773783"/>
            <a:ext cx="11430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PivotTables for Data Exploration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PivotTable?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tool for summarizing large datasets, identifying trends, and conducting quick analyses.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Create a PivotTable: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data range and click “Insert PivotTable.”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and drop fields (e.g., product, region, sales) to Rows, Columns, Values, and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sales data by region and product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sales, average sales, and count of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65859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2543A-A3AE-989B-26F1-EE85B4956D25}"/>
              </a:ext>
            </a:extLst>
          </p:cNvPr>
          <p:cNvSpPr txBox="1"/>
          <p:nvPr/>
        </p:nvSpPr>
        <p:spPr>
          <a:xfrm>
            <a:off x="560614" y="659483"/>
            <a:ext cx="110707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Excel Charts for Data Science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Charts for Data Visualization: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Chart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3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84952F-BD11-81A4-7096-6662023CA138}"/>
              </a:ext>
            </a:extLst>
          </p:cNvPr>
          <p:cNvSpPr txBox="1"/>
          <p:nvPr/>
        </p:nvSpPr>
        <p:spPr>
          <a:xfrm>
            <a:off x="522514" y="643741"/>
            <a:ext cx="106625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 in Excel with Power Query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Power Query?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connection technology that enables users to discover, connect, combine, and refine data across multiple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Tasks with Power Query: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various sources (Excel files, web, databases).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transform data (e.g., removing columns, filtering rows, changing data types).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multiple datasets into a single dataset using joins.</a:t>
            </a:r>
          </a:p>
        </p:txBody>
      </p:sp>
    </p:spTree>
    <p:extLst>
      <p:ext uri="{BB962C8B-B14F-4D97-AF65-F5344CB8AC3E}">
        <p14:creationId xmlns:p14="http://schemas.microsoft.com/office/powerpoint/2010/main" val="930938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DBA75-78CB-9AEE-FBB3-519828358733}"/>
              </a:ext>
            </a:extLst>
          </p:cNvPr>
          <p:cNvSpPr txBox="1"/>
          <p:nvPr/>
        </p:nvSpPr>
        <p:spPr>
          <a:xfrm>
            <a:off x="947058" y="872341"/>
            <a:ext cx="100094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Forecasting in Excel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Forecasting?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predicting future data based on historical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Forecasting Tools: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Trendlines in Charts: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a linear trendline to visual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FORECAST.LINEAR Function: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future values based on a linear regression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Average: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Smoothing data for trend analysis (can be done with Excel functions or moving average charts).</a:t>
            </a:r>
          </a:p>
        </p:txBody>
      </p:sp>
    </p:spTree>
    <p:extLst>
      <p:ext uri="{BB962C8B-B14F-4D97-AF65-F5344CB8AC3E}">
        <p14:creationId xmlns:p14="http://schemas.microsoft.com/office/powerpoint/2010/main" val="426651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95DB5-DFA1-3832-C9A1-3B6A067124E4}"/>
              </a:ext>
            </a:extLst>
          </p:cNvPr>
          <p:cNvSpPr txBox="1"/>
          <p:nvPr/>
        </p:nvSpPr>
        <p:spPr>
          <a:xfrm>
            <a:off x="669472" y="366623"/>
            <a:ext cx="98624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Excel and VBA (Macros)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VBA (Visual Basic for Applications)?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in Excel that allows automation of repetitive tasks.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VBA for Data Science?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cleaning, transformation, and repetitive analysis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custom functions that are not available in Excel.</a:t>
            </a:r>
          </a:p>
        </p:txBody>
      </p:sp>
    </p:spTree>
    <p:extLst>
      <p:ext uri="{BB962C8B-B14F-4D97-AF65-F5344CB8AC3E}">
        <p14:creationId xmlns:p14="http://schemas.microsoft.com/office/powerpoint/2010/main" val="198592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A2403-68F8-D868-ADDD-B286025D8648}"/>
              </a:ext>
            </a:extLst>
          </p:cNvPr>
          <p:cNvSpPr txBox="1"/>
          <p:nvPr/>
        </p:nvSpPr>
        <p:spPr>
          <a:xfrm>
            <a:off x="473528" y="545183"/>
            <a:ext cx="107115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Add-ins for Data Science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Excel Add-ins for Data Science: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advanced statistical analysis tools (e.g., regression, ANOVA, t-tests).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tool for solving linear and nonlinear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Pivot: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advanced data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creating complex data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XLSTAT: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Add-in for statistical analysis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41612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788DD6-8632-C5A2-7DF1-6C8421F60460}"/>
              </a:ext>
            </a:extLst>
          </p:cNvPr>
          <p:cNvSpPr txBox="1"/>
          <p:nvPr/>
        </p:nvSpPr>
        <p:spPr>
          <a:xfrm>
            <a:off x="187778" y="363915"/>
            <a:ext cx="1181644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for Predictive Analytics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Predictive Analytics?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data to make predictions about future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Excel’s Role: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"Data Analysis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for regression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Excel’s Solver or Analysis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binary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moving averages or exponential smoothing for predicting future values.</a:t>
            </a:r>
          </a:p>
        </p:txBody>
      </p:sp>
    </p:spTree>
    <p:extLst>
      <p:ext uri="{BB962C8B-B14F-4D97-AF65-F5344CB8AC3E}">
        <p14:creationId xmlns:p14="http://schemas.microsoft.com/office/powerpoint/2010/main" val="3249708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C84286-8858-31DC-B293-7E76FEA0FBA0}"/>
              </a:ext>
            </a:extLst>
          </p:cNvPr>
          <p:cNvSpPr txBox="1"/>
          <p:nvPr/>
        </p:nvSpPr>
        <p:spPr>
          <a:xfrm>
            <a:off x="201386" y="741713"/>
            <a:ext cx="117892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Data Science in Excel for Sales Forecasting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Forecast the sales of a product using historical sales data in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historical sales data into Excel.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 and prepare the data (remove duplicates, handle missing values).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 data using PivotTables to get total sales by month.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linear regression model to forecast future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the forecast using line charts and trendlines.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 the results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19007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86C4AD-89F4-8783-6150-6EF5CD4EE2E3}"/>
              </a:ext>
            </a:extLst>
          </p:cNvPr>
          <p:cNvSpPr txBox="1"/>
          <p:nvPr/>
        </p:nvSpPr>
        <p:spPr>
          <a:xfrm>
            <a:off x="489856" y="428178"/>
            <a:ext cx="1098912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 involves extracting knowledge and insights from structured and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Data Science: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Excel's Role: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is a powerful tool for analyzing and visualizing data, making it a key player in data science for small to medium datasets.</a:t>
            </a:r>
          </a:p>
        </p:txBody>
      </p:sp>
    </p:spTree>
    <p:extLst>
      <p:ext uri="{BB962C8B-B14F-4D97-AF65-F5344CB8AC3E}">
        <p14:creationId xmlns:p14="http://schemas.microsoft.com/office/powerpoint/2010/main" val="1594115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0A9C59-A044-041C-1908-FB6EB2CFC734}"/>
              </a:ext>
            </a:extLst>
          </p:cNvPr>
          <p:cNvSpPr txBox="1"/>
          <p:nvPr/>
        </p:nvSpPr>
        <p:spPr>
          <a:xfrm>
            <a:off x="413657" y="773196"/>
            <a:ext cx="113646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Excel for Data Science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Machine Learning Capabilities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65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B6F57-CF89-0B05-B782-F281F8CB15CA}"/>
              </a:ext>
            </a:extLst>
          </p:cNvPr>
          <p:cNvSpPr txBox="1"/>
          <p:nvPr/>
        </p:nvSpPr>
        <p:spPr>
          <a:xfrm>
            <a:off x="881743" y="879039"/>
            <a:ext cx="963385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Excel vs. Other Tools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Excel: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to medium-sized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data cleaning and exploratory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Excel and no coding experience.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Other Tools (e.g., Python, R, SQL):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that Excel can’t handle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statistical modeling or 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integration with other data sources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86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14F525-8E5C-C129-496D-A7F2B8B1A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76" y="907713"/>
            <a:ext cx="1037790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Function: What Is 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IF function allows you to make logical comparisons between a value and what you expect.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=IF(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logical_test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value_if_true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value_if_false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8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E4844-AED7-AF8E-0A07-FE96FFACCFEE}"/>
              </a:ext>
            </a:extLst>
          </p:cNvPr>
          <p:cNvSpPr txBox="1"/>
          <p:nvPr/>
        </p:nvSpPr>
        <p:spPr>
          <a:xfrm>
            <a:off x="733778" y="937316"/>
            <a:ext cx="79135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Function Use Cases in Data Science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Data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9C6B21-7435-C1A0-C871-45656DD6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6" y="1289365"/>
            <a:ext cx="1061155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Function: What Is 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COUNT function is used to count the number of cells that contain numbers, or count values based on a condition.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=COUNT(range) or =COUNTIF(range, criteria)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7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CD782-FDB6-83D5-8350-10EB56BA19F9}"/>
              </a:ext>
            </a:extLst>
          </p:cNvPr>
          <p:cNvSpPr txBox="1"/>
          <p:nvPr/>
        </p:nvSpPr>
        <p:spPr>
          <a:xfrm>
            <a:off x="711200" y="1045866"/>
            <a:ext cx="97874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Function Use Cases in Data Science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Analysis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Summarization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7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88B981-4178-5C85-4E01-29D288716B26}"/>
              </a:ext>
            </a:extLst>
          </p:cNvPr>
          <p:cNvSpPr txBox="1"/>
          <p:nvPr/>
        </p:nvSpPr>
        <p:spPr>
          <a:xfrm>
            <a:off x="654756" y="776238"/>
            <a:ext cx="87714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Tables: What Are They?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Pivot tables are a powerful Excel tool to summarize, analyze, and explore large datasets quickly.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Pivot 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and click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fields into the Rows, Columns, Values, and Filters sections.</a:t>
            </a:r>
          </a:p>
        </p:txBody>
      </p:sp>
    </p:spTree>
    <p:extLst>
      <p:ext uri="{BB962C8B-B14F-4D97-AF65-F5344CB8AC3E}">
        <p14:creationId xmlns:p14="http://schemas.microsoft.com/office/powerpoint/2010/main" val="3953716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E33024-3338-7883-A59A-AEEE23E510EF}"/>
              </a:ext>
            </a:extLst>
          </p:cNvPr>
          <p:cNvSpPr txBox="1"/>
          <p:nvPr/>
        </p:nvSpPr>
        <p:spPr>
          <a:xfrm>
            <a:off x="948267" y="643805"/>
            <a:ext cx="8331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in Data Science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1ED22D-818C-BBBB-73DB-98EAF572A017}"/>
              </a:ext>
            </a:extLst>
          </p:cNvPr>
          <p:cNvSpPr txBox="1"/>
          <p:nvPr/>
        </p:nvSpPr>
        <p:spPr>
          <a:xfrm>
            <a:off x="756355" y="813138"/>
            <a:ext cx="1025031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Pivot Table Features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Value Fields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 more than one aggregate function, such as Sum and Average, in the same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Sorting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filters to focus on specific ranges or subsets of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Fields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custom fields that calculate based on other fields in your pivot table.</a:t>
            </a:r>
          </a:p>
        </p:txBody>
      </p:sp>
    </p:spTree>
    <p:extLst>
      <p:ext uri="{BB962C8B-B14F-4D97-AF65-F5344CB8AC3E}">
        <p14:creationId xmlns:p14="http://schemas.microsoft.com/office/powerpoint/2010/main" val="1082673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80177-EBE8-F5EF-9107-03961ED02BFB}"/>
              </a:ext>
            </a:extLst>
          </p:cNvPr>
          <p:cNvSpPr txBox="1"/>
          <p:nvPr/>
        </p:nvSpPr>
        <p:spPr>
          <a:xfrm>
            <a:off x="553156" y="761916"/>
            <a:ext cx="961813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Combining IF, COUNT, and Pivot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have a dataset of sales transactions.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column to categorize sales as "High" or "Low" based on a threshold.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COUNTIF 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 how many sales transactions fall under each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pivot table to summarize the total sales by category and region.</a:t>
            </a:r>
          </a:p>
        </p:txBody>
      </p:sp>
    </p:spTree>
    <p:extLst>
      <p:ext uri="{BB962C8B-B14F-4D97-AF65-F5344CB8AC3E}">
        <p14:creationId xmlns:p14="http://schemas.microsoft.com/office/powerpoint/2010/main" val="17116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6558A-2359-EC0B-B3F9-068E9B745042}"/>
              </a:ext>
            </a:extLst>
          </p:cNvPr>
          <p:cNvSpPr txBox="1"/>
          <p:nvPr/>
        </p:nvSpPr>
        <p:spPr>
          <a:xfrm>
            <a:off x="519793" y="577254"/>
            <a:ext cx="111524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Excel for Data Science?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Interface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7036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09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18943-FF44-B1E7-0B60-1201F8ED910A}"/>
              </a:ext>
            </a:extLst>
          </p:cNvPr>
          <p:cNvSpPr txBox="1"/>
          <p:nvPr/>
        </p:nvSpPr>
        <p:spPr>
          <a:xfrm>
            <a:off x="702128" y="920621"/>
            <a:ext cx="99767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Excel for Data Science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&amp; Functions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&amp; Graphs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6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9E271-1042-834B-03DC-BDACF8F9BE9A}"/>
              </a:ext>
            </a:extLst>
          </p:cNvPr>
          <p:cNvSpPr txBox="1"/>
          <p:nvPr/>
        </p:nvSpPr>
        <p:spPr>
          <a:xfrm>
            <a:off x="767441" y="764739"/>
            <a:ext cx="110381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 in Excel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functions like IFERROR, ISBLANK, and Fill Missing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Formatting: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consistency (e.g., date formats, numbers, and text).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Excel’s Remove Duplicates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Functions: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LEFT, RIGHT, MID, and CONCATENATE for cleaning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Data: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Filters to focus on relevant data subsets.</a:t>
            </a:r>
          </a:p>
        </p:txBody>
      </p:sp>
    </p:spTree>
    <p:extLst>
      <p:ext uri="{BB962C8B-B14F-4D97-AF65-F5344CB8AC3E}">
        <p14:creationId xmlns:p14="http://schemas.microsoft.com/office/powerpoint/2010/main" val="36906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637053-3964-FEB8-F315-7EE1862E72BA}"/>
              </a:ext>
            </a:extLst>
          </p:cNvPr>
          <p:cNvSpPr txBox="1"/>
          <p:nvPr/>
        </p:nvSpPr>
        <p:spPr>
          <a:xfrm>
            <a:off x="895350" y="674400"/>
            <a:ext cx="104013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Visualization in Excel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functions like AVERAGE, MEDIAN, MODE, STDEV.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coefficient to understand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Charts: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to create bar charts, pie charts, line graphs, and scatter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Lines and Forecasting: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Excel's built-in Trendline functionality for basic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pivot table data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308229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42E02-F484-AA49-D6F1-2C34022B8060}"/>
              </a:ext>
            </a:extLst>
          </p:cNvPr>
          <p:cNvSpPr txBox="1"/>
          <p:nvPr/>
        </p:nvSpPr>
        <p:spPr>
          <a:xfrm>
            <a:off x="544286" y="609911"/>
            <a:ext cx="1110342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Excel Features for Data Science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Pivot: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data modeling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Solver: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tool for finding the best solution to complex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Toolpak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tools for regression, ANOVA,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VBA (Visual Basic for Applications):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Automating repetitive tasks with macros.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Query and Power BI Integration: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data import, cleaning,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0169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7D505-5012-7FA6-7048-1DEC0D2F6DEF}"/>
              </a:ext>
            </a:extLst>
          </p:cNvPr>
          <p:cNvSpPr txBox="1"/>
          <p:nvPr/>
        </p:nvSpPr>
        <p:spPr>
          <a:xfrm>
            <a:off x="424544" y="748998"/>
            <a:ext cx="117674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Data Cleaning in Excel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Cleaning a dataset of sales data with missing values, duplicates, and inconsistent formatting.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 using Excel’s Remove Duplicates tool.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missing values using the Fill Down option or impute values using mean/median.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text to date and currency values for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 to focus on relevant data.</a:t>
            </a:r>
          </a:p>
        </p:txBody>
      </p:sp>
    </p:spTree>
    <p:extLst>
      <p:ext uri="{BB962C8B-B14F-4D97-AF65-F5344CB8AC3E}">
        <p14:creationId xmlns:p14="http://schemas.microsoft.com/office/powerpoint/2010/main" val="255374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1CEF1-A027-6207-4118-7AC3176D9A7B}"/>
              </a:ext>
            </a:extLst>
          </p:cNvPr>
          <p:cNvSpPr txBox="1"/>
          <p:nvPr/>
        </p:nvSpPr>
        <p:spPr>
          <a:xfrm>
            <a:off x="1012372" y="764152"/>
            <a:ext cx="875619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Data Visualization in Excel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Visualizing sales trends over the last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line graph to show sales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conditional formatting to highlight high sales periods.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trendline to project future sales.</a:t>
            </a:r>
          </a:p>
        </p:txBody>
      </p:sp>
    </p:spTree>
    <p:extLst>
      <p:ext uri="{BB962C8B-B14F-4D97-AF65-F5344CB8AC3E}">
        <p14:creationId xmlns:p14="http://schemas.microsoft.com/office/powerpoint/2010/main" val="205512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2330</Words>
  <Application>Microsoft Office PowerPoint</Application>
  <PresentationFormat>Widescreen</PresentationFormat>
  <Paragraphs>289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ssweetysonia77@outlook.com</dc:creator>
  <cp:lastModifiedBy>ssweetysonia77@outlook.com</cp:lastModifiedBy>
  <cp:revision>7</cp:revision>
  <dcterms:created xsi:type="dcterms:W3CDTF">2024-12-30T09:15:49Z</dcterms:created>
  <dcterms:modified xsi:type="dcterms:W3CDTF">2024-12-31T06:27:53Z</dcterms:modified>
</cp:coreProperties>
</file>