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4"/>
  </p:notesMasterIdLst>
  <p:sldIdLst>
    <p:sldId id="256" r:id="rId2"/>
    <p:sldId id="31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3" r:id="rId32"/>
    <p:sldId id="355" r:id="rId33"/>
    <p:sldId id="356" r:id="rId34"/>
    <p:sldId id="357" r:id="rId35"/>
    <p:sldId id="358" r:id="rId36"/>
    <p:sldId id="359" r:id="rId37"/>
    <p:sldId id="360" r:id="rId38"/>
    <p:sldId id="361" r:id="rId39"/>
    <p:sldId id="362" r:id="rId40"/>
    <p:sldId id="363" r:id="rId41"/>
    <p:sldId id="364" r:id="rId42"/>
    <p:sldId id="369" r:id="rId43"/>
    <p:sldId id="365" r:id="rId44"/>
    <p:sldId id="366" r:id="rId45"/>
    <p:sldId id="367" r:id="rId46"/>
    <p:sldId id="368" r:id="rId47"/>
    <p:sldId id="370" r:id="rId48"/>
    <p:sldId id="372" r:id="rId49"/>
    <p:sldId id="371" r:id="rId50"/>
    <p:sldId id="373" r:id="rId51"/>
    <p:sldId id="374" r:id="rId52"/>
    <p:sldId id="37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422" y="-59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99A1A5-C95D-4D0F-96AD-E5D58B1D5A37}" type="datetimeFigureOut">
              <a:rPr lang="en-US" smtClean="0"/>
              <a:pPr/>
              <a:t>7/29/2011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D9EC01-E241-404C-9AF2-7CCB62306A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D9EC01-E241-404C-9AF2-7CCB62306AA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Freeform 17"/>
          <p:cNvSpPr>
            <a:spLocks/>
          </p:cNvSpPr>
          <p:nvPr/>
        </p:nvSpPr>
        <p:spPr bwMode="gray">
          <a:xfrm>
            <a:off x="-9525" y="1447800"/>
            <a:ext cx="9164638" cy="3832225"/>
          </a:xfrm>
          <a:custGeom>
            <a:avLst/>
            <a:gdLst/>
            <a:ahLst/>
            <a:cxnLst>
              <a:cxn ang="0">
                <a:pos x="12" y="124"/>
              </a:cxn>
              <a:cxn ang="0">
                <a:pos x="1381" y="12"/>
              </a:cxn>
              <a:cxn ang="0">
                <a:pos x="4064" y="581"/>
              </a:cxn>
              <a:cxn ang="0">
                <a:pos x="5773" y="118"/>
              </a:cxn>
              <a:cxn ang="0">
                <a:pos x="5766" y="2151"/>
              </a:cxn>
              <a:cxn ang="0">
                <a:pos x="3966" y="2263"/>
              </a:cxn>
              <a:cxn ang="0">
                <a:pos x="1963" y="1897"/>
              </a:cxn>
              <a:cxn ang="0">
                <a:pos x="6" y="2407"/>
              </a:cxn>
              <a:cxn ang="0">
                <a:pos x="12" y="124"/>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000"/>
            </a:schemeClr>
          </a:solidFill>
          <a:ln w="9525">
            <a:noFill/>
            <a:round/>
            <a:headEnd/>
            <a:tailEnd/>
          </a:ln>
          <a:effectLst/>
        </p:spPr>
        <p:txBody>
          <a:bodyPr/>
          <a:lstStyle/>
          <a:p>
            <a:pPr>
              <a:defRPr/>
            </a:pPr>
            <a:endParaRPr lang="en-US"/>
          </a:p>
        </p:txBody>
      </p:sp>
      <p:sp>
        <p:nvSpPr>
          <p:cNvPr id="5" name="Freeform 18"/>
          <p:cNvSpPr>
            <a:spLocks/>
          </p:cNvSpPr>
          <p:nvPr/>
        </p:nvSpPr>
        <p:spPr bwMode="gray">
          <a:xfrm>
            <a:off x="-9525" y="1730375"/>
            <a:ext cx="9150350" cy="3265488"/>
          </a:xfrm>
          <a:custGeom>
            <a:avLst/>
            <a:gdLst/>
            <a:ahLst/>
            <a:cxnLst>
              <a:cxn ang="0">
                <a:pos x="6" y="272"/>
              </a:cxn>
              <a:cxn ang="0">
                <a:pos x="1453" y="10"/>
              </a:cxn>
              <a:cxn ang="0">
                <a:pos x="4182" y="482"/>
              </a:cxn>
              <a:cxn ang="0">
                <a:pos x="5764" y="154"/>
              </a:cxn>
              <a:cxn ang="0">
                <a:pos x="5764" y="1806"/>
              </a:cxn>
              <a:cxn ang="0">
                <a:pos x="4005" y="1994"/>
              </a:cxn>
              <a:cxn ang="0">
                <a:pos x="1891" y="1522"/>
              </a:cxn>
              <a:cxn ang="0">
                <a:pos x="6" y="1967"/>
              </a:cxn>
              <a:cxn ang="0">
                <a:pos x="6" y="272"/>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w="9525">
            <a:noFill/>
            <a:round/>
            <a:headEnd/>
            <a:tailEnd/>
          </a:ln>
          <a:effectLst/>
        </p:spPr>
        <p:txBody>
          <a:bodyPr/>
          <a:lstStyle/>
          <a:p>
            <a:pPr>
              <a:defRPr/>
            </a:pPr>
            <a:endParaRPr lang="en-US"/>
          </a:p>
        </p:txBody>
      </p:sp>
      <p:grpSp>
        <p:nvGrpSpPr>
          <p:cNvPr id="2" name="Group 19"/>
          <p:cNvGrpSpPr>
            <a:grpSpLocks/>
          </p:cNvGrpSpPr>
          <p:nvPr/>
        </p:nvGrpSpPr>
        <p:grpSpPr bwMode="auto">
          <a:xfrm>
            <a:off x="7086600" y="1947863"/>
            <a:ext cx="533400" cy="533400"/>
            <a:chOff x="4752" y="1200"/>
            <a:chExt cx="288" cy="288"/>
          </a:xfrm>
        </p:grpSpPr>
        <p:sp>
          <p:nvSpPr>
            <p:cNvPr id="7" name="Oval 20"/>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pPr>
                <a:defRPr/>
              </a:pPr>
              <a:endParaRPr lang="en-US"/>
            </a:p>
          </p:txBody>
        </p:sp>
        <p:sp>
          <p:nvSpPr>
            <p:cNvPr id="8" name="Oval 21"/>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a:defRPr/>
              </a:pPr>
              <a:endParaRPr lang="en-US"/>
            </a:p>
          </p:txBody>
        </p:sp>
      </p:grpSp>
      <p:grpSp>
        <p:nvGrpSpPr>
          <p:cNvPr id="3" name="Group 22"/>
          <p:cNvGrpSpPr>
            <a:grpSpLocks/>
          </p:cNvGrpSpPr>
          <p:nvPr/>
        </p:nvGrpSpPr>
        <p:grpSpPr bwMode="auto">
          <a:xfrm>
            <a:off x="7620000" y="1371600"/>
            <a:ext cx="914400" cy="914400"/>
            <a:chOff x="4992" y="816"/>
            <a:chExt cx="576" cy="576"/>
          </a:xfrm>
        </p:grpSpPr>
        <p:sp>
          <p:nvSpPr>
            <p:cNvPr id="10" name="Oval 23"/>
            <p:cNvSpPr>
              <a:spLocks noChangeArrowheads="1"/>
            </p:cNvSpPr>
            <p:nvPr userDrawn="1"/>
          </p:nvSpPr>
          <p:spPr bwMode="gray">
            <a:xfrm>
              <a:off x="4992" y="816"/>
              <a:ext cx="576" cy="576"/>
            </a:xfrm>
            <a:prstGeom prst="ellipse">
              <a:avLst/>
            </a:prstGeom>
            <a:solidFill>
              <a:schemeClr val="accent1">
                <a:alpha val="53000"/>
              </a:schemeClr>
            </a:solidFill>
            <a:ln w="9525">
              <a:noFill/>
              <a:round/>
              <a:headEnd/>
              <a:tailEnd/>
            </a:ln>
            <a:effectLst/>
          </p:spPr>
          <p:txBody>
            <a:bodyPr wrap="none" anchor="ctr"/>
            <a:lstStyle/>
            <a:p>
              <a:pPr>
                <a:defRPr/>
              </a:pPr>
              <a:endParaRPr lang="en-US"/>
            </a:p>
          </p:txBody>
        </p:sp>
        <p:sp>
          <p:nvSpPr>
            <p:cNvPr id="11" name="Oval 24"/>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a:defRPr/>
              </a:pPr>
              <a:endParaRPr lang="en-US"/>
            </a:p>
          </p:txBody>
        </p:sp>
      </p:grpSp>
      <p:grpSp>
        <p:nvGrpSpPr>
          <p:cNvPr id="6" name="Group 25"/>
          <p:cNvGrpSpPr>
            <a:grpSpLocks/>
          </p:cNvGrpSpPr>
          <p:nvPr/>
        </p:nvGrpSpPr>
        <p:grpSpPr bwMode="auto">
          <a:xfrm>
            <a:off x="304800" y="3429000"/>
            <a:ext cx="1295400" cy="1371600"/>
            <a:chOff x="4992" y="816"/>
            <a:chExt cx="576" cy="576"/>
          </a:xfrm>
        </p:grpSpPr>
        <p:sp>
          <p:nvSpPr>
            <p:cNvPr id="13" name="Oval 26"/>
            <p:cNvSpPr>
              <a:spLocks noChangeArrowheads="1"/>
            </p:cNvSpPr>
            <p:nvPr userDrawn="1"/>
          </p:nvSpPr>
          <p:spPr bwMode="gray">
            <a:xfrm>
              <a:off x="4992" y="816"/>
              <a:ext cx="576" cy="576"/>
            </a:xfrm>
            <a:prstGeom prst="ellipse">
              <a:avLst/>
            </a:prstGeom>
            <a:solidFill>
              <a:schemeClr val="tx2">
                <a:alpha val="53000"/>
              </a:schemeClr>
            </a:solidFill>
            <a:ln w="9525">
              <a:noFill/>
              <a:round/>
              <a:headEnd/>
              <a:tailEnd/>
            </a:ln>
            <a:effectLst/>
          </p:spPr>
          <p:txBody>
            <a:bodyPr wrap="none" anchor="ctr"/>
            <a:lstStyle/>
            <a:p>
              <a:pPr>
                <a:defRPr/>
              </a:pPr>
              <a:endParaRPr lang="en-US"/>
            </a:p>
          </p:txBody>
        </p:sp>
        <p:sp>
          <p:nvSpPr>
            <p:cNvPr id="14" name="Oval 27"/>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a:defRPr/>
              </a:pPr>
              <a:endParaRPr lang="en-US"/>
            </a:p>
          </p:txBody>
        </p:sp>
      </p:grpSp>
      <p:grpSp>
        <p:nvGrpSpPr>
          <p:cNvPr id="9" name="Group 16"/>
          <p:cNvGrpSpPr>
            <a:grpSpLocks/>
          </p:cNvGrpSpPr>
          <p:nvPr/>
        </p:nvGrpSpPr>
        <p:grpSpPr bwMode="auto">
          <a:xfrm>
            <a:off x="228600" y="304800"/>
            <a:ext cx="1079500" cy="633413"/>
            <a:chOff x="2680" y="3678"/>
            <a:chExt cx="680" cy="399"/>
          </a:xfrm>
        </p:grpSpPr>
        <p:sp>
          <p:nvSpPr>
            <p:cNvPr id="16" name="Text Box 14"/>
            <p:cNvSpPr txBox="1">
              <a:spLocks noChangeArrowheads="1"/>
            </p:cNvSpPr>
            <p:nvPr/>
          </p:nvSpPr>
          <p:spPr bwMode="gray">
            <a:xfrm>
              <a:off x="2680" y="3789"/>
              <a:ext cx="680" cy="288"/>
            </a:xfrm>
            <a:prstGeom prst="rect">
              <a:avLst/>
            </a:prstGeom>
            <a:noFill/>
            <a:ln w="9525">
              <a:noFill/>
              <a:miter lim="800000"/>
              <a:headEnd/>
              <a:tailEnd/>
            </a:ln>
            <a:effectLst/>
          </p:spPr>
          <p:txBody>
            <a:bodyPr>
              <a:spAutoFit/>
            </a:bodyPr>
            <a:lstStyle/>
            <a:p>
              <a:pPr>
                <a:defRPr/>
              </a:pPr>
              <a:r>
                <a:rPr lang="en-US" sz="2400" b="1">
                  <a:solidFill>
                    <a:schemeClr val="tx2"/>
                  </a:solidFill>
                </a:rPr>
                <a:t>LOGO</a:t>
              </a:r>
            </a:p>
          </p:txBody>
        </p:sp>
        <p:sp>
          <p:nvSpPr>
            <p:cNvPr id="17" name="AutoShape 15"/>
            <p:cNvSpPr>
              <a:spLocks noChangeArrowheads="1"/>
            </p:cNvSpPr>
            <p:nvPr/>
          </p:nvSpPr>
          <p:spPr bwMode="gray">
            <a:xfrm rot="5400000">
              <a:off x="2928" y="3493"/>
              <a:ext cx="172" cy="542"/>
            </a:xfrm>
            <a:prstGeom prst="moon">
              <a:avLst>
                <a:gd name="adj" fmla="val 21208"/>
              </a:avLst>
            </a:prstGeom>
            <a:solidFill>
              <a:schemeClr val="accent1"/>
            </a:solidFill>
            <a:ln w="9525">
              <a:noFill/>
              <a:miter lim="800000"/>
              <a:headEnd/>
              <a:tailEnd/>
            </a:ln>
            <a:effectLst/>
          </p:spPr>
          <p:txBody>
            <a:bodyPr wrap="none" anchor="ctr"/>
            <a:lstStyle/>
            <a:p>
              <a:pPr>
                <a:defRPr/>
              </a:pPr>
              <a:endParaRPr lang="en-US"/>
            </a:p>
          </p:txBody>
        </p:sp>
      </p:grpSp>
      <p:sp>
        <p:nvSpPr>
          <p:cNvPr id="3074" name="Rectangle 2"/>
          <p:cNvSpPr>
            <a:spLocks noGrp="1" noChangeArrowheads="1"/>
          </p:cNvSpPr>
          <p:nvPr>
            <p:ph type="ctrTitle"/>
          </p:nvPr>
        </p:nvSpPr>
        <p:spPr>
          <a:xfrm>
            <a:off x="1143000" y="2590800"/>
            <a:ext cx="7086600" cy="1012825"/>
          </a:xfrm>
          <a:effectLst>
            <a:outerShdw dist="53882" dir="2700000" algn="ctr" rotWithShape="0">
              <a:schemeClr val="tx1"/>
            </a:outerShdw>
          </a:effectLst>
        </p:spPr>
        <p:txBody>
          <a:bodyPr/>
          <a:lstStyle>
            <a:lvl1pPr>
              <a:defRPr sz="4800"/>
            </a:lvl1pPr>
          </a:lstStyle>
          <a:p>
            <a:r>
              <a:rPr lang="en-US" smtClean="0"/>
              <a:t>Click to edit Master title style</a:t>
            </a:r>
            <a:endParaRPr lang="en-US"/>
          </a:p>
        </p:txBody>
      </p:sp>
      <p:sp>
        <p:nvSpPr>
          <p:cNvPr id="3075" name="Rectangle 3"/>
          <p:cNvSpPr>
            <a:spLocks noGrp="1" noChangeArrowheads="1"/>
          </p:cNvSpPr>
          <p:nvPr>
            <p:ph type="subTitle" idx="1"/>
          </p:nvPr>
        </p:nvSpPr>
        <p:spPr bwMode="white">
          <a:xfrm>
            <a:off x="1295400" y="3581400"/>
            <a:ext cx="6705600" cy="381000"/>
          </a:xfrm>
        </p:spPr>
        <p:txBody>
          <a:bodyPr/>
          <a:lstStyle>
            <a:lvl1pPr marL="0" indent="0" algn="ctr">
              <a:buFont typeface="Wingdings" pitchFamily="2" charset="2"/>
              <a:buNone/>
              <a:defRPr sz="2000"/>
            </a:lvl1pPr>
          </a:lstStyle>
          <a:p>
            <a:r>
              <a:rPr lang="en-US" smtClean="0"/>
              <a:t>Click to edit Master subtitle style</a:t>
            </a:r>
            <a:endParaRPr lang="en-US"/>
          </a:p>
        </p:txBody>
      </p:sp>
      <p:sp>
        <p:nvSpPr>
          <p:cNvPr id="18" name="Rectangle 4"/>
          <p:cNvSpPr>
            <a:spLocks noGrp="1" noChangeArrowheads="1"/>
          </p:cNvSpPr>
          <p:nvPr>
            <p:ph type="dt" sz="half" idx="10"/>
          </p:nvPr>
        </p:nvSpPr>
        <p:spPr>
          <a:xfrm>
            <a:off x="457200" y="6477000"/>
            <a:ext cx="2133600" cy="244475"/>
          </a:xfrm>
        </p:spPr>
        <p:txBody>
          <a:bodyPr/>
          <a:lstStyle>
            <a:lvl1pPr>
              <a:defRPr sz="1200"/>
            </a:lvl1pPr>
          </a:lstStyle>
          <a:p>
            <a:fld id="{F77B9AFC-98A5-4E2F-907B-FC4A9D77B446}" type="datetime1">
              <a:rPr lang="vi-VN" smtClean="0"/>
              <a:pPr/>
              <a:t>29/07/2011</a:t>
            </a:fld>
            <a:endParaRPr lang="en-US"/>
          </a:p>
        </p:txBody>
      </p:sp>
      <p:sp>
        <p:nvSpPr>
          <p:cNvPr id="19" name="Rectangle 5"/>
          <p:cNvSpPr>
            <a:spLocks noGrp="1" noChangeArrowheads="1"/>
          </p:cNvSpPr>
          <p:nvPr>
            <p:ph type="ftr" sz="quarter" idx="11"/>
          </p:nvPr>
        </p:nvSpPr>
        <p:spPr>
          <a:xfrm>
            <a:off x="3124200" y="6477000"/>
            <a:ext cx="2895600" cy="244475"/>
          </a:xfrm>
        </p:spPr>
        <p:txBody>
          <a:bodyPr/>
          <a:lstStyle>
            <a:lvl1pPr>
              <a:defRPr sz="1200"/>
            </a:lvl1pPr>
          </a:lstStyle>
          <a:p>
            <a:r>
              <a:rPr lang="en-US" b="1" smtClean="0"/>
              <a:t>Standard LINQ Query Operators</a:t>
            </a:r>
            <a:endParaRPr lang="en-US" dirty="0"/>
          </a:p>
        </p:txBody>
      </p:sp>
      <p:sp>
        <p:nvSpPr>
          <p:cNvPr id="20" name="Rectangle 6"/>
          <p:cNvSpPr>
            <a:spLocks noGrp="1" noChangeArrowheads="1"/>
          </p:cNvSpPr>
          <p:nvPr>
            <p:ph type="sldNum" sz="quarter" idx="12"/>
          </p:nvPr>
        </p:nvSpPr>
        <p:spPr>
          <a:xfrm>
            <a:off x="6553200" y="6477000"/>
            <a:ext cx="2133600" cy="244475"/>
          </a:xfrm>
        </p:spPr>
        <p:txBody>
          <a:bodyPr/>
          <a:lstStyle>
            <a:lvl1pPr>
              <a:defRPr sz="1200"/>
            </a:lvl1pPr>
          </a:lstStyle>
          <a:p>
            <a:fld id="{C1640F3D-2FCD-419D-A093-ED7C94AABC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31DCB78E-10DE-4A36-96DA-1BD0450C382E}" type="datetime1">
              <a:rPr lang="vi-VN" smtClean="0"/>
              <a:pPr/>
              <a:t>29/07/2011</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b="1" smtClean="0"/>
              <a:t>Standard LINQ Query Operators</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C1640F3D-2FCD-419D-A093-ED7C94AABC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0"/>
            <a:ext cx="20574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85800"/>
            <a:ext cx="60198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C7B0F125-524C-4E80-89A9-B0A819F76868}" type="datetime1">
              <a:rPr lang="vi-VN" smtClean="0"/>
              <a:pPr/>
              <a:t>29/07/2011</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b="1" smtClean="0"/>
              <a:t>Standard LINQ Query Operators</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C1640F3D-2FCD-419D-A093-ED7C94AABC4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914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828800"/>
            <a:ext cx="8229600" cy="4495800"/>
          </a:xfrm>
        </p:spPr>
        <p:txBody>
          <a:bodyPr/>
          <a:lstStyle/>
          <a:p>
            <a:pPr lvl="0"/>
            <a:r>
              <a:rPr lang="en-US" noProof="0" smtClean="0"/>
              <a:t>Click icon to add table</a:t>
            </a:r>
            <a:endParaRPr lang="en-US" noProof="0" smtClean="0"/>
          </a:p>
        </p:txBody>
      </p:sp>
      <p:sp>
        <p:nvSpPr>
          <p:cNvPr id="4" name="Rectangle 4"/>
          <p:cNvSpPr>
            <a:spLocks noGrp="1" noChangeArrowheads="1"/>
          </p:cNvSpPr>
          <p:nvPr>
            <p:ph type="dt" sz="half" idx="10"/>
          </p:nvPr>
        </p:nvSpPr>
        <p:spPr>
          <a:ln/>
        </p:spPr>
        <p:txBody>
          <a:bodyPr/>
          <a:lstStyle>
            <a:lvl1pPr>
              <a:defRPr/>
            </a:lvl1pPr>
          </a:lstStyle>
          <a:p>
            <a:fld id="{111A3595-6D3A-4AA7-8406-297BDF9839DB}" type="datetime1">
              <a:rPr lang="vi-VN" smtClean="0"/>
              <a:pPr/>
              <a:t>29/07/2011</a:t>
            </a:fld>
            <a:endParaRPr lang="en-US" dirty="0"/>
          </a:p>
        </p:txBody>
      </p:sp>
      <p:sp>
        <p:nvSpPr>
          <p:cNvPr id="5" name="Rectangle 5"/>
          <p:cNvSpPr>
            <a:spLocks noGrp="1" noChangeArrowheads="1"/>
          </p:cNvSpPr>
          <p:nvPr>
            <p:ph type="ftr" sz="quarter" idx="11"/>
          </p:nvPr>
        </p:nvSpPr>
        <p:spPr>
          <a:ln/>
        </p:spPr>
        <p:txBody>
          <a:bodyPr/>
          <a:lstStyle>
            <a:lvl1pPr>
              <a:defRPr/>
            </a:lvl1pPr>
          </a:lstStyle>
          <a:p>
            <a:r>
              <a:rPr lang="en-US" b="1" smtClean="0"/>
              <a:t>Standard LINQ Query Operators</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C1640F3D-2FCD-419D-A093-ED7C94AABC49}" type="slidenum">
              <a:rPr lang="en-US" smtClean="0"/>
              <a:pPr/>
              <a:t>‹#›</a:t>
            </a:fld>
            <a:endParaRPr lang="en-US"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F020E64E-7EDD-4581-BA18-D4A93D6564BD}" type="datetime1">
              <a:rPr lang="vi-VN" smtClean="0"/>
              <a:pPr/>
              <a:t>29/07/2011</a:t>
            </a:fld>
            <a:endParaRPr lang="en-US" dirty="0"/>
          </a:p>
        </p:txBody>
      </p:sp>
      <p:sp>
        <p:nvSpPr>
          <p:cNvPr id="5" name="Rectangle 5"/>
          <p:cNvSpPr>
            <a:spLocks noGrp="1" noChangeArrowheads="1"/>
          </p:cNvSpPr>
          <p:nvPr>
            <p:ph type="ftr" sz="quarter" idx="11"/>
          </p:nvPr>
        </p:nvSpPr>
        <p:spPr>
          <a:ln/>
        </p:spPr>
        <p:txBody>
          <a:bodyPr/>
          <a:lstStyle>
            <a:lvl1pPr>
              <a:defRPr/>
            </a:lvl1pPr>
          </a:lstStyle>
          <a:p>
            <a:r>
              <a:rPr lang="en-US" b="1" smtClean="0"/>
              <a:t>Standard LINQ Query Operators</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C1640F3D-2FCD-419D-A093-ED7C94AABC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8B5567E6-D280-4A36-8381-38F6632A4739}" type="datetime1">
              <a:rPr lang="vi-VN" smtClean="0"/>
              <a:pPr/>
              <a:t>29/07/2011</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b="1" smtClean="0"/>
              <a:t>Standard LINQ Query Operators</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C1640F3D-2FCD-419D-A093-ED7C94AABC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BC0251E-62FE-4DEA-9D09-17DA6E2F4538}" type="datetime1">
              <a:rPr lang="vi-VN" smtClean="0"/>
              <a:pPr/>
              <a:t>29/07/2011</a:t>
            </a:fld>
            <a:endParaRPr lang="en-US"/>
          </a:p>
        </p:txBody>
      </p:sp>
      <p:sp>
        <p:nvSpPr>
          <p:cNvPr id="6" name="Rectangle 5"/>
          <p:cNvSpPr>
            <a:spLocks noGrp="1" noChangeArrowheads="1"/>
          </p:cNvSpPr>
          <p:nvPr>
            <p:ph type="ftr" sz="quarter" idx="11"/>
          </p:nvPr>
        </p:nvSpPr>
        <p:spPr>
          <a:ln/>
        </p:spPr>
        <p:txBody>
          <a:bodyPr/>
          <a:lstStyle>
            <a:lvl1pPr>
              <a:defRPr/>
            </a:lvl1pPr>
          </a:lstStyle>
          <a:p>
            <a:r>
              <a:rPr lang="en-US" b="1" smtClean="0"/>
              <a:t>Standard LINQ Query Operators</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C1640F3D-2FCD-419D-A093-ED7C94AABC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86986434-3D56-42ED-AC63-EA550420D6D7}" type="datetime1">
              <a:rPr lang="vi-VN" smtClean="0"/>
              <a:pPr/>
              <a:t>29/07/2011</a:t>
            </a:fld>
            <a:endParaRPr lang="en-US"/>
          </a:p>
        </p:txBody>
      </p:sp>
      <p:sp>
        <p:nvSpPr>
          <p:cNvPr id="8" name="Rectangle 5"/>
          <p:cNvSpPr>
            <a:spLocks noGrp="1" noChangeArrowheads="1"/>
          </p:cNvSpPr>
          <p:nvPr>
            <p:ph type="ftr" sz="quarter" idx="11"/>
          </p:nvPr>
        </p:nvSpPr>
        <p:spPr>
          <a:ln/>
        </p:spPr>
        <p:txBody>
          <a:bodyPr/>
          <a:lstStyle>
            <a:lvl1pPr>
              <a:defRPr/>
            </a:lvl1pPr>
          </a:lstStyle>
          <a:p>
            <a:r>
              <a:rPr lang="en-US" b="1" smtClean="0"/>
              <a:t>Standard LINQ Query Operators</a:t>
            </a:r>
            <a:endParaRPr lang="en-US" dirty="0"/>
          </a:p>
        </p:txBody>
      </p:sp>
      <p:sp>
        <p:nvSpPr>
          <p:cNvPr id="9" name="Rectangle 6"/>
          <p:cNvSpPr>
            <a:spLocks noGrp="1" noChangeArrowheads="1"/>
          </p:cNvSpPr>
          <p:nvPr>
            <p:ph type="sldNum" sz="quarter" idx="12"/>
          </p:nvPr>
        </p:nvSpPr>
        <p:spPr>
          <a:ln/>
        </p:spPr>
        <p:txBody>
          <a:bodyPr/>
          <a:lstStyle>
            <a:lvl1pPr>
              <a:defRPr/>
            </a:lvl1pPr>
          </a:lstStyle>
          <a:p>
            <a:fld id="{C1640F3D-2FCD-419D-A093-ED7C94AABC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3F66E327-8BEC-4A61-A2E7-86BA0749D61D}" type="datetime1">
              <a:rPr lang="vi-VN" smtClean="0"/>
              <a:pPr/>
              <a:t>29/07/2011</a:t>
            </a:fld>
            <a:endParaRPr lang="en-US"/>
          </a:p>
        </p:txBody>
      </p:sp>
      <p:sp>
        <p:nvSpPr>
          <p:cNvPr id="4" name="Rectangle 5"/>
          <p:cNvSpPr>
            <a:spLocks noGrp="1" noChangeArrowheads="1"/>
          </p:cNvSpPr>
          <p:nvPr>
            <p:ph type="ftr" sz="quarter" idx="11"/>
          </p:nvPr>
        </p:nvSpPr>
        <p:spPr>
          <a:ln/>
        </p:spPr>
        <p:txBody>
          <a:bodyPr/>
          <a:lstStyle>
            <a:lvl1pPr>
              <a:defRPr/>
            </a:lvl1pPr>
          </a:lstStyle>
          <a:p>
            <a:r>
              <a:rPr lang="en-US" b="1" smtClean="0"/>
              <a:t>Standard LINQ Query Operators</a:t>
            </a:r>
            <a:endParaRPr lang="en-US" dirty="0"/>
          </a:p>
        </p:txBody>
      </p:sp>
      <p:sp>
        <p:nvSpPr>
          <p:cNvPr id="5" name="Rectangle 6"/>
          <p:cNvSpPr>
            <a:spLocks noGrp="1" noChangeArrowheads="1"/>
          </p:cNvSpPr>
          <p:nvPr>
            <p:ph type="sldNum" sz="quarter" idx="12"/>
          </p:nvPr>
        </p:nvSpPr>
        <p:spPr>
          <a:ln/>
        </p:spPr>
        <p:txBody>
          <a:bodyPr/>
          <a:lstStyle>
            <a:lvl1pPr>
              <a:defRPr/>
            </a:lvl1pPr>
          </a:lstStyle>
          <a:p>
            <a:fld id="{C1640F3D-2FCD-419D-A093-ED7C94AABC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625DF9BA-6FA3-449F-8E5D-BC4F18420043}" type="datetime1">
              <a:rPr lang="vi-VN" smtClean="0"/>
              <a:pPr/>
              <a:t>29/07/2011</a:t>
            </a:fld>
            <a:endParaRPr lang="en-US"/>
          </a:p>
        </p:txBody>
      </p:sp>
      <p:sp>
        <p:nvSpPr>
          <p:cNvPr id="3" name="Rectangle 5"/>
          <p:cNvSpPr>
            <a:spLocks noGrp="1" noChangeArrowheads="1"/>
          </p:cNvSpPr>
          <p:nvPr>
            <p:ph type="ftr" sz="quarter" idx="11"/>
          </p:nvPr>
        </p:nvSpPr>
        <p:spPr>
          <a:ln/>
        </p:spPr>
        <p:txBody>
          <a:bodyPr/>
          <a:lstStyle>
            <a:lvl1pPr>
              <a:defRPr/>
            </a:lvl1pPr>
          </a:lstStyle>
          <a:p>
            <a:r>
              <a:rPr lang="en-US" b="1" smtClean="0"/>
              <a:t>Standard LINQ Query Operators</a:t>
            </a:r>
            <a:endParaRPr lang="en-US" dirty="0"/>
          </a:p>
        </p:txBody>
      </p:sp>
      <p:sp>
        <p:nvSpPr>
          <p:cNvPr id="4" name="Rectangle 6"/>
          <p:cNvSpPr>
            <a:spLocks noGrp="1" noChangeArrowheads="1"/>
          </p:cNvSpPr>
          <p:nvPr>
            <p:ph type="sldNum" sz="quarter" idx="12"/>
          </p:nvPr>
        </p:nvSpPr>
        <p:spPr>
          <a:ln/>
        </p:spPr>
        <p:txBody>
          <a:bodyPr/>
          <a:lstStyle>
            <a:lvl1pPr>
              <a:defRPr/>
            </a:lvl1pPr>
          </a:lstStyle>
          <a:p>
            <a:fld id="{C1640F3D-2FCD-419D-A093-ED7C94AABC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FCDD0032-E249-4A90-9F8D-C07D72AAB77B}" type="datetime1">
              <a:rPr lang="vi-VN" smtClean="0"/>
              <a:pPr/>
              <a:t>29/07/2011</a:t>
            </a:fld>
            <a:endParaRPr lang="en-US"/>
          </a:p>
        </p:txBody>
      </p:sp>
      <p:sp>
        <p:nvSpPr>
          <p:cNvPr id="6" name="Rectangle 5"/>
          <p:cNvSpPr>
            <a:spLocks noGrp="1" noChangeArrowheads="1"/>
          </p:cNvSpPr>
          <p:nvPr>
            <p:ph type="ftr" sz="quarter" idx="11"/>
          </p:nvPr>
        </p:nvSpPr>
        <p:spPr>
          <a:ln/>
        </p:spPr>
        <p:txBody>
          <a:bodyPr/>
          <a:lstStyle>
            <a:lvl1pPr>
              <a:defRPr/>
            </a:lvl1pPr>
          </a:lstStyle>
          <a:p>
            <a:r>
              <a:rPr lang="en-US" b="1" smtClean="0"/>
              <a:t>Standard LINQ Query Operators</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C1640F3D-2FCD-419D-A093-ED7C94AABC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138D9CF-B1F7-4536-82A3-9A5D6BEF96B0}" type="datetime1">
              <a:rPr lang="vi-VN" smtClean="0"/>
              <a:pPr/>
              <a:t>29/07/2011</a:t>
            </a:fld>
            <a:endParaRPr lang="en-US"/>
          </a:p>
        </p:txBody>
      </p:sp>
      <p:sp>
        <p:nvSpPr>
          <p:cNvPr id="6" name="Rectangle 5"/>
          <p:cNvSpPr>
            <a:spLocks noGrp="1" noChangeArrowheads="1"/>
          </p:cNvSpPr>
          <p:nvPr>
            <p:ph type="ftr" sz="quarter" idx="11"/>
          </p:nvPr>
        </p:nvSpPr>
        <p:spPr>
          <a:ln/>
        </p:spPr>
        <p:txBody>
          <a:bodyPr/>
          <a:lstStyle>
            <a:lvl1pPr>
              <a:defRPr/>
            </a:lvl1pPr>
          </a:lstStyle>
          <a:p>
            <a:r>
              <a:rPr lang="en-US" b="1" smtClean="0"/>
              <a:t>Standard LINQ Query Operators</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C1640F3D-2FCD-419D-A093-ED7C94AABC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7"/>
          <p:cNvGraphicFramePr>
            <a:graphicFrameLocks noChangeAspect="1"/>
          </p:cNvGraphicFramePr>
          <p:nvPr/>
        </p:nvGraphicFramePr>
        <p:xfrm>
          <a:off x="0" y="0"/>
          <a:ext cx="9144000" cy="1200150"/>
        </p:xfrm>
        <a:graphic>
          <a:graphicData uri="http://schemas.openxmlformats.org/presentationml/2006/ole">
            <p:oleObj spid="_x0000_s1026" name="Image" r:id="rId15" imgW="9561905" imgH="1600000" progId="Photoshop.Image.6">
              <p:embed/>
            </p:oleObj>
          </a:graphicData>
        </a:graphic>
      </p:graphicFrame>
      <p:sp>
        <p:nvSpPr>
          <p:cNvPr id="1040" name="Freeform 16"/>
          <p:cNvSpPr>
            <a:spLocks/>
          </p:cNvSpPr>
          <p:nvPr/>
        </p:nvSpPr>
        <p:spPr bwMode="gray">
          <a:xfrm>
            <a:off x="-11113" y="280988"/>
            <a:ext cx="9155113" cy="1620837"/>
          </a:xfrm>
          <a:custGeom>
            <a:avLst/>
            <a:gdLst/>
            <a:ahLst/>
            <a:cxnLst>
              <a:cxn ang="0">
                <a:pos x="6" y="109"/>
              </a:cxn>
              <a:cxn ang="0">
                <a:pos x="1427" y="46"/>
              </a:cxn>
              <a:cxn ang="0">
                <a:pos x="4032" y="255"/>
              </a:cxn>
              <a:cxn ang="0">
                <a:pos x="5767" y="0"/>
              </a:cxn>
              <a:cxn ang="0">
                <a:pos x="5767" y="776"/>
              </a:cxn>
              <a:cxn ang="0">
                <a:pos x="4065" y="831"/>
              </a:cxn>
              <a:cxn ang="0">
                <a:pos x="1984" y="674"/>
              </a:cxn>
              <a:cxn ang="0">
                <a:pos x="14" y="995"/>
              </a:cxn>
              <a:cxn ang="0">
                <a:pos x="6" y="109"/>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000"/>
            </a:schemeClr>
          </a:solidFill>
          <a:ln w="9525">
            <a:noFill/>
            <a:round/>
            <a:headEnd/>
            <a:tailEnd/>
          </a:ln>
          <a:effectLst/>
        </p:spPr>
        <p:txBody>
          <a:bodyPr/>
          <a:lstStyle/>
          <a:p>
            <a:pPr>
              <a:defRPr/>
            </a:pPr>
            <a:endParaRPr lang="en-US"/>
          </a:p>
        </p:txBody>
      </p:sp>
      <p:sp>
        <p:nvSpPr>
          <p:cNvPr id="1041" name="Freeform 17"/>
          <p:cNvSpPr>
            <a:spLocks/>
          </p:cNvSpPr>
          <p:nvPr/>
        </p:nvSpPr>
        <p:spPr bwMode="gray">
          <a:xfrm>
            <a:off x="-20638" y="533400"/>
            <a:ext cx="9161463" cy="1006475"/>
          </a:xfrm>
          <a:custGeom>
            <a:avLst/>
            <a:gdLst/>
            <a:ahLst/>
            <a:cxnLst>
              <a:cxn ang="0">
                <a:pos x="20" y="109"/>
              </a:cxn>
              <a:cxn ang="0">
                <a:pos x="1442" y="3"/>
              </a:cxn>
              <a:cxn ang="0">
                <a:pos x="4150" y="148"/>
              </a:cxn>
              <a:cxn ang="0">
                <a:pos x="5771" y="37"/>
              </a:cxn>
              <a:cxn ang="0">
                <a:pos x="5771" y="557"/>
              </a:cxn>
              <a:cxn ang="0">
                <a:pos x="3942" y="592"/>
              </a:cxn>
              <a:cxn ang="0">
                <a:pos x="1839" y="456"/>
              </a:cxn>
              <a:cxn ang="0">
                <a:pos x="6" y="620"/>
              </a:cxn>
              <a:cxn ang="0">
                <a:pos x="20" y="109"/>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a:effectLst/>
        </p:spPr>
        <p:txBody>
          <a:bodyPr/>
          <a:lstStyle/>
          <a:p>
            <a:pPr>
              <a:defRPr/>
            </a:pPr>
            <a:endParaRPr lang="en-US"/>
          </a:p>
        </p:txBody>
      </p:sp>
      <p:grpSp>
        <p:nvGrpSpPr>
          <p:cNvPr id="3" name="Group 18"/>
          <p:cNvGrpSpPr>
            <a:grpSpLocks/>
          </p:cNvGrpSpPr>
          <p:nvPr/>
        </p:nvGrpSpPr>
        <p:grpSpPr bwMode="auto">
          <a:xfrm>
            <a:off x="7740650" y="347663"/>
            <a:ext cx="387350" cy="366712"/>
            <a:chOff x="4752" y="1200"/>
            <a:chExt cx="288" cy="288"/>
          </a:xfrm>
        </p:grpSpPr>
        <p:sp>
          <p:nvSpPr>
            <p:cNvPr id="1043" name="Oval 19"/>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pPr>
                <a:defRPr/>
              </a:pPr>
              <a:endParaRPr lang="en-US"/>
            </a:p>
          </p:txBody>
        </p:sp>
        <p:sp>
          <p:nvSpPr>
            <p:cNvPr id="1044" name="Oval 20"/>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a:defRPr/>
              </a:pPr>
              <a:endParaRPr lang="en-US"/>
            </a:p>
          </p:txBody>
        </p:sp>
      </p:grpSp>
      <p:grpSp>
        <p:nvGrpSpPr>
          <p:cNvPr id="4" name="Group 21"/>
          <p:cNvGrpSpPr>
            <a:grpSpLocks/>
          </p:cNvGrpSpPr>
          <p:nvPr/>
        </p:nvGrpSpPr>
        <p:grpSpPr bwMode="auto">
          <a:xfrm>
            <a:off x="8153400" y="53975"/>
            <a:ext cx="609600" cy="592138"/>
            <a:chOff x="4992" y="816"/>
            <a:chExt cx="576" cy="576"/>
          </a:xfrm>
        </p:grpSpPr>
        <p:sp>
          <p:nvSpPr>
            <p:cNvPr id="1046" name="Oval 22"/>
            <p:cNvSpPr>
              <a:spLocks noChangeArrowheads="1"/>
            </p:cNvSpPr>
            <p:nvPr userDrawn="1"/>
          </p:nvSpPr>
          <p:spPr bwMode="gray">
            <a:xfrm>
              <a:off x="4992" y="816"/>
              <a:ext cx="576" cy="576"/>
            </a:xfrm>
            <a:prstGeom prst="ellipse">
              <a:avLst/>
            </a:prstGeom>
            <a:solidFill>
              <a:schemeClr val="accent1">
                <a:alpha val="53000"/>
              </a:schemeClr>
            </a:solidFill>
            <a:ln w="9525">
              <a:noFill/>
              <a:round/>
              <a:headEnd/>
              <a:tailEnd/>
            </a:ln>
            <a:effectLst/>
          </p:spPr>
          <p:txBody>
            <a:bodyPr wrap="none" anchor="ctr"/>
            <a:lstStyle/>
            <a:p>
              <a:pPr>
                <a:defRPr/>
              </a:pPr>
              <a:endParaRPr lang="en-US"/>
            </a:p>
          </p:txBody>
        </p:sp>
        <p:sp>
          <p:nvSpPr>
            <p:cNvPr id="1047" name="Oval 23"/>
            <p:cNvSpPr>
              <a:spLocks noChangeArrowheads="1"/>
            </p:cNvSpPr>
            <p:nvPr userDrawn="1"/>
          </p:nvSpPr>
          <p:spPr bwMode="gray">
            <a:xfrm>
              <a:off x="4992" y="912"/>
              <a:ext cx="480" cy="385"/>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a:defRPr/>
              </a:pPr>
              <a:endParaRPr lang="en-US"/>
            </a:p>
          </p:txBody>
        </p:sp>
      </p:grpSp>
      <p:grpSp>
        <p:nvGrpSpPr>
          <p:cNvPr id="5" name="Group 24"/>
          <p:cNvGrpSpPr>
            <a:grpSpLocks/>
          </p:cNvGrpSpPr>
          <p:nvPr/>
        </p:nvGrpSpPr>
        <p:grpSpPr bwMode="auto">
          <a:xfrm>
            <a:off x="171450" y="819150"/>
            <a:ext cx="720725" cy="762000"/>
            <a:chOff x="4992" y="816"/>
            <a:chExt cx="576" cy="576"/>
          </a:xfrm>
        </p:grpSpPr>
        <p:sp>
          <p:nvSpPr>
            <p:cNvPr id="1049" name="Oval 25"/>
            <p:cNvSpPr>
              <a:spLocks noChangeArrowheads="1"/>
            </p:cNvSpPr>
            <p:nvPr userDrawn="1"/>
          </p:nvSpPr>
          <p:spPr bwMode="gray">
            <a:xfrm>
              <a:off x="4992" y="816"/>
              <a:ext cx="576" cy="576"/>
            </a:xfrm>
            <a:prstGeom prst="ellipse">
              <a:avLst/>
            </a:prstGeom>
            <a:solidFill>
              <a:schemeClr val="tx2">
                <a:alpha val="53000"/>
              </a:schemeClr>
            </a:solidFill>
            <a:ln w="9525">
              <a:noFill/>
              <a:round/>
              <a:headEnd/>
              <a:tailEnd/>
            </a:ln>
            <a:effectLst/>
          </p:spPr>
          <p:txBody>
            <a:bodyPr wrap="none" anchor="ctr"/>
            <a:lstStyle/>
            <a:p>
              <a:pPr>
                <a:defRPr/>
              </a:pPr>
              <a:endParaRPr lang="en-US"/>
            </a:p>
          </p:txBody>
        </p:sp>
        <p:sp>
          <p:nvSpPr>
            <p:cNvPr id="1050" name="Oval 26"/>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a:defRPr/>
              </a:pPr>
              <a:endParaRPr lang="en-US"/>
            </a:p>
          </p:txBody>
        </p:sp>
      </p:grpSp>
      <p:sp>
        <p:nvSpPr>
          <p:cNvPr id="1033" name="Rectangle 3"/>
          <p:cNvSpPr>
            <a:spLocks noGrp="1" noChangeArrowheads="1"/>
          </p:cNvSpPr>
          <p:nvPr>
            <p:ph type="body" idx="1"/>
          </p:nvPr>
        </p:nvSpPr>
        <p:spPr bwMode="auto">
          <a:xfrm>
            <a:off x="457200" y="18288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111A3595-6D3A-4AA7-8406-297BDF9839DB}" type="datetime1">
              <a:rPr lang="vi-VN" smtClean="0"/>
              <a:pPr/>
              <a:t>29/07/2011</a:t>
            </a:fld>
            <a:endParaRPr lang="en-US" dirty="0"/>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b="1" smtClean="0"/>
              <a:t>Standard LINQ Query Operators</a:t>
            </a:r>
            <a:endParaRPr lang="en-US" dirty="0"/>
          </a:p>
        </p:txBody>
      </p:sp>
      <p:sp>
        <p:nvSpPr>
          <p:cNvPr id="2"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1640F3D-2FCD-419D-A093-ED7C94AABC49}" type="slidenum">
              <a:rPr lang="en-US" smtClean="0"/>
              <a:pPr/>
              <a:t>‹#›</a:t>
            </a:fld>
            <a:endParaRPr lang="en-US" dirty="0"/>
          </a:p>
        </p:txBody>
      </p:sp>
      <p:sp>
        <p:nvSpPr>
          <p:cNvPr id="1037" name="Rectangle 2"/>
          <p:cNvSpPr>
            <a:spLocks noGrp="1" noChangeArrowheads="1"/>
          </p:cNvSpPr>
          <p:nvPr>
            <p:ph type="title"/>
          </p:nvPr>
        </p:nvSpPr>
        <p:spPr bwMode="white">
          <a:xfrm>
            <a:off x="914400" y="685800"/>
            <a:ext cx="73914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p:txStyles>
    <p:titleStyle>
      <a:lvl1pPr algn="ctr" rtl="0" eaLnBrk="1" fontAlgn="base" hangingPunct="1">
        <a:spcBef>
          <a:spcPct val="0"/>
        </a:spcBef>
        <a:spcAft>
          <a:spcPct val="0"/>
        </a:spcAft>
        <a:defRPr sz="3600" b="1">
          <a:solidFill>
            <a:schemeClr val="bg1"/>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800" dirty="0" smtClean="0"/>
              <a:t>LINQ TO OBJECT (Cont)</a:t>
            </a:r>
            <a:endParaRPr lang="en-US" sz="4800" dirty="0"/>
          </a:p>
        </p:txBody>
      </p:sp>
      <p:sp>
        <p:nvSpPr>
          <p:cNvPr id="3" name="Subtitle 2"/>
          <p:cNvSpPr>
            <a:spLocks noGrp="1"/>
          </p:cNvSpPr>
          <p:nvPr>
            <p:ph type="subTitle" idx="1"/>
          </p:nvPr>
        </p:nvSpPr>
        <p:spPr/>
        <p:txBody>
          <a:bodyPr>
            <a:normAutofit fontScale="92500" lnSpcReduction="20000"/>
          </a:bodyPr>
          <a:lstStyle/>
          <a:p>
            <a:r>
              <a:rPr lang="en-US" sz="2400" b="1" dirty="0" smtClean="0"/>
              <a:t>Standard LINQ Query Operators</a:t>
            </a:r>
            <a:endParaRPr lang="en-US" sz="2400" dirty="0">
              <a:latin typeface="Courier New" pitchFamily="49" charset="0"/>
              <a:ea typeface="Segoe UI" pitchFamily="34" charset="0"/>
              <a:cs typeface="Courier New" pitchFamily="49" charset="0"/>
            </a:endParaRPr>
          </a:p>
        </p:txBody>
      </p:sp>
      <p:sp>
        <p:nvSpPr>
          <p:cNvPr id="4" name="Content Placeholder 2"/>
          <p:cNvSpPr txBox="1">
            <a:spLocks/>
          </p:cNvSpPr>
          <p:nvPr/>
        </p:nvSpPr>
        <p:spPr>
          <a:xfrm>
            <a:off x="457200" y="4572000"/>
            <a:ext cx="8229600" cy="1752600"/>
          </a:xfrm>
          <a:prstGeom prst="rect">
            <a:avLst/>
          </a:prstGeom>
        </p:spPr>
        <p:txBody>
          <a:bodyPr vert="horz" lIns="0" rIns="18288">
            <a:normAutofit/>
          </a:bodyPr>
          <a:lstStyle/>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IX. </a:t>
            </a:r>
            <a:r>
              <a:rPr lang="en-US" dirty="0" err="1" smtClean="0"/>
              <a:t>DefaultIfEmpty</a:t>
            </a:r>
            <a:endParaRPr lang="en-US" dirty="0"/>
          </a:p>
        </p:txBody>
      </p:sp>
      <p:sp>
        <p:nvSpPr>
          <p:cNvPr id="3" name="Content Placeholder 2"/>
          <p:cNvSpPr>
            <a:spLocks noGrp="1"/>
          </p:cNvSpPr>
          <p:nvPr>
            <p:ph idx="1"/>
          </p:nvPr>
        </p:nvSpPr>
        <p:spPr/>
        <p:txBody>
          <a:bodyPr/>
          <a:lstStyle/>
          <a:p>
            <a:r>
              <a:rPr lang="en-US" dirty="0" smtClean="0"/>
              <a:t>Given a non-empty sequence, the </a:t>
            </a:r>
            <a:r>
              <a:rPr lang="en-US" dirty="0" err="1" smtClean="0"/>
              <a:t>DefaultIfEmpty</a:t>
            </a:r>
            <a:r>
              <a:rPr lang="en-US" dirty="0" smtClean="0"/>
              <a:t> operator yields this same sequence.</a:t>
            </a:r>
          </a:p>
          <a:p>
            <a:endParaRPr lang="en-US" dirty="0" smtClean="0"/>
          </a:p>
          <a:p>
            <a:r>
              <a:rPr lang="en-US" dirty="0" smtClean="0"/>
              <a:t> If the sequence is empty, </a:t>
            </a:r>
            <a:r>
              <a:rPr lang="en-US" dirty="0" err="1" smtClean="0"/>
              <a:t>DefaultIfEmpty</a:t>
            </a:r>
            <a:r>
              <a:rPr lang="en-US" dirty="0" smtClean="0"/>
              <a:t> yields a sequence containing a single default value.</a:t>
            </a:r>
          </a:p>
          <a:p>
            <a:endParaRPr lang="en-US" dirty="0" smtClean="0"/>
          </a:p>
          <a:p>
            <a:r>
              <a:rPr lang="en-US" dirty="0" smtClean="0"/>
              <a:t>The sequence can be of any type T; if the sequence is empty and a default value is not provided, the default value for type T is used.</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 Distinct</a:t>
            </a:r>
            <a:endParaRPr lang="en-US" dirty="0"/>
          </a:p>
        </p:txBody>
      </p:sp>
      <p:sp>
        <p:nvSpPr>
          <p:cNvPr id="3" name="Content Placeholder 2"/>
          <p:cNvSpPr>
            <a:spLocks noGrp="1"/>
          </p:cNvSpPr>
          <p:nvPr>
            <p:ph idx="1"/>
          </p:nvPr>
        </p:nvSpPr>
        <p:spPr/>
        <p:txBody>
          <a:bodyPr/>
          <a:lstStyle/>
          <a:p>
            <a:r>
              <a:rPr lang="en-US" dirty="0" smtClean="0"/>
              <a:t>Given a sequence of elements, the Distinct operator returns the same sequence without duplicates.</a:t>
            </a:r>
          </a:p>
          <a:p>
            <a:endParaRPr lang="en-US" dirty="0" smtClean="0"/>
          </a:p>
          <a:p>
            <a:r>
              <a:rPr lang="en-US" dirty="0" smtClean="0"/>
              <a:t>The sequence can be of any type T.</a:t>
            </a:r>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XI. </a:t>
            </a:r>
            <a:r>
              <a:rPr lang="en-US" dirty="0" err="1" smtClean="0"/>
              <a:t>ElementAt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ElementAt</a:t>
            </a:r>
            <a:r>
              <a:rPr lang="en-US" dirty="0" smtClean="0"/>
              <a:t> operator returns the </a:t>
            </a:r>
            <a:r>
              <a:rPr lang="en-US" dirty="0" err="1" smtClean="0"/>
              <a:t>i</a:t>
            </a:r>
            <a:r>
              <a:rPr lang="en-US" baseline="30000" dirty="0" err="1" smtClean="0"/>
              <a:t>th</a:t>
            </a:r>
            <a:r>
              <a:rPr lang="en-US" dirty="0" smtClean="0"/>
              <a:t> element of a sequence; the sequence must be non-empty, and </a:t>
            </a:r>
            <a:r>
              <a:rPr lang="en-US" dirty="0" err="1" smtClean="0"/>
              <a:t>i</a:t>
            </a:r>
            <a:r>
              <a:rPr lang="en-US" dirty="0" smtClean="0"/>
              <a:t> is 0-based.</a:t>
            </a:r>
          </a:p>
          <a:p>
            <a:endParaRPr lang="en-US" dirty="0" smtClean="0"/>
          </a:p>
          <a:p>
            <a:r>
              <a:rPr lang="en-US" dirty="0" smtClean="0"/>
              <a:t>The sequence can be of any type T.</a:t>
            </a:r>
          </a:p>
          <a:p>
            <a:endParaRPr lang="en-US" dirty="0" smtClean="0"/>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XII. </a:t>
            </a:r>
            <a:r>
              <a:rPr lang="en-US" dirty="0" err="1" smtClean="0"/>
              <a:t>ElementAtOrDefault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ElementAtOrDefault</a:t>
            </a:r>
            <a:r>
              <a:rPr lang="en-US" dirty="0" smtClean="0"/>
              <a:t> operator returns the </a:t>
            </a:r>
            <a:r>
              <a:rPr lang="en-US" dirty="0" err="1" smtClean="0"/>
              <a:t>i</a:t>
            </a:r>
            <a:r>
              <a:rPr lang="en-US" baseline="30000" dirty="0" err="1" smtClean="0"/>
              <a:t>th</a:t>
            </a:r>
            <a:r>
              <a:rPr lang="en-US" dirty="0" smtClean="0"/>
              <a:t> element of a possibly empty sequence; </a:t>
            </a:r>
            <a:r>
              <a:rPr lang="en-US" dirty="0" err="1" smtClean="0"/>
              <a:t>i</a:t>
            </a:r>
            <a:r>
              <a:rPr lang="en-US" dirty="0" smtClean="0"/>
              <a:t> is 0-based.</a:t>
            </a:r>
          </a:p>
          <a:p>
            <a:endParaRPr lang="en-US" dirty="0" smtClean="0"/>
          </a:p>
          <a:p>
            <a:r>
              <a:rPr lang="en-US" dirty="0" smtClean="0"/>
              <a:t>The sequence can be of any type T; if the sequence is empty or </a:t>
            </a:r>
            <a:r>
              <a:rPr lang="en-US" dirty="0" err="1" smtClean="0"/>
              <a:t>i</a:t>
            </a:r>
            <a:r>
              <a:rPr lang="en-US" dirty="0" smtClean="0"/>
              <a:t> is invalid, the default value for type T is returned.</a:t>
            </a:r>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XIII. Empty</a:t>
            </a:r>
            <a:endParaRPr lang="en-US" dirty="0"/>
          </a:p>
        </p:txBody>
      </p:sp>
      <p:sp>
        <p:nvSpPr>
          <p:cNvPr id="3" name="Content Placeholder 2"/>
          <p:cNvSpPr>
            <a:spLocks noGrp="1"/>
          </p:cNvSpPr>
          <p:nvPr>
            <p:ph idx="1"/>
          </p:nvPr>
        </p:nvSpPr>
        <p:spPr/>
        <p:txBody>
          <a:bodyPr/>
          <a:lstStyle/>
          <a:p>
            <a:r>
              <a:rPr lang="en-US" dirty="0" smtClean="0"/>
              <a:t>The Empty operator yields an empty sequence of the given type.</a:t>
            </a:r>
          </a:p>
          <a:p>
            <a:endParaRPr lang="en-US" dirty="0" smtClean="0"/>
          </a:p>
          <a:p>
            <a:r>
              <a:rPr lang="en-US" dirty="0" smtClean="0"/>
              <a:t>This operator is helpful when you need an empty sequence for another operator or a method argument.</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XIV. </a:t>
            </a:r>
            <a:r>
              <a:rPr lang="en-US" dirty="0" err="1" smtClean="0"/>
              <a:t>EqualAll</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EqualAll</a:t>
            </a:r>
            <a:r>
              <a:rPr lang="en-US" dirty="0" smtClean="0"/>
              <a:t> operator compares two sequences for equality. Two sequences are equal if they are of the same length, and contain the same sequence of elements.</a:t>
            </a:r>
          </a:p>
          <a:p>
            <a:endParaRPr lang="en-US" dirty="0" smtClean="0"/>
          </a:p>
          <a:p>
            <a:r>
              <a:rPr lang="en-US" dirty="0" smtClean="0"/>
              <a:t>The sequences may contain elements of any type T. This element type T must be the same at compile-time, but may differ at run-time.</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XV. Except</a:t>
            </a:r>
            <a:endParaRPr lang="en-US" dirty="0"/>
          </a:p>
        </p:txBody>
      </p:sp>
      <p:sp>
        <p:nvSpPr>
          <p:cNvPr id="3" name="Content Placeholder 2"/>
          <p:cNvSpPr>
            <a:spLocks noGrp="1"/>
          </p:cNvSpPr>
          <p:nvPr>
            <p:ph idx="1"/>
          </p:nvPr>
        </p:nvSpPr>
        <p:spPr/>
        <p:txBody>
          <a:bodyPr/>
          <a:lstStyle/>
          <a:p>
            <a:r>
              <a:rPr lang="en-US" dirty="0" smtClean="0"/>
              <a:t>Given two sequences of elements S1 and S2, the Except operator returns the distinct elements of S1 not in S2. In other words, Except computes the set difference S1 S2.</a:t>
            </a:r>
          </a:p>
          <a:p>
            <a:endParaRPr lang="en-US" dirty="0" smtClean="0"/>
          </a:p>
          <a:p>
            <a:r>
              <a:rPr lang="en-US" dirty="0" smtClean="0"/>
              <a:t>The sequences may contain elements of any type T. This element type T must be the same at compile-time, but may differ at run-time:</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XVI. First</a:t>
            </a:r>
            <a:endParaRPr lang="en-US" dirty="0"/>
          </a:p>
        </p:txBody>
      </p:sp>
      <p:sp>
        <p:nvSpPr>
          <p:cNvPr id="3" name="Content Placeholder 2"/>
          <p:cNvSpPr>
            <a:spLocks noGrp="1"/>
          </p:cNvSpPr>
          <p:nvPr>
            <p:ph idx="1"/>
          </p:nvPr>
        </p:nvSpPr>
        <p:spPr/>
        <p:txBody>
          <a:bodyPr/>
          <a:lstStyle/>
          <a:p>
            <a:r>
              <a:rPr lang="en-US" dirty="0" smtClean="0"/>
              <a:t>The First operator returns the first element of a sequence; the sequence must be non-empty.</a:t>
            </a:r>
          </a:p>
          <a:p>
            <a:endParaRPr lang="en-US" dirty="0" smtClean="0"/>
          </a:p>
          <a:p>
            <a:r>
              <a:rPr lang="en-US" dirty="0" smtClean="0"/>
              <a:t>The sequence can be of any type T.</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XVII. </a:t>
            </a:r>
            <a:r>
              <a:rPr lang="en-US" dirty="0" err="1" smtClean="0"/>
              <a:t>FirstOrDefault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FirstOrDefault</a:t>
            </a:r>
            <a:r>
              <a:rPr lang="en-US" dirty="0" smtClean="0"/>
              <a:t> operator returns the first element of a possibly empty sequence.</a:t>
            </a:r>
          </a:p>
          <a:p>
            <a:endParaRPr lang="en-US" dirty="0" smtClean="0"/>
          </a:p>
          <a:p>
            <a:r>
              <a:rPr lang="en-US" dirty="0" smtClean="0"/>
              <a:t>The sequence can be of any type T; if the sequence is empty, the default value for type T is returned.</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XVIII. Fold</a:t>
            </a:r>
            <a:endParaRPr lang="en-US" dirty="0"/>
          </a:p>
        </p:txBody>
      </p:sp>
      <p:sp>
        <p:nvSpPr>
          <p:cNvPr id="3" name="Content Placeholder 2"/>
          <p:cNvSpPr>
            <a:spLocks noGrp="1"/>
          </p:cNvSpPr>
          <p:nvPr>
            <p:ph idx="1"/>
          </p:nvPr>
        </p:nvSpPr>
        <p:spPr/>
        <p:txBody>
          <a:bodyPr/>
          <a:lstStyle/>
          <a:p>
            <a:r>
              <a:rPr lang="en-US" dirty="0" smtClean="0"/>
              <a:t>The Fold operator is considered obsolete.</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smtClean="0"/>
              <a:t>I. Aggregate</a:t>
            </a:r>
            <a:endParaRPr lang="en-US" dirty="0"/>
          </a:p>
        </p:txBody>
      </p:sp>
      <p:sp>
        <p:nvSpPr>
          <p:cNvPr id="3" name="Content Placeholder 2"/>
          <p:cNvSpPr>
            <a:spLocks noGrp="1"/>
          </p:cNvSpPr>
          <p:nvPr>
            <p:ph idx="1"/>
          </p:nvPr>
        </p:nvSpPr>
        <p:spPr/>
        <p:txBody>
          <a:bodyPr/>
          <a:lstStyle/>
          <a:p>
            <a:r>
              <a:rPr lang="en-US" dirty="0" smtClean="0"/>
              <a:t>The Aggregate operator applies a function over a sequence, with or without an initial seed value.</a:t>
            </a:r>
          </a:p>
          <a:p>
            <a:endParaRPr lang="en-US" dirty="0" smtClean="0"/>
          </a:p>
          <a:p>
            <a:r>
              <a:rPr lang="en-US" dirty="0" smtClean="0"/>
              <a:t>The sequence can be of any type T.</a:t>
            </a:r>
          </a:p>
          <a:p>
            <a:endParaRPr lang="en-US" dirty="0" smtClean="0"/>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dirty="0"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XIX. </a:t>
            </a:r>
            <a:r>
              <a:rPr lang="en-US" dirty="0" err="1" smtClean="0"/>
              <a:t>GroupBy</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GroupBy</a:t>
            </a:r>
            <a:r>
              <a:rPr lang="en-US" dirty="0" smtClean="0"/>
              <a:t> operator groups the elements of a sequence by key; the keys are yielded by a function applied to each element.</a:t>
            </a:r>
          </a:p>
          <a:p>
            <a:endParaRPr lang="en-US" dirty="0" smtClean="0"/>
          </a:p>
          <a:p>
            <a:r>
              <a:rPr lang="en-US" dirty="0" smtClean="0"/>
              <a:t> Each resulting group is an </a:t>
            </a:r>
            <a:r>
              <a:rPr lang="en-US" dirty="0" err="1" smtClean="0"/>
              <a:t>IEnumerable</a:t>
            </a:r>
            <a:r>
              <a:rPr lang="en-US" dirty="0" smtClean="0"/>
              <a:t> sequence of elements S with a key K.</a:t>
            </a:r>
          </a:p>
          <a:p>
            <a:endParaRPr lang="en-US" dirty="0" smtClean="0"/>
          </a:p>
          <a:p>
            <a:r>
              <a:rPr lang="en-US" dirty="0" smtClean="0"/>
              <a:t>Use of the group by clause in a query expression translates into application of the </a:t>
            </a:r>
            <a:r>
              <a:rPr lang="en-US" dirty="0" err="1" smtClean="0"/>
              <a:t>GroupBy</a:t>
            </a:r>
            <a:r>
              <a:rPr lang="en-US" dirty="0" smtClean="0"/>
              <a:t> operator. </a:t>
            </a:r>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 </a:t>
            </a:r>
            <a:r>
              <a:rPr lang="en-US" dirty="0" err="1" smtClean="0"/>
              <a:t>GroupJoin</a:t>
            </a:r>
            <a:endParaRPr lang="en-US" dirty="0"/>
          </a:p>
        </p:txBody>
      </p:sp>
      <p:sp>
        <p:nvSpPr>
          <p:cNvPr id="3" name="Content Placeholder 2"/>
          <p:cNvSpPr>
            <a:spLocks noGrp="1"/>
          </p:cNvSpPr>
          <p:nvPr>
            <p:ph idx="1"/>
          </p:nvPr>
        </p:nvSpPr>
        <p:spPr>
          <a:xfrm>
            <a:off x="457200" y="1935480"/>
            <a:ext cx="8382000" cy="4389120"/>
          </a:xfrm>
        </p:spPr>
        <p:txBody>
          <a:bodyPr>
            <a:normAutofit fontScale="92500" lnSpcReduction="10000"/>
          </a:bodyPr>
          <a:lstStyle/>
          <a:p>
            <a:r>
              <a:rPr lang="en-US" dirty="0" smtClean="0"/>
              <a:t>The </a:t>
            </a:r>
            <a:r>
              <a:rPr lang="en-US" dirty="0" err="1" smtClean="0"/>
              <a:t>GroupJoin</a:t>
            </a:r>
            <a:r>
              <a:rPr lang="en-US" dirty="0" smtClean="0"/>
              <a:t> operator performs a join of two sequences S1 and S2, based on the keys selected from S1's and S2's elements. </a:t>
            </a:r>
          </a:p>
          <a:p>
            <a:r>
              <a:rPr lang="en-US" dirty="0" smtClean="0"/>
              <a:t>The keys are yielded by functions applied to each element; a third function determines the data projected by the join.</a:t>
            </a:r>
          </a:p>
          <a:p>
            <a:r>
              <a:rPr lang="en-US" dirty="0" smtClean="0"/>
              <a:t>The result of a </a:t>
            </a:r>
            <a:r>
              <a:rPr lang="en-US" dirty="0" err="1" smtClean="0"/>
              <a:t>GroupJoin</a:t>
            </a:r>
            <a:r>
              <a:rPr lang="en-US" dirty="0" smtClean="0"/>
              <a:t> is hierarchical. For each element in S1, there's a possibly empty sub-sequence of matching elements from S2.</a:t>
            </a:r>
          </a:p>
          <a:p>
            <a:r>
              <a:rPr lang="en-US" dirty="0" smtClean="0"/>
              <a:t>Use of the join into clause in a query expression translates into application of the </a:t>
            </a:r>
            <a:r>
              <a:rPr lang="en-US" dirty="0" err="1" smtClean="0"/>
              <a:t>GroupJoin</a:t>
            </a:r>
            <a:r>
              <a:rPr lang="en-US" dirty="0" smtClean="0"/>
              <a:t> operator. </a:t>
            </a:r>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XXI. Intersect</a:t>
            </a:r>
            <a:endParaRPr lang="en-US" dirty="0"/>
          </a:p>
        </p:txBody>
      </p:sp>
      <p:sp>
        <p:nvSpPr>
          <p:cNvPr id="3" name="Content Placeholder 2"/>
          <p:cNvSpPr>
            <a:spLocks noGrp="1"/>
          </p:cNvSpPr>
          <p:nvPr>
            <p:ph idx="1"/>
          </p:nvPr>
        </p:nvSpPr>
        <p:spPr/>
        <p:txBody>
          <a:bodyPr/>
          <a:lstStyle/>
          <a:p>
            <a:r>
              <a:rPr lang="en-US" dirty="0" smtClean="0"/>
              <a:t>Given two sequences of elements S1 and S2, the Intersect operator returns the distinct elements of S1 that also appear in S2. In other words, Intersect computes the set intersection of S1 and S2.</a:t>
            </a:r>
          </a:p>
          <a:p>
            <a:endParaRPr lang="en-US" dirty="0" smtClean="0"/>
          </a:p>
          <a:p>
            <a:r>
              <a:rPr lang="en-US" dirty="0" smtClean="0"/>
              <a:t>The sequences may contain elements of any type T. This element type T must be the same at compile-time, but may differ at run-time.</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XXII. Join</a:t>
            </a:r>
            <a:endParaRPr lang="en-US" dirty="0"/>
          </a:p>
        </p:txBody>
      </p:sp>
      <p:sp>
        <p:nvSpPr>
          <p:cNvPr id="3" name="Content Placeholder 2"/>
          <p:cNvSpPr>
            <a:spLocks noGrp="1"/>
          </p:cNvSpPr>
          <p:nvPr>
            <p:ph idx="1"/>
          </p:nvPr>
        </p:nvSpPr>
        <p:spPr/>
        <p:txBody>
          <a:bodyPr/>
          <a:lstStyle/>
          <a:p>
            <a:r>
              <a:rPr lang="en-US" dirty="0" smtClean="0"/>
              <a:t>The Join operator performs an inner equijoin of two sequences S1 and S2, based on the keys selected from S1's and S2's elements. </a:t>
            </a:r>
          </a:p>
          <a:p>
            <a:endParaRPr lang="en-US" dirty="0" smtClean="0"/>
          </a:p>
          <a:p>
            <a:r>
              <a:rPr lang="en-US" dirty="0" smtClean="0"/>
              <a:t>The keys are yielded by functions applied to each element; a third function determines the data projected by the join. </a:t>
            </a:r>
          </a:p>
          <a:p>
            <a:endParaRPr lang="en-US" dirty="0" smtClean="0"/>
          </a:p>
          <a:p>
            <a:r>
              <a:rPr lang="en-US" dirty="0" smtClean="0"/>
              <a:t>Use of the join clause in a query expression translates into application of the Join operator. </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XXIII. Last</a:t>
            </a:r>
            <a:endParaRPr lang="en-US" dirty="0"/>
          </a:p>
        </p:txBody>
      </p:sp>
      <p:sp>
        <p:nvSpPr>
          <p:cNvPr id="3" name="Content Placeholder 2"/>
          <p:cNvSpPr>
            <a:spLocks noGrp="1"/>
          </p:cNvSpPr>
          <p:nvPr>
            <p:ph idx="1"/>
          </p:nvPr>
        </p:nvSpPr>
        <p:spPr/>
        <p:txBody>
          <a:bodyPr/>
          <a:lstStyle/>
          <a:p>
            <a:r>
              <a:rPr lang="en-US" dirty="0" smtClean="0"/>
              <a:t>The Last operator returns the last element of a sequence; the sequence must be non-empty.</a:t>
            </a:r>
          </a:p>
          <a:p>
            <a:endParaRPr lang="en-US" dirty="0" smtClean="0"/>
          </a:p>
          <a:p>
            <a:r>
              <a:rPr lang="en-US" dirty="0" smtClean="0"/>
              <a:t>The sequence can be of any type T.</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XXIV. </a:t>
            </a:r>
            <a:r>
              <a:rPr lang="en-US" dirty="0" err="1" smtClean="0"/>
              <a:t>LastOrDefault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LastOrDefault</a:t>
            </a:r>
            <a:r>
              <a:rPr lang="en-US" dirty="0" smtClean="0"/>
              <a:t> operator returns the last element of a possibly empty sequence.</a:t>
            </a:r>
          </a:p>
          <a:p>
            <a:endParaRPr lang="en-US" dirty="0" smtClean="0"/>
          </a:p>
          <a:p>
            <a:r>
              <a:rPr lang="en-US" dirty="0" smtClean="0"/>
              <a:t>The sequence can be of any type T; if the sequence is empty, the default value for type T is returned.</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XXV. </a:t>
            </a:r>
            <a:r>
              <a:rPr lang="en-US" dirty="0" err="1" smtClean="0"/>
              <a:t>LongCount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LongCount</a:t>
            </a:r>
            <a:r>
              <a:rPr lang="en-US" dirty="0" smtClean="0"/>
              <a:t> operator counts the number of elements in a sequence, yielding a long result. </a:t>
            </a:r>
          </a:p>
          <a:p>
            <a:endParaRPr lang="en-US" dirty="0" smtClean="0"/>
          </a:p>
          <a:p>
            <a:r>
              <a:rPr lang="en-US" dirty="0" smtClean="0"/>
              <a:t>The elements are either the sequence itself, or selected from a sequence of objects.</a:t>
            </a:r>
          </a:p>
          <a:p>
            <a:endParaRPr lang="en-US" dirty="0" smtClean="0"/>
          </a:p>
          <a:p>
            <a:r>
              <a:rPr lang="en-US" dirty="0" smtClean="0"/>
              <a:t>The sequence can be of any type T.</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XXVI. Max</a:t>
            </a:r>
            <a:endParaRPr lang="en-US" dirty="0"/>
          </a:p>
        </p:txBody>
      </p:sp>
      <p:sp>
        <p:nvSpPr>
          <p:cNvPr id="3" name="Content Placeholder 2"/>
          <p:cNvSpPr>
            <a:spLocks noGrp="1"/>
          </p:cNvSpPr>
          <p:nvPr>
            <p:ph idx="1"/>
          </p:nvPr>
        </p:nvSpPr>
        <p:spPr/>
        <p:txBody>
          <a:bodyPr/>
          <a:lstStyle/>
          <a:p>
            <a:r>
              <a:rPr lang="en-US" dirty="0" smtClean="0"/>
              <a:t>The Max operator finds the maximum of a sequence of values. The values are either the sequence itself, or selected out of a sequence of objects, and must implement </a:t>
            </a:r>
            <a:r>
              <a:rPr lang="en-US" dirty="0" err="1" smtClean="0"/>
              <a:t>IComparable</a:t>
            </a:r>
            <a:r>
              <a:rPr lang="en-US" dirty="0" smtClean="0"/>
              <a:t> for comparison purposes.</a:t>
            </a:r>
          </a:p>
          <a:p>
            <a:endParaRPr lang="en-US" dirty="0" smtClean="0"/>
          </a:p>
          <a:p>
            <a:r>
              <a:rPr lang="en-US" dirty="0" smtClean="0"/>
              <a:t>The sequence can be of any type T; the resulting type is the same.</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XXVII. Min</a:t>
            </a:r>
            <a:endParaRPr lang="en-US" dirty="0"/>
          </a:p>
        </p:txBody>
      </p:sp>
      <p:sp>
        <p:nvSpPr>
          <p:cNvPr id="3" name="Content Placeholder 2"/>
          <p:cNvSpPr>
            <a:spLocks noGrp="1"/>
          </p:cNvSpPr>
          <p:nvPr>
            <p:ph idx="1"/>
          </p:nvPr>
        </p:nvSpPr>
        <p:spPr/>
        <p:txBody>
          <a:bodyPr/>
          <a:lstStyle/>
          <a:p>
            <a:r>
              <a:rPr lang="en-US" dirty="0" smtClean="0"/>
              <a:t>The Min operator finds the minimum of a sequence of values. The values are either the sequence itself, or selected out of a sequence of objects, and must implement </a:t>
            </a:r>
            <a:r>
              <a:rPr lang="en-US" dirty="0" err="1" smtClean="0"/>
              <a:t>IComparable</a:t>
            </a:r>
            <a:r>
              <a:rPr lang="en-US" dirty="0" smtClean="0"/>
              <a:t> for comparison purposes.</a:t>
            </a:r>
          </a:p>
          <a:p>
            <a:endParaRPr lang="en-US" dirty="0" smtClean="0"/>
          </a:p>
          <a:p>
            <a:r>
              <a:rPr lang="en-US" dirty="0" smtClean="0"/>
              <a:t>The sequence can be of any type T; the resulting type is the same.</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XXVIII. </a:t>
            </a:r>
            <a:r>
              <a:rPr lang="en-US" dirty="0" err="1" smtClean="0"/>
              <a:t>OfType</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OfType</a:t>
            </a:r>
            <a:r>
              <a:rPr lang="en-US" dirty="0" smtClean="0"/>
              <a:t> operator yields the elements of a sequence that match a given type T. In other words, </a:t>
            </a:r>
            <a:r>
              <a:rPr lang="en-US" dirty="0" err="1" smtClean="0"/>
              <a:t>OfType</a:t>
            </a:r>
            <a:r>
              <a:rPr lang="en-US" dirty="0" smtClean="0"/>
              <a:t> filters a sequence by type.</a:t>
            </a:r>
          </a:p>
          <a:p>
            <a:endParaRPr lang="en-US" dirty="0" smtClean="0"/>
          </a:p>
          <a:p>
            <a:r>
              <a:rPr lang="en-US" dirty="0" smtClean="0"/>
              <a:t>The </a:t>
            </a:r>
            <a:r>
              <a:rPr lang="en-US" dirty="0" err="1" smtClean="0"/>
              <a:t>OfType</a:t>
            </a:r>
            <a:r>
              <a:rPr lang="en-US" dirty="0" smtClean="0"/>
              <a:t> operator is commonly used to :</a:t>
            </a:r>
          </a:p>
          <a:p>
            <a:pPr lvl="1"/>
            <a:r>
              <a:rPr lang="en-US" dirty="0" smtClean="0"/>
              <a:t>Wrap pre-2.0 collections (such as </a:t>
            </a:r>
            <a:r>
              <a:rPr lang="en-US" dirty="0" err="1" smtClean="0"/>
              <a:t>ArrayLists</a:t>
            </a:r>
            <a:r>
              <a:rPr lang="en-US" dirty="0" smtClean="0"/>
              <a:t>) for use with LINQ.</a:t>
            </a:r>
          </a:p>
          <a:p>
            <a:pPr lvl="1"/>
            <a:r>
              <a:rPr lang="en-US" dirty="0" smtClean="0"/>
              <a:t> Filter mixed collections.</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smtClean="0"/>
              <a:t>II. All</a:t>
            </a:r>
            <a:endParaRPr lang="en-US" dirty="0"/>
          </a:p>
        </p:txBody>
      </p:sp>
      <p:sp>
        <p:nvSpPr>
          <p:cNvPr id="3" name="Content Placeholder 2"/>
          <p:cNvSpPr>
            <a:spLocks noGrp="1"/>
          </p:cNvSpPr>
          <p:nvPr>
            <p:ph idx="1"/>
          </p:nvPr>
        </p:nvSpPr>
        <p:spPr/>
        <p:txBody>
          <a:bodyPr/>
          <a:lstStyle/>
          <a:p>
            <a:r>
              <a:rPr lang="en-US" dirty="0" smtClean="0"/>
              <a:t>The All operator applies a function over a sequence.</a:t>
            </a:r>
          </a:p>
          <a:p>
            <a:endParaRPr lang="en-US" dirty="0" smtClean="0"/>
          </a:p>
          <a:p>
            <a:r>
              <a:rPr lang="en-US" dirty="0" smtClean="0"/>
              <a:t>Checking to see if all of the elements satisfy the function.</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dirty="0"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r>
              <a:rPr lang="en-US" dirty="0" smtClean="0"/>
              <a:t>XXIX. </a:t>
            </a:r>
            <a:r>
              <a:rPr lang="en-US" dirty="0" err="1" smtClean="0"/>
              <a:t>OrderBy</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OrderBy</a:t>
            </a:r>
            <a:r>
              <a:rPr lang="en-US" dirty="0" smtClean="0"/>
              <a:t> operator orders a sequence of elements into ascending order; the keys used to order the sequence are yielded by a function applied to each element.</a:t>
            </a:r>
          </a:p>
          <a:p>
            <a:endParaRPr lang="en-US" dirty="0" smtClean="0"/>
          </a:p>
          <a:p>
            <a:r>
              <a:rPr lang="en-US" dirty="0" smtClean="0"/>
              <a:t>Use of the </a:t>
            </a:r>
            <a:r>
              <a:rPr lang="en-US" dirty="0" err="1" smtClean="0"/>
              <a:t>orderby</a:t>
            </a:r>
            <a:r>
              <a:rPr lang="en-US" dirty="0" smtClean="0"/>
              <a:t> clause in a query expression translates into application of the </a:t>
            </a:r>
            <a:r>
              <a:rPr lang="en-US" dirty="0" err="1" smtClean="0"/>
              <a:t>OrderBy</a:t>
            </a:r>
            <a:r>
              <a:rPr lang="en-US" dirty="0" smtClean="0"/>
              <a:t> operator. </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r>
              <a:rPr lang="en-US" dirty="0" smtClean="0"/>
              <a:t>XXX. </a:t>
            </a:r>
            <a:r>
              <a:rPr lang="en-US" dirty="0" err="1" smtClean="0"/>
              <a:t>OrderByDescending</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OrderByDescending</a:t>
            </a:r>
            <a:r>
              <a:rPr lang="en-US" dirty="0" smtClean="0"/>
              <a:t> operator orders a sequence of elements into descending order; the keys used to order the sequence are yielded by a function applied to each element.</a:t>
            </a:r>
          </a:p>
          <a:p>
            <a:endParaRPr lang="en-US" dirty="0" smtClean="0"/>
          </a:p>
          <a:p>
            <a:r>
              <a:rPr lang="en-US" dirty="0" smtClean="0"/>
              <a:t>Use of the </a:t>
            </a:r>
            <a:r>
              <a:rPr lang="en-US" dirty="0" err="1" smtClean="0"/>
              <a:t>orderby</a:t>
            </a:r>
            <a:r>
              <a:rPr lang="en-US" dirty="0" smtClean="0"/>
              <a:t> clause in a query expression with the descending keyword translates into application of the </a:t>
            </a:r>
            <a:r>
              <a:rPr lang="en-US" dirty="0" err="1" smtClean="0"/>
              <a:t>OrderByDescending</a:t>
            </a:r>
            <a:r>
              <a:rPr lang="en-US" dirty="0" smtClean="0"/>
              <a:t> operator. </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r>
              <a:rPr lang="en-US" dirty="0" smtClean="0"/>
              <a:t>XXXI. Range</a:t>
            </a:r>
            <a:endParaRPr lang="en-US" dirty="0"/>
          </a:p>
        </p:txBody>
      </p:sp>
      <p:sp>
        <p:nvSpPr>
          <p:cNvPr id="3" name="Content Placeholder 2"/>
          <p:cNvSpPr>
            <a:spLocks noGrp="1"/>
          </p:cNvSpPr>
          <p:nvPr>
            <p:ph idx="1"/>
          </p:nvPr>
        </p:nvSpPr>
        <p:spPr/>
        <p:txBody>
          <a:bodyPr/>
          <a:lstStyle/>
          <a:p>
            <a:r>
              <a:rPr lang="en-US" dirty="0" smtClean="0"/>
              <a:t>The Range operator yields a sequence of integers in the given range, inclusive.</a:t>
            </a:r>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r>
              <a:rPr lang="en-US" dirty="0" smtClean="0"/>
              <a:t>XXXII. Repeat</a:t>
            </a:r>
            <a:endParaRPr lang="en-US" dirty="0"/>
          </a:p>
        </p:txBody>
      </p:sp>
      <p:sp>
        <p:nvSpPr>
          <p:cNvPr id="3" name="Content Placeholder 2"/>
          <p:cNvSpPr>
            <a:spLocks noGrp="1"/>
          </p:cNvSpPr>
          <p:nvPr>
            <p:ph idx="1"/>
          </p:nvPr>
        </p:nvSpPr>
        <p:spPr/>
        <p:txBody>
          <a:bodyPr/>
          <a:lstStyle/>
          <a:p>
            <a:r>
              <a:rPr lang="en-US" dirty="0" smtClean="0"/>
              <a:t>The Repeat operator yields a sequence of values by repeating a given value n times.</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r>
              <a:rPr lang="en-US" dirty="0" smtClean="0"/>
              <a:t>XXXIII. Reverse</a:t>
            </a:r>
            <a:endParaRPr lang="en-US" dirty="0"/>
          </a:p>
        </p:txBody>
      </p:sp>
      <p:sp>
        <p:nvSpPr>
          <p:cNvPr id="3" name="Content Placeholder 2"/>
          <p:cNvSpPr>
            <a:spLocks noGrp="1"/>
          </p:cNvSpPr>
          <p:nvPr>
            <p:ph idx="1"/>
          </p:nvPr>
        </p:nvSpPr>
        <p:spPr/>
        <p:txBody>
          <a:bodyPr/>
          <a:lstStyle/>
          <a:p>
            <a:r>
              <a:rPr lang="en-US" dirty="0" smtClean="0"/>
              <a:t>The Reverse operator reverses the elements of a sequence.</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r>
              <a:rPr lang="en-US" dirty="0" smtClean="0"/>
              <a:t>XXXIV. Select</a:t>
            </a:r>
            <a:endParaRPr lang="en-US" dirty="0"/>
          </a:p>
        </p:txBody>
      </p:sp>
      <p:sp>
        <p:nvSpPr>
          <p:cNvPr id="3" name="Content Placeholder 2"/>
          <p:cNvSpPr>
            <a:spLocks noGrp="1"/>
          </p:cNvSpPr>
          <p:nvPr>
            <p:ph idx="1"/>
          </p:nvPr>
        </p:nvSpPr>
        <p:spPr/>
        <p:txBody>
          <a:bodyPr/>
          <a:lstStyle/>
          <a:p>
            <a:r>
              <a:rPr lang="en-US" dirty="0" smtClean="0"/>
              <a:t>The Select operator applies a projection function over a sequence of elements, yielding a sequence of possibly new elements.</a:t>
            </a:r>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r>
              <a:rPr lang="en-US" dirty="0" smtClean="0"/>
              <a:t>XXXV. </a:t>
            </a:r>
            <a:r>
              <a:rPr lang="en-US" dirty="0" err="1" smtClean="0"/>
              <a:t>SelectMany</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SelectMany</a:t>
            </a:r>
            <a:r>
              <a:rPr lang="en-US" dirty="0" smtClean="0"/>
              <a:t> operator applies a projection function over a sequence of sequences, yielding a "flattened" sequence of possibly new elements. </a:t>
            </a:r>
          </a:p>
          <a:p>
            <a:r>
              <a:rPr lang="en-US" dirty="0" smtClean="0"/>
              <a:t>The </a:t>
            </a:r>
            <a:r>
              <a:rPr lang="en-US" dirty="0" err="1" smtClean="0"/>
              <a:t>SelectMany</a:t>
            </a:r>
            <a:r>
              <a:rPr lang="en-US" dirty="0" smtClean="0"/>
              <a:t> operator is commonly used to flatten hierarchical data. </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r>
              <a:rPr lang="en-US" dirty="0" smtClean="0"/>
              <a:t>XXXVI. Single</a:t>
            </a:r>
            <a:endParaRPr lang="en-US" dirty="0"/>
          </a:p>
        </p:txBody>
      </p:sp>
      <p:sp>
        <p:nvSpPr>
          <p:cNvPr id="3" name="Content Placeholder 2"/>
          <p:cNvSpPr>
            <a:spLocks noGrp="1"/>
          </p:cNvSpPr>
          <p:nvPr>
            <p:ph idx="1"/>
          </p:nvPr>
        </p:nvSpPr>
        <p:spPr/>
        <p:txBody>
          <a:bodyPr/>
          <a:lstStyle/>
          <a:p>
            <a:r>
              <a:rPr lang="en-US" dirty="0" smtClean="0"/>
              <a:t>The Single operator returns the lone element of a sequence; the sequence must contain exactly one element.</a:t>
            </a:r>
          </a:p>
          <a:p>
            <a:endParaRPr lang="en-US" dirty="0" smtClean="0"/>
          </a:p>
          <a:p>
            <a:r>
              <a:rPr lang="en-US" dirty="0" smtClean="0"/>
              <a:t>The sequence can be of any type T.</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r>
              <a:rPr lang="en-US" dirty="0" smtClean="0"/>
              <a:t>XXXVII. </a:t>
            </a:r>
            <a:r>
              <a:rPr lang="en-US" dirty="0" err="1" smtClean="0"/>
              <a:t>SingleOrDefault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SingleOrDefault</a:t>
            </a:r>
            <a:r>
              <a:rPr lang="en-US" dirty="0" smtClean="0"/>
              <a:t> operator returns the lone element of a sequence; the sequence must be empty or contain exactly one element.</a:t>
            </a:r>
          </a:p>
          <a:p>
            <a:endParaRPr lang="en-US" dirty="0" smtClean="0"/>
          </a:p>
          <a:p>
            <a:r>
              <a:rPr lang="en-US" dirty="0" smtClean="0"/>
              <a:t>The sequence can be of any type T; if the sequence is empty, the default value for type T is returned.</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r>
              <a:rPr lang="en-US" dirty="0" smtClean="0"/>
              <a:t>XXXVIII. Skip</a:t>
            </a:r>
            <a:endParaRPr lang="en-US" dirty="0"/>
          </a:p>
        </p:txBody>
      </p:sp>
      <p:sp>
        <p:nvSpPr>
          <p:cNvPr id="3" name="Content Placeholder 2"/>
          <p:cNvSpPr>
            <a:spLocks noGrp="1"/>
          </p:cNvSpPr>
          <p:nvPr>
            <p:ph idx="1"/>
          </p:nvPr>
        </p:nvSpPr>
        <p:spPr/>
        <p:txBody>
          <a:bodyPr/>
          <a:lstStyle/>
          <a:p>
            <a:r>
              <a:rPr lang="en-US" dirty="0" smtClean="0"/>
              <a:t>The Skip operator skips the first n elements of a sequence, yielding the remaining elements. If n &lt;= 0 the result is the sequence itself; if n &gt;= sequence's length the result is an empty sequence.</a:t>
            </a:r>
          </a:p>
          <a:p>
            <a:endParaRPr lang="en-US" dirty="0" smtClean="0"/>
          </a:p>
          <a:p>
            <a:r>
              <a:rPr lang="en-US" dirty="0" smtClean="0"/>
              <a:t>The sequence can be of any type T.</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smtClean="0"/>
              <a:t>III. Any</a:t>
            </a:r>
            <a:endParaRPr lang="en-US" dirty="0"/>
          </a:p>
        </p:txBody>
      </p:sp>
      <p:sp>
        <p:nvSpPr>
          <p:cNvPr id="3" name="Content Placeholder 2"/>
          <p:cNvSpPr>
            <a:spLocks noGrp="1"/>
          </p:cNvSpPr>
          <p:nvPr>
            <p:ph idx="1"/>
          </p:nvPr>
        </p:nvSpPr>
        <p:spPr/>
        <p:txBody>
          <a:bodyPr/>
          <a:lstStyle/>
          <a:p>
            <a:r>
              <a:rPr lang="en-US" dirty="0" smtClean="0"/>
              <a:t>The Any operator applies a function over a sequence.</a:t>
            </a:r>
          </a:p>
          <a:p>
            <a:endParaRPr lang="en-US" dirty="0" smtClean="0"/>
          </a:p>
          <a:p>
            <a:r>
              <a:rPr lang="en-US" dirty="0" smtClean="0"/>
              <a:t>Checking to see if any of the elements satisfy the function.</a:t>
            </a:r>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dirty="0"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r>
              <a:rPr lang="en-US" dirty="0" smtClean="0"/>
              <a:t>XXXIX. </a:t>
            </a:r>
            <a:r>
              <a:rPr lang="en-US" dirty="0" err="1" smtClean="0"/>
              <a:t>SkipWhile</a:t>
            </a:r>
            <a:endParaRPr lang="en-US" dirty="0"/>
          </a:p>
        </p:txBody>
      </p:sp>
      <p:sp>
        <p:nvSpPr>
          <p:cNvPr id="3" name="Content Placeholder 2"/>
          <p:cNvSpPr>
            <a:spLocks noGrp="1"/>
          </p:cNvSpPr>
          <p:nvPr>
            <p:ph idx="1"/>
          </p:nvPr>
        </p:nvSpPr>
        <p:spPr/>
        <p:txBody>
          <a:bodyPr/>
          <a:lstStyle/>
          <a:p>
            <a:r>
              <a:rPr lang="en-US" dirty="0" smtClean="0"/>
              <a:t>Given a function F and a sequence S, the </a:t>
            </a:r>
            <a:r>
              <a:rPr lang="en-US" dirty="0" err="1" smtClean="0"/>
              <a:t>SkipWhile</a:t>
            </a:r>
            <a:r>
              <a:rPr lang="en-US" dirty="0" smtClean="0"/>
              <a:t> operator skips the first n elements of S where F returns true, yielding the remaining elements. </a:t>
            </a:r>
          </a:p>
          <a:p>
            <a:endParaRPr lang="en-US" dirty="0" smtClean="0"/>
          </a:p>
          <a:p>
            <a:r>
              <a:rPr lang="en-US" dirty="0" smtClean="0"/>
              <a:t>Two versions of F are supported: accepting an element, or accepting an element along with its 0-based index in the sequence.</a:t>
            </a:r>
          </a:p>
          <a:p>
            <a:endParaRPr lang="en-US" dirty="0" smtClean="0"/>
          </a:p>
          <a:p>
            <a:r>
              <a:rPr lang="en-US" dirty="0" smtClean="0"/>
              <a:t>The sequence can be of any type T.</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r>
              <a:rPr lang="en-US" dirty="0" smtClean="0"/>
              <a:t>XXXX. Sum</a:t>
            </a:r>
            <a:endParaRPr lang="en-US" dirty="0"/>
          </a:p>
        </p:txBody>
      </p:sp>
      <p:sp>
        <p:nvSpPr>
          <p:cNvPr id="3" name="Content Placeholder 2"/>
          <p:cNvSpPr>
            <a:spLocks noGrp="1"/>
          </p:cNvSpPr>
          <p:nvPr>
            <p:ph idx="1"/>
          </p:nvPr>
        </p:nvSpPr>
        <p:spPr/>
        <p:txBody>
          <a:bodyPr/>
          <a:lstStyle/>
          <a:p>
            <a:r>
              <a:rPr lang="en-US" dirty="0" smtClean="0"/>
              <a:t>The Sum operator computes the sum of a sequence of numeric values. The values are either the sequence itself or selected out of a sequence of objects.</a:t>
            </a:r>
          </a:p>
          <a:p>
            <a:endParaRPr lang="en-US" dirty="0" smtClean="0"/>
          </a:p>
          <a:p>
            <a:endParaRPr lang="en-US" dirty="0" smtClean="0"/>
          </a:p>
          <a:p>
            <a:r>
              <a:rPr lang="en-US" dirty="0" smtClean="0"/>
              <a:t>The values can be of type </a:t>
            </a:r>
            <a:r>
              <a:rPr lang="en-US" dirty="0" err="1" smtClean="0"/>
              <a:t>int</a:t>
            </a:r>
            <a:r>
              <a:rPr lang="en-US" dirty="0" smtClean="0"/>
              <a:t>, </a:t>
            </a:r>
            <a:r>
              <a:rPr lang="en-US" dirty="0" err="1" smtClean="0"/>
              <a:t>int</a:t>
            </a:r>
            <a:r>
              <a:rPr lang="en-US" dirty="0" smtClean="0"/>
              <a:t>?, long, long?, decimal, decimal?, double, or double?. The resulting type is the same.</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XXXXI. Take</a:t>
            </a:r>
            <a:endParaRPr lang="en-US" dirty="0"/>
          </a:p>
        </p:txBody>
      </p:sp>
      <p:sp>
        <p:nvSpPr>
          <p:cNvPr id="3" name="Content Placeholder 2"/>
          <p:cNvSpPr>
            <a:spLocks noGrp="1"/>
          </p:cNvSpPr>
          <p:nvPr>
            <p:ph idx="1"/>
          </p:nvPr>
        </p:nvSpPr>
        <p:spPr/>
        <p:txBody>
          <a:bodyPr/>
          <a:lstStyle/>
          <a:p>
            <a:r>
              <a:rPr lang="en-US" dirty="0" smtClean="0"/>
              <a:t>The Take operator yields the first n elements of a sequence. If n &lt;= 0 the result is an empty sequence; if n &gt;= sequence's length the result is the sequence itself.</a:t>
            </a:r>
          </a:p>
          <a:p>
            <a:endParaRPr lang="en-US" u="sng" dirty="0" smtClean="0"/>
          </a:p>
          <a:p>
            <a:endParaRPr lang="en-US" u="sng" dirty="0" smtClean="0"/>
          </a:p>
          <a:p>
            <a:r>
              <a:rPr lang="en-US" dirty="0" smtClean="0"/>
              <a:t>The sequence can be of any type T.</a:t>
            </a:r>
          </a:p>
          <a:p>
            <a:endParaRPr lang="en-US" u="sng"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XXXXII. </a:t>
            </a:r>
            <a:r>
              <a:rPr lang="en-US" dirty="0" err="1" smtClean="0"/>
              <a:t>TakeWhile</a:t>
            </a:r>
            <a:endParaRPr lang="en-US" dirty="0"/>
          </a:p>
        </p:txBody>
      </p:sp>
      <p:sp>
        <p:nvSpPr>
          <p:cNvPr id="3" name="Content Placeholder 2"/>
          <p:cNvSpPr>
            <a:spLocks noGrp="1"/>
          </p:cNvSpPr>
          <p:nvPr>
            <p:ph idx="1"/>
          </p:nvPr>
        </p:nvSpPr>
        <p:spPr/>
        <p:txBody>
          <a:bodyPr/>
          <a:lstStyle/>
          <a:p>
            <a:r>
              <a:rPr lang="en-US" dirty="0" smtClean="0"/>
              <a:t>Given a function F and a sequence S, the </a:t>
            </a:r>
            <a:r>
              <a:rPr lang="en-US" dirty="0" err="1" smtClean="0"/>
              <a:t>TakeWhile</a:t>
            </a:r>
            <a:r>
              <a:rPr lang="en-US" dirty="0" smtClean="0"/>
              <a:t> operator yields the first n elements of S where F returns true. Two versions of F are supported: accepting an element, or accepting an element along with its 0-based index in the sequence.</a:t>
            </a:r>
          </a:p>
          <a:p>
            <a:endParaRPr lang="en-US" dirty="0" smtClean="0"/>
          </a:p>
          <a:p>
            <a:r>
              <a:rPr lang="en-US" dirty="0" smtClean="0"/>
              <a:t>The sequence can be of any type T.</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XXXXIII. </a:t>
            </a:r>
            <a:r>
              <a:rPr lang="en-US" dirty="0" err="1" smtClean="0"/>
              <a:t>ThenBy</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ThenBy</a:t>
            </a:r>
            <a:r>
              <a:rPr lang="en-US" dirty="0" smtClean="0"/>
              <a:t> operator takes an ordered sequence and yields a secondary, ascending ordering; the keys used for the secondary ordering are yielded by a function applied to each element. </a:t>
            </a:r>
          </a:p>
          <a:p>
            <a:endParaRPr lang="en-US" dirty="0" smtClean="0"/>
          </a:p>
          <a:p>
            <a:r>
              <a:rPr lang="en-US" dirty="0" smtClean="0"/>
              <a:t>Ordered sequences are typically produced by </a:t>
            </a:r>
            <a:r>
              <a:rPr lang="en-US" dirty="0" err="1" smtClean="0"/>
              <a:t>OrderBy</a:t>
            </a:r>
            <a:r>
              <a:rPr lang="en-US" dirty="0" smtClean="0"/>
              <a:t> or </a:t>
            </a:r>
            <a:r>
              <a:rPr lang="en-US" dirty="0" err="1" smtClean="0"/>
              <a:t>OrderByDescending</a:t>
            </a:r>
            <a:r>
              <a:rPr lang="en-US" dirty="0" smtClean="0"/>
              <a:t>, but can also be produced by </a:t>
            </a:r>
            <a:r>
              <a:rPr lang="en-US" dirty="0" err="1" smtClean="0"/>
              <a:t>ThenBy</a:t>
            </a:r>
            <a:r>
              <a:rPr lang="en-US" dirty="0" smtClean="0"/>
              <a:t> and </a:t>
            </a:r>
            <a:r>
              <a:rPr lang="en-US" dirty="0" err="1" smtClean="0"/>
              <a:t>ThenByDescending</a:t>
            </a:r>
            <a:r>
              <a:rPr lang="en-US" dirty="0" smtClean="0"/>
              <a:t> to yield additional sub-orderings.</a:t>
            </a:r>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XXXXIV. </a:t>
            </a:r>
            <a:r>
              <a:rPr lang="en-US" dirty="0" err="1" smtClean="0"/>
              <a:t>ThenByDescending</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ThenByDescending</a:t>
            </a:r>
            <a:r>
              <a:rPr lang="en-US" dirty="0" smtClean="0"/>
              <a:t> operator takes an ordered sequence and yields a secondary, descending ordering; the keys used for the secondary ordering are yielded by a function applied to each element.</a:t>
            </a:r>
          </a:p>
          <a:p>
            <a:r>
              <a:rPr lang="en-US" dirty="0" smtClean="0"/>
              <a:t> Ordered sequences are typically produced by </a:t>
            </a:r>
            <a:r>
              <a:rPr lang="en-US" dirty="0" err="1" smtClean="0"/>
              <a:t>OrderBy</a:t>
            </a:r>
            <a:r>
              <a:rPr lang="en-US" dirty="0" smtClean="0"/>
              <a:t> or </a:t>
            </a:r>
            <a:r>
              <a:rPr lang="en-US" dirty="0" err="1" smtClean="0"/>
              <a:t>OrderByDescending</a:t>
            </a:r>
            <a:r>
              <a:rPr lang="en-US" dirty="0" smtClean="0"/>
              <a:t>, but can also be produced by </a:t>
            </a:r>
            <a:r>
              <a:rPr lang="en-US" dirty="0" err="1" smtClean="0"/>
              <a:t>ThenBy</a:t>
            </a:r>
            <a:r>
              <a:rPr lang="en-US" dirty="0" smtClean="0"/>
              <a:t> and </a:t>
            </a:r>
            <a:r>
              <a:rPr lang="en-US" dirty="0" err="1" smtClean="0"/>
              <a:t>ThenByDescending</a:t>
            </a:r>
            <a:r>
              <a:rPr lang="en-US" dirty="0" smtClean="0"/>
              <a:t> to yield additional sub-orderings.</a:t>
            </a:r>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XXXXV. </a:t>
            </a:r>
            <a:r>
              <a:rPr lang="en-US" dirty="0" err="1" smtClean="0"/>
              <a:t>ToArray</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ToArray</a:t>
            </a:r>
            <a:r>
              <a:rPr lang="en-US" dirty="0" smtClean="0"/>
              <a:t> operator iterates across a sequence of values, yielding an array containing these values. For example, doctors living in Chicago:</a:t>
            </a:r>
          </a:p>
          <a:p>
            <a:endParaRPr lang="en-US" dirty="0" smtClean="0"/>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XXXXVI. </a:t>
            </a:r>
            <a:r>
              <a:rPr lang="en-US" dirty="0" err="1" smtClean="0"/>
              <a:t>ToDictionary</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ToDictionary</a:t>
            </a:r>
            <a:r>
              <a:rPr lang="en-US" dirty="0" smtClean="0"/>
              <a:t> operator iterates across a sequence of values, yielding a Dictionary&lt;K, V&gt; of (key, value) pairs. Each key must be unique, resulting in a one-to-one mapping of key to value. </a:t>
            </a:r>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XXXXVII. </a:t>
            </a:r>
            <a:r>
              <a:rPr lang="en-US" dirty="0" err="1" smtClean="0"/>
              <a:t>ToList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ToList</a:t>
            </a:r>
            <a:r>
              <a:rPr lang="en-US" dirty="0" smtClean="0"/>
              <a:t> operator iterates across a sequence of values, yielding a List&lt;T&gt; containing these values. </a:t>
            </a:r>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XXXXVIII. </a:t>
            </a:r>
            <a:r>
              <a:rPr lang="en-US" dirty="0" err="1" smtClean="0"/>
              <a:t>ToLookup</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ToLookup</a:t>
            </a:r>
            <a:r>
              <a:rPr lang="en-US" dirty="0" smtClean="0"/>
              <a:t> operator iterates across a sequence of values, yielding a Lookup&lt;K, V&gt; of (key, value) pairs. The keys do not need to be unique; values with the same key form a collection under that key, resulting in a one-to-many mapping of key to values. </a:t>
            </a:r>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smtClean="0"/>
              <a:t>IV. Average</a:t>
            </a:r>
            <a:endParaRPr lang="en-US" dirty="0"/>
          </a:p>
        </p:txBody>
      </p:sp>
      <p:sp>
        <p:nvSpPr>
          <p:cNvPr id="3" name="Content Placeholder 2"/>
          <p:cNvSpPr>
            <a:spLocks noGrp="1"/>
          </p:cNvSpPr>
          <p:nvPr>
            <p:ph idx="1"/>
          </p:nvPr>
        </p:nvSpPr>
        <p:spPr/>
        <p:txBody>
          <a:bodyPr/>
          <a:lstStyle/>
          <a:p>
            <a:r>
              <a:rPr lang="en-US" dirty="0" smtClean="0"/>
              <a:t>The Average operator computes the average of a sequence of numeric values.</a:t>
            </a:r>
          </a:p>
          <a:p>
            <a:endParaRPr lang="en-US" dirty="0" smtClean="0"/>
          </a:p>
          <a:p>
            <a:r>
              <a:rPr lang="en-US" dirty="0" smtClean="0"/>
              <a:t>The values are either the sequence itself, or selected out of a sequence of objects.</a:t>
            </a:r>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dirty="0"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XXXIX. </a:t>
            </a:r>
            <a:r>
              <a:rPr lang="en-US" dirty="0" err="1" smtClean="0"/>
              <a:t>ToSequence</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ToSequence</a:t>
            </a:r>
            <a:r>
              <a:rPr lang="en-US" dirty="0" smtClean="0"/>
              <a:t> operator casts a sequence as a sequence, thereby hiding any public members of the original </a:t>
            </a:r>
            <a:r>
              <a:rPr lang="en-US" dirty="0" err="1" smtClean="0"/>
              <a:t>sequencein</a:t>
            </a:r>
            <a:r>
              <a:rPr lang="en-US" dirty="0" smtClean="0"/>
              <a:t> particular those that might conflict or compete with the standard query operators. </a:t>
            </a:r>
          </a:p>
          <a:p>
            <a:endParaRPr lang="en-US" dirty="0" smtClean="0"/>
          </a:p>
          <a:p>
            <a:r>
              <a:rPr lang="en-US" dirty="0" smtClean="0"/>
              <a:t>Use this operator when you want to gain access to the standard LINQ query operators.</a:t>
            </a:r>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XXXXX. Union</a:t>
            </a:r>
            <a:endParaRPr lang="en-US" dirty="0"/>
          </a:p>
        </p:txBody>
      </p:sp>
      <p:sp>
        <p:nvSpPr>
          <p:cNvPr id="3" name="Content Placeholder 2"/>
          <p:cNvSpPr>
            <a:spLocks noGrp="1"/>
          </p:cNvSpPr>
          <p:nvPr>
            <p:ph idx="1"/>
          </p:nvPr>
        </p:nvSpPr>
        <p:spPr/>
        <p:txBody>
          <a:bodyPr/>
          <a:lstStyle/>
          <a:p>
            <a:r>
              <a:rPr lang="en-US" dirty="0" smtClean="0"/>
              <a:t>Given two sequences of elements S1 and S2, the Union operator returns the distinct elements of S1, followed by the distinct elements of S2 not in S1. In other words, Union computes the set union of S1 and S2.</a:t>
            </a:r>
          </a:p>
          <a:p>
            <a:endParaRPr lang="en-US" dirty="0" smtClean="0"/>
          </a:p>
          <a:p>
            <a:r>
              <a:rPr lang="en-US" dirty="0" smtClean="0"/>
              <a:t>The sequences may contain elements of any type T. This element type T must be the same at compile-time, but may differ at run-time:</a:t>
            </a:r>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XXXXXI. Where</a:t>
            </a:r>
            <a:endParaRPr lang="en-US" dirty="0"/>
          </a:p>
        </p:txBody>
      </p:sp>
      <p:sp>
        <p:nvSpPr>
          <p:cNvPr id="3" name="Content Placeholder 2"/>
          <p:cNvSpPr>
            <a:spLocks noGrp="1"/>
          </p:cNvSpPr>
          <p:nvPr>
            <p:ph idx="1"/>
          </p:nvPr>
        </p:nvSpPr>
        <p:spPr/>
        <p:txBody>
          <a:bodyPr/>
          <a:lstStyle/>
          <a:p>
            <a:r>
              <a:rPr lang="en-US" dirty="0" smtClean="0"/>
              <a:t>The Where operator applies a function to a sequence of elements, yielding a sub-sequence of these elements.</a:t>
            </a:r>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smtClean="0"/>
              <a:t>V. Cast</a:t>
            </a:r>
            <a:endParaRPr lang="en-US" dirty="0"/>
          </a:p>
        </p:txBody>
      </p:sp>
      <p:sp>
        <p:nvSpPr>
          <p:cNvPr id="3" name="Content Placeholder 2"/>
          <p:cNvSpPr>
            <a:spLocks noGrp="1"/>
          </p:cNvSpPr>
          <p:nvPr>
            <p:ph idx="1"/>
          </p:nvPr>
        </p:nvSpPr>
        <p:spPr/>
        <p:txBody>
          <a:bodyPr/>
          <a:lstStyle/>
          <a:p>
            <a:r>
              <a:rPr lang="en-US" dirty="0" smtClean="0"/>
              <a:t>The Cast operator  yields the elements of a sequence type-casted to a given type T.</a:t>
            </a:r>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dirty="0"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smtClean="0"/>
              <a:t>VI. </a:t>
            </a:r>
            <a:r>
              <a:rPr lang="en-US" sz="4800" b="1" dirty="0" err="1" smtClean="0"/>
              <a:t>Concat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Concat</a:t>
            </a:r>
            <a:r>
              <a:rPr lang="en-US" dirty="0" smtClean="0"/>
              <a:t> operator concatenates two sequences S1 and S2, yielding the elements of S1 followed by the elements of S2.</a:t>
            </a:r>
          </a:p>
          <a:p>
            <a:endParaRPr lang="en-US" dirty="0" smtClean="0"/>
          </a:p>
          <a:p>
            <a:r>
              <a:rPr lang="en-US" dirty="0" smtClean="0"/>
              <a:t>The sequences may contain elements of any type T. This element type T must be the same at compile-time, but may differ at run-time.</a:t>
            </a:r>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dirty="0"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VII. Contains</a:t>
            </a:r>
            <a:endParaRPr lang="en-US" dirty="0"/>
          </a:p>
        </p:txBody>
      </p:sp>
      <p:sp>
        <p:nvSpPr>
          <p:cNvPr id="3" name="Content Placeholder 2"/>
          <p:cNvSpPr>
            <a:spLocks noGrp="1"/>
          </p:cNvSpPr>
          <p:nvPr>
            <p:ph idx="1"/>
          </p:nvPr>
        </p:nvSpPr>
        <p:spPr/>
        <p:txBody>
          <a:bodyPr/>
          <a:lstStyle/>
          <a:p>
            <a:r>
              <a:rPr lang="en-US" dirty="0" smtClean="0"/>
              <a:t>The Contains operator searches a sequence to see if it contains a given element.</a:t>
            </a:r>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VIII.Count</a:t>
            </a:r>
            <a:endParaRPr lang="en-US" dirty="0"/>
          </a:p>
        </p:txBody>
      </p:sp>
      <p:sp>
        <p:nvSpPr>
          <p:cNvPr id="3" name="Content Placeholder 2"/>
          <p:cNvSpPr>
            <a:spLocks noGrp="1"/>
          </p:cNvSpPr>
          <p:nvPr>
            <p:ph idx="1"/>
          </p:nvPr>
        </p:nvSpPr>
        <p:spPr/>
        <p:txBody>
          <a:bodyPr/>
          <a:lstStyle/>
          <a:p>
            <a:r>
              <a:rPr lang="en-US" dirty="0" smtClean="0"/>
              <a:t>The Count operator counts the number of elements in a sequence, yielding an integer result. </a:t>
            </a:r>
          </a:p>
          <a:p>
            <a:endParaRPr lang="en-US" dirty="0" smtClean="0"/>
          </a:p>
          <a:p>
            <a:r>
              <a:rPr lang="en-US" dirty="0" smtClean="0"/>
              <a:t>The elements are either the sequence itself, or selected from a sequence of objects.</a:t>
            </a:r>
          </a:p>
          <a:p>
            <a:endParaRPr lang="en-US" dirty="0" smtClean="0"/>
          </a:p>
          <a:p>
            <a:r>
              <a:rPr lang="en-US" dirty="0" smtClean="0"/>
              <a:t>The sequence can be of any type T.</a:t>
            </a:r>
            <a:endParaRPr lang="en-US" dirty="0"/>
          </a:p>
        </p:txBody>
      </p:sp>
      <p:sp>
        <p:nvSpPr>
          <p:cNvPr id="4" name="Date Placeholder 3"/>
          <p:cNvSpPr>
            <a:spLocks noGrp="1"/>
          </p:cNvSpPr>
          <p:nvPr>
            <p:ph type="dt" sz="half" idx="10"/>
          </p:nvPr>
        </p:nvSpPr>
        <p:spPr/>
        <p:txBody>
          <a:bodyPr/>
          <a:lstStyle/>
          <a:p>
            <a:fld id="{F020E64E-7EDD-4581-BA18-D4A93D6564BD}" type="datetime1">
              <a:rPr lang="vi-VN" smtClean="0"/>
              <a:pPr/>
              <a:t>29/07/2011</a:t>
            </a:fld>
            <a:endParaRPr lang="en-US" dirty="0"/>
          </a:p>
        </p:txBody>
      </p:sp>
      <p:sp>
        <p:nvSpPr>
          <p:cNvPr id="5" name="Footer Placeholder 4"/>
          <p:cNvSpPr>
            <a:spLocks noGrp="1"/>
          </p:cNvSpPr>
          <p:nvPr>
            <p:ph type="ftr" sz="quarter" idx="11"/>
          </p:nvPr>
        </p:nvSpPr>
        <p:spPr/>
        <p:txBody>
          <a:bodyPr/>
          <a:lstStyle/>
          <a:p>
            <a:r>
              <a:rPr lang="en-US" b="1" smtClean="0"/>
              <a:t>Standard LINQ Query Operators</a:t>
            </a:r>
            <a:endParaRPr lang="en-US" dirty="0"/>
          </a:p>
        </p:txBody>
      </p:sp>
      <p:sp>
        <p:nvSpPr>
          <p:cNvPr id="6" name="Slide Number Placeholder 5"/>
          <p:cNvSpPr>
            <a:spLocks noGrp="1"/>
          </p:cNvSpPr>
          <p:nvPr>
            <p:ph type="sldNum" sz="quarter" idx="12"/>
          </p:nvPr>
        </p:nvSpPr>
        <p:spPr/>
        <p:txBody>
          <a:bodyPr/>
          <a:lstStyle/>
          <a:p>
            <a:fld id="{C1640F3D-2FCD-419D-A093-ED7C94AABC49}"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169gl">
  <a:themeElements>
    <a:clrScheme name="Office Theme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LinQ2Object</Template>
  <TotalTime>2519</TotalTime>
  <Words>2537</Words>
  <Application>Microsoft Office PowerPoint</Application>
  <PresentationFormat>On-screen Show (4:3)</PresentationFormat>
  <Paragraphs>352</Paragraphs>
  <Slides>52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cdb2004169gl</vt:lpstr>
      <vt:lpstr>Adobe Photoshop Image</vt:lpstr>
      <vt:lpstr>LINQ TO OBJECT (Cont)</vt:lpstr>
      <vt:lpstr>I. Aggregate</vt:lpstr>
      <vt:lpstr>II. All</vt:lpstr>
      <vt:lpstr>III. Any</vt:lpstr>
      <vt:lpstr>IV. Average</vt:lpstr>
      <vt:lpstr>V. Cast</vt:lpstr>
      <vt:lpstr>VI. Concat</vt:lpstr>
      <vt:lpstr>VII. Contains</vt:lpstr>
      <vt:lpstr>VIII.Count</vt:lpstr>
      <vt:lpstr>IX. DefaultIfEmpty</vt:lpstr>
      <vt:lpstr>X. Distinct</vt:lpstr>
      <vt:lpstr>XI. ElementAt</vt:lpstr>
      <vt:lpstr>XII. ElementAtOrDefault</vt:lpstr>
      <vt:lpstr>XIII. Empty</vt:lpstr>
      <vt:lpstr>XIV. EqualAll</vt:lpstr>
      <vt:lpstr>XV. Except</vt:lpstr>
      <vt:lpstr>XVI. First</vt:lpstr>
      <vt:lpstr>XVII. FirstOrDefault</vt:lpstr>
      <vt:lpstr>XVIII. Fold</vt:lpstr>
      <vt:lpstr>XIX. GroupBy</vt:lpstr>
      <vt:lpstr>XX. GroupJoin</vt:lpstr>
      <vt:lpstr>XXI. Intersect</vt:lpstr>
      <vt:lpstr>XXII. Join</vt:lpstr>
      <vt:lpstr>XXIII. Last</vt:lpstr>
      <vt:lpstr>XXIV. LastOrDefault</vt:lpstr>
      <vt:lpstr>XXV. LongCount</vt:lpstr>
      <vt:lpstr>XXVI. Max</vt:lpstr>
      <vt:lpstr>XXVII. Min</vt:lpstr>
      <vt:lpstr>XXVIII. OfType</vt:lpstr>
      <vt:lpstr>XXIX. OrderBy</vt:lpstr>
      <vt:lpstr>XXX. OrderByDescending</vt:lpstr>
      <vt:lpstr>XXXI. Range</vt:lpstr>
      <vt:lpstr>XXXII. Repeat</vt:lpstr>
      <vt:lpstr>XXXIII. Reverse</vt:lpstr>
      <vt:lpstr>XXXIV. Select</vt:lpstr>
      <vt:lpstr>XXXV. SelectMany</vt:lpstr>
      <vt:lpstr>XXXVI. Single</vt:lpstr>
      <vt:lpstr>XXXVII. SingleOrDefault</vt:lpstr>
      <vt:lpstr>XXXVIII. Skip</vt:lpstr>
      <vt:lpstr>XXXIX. SkipWhile</vt:lpstr>
      <vt:lpstr>XXXX. Sum</vt:lpstr>
      <vt:lpstr>XXXXI. Take</vt:lpstr>
      <vt:lpstr>XXXXII. TakeWhile</vt:lpstr>
      <vt:lpstr>XXXXIII. ThenBy</vt:lpstr>
      <vt:lpstr>XXXXIV. ThenByDescending</vt:lpstr>
      <vt:lpstr>XXXXV. ToArray</vt:lpstr>
      <vt:lpstr>XXXXVI. ToDictionary</vt:lpstr>
      <vt:lpstr>XXXXVII. ToList</vt:lpstr>
      <vt:lpstr>XXXXVIII. ToLookup</vt:lpstr>
      <vt:lpstr>XXXIX. ToSequence</vt:lpstr>
      <vt:lpstr>XXXXX. Union</vt:lpstr>
      <vt:lpstr>XXXXXI. Where</vt:lpstr>
    </vt:vector>
  </TitlesOfParts>
  <Company>phuonglewis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SỞ KỸ THUẬT LẬP TRÌNH</dc:title>
  <dc:creator>phuonglewis</dc:creator>
  <cp:lastModifiedBy>QuangNgoc</cp:lastModifiedBy>
  <cp:revision>139</cp:revision>
  <dcterms:created xsi:type="dcterms:W3CDTF">2009-10-22T16:51:29Z</dcterms:created>
  <dcterms:modified xsi:type="dcterms:W3CDTF">2011-07-29T06:26:12Z</dcterms:modified>
</cp:coreProperties>
</file>