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0"/>
  </p:notesMasterIdLst>
  <p:sldIdLst>
    <p:sldId id="256" r:id="rId2"/>
    <p:sldId id="257" r:id="rId3"/>
    <p:sldId id="258" r:id="rId4"/>
    <p:sldId id="271" r:id="rId5"/>
    <p:sldId id="272" r:id="rId6"/>
    <p:sldId id="265" r:id="rId7"/>
    <p:sldId id="273" r:id="rId8"/>
    <p:sldId id="274" r:id="rId9"/>
    <p:sldId id="275" r:id="rId10"/>
    <p:sldId id="276" r:id="rId11"/>
    <p:sldId id="264" r:id="rId12"/>
    <p:sldId id="277" r:id="rId13"/>
    <p:sldId id="260" r:id="rId14"/>
    <p:sldId id="261" r:id="rId15"/>
    <p:sldId id="262" r:id="rId16"/>
    <p:sldId id="263" r:id="rId17"/>
    <p:sldId id="266" r:id="rId18"/>
    <p:sldId id="269" r:id="rId19"/>
  </p:sldIdLst>
  <p:sldSz cx="9144000" cy="5143500" type="screen16x9"/>
  <p:notesSz cx="6858000" cy="9144000"/>
  <p:embeddedFontLst>
    <p:embeddedFont>
      <p:font typeface="Calibri" panose="020F0502020204030204" pitchFamily="34"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90" d="100"/>
          <a:sy n="90" d="100"/>
        </p:scale>
        <p:origin x="816" y="84"/>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817060787"/>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6628433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Shape 12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4" name="Shape 12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1255573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2253093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Shape 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2" name="Shape 6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1447443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Shape 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8" name="Shape 6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8463351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Shape 1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8" name="Shape 11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3685666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Shape 1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2" name="Shape 11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354038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Shape 7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0" name="Shape 8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7354695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6" name="Shape 8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2364031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Shape 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2" name="Shape 9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8837057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2" name="Shape 10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0597857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bg>
      <p:bgPr>
        <a:solidFill>
          <a:schemeClr val="dk1"/>
        </a:solidFill>
        <a:effectLst/>
      </p:bgPr>
    </p:bg>
    <p:spTree>
      <p:nvGrpSpPr>
        <p:cNvPr id="1" name="Shape 9"/>
        <p:cNvGrpSpPr/>
        <p:nvPr/>
      </p:nvGrpSpPr>
      <p:grpSpPr>
        <a:xfrm>
          <a:off x="0" y="0"/>
          <a:ext cx="0" cy="0"/>
          <a:chOff x="0" y="0"/>
          <a:chExt cx="0" cy="0"/>
        </a:xfrm>
      </p:grpSpPr>
      <p:cxnSp>
        <p:nvCxnSpPr>
          <p:cNvPr id="10" name="Shape 10"/>
          <p:cNvCxnSpPr/>
          <p:nvPr/>
        </p:nvCxnSpPr>
        <p:spPr>
          <a:xfrm>
            <a:off x="0" y="2998150"/>
            <a:ext cx="9144000" cy="0"/>
          </a:xfrm>
          <a:prstGeom prst="straightConnector1">
            <a:avLst/>
          </a:prstGeom>
          <a:noFill/>
          <a:ln w="19050" cap="flat" cmpd="sng">
            <a:solidFill>
              <a:schemeClr val="lt2"/>
            </a:solidFill>
            <a:prstDash val="solid"/>
            <a:round/>
            <a:headEnd type="none" w="med" len="med"/>
            <a:tailEnd type="none" w="med" len="med"/>
          </a:ln>
        </p:spPr>
      </p:cxnSp>
      <p:sp>
        <p:nvSpPr>
          <p:cNvPr id="11" name="Shape 11"/>
          <p:cNvSpPr txBox="1">
            <a:spLocks noGrp="1"/>
          </p:cNvSpPr>
          <p:nvPr>
            <p:ph type="ctrTitle"/>
          </p:nvPr>
        </p:nvSpPr>
        <p:spPr>
          <a:xfrm>
            <a:off x="510450" y="1257300"/>
            <a:ext cx="8123100" cy="1588500"/>
          </a:xfrm>
          <a:prstGeom prst="rect">
            <a:avLst/>
          </a:prstGeom>
        </p:spPr>
        <p:txBody>
          <a:bodyPr lIns="91425" tIns="91425" rIns="91425" bIns="91425" anchor="b" anchorCtr="0"/>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a:endParaRPr/>
          </a:p>
        </p:txBody>
      </p:sp>
      <p:sp>
        <p:nvSpPr>
          <p:cNvPr id="12" name="Shape 12"/>
          <p:cNvSpPr txBox="1">
            <a:spLocks noGrp="1"/>
          </p:cNvSpPr>
          <p:nvPr>
            <p:ph type="subTitle" idx="1"/>
          </p:nvPr>
        </p:nvSpPr>
        <p:spPr>
          <a:xfrm>
            <a:off x="510450" y="3182312"/>
            <a:ext cx="8123100" cy="630000"/>
          </a:xfrm>
          <a:prstGeom prst="rect">
            <a:avLst/>
          </a:prstGeom>
        </p:spPr>
        <p:txBody>
          <a:bodyPr lIns="91425" tIns="91425" rIns="91425" bIns="91425" anchor="t" anchorCtr="0"/>
          <a:lstStyle>
            <a:lvl1pPr lvl="0">
              <a:lnSpc>
                <a:spcPct val="100000"/>
              </a:lnSpc>
              <a:spcBef>
                <a:spcPts val="0"/>
              </a:spcBef>
              <a:spcAft>
                <a:spcPts val="0"/>
              </a:spcAft>
              <a:buClr>
                <a:schemeClr val="lt1"/>
              </a:buClr>
              <a:buSzPct val="100000"/>
              <a:buNone/>
              <a:defRPr sz="2400">
                <a:solidFill>
                  <a:schemeClr val="lt1"/>
                </a:solidFill>
              </a:defRPr>
            </a:lvl1pPr>
            <a:lvl2pPr lvl="1">
              <a:lnSpc>
                <a:spcPct val="100000"/>
              </a:lnSpc>
              <a:spcBef>
                <a:spcPts val="0"/>
              </a:spcBef>
              <a:spcAft>
                <a:spcPts val="0"/>
              </a:spcAft>
              <a:buClr>
                <a:schemeClr val="lt1"/>
              </a:buClr>
              <a:buSzPct val="100000"/>
              <a:buNone/>
              <a:defRPr sz="2400">
                <a:solidFill>
                  <a:schemeClr val="lt1"/>
                </a:solidFill>
              </a:defRPr>
            </a:lvl2pPr>
            <a:lvl3pPr lvl="2">
              <a:lnSpc>
                <a:spcPct val="100000"/>
              </a:lnSpc>
              <a:spcBef>
                <a:spcPts val="0"/>
              </a:spcBef>
              <a:spcAft>
                <a:spcPts val="0"/>
              </a:spcAft>
              <a:buClr>
                <a:schemeClr val="lt1"/>
              </a:buClr>
              <a:buSzPct val="100000"/>
              <a:buNone/>
              <a:defRPr sz="2400">
                <a:solidFill>
                  <a:schemeClr val="lt1"/>
                </a:solidFill>
              </a:defRPr>
            </a:lvl3pPr>
            <a:lvl4pPr lvl="3">
              <a:lnSpc>
                <a:spcPct val="100000"/>
              </a:lnSpc>
              <a:spcBef>
                <a:spcPts val="0"/>
              </a:spcBef>
              <a:spcAft>
                <a:spcPts val="0"/>
              </a:spcAft>
              <a:buClr>
                <a:schemeClr val="lt1"/>
              </a:buClr>
              <a:buSzPct val="100000"/>
              <a:buNone/>
              <a:defRPr sz="2400">
                <a:solidFill>
                  <a:schemeClr val="lt1"/>
                </a:solidFill>
              </a:defRPr>
            </a:lvl4pPr>
            <a:lvl5pPr lvl="4">
              <a:lnSpc>
                <a:spcPct val="100000"/>
              </a:lnSpc>
              <a:spcBef>
                <a:spcPts val="0"/>
              </a:spcBef>
              <a:spcAft>
                <a:spcPts val="0"/>
              </a:spcAft>
              <a:buClr>
                <a:schemeClr val="lt1"/>
              </a:buClr>
              <a:buSzPct val="100000"/>
              <a:buNone/>
              <a:defRPr sz="2400">
                <a:solidFill>
                  <a:schemeClr val="lt1"/>
                </a:solidFill>
              </a:defRPr>
            </a:lvl5pPr>
            <a:lvl6pPr lvl="5">
              <a:lnSpc>
                <a:spcPct val="100000"/>
              </a:lnSpc>
              <a:spcBef>
                <a:spcPts val="0"/>
              </a:spcBef>
              <a:spcAft>
                <a:spcPts val="0"/>
              </a:spcAft>
              <a:buClr>
                <a:schemeClr val="lt1"/>
              </a:buClr>
              <a:buSzPct val="100000"/>
              <a:buNone/>
              <a:defRPr sz="2400">
                <a:solidFill>
                  <a:schemeClr val="lt1"/>
                </a:solidFill>
              </a:defRPr>
            </a:lvl6pPr>
            <a:lvl7pPr lvl="6">
              <a:lnSpc>
                <a:spcPct val="100000"/>
              </a:lnSpc>
              <a:spcBef>
                <a:spcPts val="0"/>
              </a:spcBef>
              <a:spcAft>
                <a:spcPts val="0"/>
              </a:spcAft>
              <a:buClr>
                <a:schemeClr val="lt1"/>
              </a:buClr>
              <a:buSzPct val="100000"/>
              <a:buNone/>
              <a:defRPr sz="2400">
                <a:solidFill>
                  <a:schemeClr val="lt1"/>
                </a:solidFill>
              </a:defRPr>
            </a:lvl7pPr>
            <a:lvl8pPr lvl="7">
              <a:lnSpc>
                <a:spcPct val="100000"/>
              </a:lnSpc>
              <a:spcBef>
                <a:spcPts val="0"/>
              </a:spcBef>
              <a:spcAft>
                <a:spcPts val="0"/>
              </a:spcAft>
              <a:buClr>
                <a:schemeClr val="lt1"/>
              </a:buClr>
              <a:buSzPct val="100000"/>
              <a:buNone/>
              <a:defRPr sz="2400">
                <a:solidFill>
                  <a:schemeClr val="lt1"/>
                </a:solidFill>
              </a:defRPr>
            </a:lvl8pPr>
            <a:lvl9pPr lvl="8">
              <a:lnSpc>
                <a:spcPct val="100000"/>
              </a:lnSpc>
              <a:spcBef>
                <a:spcPts val="0"/>
              </a:spcBef>
              <a:spcAft>
                <a:spcPts val="0"/>
              </a:spcAft>
              <a:buClr>
                <a:schemeClr val="lt1"/>
              </a:buClr>
              <a:buSzPct val="100000"/>
              <a:buNone/>
              <a:defRPr sz="2400">
                <a:solidFill>
                  <a:schemeClr val="lt1"/>
                </a:solidFill>
              </a:defRPr>
            </a:lvl9pPr>
          </a:lstStyle>
          <a:p>
            <a:endParaRPr/>
          </a:p>
        </p:txBody>
      </p:sp>
      <p:sp>
        <p:nvSpPr>
          <p:cNvPr id="13" name="Shape 13"/>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8"/>
        <p:cNvGrpSpPr/>
        <p:nvPr/>
      </p:nvGrpSpPr>
      <p:grpSpPr>
        <a:xfrm>
          <a:off x="0" y="0"/>
          <a:ext cx="0" cy="0"/>
          <a:chOff x="0" y="0"/>
          <a:chExt cx="0" cy="0"/>
        </a:xfrm>
      </p:grpSpPr>
      <p:sp>
        <p:nvSpPr>
          <p:cNvPr id="49" name="Shape 49"/>
          <p:cNvSpPr/>
          <p:nvPr/>
        </p:nvSpPr>
        <p:spPr>
          <a:xfrm>
            <a:off x="0" y="5045700"/>
            <a:ext cx="9144000" cy="97800"/>
          </a:xfrm>
          <a:prstGeom prst="rect">
            <a:avLst/>
          </a:prstGeom>
          <a:solidFill>
            <a:schemeClr val="lt2"/>
          </a:solidFill>
          <a:ln>
            <a:noFill/>
          </a:ln>
        </p:spPr>
        <p:txBody>
          <a:bodyPr lIns="91425" tIns="91425" rIns="91425" bIns="91425" anchor="ctr" anchorCtr="0">
            <a:noAutofit/>
          </a:bodyPr>
          <a:lstStyle/>
          <a:p>
            <a:pPr lvl="0">
              <a:spcBef>
                <a:spcPts val="0"/>
              </a:spcBef>
              <a:buNone/>
            </a:pPr>
            <a:endParaRPr/>
          </a:p>
        </p:txBody>
      </p:sp>
      <p:sp>
        <p:nvSpPr>
          <p:cNvPr id="50" name="Shape 50"/>
          <p:cNvSpPr txBox="1">
            <a:spLocks noGrp="1"/>
          </p:cNvSpPr>
          <p:nvPr>
            <p:ph type="title"/>
          </p:nvPr>
        </p:nvSpPr>
        <p:spPr>
          <a:xfrm>
            <a:off x="311700" y="991475"/>
            <a:ext cx="8520600" cy="1917900"/>
          </a:xfrm>
          <a:prstGeom prst="rect">
            <a:avLst/>
          </a:prstGeom>
        </p:spPr>
        <p:txBody>
          <a:bodyPr lIns="91425" tIns="91425" rIns="91425" bIns="91425" anchor="ctr" anchorCtr="0"/>
          <a:lstStyle>
            <a:lvl1pPr lvl="0" algn="ctr">
              <a:spcBef>
                <a:spcPts val="0"/>
              </a:spcBef>
              <a:buSzPct val="100000"/>
              <a:defRPr sz="14000" b="1"/>
            </a:lvl1pPr>
            <a:lvl2pPr lvl="1" algn="ctr">
              <a:spcBef>
                <a:spcPts val="0"/>
              </a:spcBef>
              <a:buSzPct val="100000"/>
              <a:defRPr sz="14000" b="1"/>
            </a:lvl2pPr>
            <a:lvl3pPr lvl="2" algn="ctr">
              <a:spcBef>
                <a:spcPts val="0"/>
              </a:spcBef>
              <a:buSzPct val="100000"/>
              <a:defRPr sz="14000" b="1"/>
            </a:lvl3pPr>
            <a:lvl4pPr lvl="3" algn="ctr">
              <a:spcBef>
                <a:spcPts val="0"/>
              </a:spcBef>
              <a:buSzPct val="100000"/>
              <a:defRPr sz="14000" b="1"/>
            </a:lvl4pPr>
            <a:lvl5pPr lvl="4" algn="ctr">
              <a:spcBef>
                <a:spcPts val="0"/>
              </a:spcBef>
              <a:buSzPct val="100000"/>
              <a:defRPr sz="14000" b="1"/>
            </a:lvl5pPr>
            <a:lvl6pPr lvl="5" algn="ctr">
              <a:spcBef>
                <a:spcPts val="0"/>
              </a:spcBef>
              <a:buSzPct val="100000"/>
              <a:defRPr sz="14000" b="1"/>
            </a:lvl6pPr>
            <a:lvl7pPr lvl="6" algn="ctr">
              <a:spcBef>
                <a:spcPts val="0"/>
              </a:spcBef>
              <a:buSzPct val="100000"/>
              <a:defRPr sz="14000" b="1"/>
            </a:lvl7pPr>
            <a:lvl8pPr lvl="7" algn="ctr">
              <a:spcBef>
                <a:spcPts val="0"/>
              </a:spcBef>
              <a:buSzPct val="100000"/>
              <a:defRPr sz="14000" b="1"/>
            </a:lvl8pPr>
            <a:lvl9pPr lvl="8" algn="ctr">
              <a:spcBef>
                <a:spcPts val="0"/>
              </a:spcBef>
              <a:buSzPct val="100000"/>
              <a:defRPr sz="14000" b="1"/>
            </a:lvl9pPr>
          </a:lstStyle>
          <a:p>
            <a:endParaRPr/>
          </a:p>
        </p:txBody>
      </p:sp>
      <p:sp>
        <p:nvSpPr>
          <p:cNvPr id="51" name="Shape 51"/>
          <p:cNvSpPr txBox="1">
            <a:spLocks noGrp="1"/>
          </p:cNvSpPr>
          <p:nvPr>
            <p:ph type="body" idx="1"/>
          </p:nvPr>
        </p:nvSpPr>
        <p:spPr>
          <a:xfrm>
            <a:off x="311700" y="3071300"/>
            <a:ext cx="8520600" cy="9018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52" name="Shape 5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3"/>
        <p:cNvGrpSpPr/>
        <p:nvPr/>
      </p:nvGrpSpPr>
      <p:grpSpPr>
        <a:xfrm>
          <a:off x="0" y="0"/>
          <a:ext cx="0" cy="0"/>
          <a:chOff x="0" y="0"/>
          <a:chExt cx="0" cy="0"/>
        </a:xfrm>
      </p:grpSpPr>
      <p:sp>
        <p:nvSpPr>
          <p:cNvPr id="54" name="Shape 5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bg>
      <p:bgPr>
        <a:solidFill>
          <a:schemeClr val="dk1"/>
        </a:solidFill>
        <a:effectLst/>
      </p:bgPr>
    </p:bg>
    <p:spTree>
      <p:nvGrpSpPr>
        <p:cNvPr id="1" name="Shape 14"/>
        <p:cNvGrpSpPr/>
        <p:nvPr/>
      </p:nvGrpSpPr>
      <p:grpSpPr>
        <a:xfrm>
          <a:off x="0" y="0"/>
          <a:ext cx="0" cy="0"/>
          <a:chOff x="0" y="0"/>
          <a:chExt cx="0" cy="0"/>
        </a:xfrm>
      </p:grpSpPr>
      <p:cxnSp>
        <p:nvCxnSpPr>
          <p:cNvPr id="15" name="Shape 15"/>
          <p:cNvCxnSpPr/>
          <p:nvPr/>
        </p:nvCxnSpPr>
        <p:spPr>
          <a:xfrm>
            <a:off x="0" y="2998150"/>
            <a:ext cx="9144000" cy="0"/>
          </a:xfrm>
          <a:prstGeom prst="straightConnector1">
            <a:avLst/>
          </a:prstGeom>
          <a:noFill/>
          <a:ln w="19050" cap="flat" cmpd="sng">
            <a:solidFill>
              <a:schemeClr val="lt2"/>
            </a:solidFill>
            <a:prstDash val="solid"/>
            <a:round/>
            <a:headEnd type="none" w="med" len="med"/>
            <a:tailEnd type="none" w="med" len="med"/>
          </a:ln>
        </p:spPr>
      </p:cxnSp>
      <p:sp>
        <p:nvSpPr>
          <p:cNvPr id="16" name="Shape 16"/>
          <p:cNvSpPr txBox="1">
            <a:spLocks noGrp="1"/>
          </p:cNvSpPr>
          <p:nvPr>
            <p:ph type="title"/>
          </p:nvPr>
        </p:nvSpPr>
        <p:spPr>
          <a:xfrm>
            <a:off x="510450" y="2057400"/>
            <a:ext cx="8123100" cy="778800"/>
          </a:xfrm>
          <a:prstGeom prst="rect">
            <a:avLst/>
          </a:prstGeom>
        </p:spPr>
        <p:txBody>
          <a:bodyPr lIns="91425" tIns="91425" rIns="91425" bIns="91425" anchor="b" anchorCtr="0"/>
          <a:lstStyle>
            <a:lvl1pPr lvl="0">
              <a:spcBef>
                <a:spcPts val="0"/>
              </a:spcBef>
              <a:buClr>
                <a:schemeClr val="lt1"/>
              </a:buClr>
              <a:buSzPct val="100000"/>
              <a:defRPr sz="3600">
                <a:solidFill>
                  <a:schemeClr val="lt1"/>
                </a:solidFill>
              </a:defRPr>
            </a:lvl1pPr>
            <a:lvl2pPr lvl="1">
              <a:spcBef>
                <a:spcPts val="0"/>
              </a:spcBef>
              <a:buClr>
                <a:schemeClr val="lt1"/>
              </a:buClr>
              <a:buSzPct val="100000"/>
              <a:defRPr sz="3600">
                <a:solidFill>
                  <a:schemeClr val="lt1"/>
                </a:solidFill>
              </a:defRPr>
            </a:lvl2pPr>
            <a:lvl3pPr lvl="2">
              <a:spcBef>
                <a:spcPts val="0"/>
              </a:spcBef>
              <a:buClr>
                <a:schemeClr val="lt1"/>
              </a:buClr>
              <a:buSzPct val="100000"/>
              <a:defRPr sz="3600">
                <a:solidFill>
                  <a:schemeClr val="lt1"/>
                </a:solidFill>
              </a:defRPr>
            </a:lvl3pPr>
            <a:lvl4pPr lvl="3">
              <a:spcBef>
                <a:spcPts val="0"/>
              </a:spcBef>
              <a:buClr>
                <a:schemeClr val="lt1"/>
              </a:buClr>
              <a:buSzPct val="100000"/>
              <a:defRPr sz="3600">
                <a:solidFill>
                  <a:schemeClr val="lt1"/>
                </a:solidFill>
              </a:defRPr>
            </a:lvl4pPr>
            <a:lvl5pPr lvl="4">
              <a:spcBef>
                <a:spcPts val="0"/>
              </a:spcBef>
              <a:buClr>
                <a:schemeClr val="lt1"/>
              </a:buClr>
              <a:buSzPct val="100000"/>
              <a:defRPr sz="3600">
                <a:solidFill>
                  <a:schemeClr val="lt1"/>
                </a:solidFill>
              </a:defRPr>
            </a:lvl5pPr>
            <a:lvl6pPr lvl="5">
              <a:spcBef>
                <a:spcPts val="0"/>
              </a:spcBef>
              <a:buClr>
                <a:schemeClr val="lt1"/>
              </a:buClr>
              <a:buSzPct val="100000"/>
              <a:defRPr sz="3600">
                <a:solidFill>
                  <a:schemeClr val="lt1"/>
                </a:solidFill>
              </a:defRPr>
            </a:lvl6pPr>
            <a:lvl7pPr lvl="6">
              <a:spcBef>
                <a:spcPts val="0"/>
              </a:spcBef>
              <a:buClr>
                <a:schemeClr val="lt1"/>
              </a:buClr>
              <a:buSzPct val="100000"/>
              <a:defRPr sz="3600">
                <a:solidFill>
                  <a:schemeClr val="lt1"/>
                </a:solidFill>
              </a:defRPr>
            </a:lvl7pPr>
            <a:lvl8pPr lvl="7">
              <a:spcBef>
                <a:spcPts val="0"/>
              </a:spcBef>
              <a:buClr>
                <a:schemeClr val="lt1"/>
              </a:buClr>
              <a:buSzPct val="100000"/>
              <a:defRPr sz="3600">
                <a:solidFill>
                  <a:schemeClr val="lt1"/>
                </a:solidFill>
              </a:defRPr>
            </a:lvl8pPr>
            <a:lvl9pPr lvl="8">
              <a:spcBef>
                <a:spcPts val="0"/>
              </a:spcBef>
              <a:buClr>
                <a:schemeClr val="lt1"/>
              </a:buClr>
              <a:buSzPct val="100000"/>
              <a:defRPr sz="3600">
                <a:solidFill>
                  <a:schemeClr val="lt1"/>
                </a:solidFill>
              </a:defRPr>
            </a:lvl9pPr>
          </a:lstStyle>
          <a:p>
            <a:endParaRPr/>
          </a:p>
        </p:txBody>
      </p:sp>
      <p:sp>
        <p:nvSpPr>
          <p:cNvPr id="17" name="Shape 1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8"/>
        <p:cNvGrpSpPr/>
        <p:nvPr/>
      </p:nvGrpSpPr>
      <p:grpSpPr>
        <a:xfrm>
          <a:off x="0" y="0"/>
          <a:ext cx="0" cy="0"/>
          <a:chOff x="0" y="0"/>
          <a:chExt cx="0" cy="0"/>
        </a:xfrm>
      </p:grpSpPr>
      <p:sp>
        <p:nvSpPr>
          <p:cNvPr id="19" name="Shape 19"/>
          <p:cNvSpPr/>
          <p:nvPr/>
        </p:nvSpPr>
        <p:spPr>
          <a:xfrm>
            <a:off x="0" y="5045700"/>
            <a:ext cx="9144000" cy="97800"/>
          </a:xfrm>
          <a:prstGeom prst="rect">
            <a:avLst/>
          </a:prstGeom>
          <a:solidFill>
            <a:schemeClr val="lt2"/>
          </a:solidFill>
          <a:ln>
            <a:noFill/>
          </a:ln>
        </p:spPr>
        <p:txBody>
          <a:bodyPr lIns="91425" tIns="91425" rIns="91425" bIns="91425" anchor="ctr" anchorCtr="0">
            <a:noAutofit/>
          </a:bodyPr>
          <a:lstStyle/>
          <a:p>
            <a:pPr lvl="0">
              <a:spcBef>
                <a:spcPts val="0"/>
              </a:spcBef>
              <a:buNone/>
            </a:pPr>
            <a:endParaRPr/>
          </a:p>
        </p:txBody>
      </p:sp>
      <p:sp>
        <p:nvSpPr>
          <p:cNvPr id="20" name="Shape 20"/>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1" name="Shape 21"/>
          <p:cNvSpPr txBox="1">
            <a:spLocks noGrp="1"/>
          </p:cNvSpPr>
          <p:nvPr>
            <p:ph type="body" idx="1"/>
          </p:nvPr>
        </p:nvSpPr>
        <p:spPr>
          <a:xfrm>
            <a:off x="311700" y="1152475"/>
            <a:ext cx="8520600" cy="3416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3"/>
        <p:cNvGrpSpPr/>
        <p:nvPr/>
      </p:nvGrpSpPr>
      <p:grpSpPr>
        <a:xfrm>
          <a:off x="0" y="0"/>
          <a:ext cx="0" cy="0"/>
          <a:chOff x="0" y="0"/>
          <a:chExt cx="0" cy="0"/>
        </a:xfrm>
      </p:grpSpPr>
      <p:sp>
        <p:nvSpPr>
          <p:cNvPr id="24" name="Shape 24"/>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5" name="Shape 25"/>
          <p:cNvSpPr txBox="1">
            <a:spLocks noGrp="1"/>
          </p:cNvSpPr>
          <p:nvPr>
            <p:ph type="body" idx="1"/>
          </p:nvPr>
        </p:nvSpPr>
        <p:spPr>
          <a:xfrm>
            <a:off x="3117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6" name="Shape 26"/>
          <p:cNvSpPr txBox="1">
            <a:spLocks noGrp="1"/>
          </p:cNvSpPr>
          <p:nvPr>
            <p:ph type="body" idx="2"/>
          </p:nvPr>
        </p:nvSpPr>
        <p:spPr>
          <a:xfrm>
            <a:off x="48324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7" name="Shape 2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0" name="Shape 30"/>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1"/>
        <p:cNvGrpSpPr/>
        <p:nvPr/>
      </p:nvGrpSpPr>
      <p:grpSpPr>
        <a:xfrm>
          <a:off x="0" y="0"/>
          <a:ext cx="0" cy="0"/>
          <a:chOff x="0" y="0"/>
          <a:chExt cx="0" cy="0"/>
        </a:xfrm>
      </p:grpSpPr>
      <p:sp>
        <p:nvSpPr>
          <p:cNvPr id="32" name="Shape 32"/>
          <p:cNvSpPr txBox="1">
            <a:spLocks noGrp="1"/>
          </p:cNvSpPr>
          <p:nvPr>
            <p:ph type="title"/>
          </p:nvPr>
        </p:nvSpPr>
        <p:spPr>
          <a:xfrm>
            <a:off x="311700" y="555600"/>
            <a:ext cx="2808000" cy="755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3" name="Shape 33"/>
          <p:cNvSpPr txBox="1">
            <a:spLocks noGrp="1"/>
          </p:cNvSpPr>
          <p:nvPr>
            <p:ph type="body" idx="1"/>
          </p:nvPr>
        </p:nvSpPr>
        <p:spPr>
          <a:xfrm>
            <a:off x="311700" y="1389600"/>
            <a:ext cx="2808000" cy="31794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4" name="Shape 3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bg>
      <p:bgPr>
        <a:solidFill>
          <a:schemeClr val="lt2"/>
        </a:solidFill>
        <a:effectLst/>
      </p:bgPr>
    </p:bg>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490250" y="526350"/>
            <a:ext cx="5797500" cy="4090800"/>
          </a:xfrm>
          <a:prstGeom prst="rect">
            <a:avLst/>
          </a:prstGeom>
        </p:spPr>
        <p:txBody>
          <a:bodyPr lIns="91425" tIns="91425" rIns="91425" bIns="91425" anchor="ctr" anchorCtr="0"/>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endParaRPr/>
          </a:p>
        </p:txBody>
      </p:sp>
      <p:sp>
        <p:nvSpPr>
          <p:cNvPr id="37" name="Shape 3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8"/>
        <p:cNvGrpSpPr/>
        <p:nvPr/>
      </p:nvGrpSpPr>
      <p:grpSpPr>
        <a:xfrm>
          <a:off x="0" y="0"/>
          <a:ext cx="0" cy="0"/>
          <a:chOff x="0" y="0"/>
          <a:chExt cx="0" cy="0"/>
        </a:xfrm>
      </p:grpSpPr>
      <p:sp>
        <p:nvSpPr>
          <p:cNvPr id="39" name="Shape 39"/>
          <p:cNvSpPr/>
          <p:nvPr/>
        </p:nvSpPr>
        <p:spPr>
          <a:xfrm>
            <a:off x="4572000" y="75"/>
            <a:ext cx="4572000" cy="5143500"/>
          </a:xfrm>
          <a:prstGeom prst="rect">
            <a:avLst/>
          </a:prstGeom>
          <a:solidFill>
            <a:schemeClr val="dk1"/>
          </a:solidFill>
          <a:ln>
            <a:noFill/>
          </a:ln>
        </p:spPr>
        <p:txBody>
          <a:bodyPr lIns="91425" tIns="91425" rIns="91425" bIns="91425" anchor="ctr" anchorCtr="0">
            <a:noAutofit/>
          </a:bodyPr>
          <a:lstStyle/>
          <a:p>
            <a:pPr lvl="0">
              <a:spcBef>
                <a:spcPts val="0"/>
              </a:spcBef>
              <a:buNone/>
            </a:pPr>
            <a:endParaRPr/>
          </a:p>
        </p:txBody>
      </p:sp>
      <p:cxnSp>
        <p:nvCxnSpPr>
          <p:cNvPr id="40" name="Shape 40"/>
          <p:cNvCxnSpPr/>
          <p:nvPr/>
        </p:nvCxnSpPr>
        <p:spPr>
          <a:xfrm>
            <a:off x="5029675" y="4495500"/>
            <a:ext cx="468300" cy="0"/>
          </a:xfrm>
          <a:prstGeom prst="straightConnector1">
            <a:avLst/>
          </a:prstGeom>
          <a:noFill/>
          <a:ln w="19050" cap="flat" cmpd="sng">
            <a:solidFill>
              <a:schemeClr val="lt2"/>
            </a:solidFill>
            <a:prstDash val="solid"/>
            <a:round/>
            <a:headEnd type="none" w="med" len="med"/>
            <a:tailEnd type="none" w="med" len="med"/>
          </a:ln>
        </p:spPr>
      </p:cxnSp>
      <p:sp>
        <p:nvSpPr>
          <p:cNvPr id="41" name="Shape 41"/>
          <p:cNvSpPr txBox="1">
            <a:spLocks noGrp="1"/>
          </p:cNvSpPr>
          <p:nvPr>
            <p:ph type="title"/>
          </p:nvPr>
        </p:nvSpPr>
        <p:spPr>
          <a:xfrm>
            <a:off x="265500" y="1205825"/>
            <a:ext cx="4045200" cy="15096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42" name="Shape 42"/>
          <p:cNvSpPr txBox="1">
            <a:spLocks noGrp="1"/>
          </p:cNvSpPr>
          <p:nvPr>
            <p:ph type="subTitle" idx="1"/>
          </p:nvPr>
        </p:nvSpPr>
        <p:spPr>
          <a:xfrm>
            <a:off x="265500" y="2769000"/>
            <a:ext cx="4045200" cy="13455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43" name="Shape 43"/>
          <p:cNvSpPr txBox="1">
            <a:spLocks noGrp="1"/>
          </p:cNvSpPr>
          <p:nvPr>
            <p:ph type="body" idx="2"/>
          </p:nvPr>
        </p:nvSpPr>
        <p:spPr>
          <a:xfrm>
            <a:off x="4939500" y="724200"/>
            <a:ext cx="3837000" cy="3695100"/>
          </a:xfrm>
          <a:prstGeom prst="rect">
            <a:avLst/>
          </a:prstGeom>
        </p:spPr>
        <p:txBody>
          <a:bodyPr lIns="91425" tIns="91425" rIns="91425" bIns="91425" anchor="ctr" anchorCtr="0"/>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a:endParaRPr/>
          </a:p>
        </p:txBody>
      </p:sp>
      <p:sp>
        <p:nvSpPr>
          <p:cNvPr id="44" name="Shape 4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5"/>
        <p:cNvGrpSpPr/>
        <p:nvPr/>
      </p:nvGrpSpPr>
      <p:grpSpPr>
        <a:xfrm>
          <a:off x="0" y="0"/>
          <a:ext cx="0" cy="0"/>
          <a:chOff x="0" y="0"/>
          <a:chExt cx="0" cy="0"/>
        </a:xfrm>
      </p:grpSpPr>
      <p:sp>
        <p:nvSpPr>
          <p:cNvPr id="46" name="Shape 46"/>
          <p:cNvSpPr txBox="1">
            <a:spLocks noGrp="1"/>
          </p:cNvSpPr>
          <p:nvPr>
            <p:ph type="body" idx="1"/>
          </p:nvPr>
        </p:nvSpPr>
        <p:spPr>
          <a:xfrm>
            <a:off x="311700" y="4236825"/>
            <a:ext cx="5998800" cy="598800"/>
          </a:xfrm>
          <a:prstGeom prst="rect">
            <a:avLst/>
          </a:prstGeom>
        </p:spPr>
        <p:txBody>
          <a:bodyPr lIns="91425" tIns="91425" rIns="91425" bIns="91425" anchor="ctr" anchorCtr="0"/>
          <a:lstStyle>
            <a:lvl1pPr lvl="0">
              <a:lnSpc>
                <a:spcPct val="100000"/>
              </a:lnSpc>
              <a:spcBef>
                <a:spcPts val="0"/>
              </a:spcBef>
              <a:spcAft>
                <a:spcPts val="0"/>
              </a:spcAft>
              <a:buSzPct val="100000"/>
              <a:buNone/>
              <a:defRPr sz="2100"/>
            </a:lvl1pPr>
          </a:lstStyle>
          <a:p>
            <a:endParaRPr/>
          </a:p>
        </p:txBody>
      </p:sp>
      <p:sp>
        <p:nvSpPr>
          <p:cNvPr id="47" name="Shape 4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lIns="91425" tIns="91425" rIns="91425" bIns="91425" anchor="t" anchorCtr="0"/>
          <a:lstStyle>
            <a:lvl1pPr lvl="0">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1pPr>
            <a:lvl2pPr lvl="1">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2pPr>
            <a:lvl3pPr lvl="2">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3pPr>
            <a:lvl4pPr lvl="3">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4pPr>
            <a:lvl5pPr lvl="4">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5pPr>
            <a:lvl6pPr lvl="5">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6pPr>
            <a:lvl7pPr lvl="6">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7pPr>
            <a:lvl8pPr lvl="7">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8pPr>
            <a:lvl9pPr lvl="8">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accent3"/>
              </a:buClr>
              <a:buSzPct val="100000"/>
              <a:buFont typeface="Proxima Nova"/>
              <a:defRPr sz="1800">
                <a:solidFill>
                  <a:schemeClr val="accent3"/>
                </a:solidFill>
                <a:latin typeface="Proxima Nova"/>
                <a:ea typeface="Proxima Nova"/>
                <a:cs typeface="Proxima Nova"/>
                <a:sym typeface="Proxima Nova"/>
              </a:defRPr>
            </a:lvl1pPr>
            <a:lvl2pPr lvl="1">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2pPr>
            <a:lvl3pPr lvl="2">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3pPr>
            <a:lvl4pPr lvl="3">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4pPr>
            <a:lvl5pPr lvl="4">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5pPr>
            <a:lvl6pPr lvl="5">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6pPr>
            <a:lvl7pPr lvl="6">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7pPr>
            <a:lvl8pPr lvl="7">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8pPr>
            <a:lvl9pPr lvl="8">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9pPr>
          </a:lstStyle>
          <a:p>
            <a:endParaRPr/>
          </a:p>
        </p:txBody>
      </p:sp>
      <p:sp>
        <p:nvSpPr>
          <p:cNvPr id="8" name="Shape 8"/>
          <p:cNvSpPr txBox="1">
            <a:spLocks noGrp="1"/>
          </p:cNvSpPr>
          <p:nvPr>
            <p:ph type="sldNum" idx="12"/>
          </p:nvPr>
        </p:nvSpPr>
        <p:spPr>
          <a:xfrm>
            <a:off x="8472457" y="4663216"/>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dk1"/>
                </a:solidFill>
                <a:latin typeface="Proxima Nova"/>
                <a:ea typeface="Proxima Nova"/>
                <a:cs typeface="Proxima Nova"/>
                <a:sym typeface="Proxima Nova"/>
              </a:rPr>
              <a:t>‹#›</a:t>
            </a:fld>
            <a:endParaRPr lang="en" sz="1000">
              <a:solidFill>
                <a:schemeClr val="dk1"/>
              </a:solidFill>
              <a:latin typeface="Proxima Nova"/>
              <a:ea typeface="Proxima Nova"/>
              <a:cs typeface="Proxima Nova"/>
              <a:sym typeface="Proxima Nova"/>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ctrTitle"/>
          </p:nvPr>
        </p:nvSpPr>
        <p:spPr>
          <a:xfrm>
            <a:off x="510450" y="1257300"/>
            <a:ext cx="8123100" cy="1588500"/>
          </a:xfrm>
          <a:prstGeom prst="rect">
            <a:avLst/>
          </a:prstGeom>
        </p:spPr>
        <p:txBody>
          <a:bodyPr lIns="91425" tIns="91425" rIns="91425" bIns="91425" anchor="b" anchorCtr="0">
            <a:noAutofit/>
          </a:bodyPr>
          <a:lstStyle/>
          <a:p>
            <a:pPr lvl="0">
              <a:spcBef>
                <a:spcPts val="0"/>
              </a:spcBef>
              <a:buNone/>
            </a:pPr>
            <a:r>
              <a:rPr lang="en" sz="3600" dirty="0"/>
              <a:t>Extending Education </a:t>
            </a:r>
            <a:r>
              <a:rPr lang="en-US" sz="3600" dirty="0"/>
              <a:t>Application for </a:t>
            </a:r>
            <a:r>
              <a:rPr lang="en" sz="3600" dirty="0"/>
              <a:t> </a:t>
            </a:r>
            <a:r>
              <a:rPr lang="en-US" sz="3600" dirty="0"/>
              <a:t>General Education</a:t>
            </a:r>
            <a:r>
              <a:rPr lang="en" sz="3600" dirty="0"/>
              <a:t> Standards</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IV. Switch Accessibility</a:t>
            </a:r>
          </a:p>
        </p:txBody>
      </p:sp>
      <p:sp>
        <p:nvSpPr>
          <p:cNvPr id="3" name="Text Placeholder 2"/>
          <p:cNvSpPr>
            <a:spLocks noGrp="1"/>
          </p:cNvSpPr>
          <p:nvPr>
            <p:ph type="body" idx="1"/>
          </p:nvPr>
        </p:nvSpPr>
        <p:spPr/>
        <p:txBody>
          <a:bodyPr/>
          <a:lstStyle/>
          <a:p>
            <a:r>
              <a:rPr lang="en-US" dirty="0"/>
              <a:t>Two reasons to add this feature to our app:</a:t>
            </a:r>
          </a:p>
          <a:p>
            <a:pPr marL="285750" indent="-285750">
              <a:buFont typeface="Arial" panose="020B0604020202020204" pitchFamily="34" charset="0"/>
              <a:buChar char="•"/>
            </a:pPr>
            <a:r>
              <a:rPr lang="en-US" dirty="0"/>
              <a:t>Issues with touch sensitivity level</a:t>
            </a:r>
          </a:p>
          <a:p>
            <a:pPr marL="285750" indent="-285750">
              <a:buFont typeface="Arial" panose="020B0604020202020204" pitchFamily="34" charset="0"/>
              <a:buChar char="•"/>
            </a:pPr>
            <a:r>
              <a:rPr lang="en-US" dirty="0"/>
              <a:t>Support handicap/physical disability users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9761" y="2861187"/>
            <a:ext cx="2066654" cy="1489587"/>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0426" y="2485103"/>
            <a:ext cx="2229946" cy="2013155"/>
          </a:xfrm>
          <a:prstGeom prst="rect">
            <a:avLst/>
          </a:prstGeom>
        </p:spPr>
      </p:pic>
      <p:pic>
        <p:nvPicPr>
          <p:cNvPr id="6" name="Picture 5"/>
          <p:cNvPicPr>
            <a:picLocks noChangeAspect="1"/>
          </p:cNvPicPr>
          <p:nvPr/>
        </p:nvPicPr>
        <p:blipFill>
          <a:blip r:embed="rId4"/>
          <a:stretch>
            <a:fillRect/>
          </a:stretch>
        </p:blipFill>
        <p:spPr>
          <a:xfrm>
            <a:off x="6365399" y="854399"/>
            <a:ext cx="1688690" cy="1563329"/>
          </a:xfrm>
          <a:prstGeom prst="rect">
            <a:avLst/>
          </a:prstGeom>
        </p:spPr>
      </p:pic>
      <p:sp>
        <p:nvSpPr>
          <p:cNvPr id="7" name="TextBox 6"/>
          <p:cNvSpPr txBox="1"/>
          <p:nvPr/>
        </p:nvSpPr>
        <p:spPr>
          <a:xfrm>
            <a:off x="1091381" y="4291781"/>
            <a:ext cx="1939413" cy="307777"/>
          </a:xfrm>
          <a:prstGeom prst="rect">
            <a:avLst/>
          </a:prstGeom>
          <a:noFill/>
        </p:spPr>
        <p:txBody>
          <a:bodyPr wrap="square" rtlCol="0">
            <a:spAutoFit/>
          </a:bodyPr>
          <a:lstStyle/>
          <a:p>
            <a:r>
              <a:rPr lang="en-US" dirty="0"/>
              <a:t>Single Switch</a:t>
            </a:r>
          </a:p>
        </p:txBody>
      </p:sp>
      <p:sp>
        <p:nvSpPr>
          <p:cNvPr id="8" name="TextBox 7"/>
          <p:cNvSpPr txBox="1"/>
          <p:nvPr/>
        </p:nvSpPr>
        <p:spPr>
          <a:xfrm>
            <a:off x="5877461" y="4152048"/>
            <a:ext cx="1330814" cy="307777"/>
          </a:xfrm>
          <a:prstGeom prst="rect">
            <a:avLst/>
          </a:prstGeom>
          <a:noFill/>
        </p:spPr>
        <p:txBody>
          <a:bodyPr wrap="none" rtlCol="0">
            <a:spAutoFit/>
          </a:bodyPr>
          <a:lstStyle/>
          <a:p>
            <a:r>
              <a:rPr lang="en-US" dirty="0"/>
              <a:t>Double Switch</a:t>
            </a:r>
          </a:p>
        </p:txBody>
      </p:sp>
      <p:sp>
        <p:nvSpPr>
          <p:cNvPr id="9" name="TextBox 8"/>
          <p:cNvSpPr txBox="1"/>
          <p:nvPr/>
        </p:nvSpPr>
        <p:spPr>
          <a:xfrm>
            <a:off x="6824817" y="2280021"/>
            <a:ext cx="1119217" cy="307777"/>
          </a:xfrm>
          <a:prstGeom prst="rect">
            <a:avLst/>
          </a:prstGeom>
          <a:noFill/>
        </p:spPr>
        <p:txBody>
          <a:bodyPr wrap="none" rtlCol="0">
            <a:spAutoFit/>
          </a:bodyPr>
          <a:lstStyle/>
          <a:p>
            <a:r>
              <a:rPr lang="en-US" dirty="0"/>
              <a:t>Transceiver</a:t>
            </a:r>
          </a:p>
        </p:txBody>
      </p:sp>
    </p:spTree>
    <p:extLst>
      <p:ext uri="{BB962C8B-B14F-4D97-AF65-F5344CB8AC3E}">
        <p14:creationId xmlns:p14="http://schemas.microsoft.com/office/powerpoint/2010/main" val="38473280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Shape 114"/>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rtl="0">
              <a:spcBef>
                <a:spcPts val="0"/>
              </a:spcBef>
              <a:buNone/>
            </a:pPr>
            <a:r>
              <a:rPr lang="en" dirty="0"/>
              <a:t>Switch Operation</a:t>
            </a:r>
          </a:p>
        </p:txBody>
      </p:sp>
      <p:sp>
        <p:nvSpPr>
          <p:cNvPr id="115" name="Shape 115"/>
          <p:cNvSpPr txBox="1">
            <a:spLocks noGrp="1"/>
          </p:cNvSpPr>
          <p:nvPr>
            <p:ph type="body" idx="1"/>
          </p:nvPr>
        </p:nvSpPr>
        <p:spPr>
          <a:xfrm>
            <a:off x="311700" y="1152475"/>
            <a:ext cx="8520600" cy="3777300"/>
          </a:xfrm>
          <a:prstGeom prst="rect">
            <a:avLst/>
          </a:prstGeom>
        </p:spPr>
        <p:txBody>
          <a:bodyPr lIns="91425" tIns="91425" rIns="91425" bIns="91425" anchor="t" anchorCtr="0">
            <a:noAutofit/>
          </a:bodyPr>
          <a:lstStyle/>
          <a:p>
            <a:pPr lvl="0">
              <a:spcBef>
                <a:spcPts val="0"/>
              </a:spcBef>
              <a:buNone/>
            </a:pPr>
            <a:r>
              <a:rPr lang="en" dirty="0"/>
              <a:t>By connecting one or two bluetooth switch devices to the tablet the student can manipulate the quiz section of the application. The manipulation will differ based on how many switches are connected</a:t>
            </a:r>
          </a:p>
          <a:p>
            <a:pPr marL="457200" lvl="0" indent="-228600" rtl="0">
              <a:spcBef>
                <a:spcPts val="0"/>
              </a:spcBef>
              <a:spcAft>
                <a:spcPts val="1000"/>
              </a:spcAft>
            </a:pPr>
            <a:r>
              <a:rPr lang="en" dirty="0"/>
              <a:t>i. One switch will act as a selector. After the question is displayed a box highlighting the current question choice will scroll over the answers until the student actuates the switch to select their answer. </a:t>
            </a:r>
          </a:p>
          <a:p>
            <a:pPr marL="457200" lvl="0" indent="-228600" rtl="0">
              <a:spcBef>
                <a:spcPts val="0"/>
              </a:spcBef>
            </a:pPr>
            <a:r>
              <a:rPr lang="en" dirty="0"/>
              <a:t>ii. The second switch adds the option to scroll through answers as the student wishes. When the second switch is actuated the highlighted box will move to the next option. The highlighted box will wrap around until the student actuates the first switch to make their selection. </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Features</a:t>
            </a:r>
          </a:p>
        </p:txBody>
      </p:sp>
      <p:sp>
        <p:nvSpPr>
          <p:cNvPr id="3" name="Text Placeholder 2"/>
          <p:cNvSpPr>
            <a:spLocks noGrp="1"/>
          </p:cNvSpPr>
          <p:nvPr>
            <p:ph type="body" idx="1"/>
          </p:nvPr>
        </p:nvSpPr>
        <p:spPr/>
        <p:txBody>
          <a:bodyPr/>
          <a:lstStyle/>
          <a:p>
            <a:pPr marL="285750" indent="-285750">
              <a:buFont typeface="Arial" panose="020B0604020202020204" pitchFamily="34" charset="0"/>
              <a:buChar char="•"/>
            </a:pPr>
            <a:r>
              <a:rPr lang="en-US" dirty="0"/>
              <a:t>Reading questions through voice</a:t>
            </a:r>
          </a:p>
          <a:p>
            <a:pPr marL="285750" indent="-285750">
              <a:buFont typeface="Arial" panose="020B0604020202020204" pitchFamily="34" charset="0"/>
              <a:buChar char="•"/>
            </a:pPr>
            <a:r>
              <a:rPr lang="en-US" dirty="0"/>
              <a:t>Sound based navigation support</a:t>
            </a:r>
          </a:p>
          <a:p>
            <a:pPr marL="285750" indent="-285750">
              <a:buFont typeface="Arial" panose="020B0604020202020204" pitchFamily="34" charset="0"/>
              <a:buChar char="•"/>
            </a:pPr>
            <a:r>
              <a:rPr lang="en-US" dirty="0"/>
              <a:t>Application oriented </a:t>
            </a:r>
            <a:r>
              <a:rPr lang="en-US" b="1" dirty="0"/>
              <a:t>Hint</a:t>
            </a:r>
            <a:r>
              <a:rPr lang="en-US" dirty="0"/>
              <a:t> to the question</a:t>
            </a:r>
          </a:p>
          <a:p>
            <a:pPr marL="285750" indent="-285750">
              <a:buFont typeface="Arial" panose="020B0604020202020204" pitchFamily="34" charset="0"/>
              <a:buChar char="•"/>
            </a:pPr>
            <a:r>
              <a:rPr lang="en-US" dirty="0"/>
              <a:t>Calculator support</a:t>
            </a:r>
          </a:p>
          <a:p>
            <a:pPr marL="285750" indent="-285750">
              <a:buFont typeface="Arial" panose="020B0604020202020204" pitchFamily="34" charset="0"/>
              <a:buChar char="•"/>
            </a:pPr>
            <a:r>
              <a:rPr lang="en-US" dirty="0"/>
              <a:t>Instant summary</a:t>
            </a:r>
          </a:p>
        </p:txBody>
      </p:sp>
    </p:spTree>
    <p:extLst>
      <p:ext uri="{BB962C8B-B14F-4D97-AF65-F5344CB8AC3E}">
        <p14:creationId xmlns:p14="http://schemas.microsoft.com/office/powerpoint/2010/main" val="3888692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Shape 82"/>
          <p:cNvSpPr txBox="1">
            <a:spLocks noGrp="1"/>
          </p:cNvSpPr>
          <p:nvPr>
            <p:ph type="title"/>
          </p:nvPr>
        </p:nvSpPr>
        <p:spPr>
          <a:xfrm>
            <a:off x="311700" y="174900"/>
            <a:ext cx="8520600" cy="572700"/>
          </a:xfrm>
          <a:prstGeom prst="rect">
            <a:avLst/>
          </a:prstGeom>
        </p:spPr>
        <p:txBody>
          <a:bodyPr lIns="91425" tIns="91425" rIns="91425" bIns="91425" anchor="t" anchorCtr="0">
            <a:noAutofit/>
          </a:bodyPr>
          <a:lstStyle/>
          <a:p>
            <a:pPr lvl="0">
              <a:spcBef>
                <a:spcPts val="0"/>
              </a:spcBef>
              <a:buNone/>
            </a:pPr>
            <a:r>
              <a:rPr lang="en"/>
              <a:t>Use Case Diagram</a:t>
            </a:r>
          </a:p>
        </p:txBody>
      </p:sp>
      <p:pic>
        <p:nvPicPr>
          <p:cNvPr id="83" name="Shape 83"/>
          <p:cNvPicPr preferRelativeResize="0"/>
          <p:nvPr/>
        </p:nvPicPr>
        <p:blipFill>
          <a:blip r:embed="rId3">
            <a:alphaModFix/>
          </a:blip>
          <a:stretch>
            <a:fillRect/>
          </a:stretch>
        </p:blipFill>
        <p:spPr>
          <a:xfrm>
            <a:off x="1299750" y="747600"/>
            <a:ext cx="5981700" cy="4238324"/>
          </a:xfrm>
          <a:prstGeom prst="rect">
            <a:avLst/>
          </a:prstGeom>
          <a:noFill/>
          <a:ln>
            <a:noFill/>
          </a:ln>
        </p:spPr>
      </p:pic>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Shape 88"/>
          <p:cNvSpPr txBox="1">
            <a:spLocks noGrp="1"/>
          </p:cNvSpPr>
          <p:nvPr>
            <p:ph type="title"/>
          </p:nvPr>
        </p:nvSpPr>
        <p:spPr>
          <a:xfrm>
            <a:off x="0" y="95825"/>
            <a:ext cx="8520600" cy="572700"/>
          </a:xfrm>
          <a:prstGeom prst="rect">
            <a:avLst/>
          </a:prstGeom>
        </p:spPr>
        <p:txBody>
          <a:bodyPr lIns="91425" tIns="91425" rIns="91425" bIns="91425" anchor="t" anchorCtr="0">
            <a:noAutofit/>
          </a:bodyPr>
          <a:lstStyle/>
          <a:p>
            <a:pPr lvl="0">
              <a:spcBef>
                <a:spcPts val="0"/>
              </a:spcBef>
              <a:buNone/>
            </a:pPr>
            <a:r>
              <a:rPr lang="en"/>
              <a:t>Sequence Diagram</a:t>
            </a:r>
          </a:p>
        </p:txBody>
      </p:sp>
      <p:pic>
        <p:nvPicPr>
          <p:cNvPr id="89" name="Shape 89"/>
          <p:cNvPicPr preferRelativeResize="0"/>
          <p:nvPr/>
        </p:nvPicPr>
        <p:blipFill>
          <a:blip r:embed="rId3">
            <a:alphaModFix/>
          </a:blip>
          <a:stretch>
            <a:fillRect/>
          </a:stretch>
        </p:blipFill>
        <p:spPr>
          <a:xfrm>
            <a:off x="2273500" y="668525"/>
            <a:ext cx="5289350" cy="4379724"/>
          </a:xfrm>
          <a:prstGeom prst="rect">
            <a:avLst/>
          </a:prstGeom>
          <a:noFill/>
          <a:ln>
            <a:noFill/>
          </a:ln>
        </p:spPr>
      </p:pic>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Shape 94"/>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t>Module layout/flow</a:t>
            </a:r>
          </a:p>
        </p:txBody>
      </p:sp>
      <p:sp>
        <p:nvSpPr>
          <p:cNvPr id="95" name="Shape 95"/>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lvl="0">
              <a:spcBef>
                <a:spcPts val="0"/>
              </a:spcBef>
              <a:buNone/>
            </a:pPr>
            <a:endParaRPr/>
          </a:p>
        </p:txBody>
      </p:sp>
      <p:pic>
        <p:nvPicPr>
          <p:cNvPr id="96" name="Shape 96"/>
          <p:cNvPicPr preferRelativeResize="0"/>
          <p:nvPr/>
        </p:nvPicPr>
        <p:blipFill>
          <a:blip r:embed="rId3">
            <a:alphaModFix/>
          </a:blip>
          <a:stretch>
            <a:fillRect/>
          </a:stretch>
        </p:blipFill>
        <p:spPr>
          <a:xfrm>
            <a:off x="115725" y="1146800"/>
            <a:ext cx="2333699" cy="3565915"/>
          </a:xfrm>
          <a:prstGeom prst="rect">
            <a:avLst/>
          </a:prstGeom>
          <a:noFill/>
          <a:ln>
            <a:noFill/>
          </a:ln>
        </p:spPr>
      </p:pic>
      <p:pic>
        <p:nvPicPr>
          <p:cNvPr id="97" name="Shape 97"/>
          <p:cNvPicPr preferRelativeResize="0"/>
          <p:nvPr/>
        </p:nvPicPr>
        <p:blipFill>
          <a:blip r:embed="rId4">
            <a:alphaModFix/>
          </a:blip>
          <a:stretch>
            <a:fillRect/>
          </a:stretch>
        </p:blipFill>
        <p:spPr>
          <a:xfrm>
            <a:off x="2449425" y="1146800"/>
            <a:ext cx="2221875" cy="3565925"/>
          </a:xfrm>
          <a:prstGeom prst="rect">
            <a:avLst/>
          </a:prstGeom>
          <a:noFill/>
          <a:ln>
            <a:noFill/>
          </a:ln>
        </p:spPr>
      </p:pic>
      <p:pic>
        <p:nvPicPr>
          <p:cNvPr id="98" name="Shape 98"/>
          <p:cNvPicPr preferRelativeResize="0"/>
          <p:nvPr/>
        </p:nvPicPr>
        <p:blipFill>
          <a:blip r:embed="rId5">
            <a:alphaModFix/>
          </a:blip>
          <a:stretch>
            <a:fillRect/>
          </a:stretch>
        </p:blipFill>
        <p:spPr>
          <a:xfrm>
            <a:off x="4671300" y="1158150"/>
            <a:ext cx="2474500" cy="3554575"/>
          </a:xfrm>
          <a:prstGeom prst="rect">
            <a:avLst/>
          </a:prstGeom>
          <a:noFill/>
          <a:ln>
            <a:noFill/>
          </a:ln>
        </p:spPr>
      </p:pic>
      <p:pic>
        <p:nvPicPr>
          <p:cNvPr id="99" name="Shape 99"/>
          <p:cNvPicPr preferRelativeResize="0"/>
          <p:nvPr/>
        </p:nvPicPr>
        <p:blipFill>
          <a:blip r:embed="rId6">
            <a:alphaModFix/>
          </a:blip>
          <a:stretch>
            <a:fillRect/>
          </a:stretch>
        </p:blipFill>
        <p:spPr>
          <a:xfrm>
            <a:off x="7145800" y="1152475"/>
            <a:ext cx="1998200" cy="3565925"/>
          </a:xfrm>
          <a:prstGeom prst="rect">
            <a:avLst/>
          </a:prstGeom>
          <a:noFill/>
          <a:ln>
            <a:noFill/>
          </a:ln>
        </p:spPr>
      </p:pic>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Shape 104"/>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t>Sample screens</a:t>
            </a:r>
          </a:p>
        </p:txBody>
      </p:sp>
      <p:sp>
        <p:nvSpPr>
          <p:cNvPr id="105" name="Shape 105"/>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lvl="0">
              <a:spcBef>
                <a:spcPts val="0"/>
              </a:spcBef>
              <a:buNone/>
            </a:pPr>
            <a:endParaRPr/>
          </a:p>
        </p:txBody>
      </p:sp>
      <p:pic>
        <p:nvPicPr>
          <p:cNvPr id="106" name="Shape 106"/>
          <p:cNvPicPr preferRelativeResize="0"/>
          <p:nvPr/>
        </p:nvPicPr>
        <p:blipFill>
          <a:blip r:embed="rId3">
            <a:alphaModFix/>
          </a:blip>
          <a:stretch>
            <a:fillRect/>
          </a:stretch>
        </p:blipFill>
        <p:spPr>
          <a:xfrm>
            <a:off x="311700" y="1189625"/>
            <a:ext cx="1807914" cy="3342100"/>
          </a:xfrm>
          <a:prstGeom prst="rect">
            <a:avLst/>
          </a:prstGeom>
          <a:noFill/>
          <a:ln>
            <a:noFill/>
          </a:ln>
        </p:spPr>
      </p:pic>
      <p:pic>
        <p:nvPicPr>
          <p:cNvPr id="107" name="Shape 107"/>
          <p:cNvPicPr preferRelativeResize="0"/>
          <p:nvPr/>
        </p:nvPicPr>
        <p:blipFill>
          <a:blip r:embed="rId4">
            <a:alphaModFix/>
          </a:blip>
          <a:stretch>
            <a:fillRect/>
          </a:stretch>
        </p:blipFill>
        <p:spPr>
          <a:xfrm>
            <a:off x="2478974" y="1146925"/>
            <a:ext cx="1807924" cy="3384807"/>
          </a:xfrm>
          <a:prstGeom prst="rect">
            <a:avLst/>
          </a:prstGeom>
          <a:noFill/>
          <a:ln>
            <a:noFill/>
          </a:ln>
        </p:spPr>
      </p:pic>
      <p:pic>
        <p:nvPicPr>
          <p:cNvPr id="108" name="Shape 108"/>
          <p:cNvPicPr preferRelativeResize="0"/>
          <p:nvPr/>
        </p:nvPicPr>
        <p:blipFill>
          <a:blip r:embed="rId5">
            <a:alphaModFix/>
          </a:blip>
          <a:stretch>
            <a:fillRect/>
          </a:stretch>
        </p:blipFill>
        <p:spPr>
          <a:xfrm>
            <a:off x="4740140" y="1103674"/>
            <a:ext cx="1867509" cy="3514000"/>
          </a:xfrm>
          <a:prstGeom prst="rect">
            <a:avLst/>
          </a:prstGeom>
          <a:noFill/>
          <a:ln>
            <a:noFill/>
          </a:ln>
        </p:spPr>
      </p:pic>
      <p:pic>
        <p:nvPicPr>
          <p:cNvPr id="109" name="Shape 109"/>
          <p:cNvPicPr preferRelativeResize="0"/>
          <p:nvPr/>
        </p:nvPicPr>
        <p:blipFill>
          <a:blip r:embed="rId6">
            <a:alphaModFix/>
          </a:blip>
          <a:stretch>
            <a:fillRect/>
          </a:stretch>
        </p:blipFill>
        <p:spPr>
          <a:xfrm>
            <a:off x="6848874" y="1103675"/>
            <a:ext cx="1867499" cy="3513995"/>
          </a:xfrm>
          <a:prstGeom prst="rect">
            <a:avLst/>
          </a:prstGeom>
          <a:noFill/>
          <a:ln>
            <a:noFill/>
          </a:ln>
        </p:spPr>
      </p:pic>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Shape 126"/>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t>Sample Questions</a:t>
            </a:r>
          </a:p>
        </p:txBody>
      </p:sp>
      <p:sp>
        <p:nvSpPr>
          <p:cNvPr id="127" name="Shape 127"/>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457200" lvl="0" indent="-314325" rtl="0">
              <a:lnSpc>
                <a:spcPct val="100000"/>
              </a:lnSpc>
              <a:spcBef>
                <a:spcPts val="0"/>
              </a:spcBef>
              <a:spcAft>
                <a:spcPts val="0"/>
              </a:spcAft>
              <a:buClr>
                <a:srgbClr val="000000"/>
              </a:buClr>
              <a:buSzPct val="96428"/>
              <a:buFont typeface="Arial"/>
              <a:buAutoNum type="arabicPeriod"/>
            </a:pPr>
            <a:r>
              <a:rPr lang="en" sz="1350">
                <a:solidFill>
                  <a:srgbClr val="000000"/>
                </a:solidFill>
                <a:highlight>
                  <a:srgbClr val="FFFFFF"/>
                </a:highlight>
                <a:latin typeface="Arial"/>
                <a:ea typeface="Arial"/>
                <a:cs typeface="Arial"/>
                <a:sym typeface="Arial"/>
              </a:rPr>
              <a:t>Find the missing measure to the nearest tenth.</a:t>
            </a:r>
          </a:p>
          <a:p>
            <a:pPr lvl="0" indent="457200" rtl="0">
              <a:lnSpc>
                <a:spcPct val="100000"/>
              </a:lnSpc>
              <a:spcBef>
                <a:spcPts val="0"/>
              </a:spcBef>
              <a:spcAft>
                <a:spcPts val="0"/>
              </a:spcAft>
              <a:buNone/>
            </a:pPr>
            <a:r>
              <a:rPr lang="en" sz="1350">
                <a:solidFill>
                  <a:srgbClr val="000000"/>
                </a:solidFill>
                <a:latin typeface="Arial"/>
                <a:ea typeface="Arial"/>
                <a:cs typeface="Arial"/>
                <a:sym typeface="Arial"/>
              </a:rPr>
              <a:t>a.</a:t>
            </a:r>
            <a:r>
              <a:rPr lang="en" sz="700">
                <a:solidFill>
                  <a:srgbClr val="000000"/>
                </a:solidFill>
                <a:latin typeface="Arial"/>
                <a:ea typeface="Arial"/>
                <a:cs typeface="Arial"/>
                <a:sym typeface="Arial"/>
              </a:rPr>
              <a:t> </a:t>
            </a:r>
            <a:r>
              <a:rPr lang="en" sz="1350">
                <a:solidFill>
                  <a:srgbClr val="000000"/>
                </a:solidFill>
                <a:highlight>
                  <a:srgbClr val="FFFFFF"/>
                </a:highlight>
                <a:latin typeface="Arial"/>
                <a:ea typeface="Arial"/>
                <a:cs typeface="Arial"/>
                <a:sym typeface="Arial"/>
              </a:rPr>
              <a:t>6                                     	                      </a:t>
            </a:r>
          </a:p>
          <a:p>
            <a:pPr lvl="0" indent="457200" rtl="0">
              <a:lnSpc>
                <a:spcPct val="100000"/>
              </a:lnSpc>
              <a:spcBef>
                <a:spcPts val="0"/>
              </a:spcBef>
              <a:spcAft>
                <a:spcPts val="0"/>
              </a:spcAft>
              <a:buNone/>
            </a:pPr>
            <a:r>
              <a:rPr lang="en" sz="1350">
                <a:solidFill>
                  <a:srgbClr val="000000"/>
                </a:solidFill>
                <a:latin typeface="Arial"/>
                <a:ea typeface="Arial"/>
                <a:cs typeface="Arial"/>
                <a:sym typeface="Arial"/>
              </a:rPr>
              <a:t>b.</a:t>
            </a:r>
            <a:r>
              <a:rPr lang="en" sz="1350">
                <a:solidFill>
                  <a:srgbClr val="000000"/>
                </a:solidFill>
                <a:highlight>
                  <a:srgbClr val="FFFFFF"/>
                </a:highlight>
                <a:latin typeface="Arial"/>
                <a:ea typeface="Arial"/>
                <a:cs typeface="Arial"/>
                <a:sym typeface="Arial"/>
              </a:rPr>
              <a:t>48	                                                           </a:t>
            </a:r>
          </a:p>
          <a:p>
            <a:pPr lvl="0" indent="457200" rtl="0">
              <a:lnSpc>
                <a:spcPct val="100000"/>
              </a:lnSpc>
              <a:spcBef>
                <a:spcPts val="0"/>
              </a:spcBef>
              <a:spcAft>
                <a:spcPts val="0"/>
              </a:spcAft>
              <a:buNone/>
            </a:pPr>
            <a:r>
              <a:rPr lang="en" sz="1350">
                <a:solidFill>
                  <a:srgbClr val="000000"/>
                </a:solidFill>
                <a:latin typeface="Arial"/>
                <a:ea typeface="Arial"/>
                <a:cs typeface="Arial"/>
                <a:sym typeface="Arial"/>
              </a:rPr>
              <a:t>c.</a:t>
            </a:r>
            <a:r>
              <a:rPr lang="en" sz="700">
                <a:solidFill>
                  <a:srgbClr val="000000"/>
                </a:solidFill>
                <a:latin typeface="Arial"/>
                <a:ea typeface="Arial"/>
                <a:cs typeface="Arial"/>
                <a:sym typeface="Arial"/>
              </a:rPr>
              <a:t> </a:t>
            </a:r>
            <a:r>
              <a:rPr lang="en" sz="1350">
                <a:solidFill>
                  <a:srgbClr val="000000"/>
                </a:solidFill>
                <a:highlight>
                  <a:srgbClr val="FFFFFF"/>
                </a:highlight>
                <a:latin typeface="Arial"/>
                <a:ea typeface="Arial"/>
                <a:cs typeface="Arial"/>
                <a:sym typeface="Arial"/>
              </a:rPr>
              <a:t>8.9</a:t>
            </a:r>
          </a:p>
          <a:p>
            <a:pPr lvl="0" indent="457200" rtl="0">
              <a:lnSpc>
                <a:spcPct val="100000"/>
              </a:lnSpc>
              <a:spcBef>
                <a:spcPts val="0"/>
              </a:spcBef>
              <a:spcAft>
                <a:spcPts val="0"/>
              </a:spcAft>
              <a:buNone/>
            </a:pPr>
            <a:r>
              <a:rPr lang="en" sz="1350">
                <a:solidFill>
                  <a:srgbClr val="000000"/>
                </a:solidFill>
                <a:latin typeface="Arial"/>
                <a:ea typeface="Arial"/>
                <a:cs typeface="Arial"/>
                <a:sym typeface="Arial"/>
              </a:rPr>
              <a:t>d.</a:t>
            </a:r>
            <a:r>
              <a:rPr lang="en" sz="700">
                <a:solidFill>
                  <a:srgbClr val="000000"/>
                </a:solidFill>
                <a:latin typeface="Arial"/>
                <a:ea typeface="Arial"/>
                <a:cs typeface="Arial"/>
                <a:sym typeface="Arial"/>
              </a:rPr>
              <a:t> </a:t>
            </a:r>
            <a:r>
              <a:rPr lang="en" sz="1350">
                <a:solidFill>
                  <a:srgbClr val="000000"/>
                </a:solidFill>
                <a:highlight>
                  <a:srgbClr val="FFFFFF"/>
                </a:highlight>
                <a:latin typeface="Arial"/>
                <a:ea typeface="Arial"/>
                <a:cs typeface="Arial"/>
                <a:sym typeface="Arial"/>
              </a:rPr>
              <a:t>6.9</a:t>
            </a:r>
          </a:p>
          <a:p>
            <a:pPr lvl="0" indent="457200" rtl="0">
              <a:lnSpc>
                <a:spcPct val="100000"/>
              </a:lnSpc>
              <a:spcBef>
                <a:spcPts val="0"/>
              </a:spcBef>
              <a:spcAft>
                <a:spcPts val="0"/>
              </a:spcAft>
              <a:buNone/>
            </a:pPr>
            <a:r>
              <a:rPr lang="en" sz="1100">
                <a:solidFill>
                  <a:srgbClr val="000000"/>
                </a:solidFill>
                <a:latin typeface="Arial"/>
                <a:ea typeface="Arial"/>
                <a:cs typeface="Arial"/>
                <a:sym typeface="Arial"/>
              </a:rPr>
              <a:t>Hint: Solve 8^2 = x^2 + 4^2</a:t>
            </a:r>
          </a:p>
          <a:p>
            <a:pPr lvl="0" rtl="0">
              <a:spcBef>
                <a:spcPts val="0"/>
              </a:spcBef>
              <a:buNone/>
            </a:pPr>
            <a:endParaRPr/>
          </a:p>
          <a:p>
            <a:pPr marL="0" lvl="0" indent="0" rtl="0">
              <a:spcBef>
                <a:spcPts val="0"/>
              </a:spcBef>
              <a:buNone/>
            </a:pPr>
            <a:r>
              <a:rPr lang="en" sz="1350">
                <a:solidFill>
                  <a:srgbClr val="000000"/>
                </a:solidFill>
                <a:highlight>
                  <a:srgbClr val="FFFFFF"/>
                </a:highlight>
                <a:latin typeface="Arial"/>
                <a:ea typeface="Arial"/>
                <a:cs typeface="Arial"/>
                <a:sym typeface="Arial"/>
              </a:rPr>
              <a:t>2.      Find the perimeter of a rectangle whose length is 150 m and the diagonal is 170 m.</a:t>
            </a:r>
          </a:p>
          <a:p>
            <a:pPr lvl="0" indent="457200" rtl="0">
              <a:lnSpc>
                <a:spcPct val="100000"/>
              </a:lnSpc>
              <a:spcBef>
                <a:spcPts val="0"/>
              </a:spcBef>
              <a:spcAft>
                <a:spcPts val="0"/>
              </a:spcAft>
              <a:buNone/>
            </a:pPr>
            <a:r>
              <a:rPr lang="en" sz="1350">
                <a:solidFill>
                  <a:srgbClr val="000000"/>
                </a:solidFill>
                <a:latin typeface="Arial"/>
                <a:ea typeface="Arial"/>
                <a:cs typeface="Arial"/>
                <a:sym typeface="Arial"/>
              </a:rPr>
              <a:t>a.</a:t>
            </a:r>
            <a:r>
              <a:rPr lang="en" sz="700">
                <a:solidFill>
                  <a:srgbClr val="000000"/>
                </a:solidFill>
                <a:latin typeface="Arial"/>
                <a:ea typeface="Arial"/>
                <a:cs typeface="Arial"/>
                <a:sym typeface="Arial"/>
              </a:rPr>
              <a:t> </a:t>
            </a:r>
            <a:r>
              <a:rPr lang="en" sz="1350">
                <a:solidFill>
                  <a:srgbClr val="000000"/>
                </a:solidFill>
                <a:highlight>
                  <a:srgbClr val="FFFFFF"/>
                </a:highlight>
                <a:latin typeface="Arial"/>
                <a:ea typeface="Arial"/>
                <a:cs typeface="Arial"/>
                <a:sym typeface="Arial"/>
              </a:rPr>
              <a:t>350 m                                     </a:t>
            </a:r>
          </a:p>
          <a:p>
            <a:pPr lvl="0" indent="457200" rtl="0">
              <a:lnSpc>
                <a:spcPct val="100000"/>
              </a:lnSpc>
              <a:spcBef>
                <a:spcPts val="0"/>
              </a:spcBef>
              <a:spcAft>
                <a:spcPts val="0"/>
              </a:spcAft>
              <a:buNone/>
            </a:pPr>
            <a:r>
              <a:rPr lang="en" sz="1350">
                <a:solidFill>
                  <a:srgbClr val="000000"/>
                </a:solidFill>
                <a:latin typeface="Arial"/>
                <a:ea typeface="Arial"/>
                <a:cs typeface="Arial"/>
                <a:sym typeface="Arial"/>
              </a:rPr>
              <a:t>b.</a:t>
            </a:r>
            <a:r>
              <a:rPr lang="en" sz="700">
                <a:solidFill>
                  <a:srgbClr val="000000"/>
                </a:solidFill>
                <a:latin typeface="Arial"/>
                <a:ea typeface="Arial"/>
                <a:cs typeface="Arial"/>
                <a:sym typeface="Arial"/>
              </a:rPr>
              <a:t> </a:t>
            </a:r>
            <a:r>
              <a:rPr lang="en" sz="1350">
                <a:solidFill>
                  <a:srgbClr val="000000"/>
                </a:solidFill>
                <a:highlight>
                  <a:srgbClr val="FFFFFF"/>
                </a:highlight>
                <a:latin typeface="Arial"/>
                <a:ea typeface="Arial"/>
                <a:cs typeface="Arial"/>
                <a:sym typeface="Arial"/>
              </a:rPr>
              <a:t>460 m</a:t>
            </a:r>
          </a:p>
          <a:p>
            <a:pPr lvl="0" indent="457200" rtl="0">
              <a:lnSpc>
                <a:spcPct val="100000"/>
              </a:lnSpc>
              <a:spcBef>
                <a:spcPts val="0"/>
              </a:spcBef>
              <a:spcAft>
                <a:spcPts val="0"/>
              </a:spcAft>
              <a:buNone/>
            </a:pPr>
            <a:r>
              <a:rPr lang="en" sz="1350">
                <a:solidFill>
                  <a:srgbClr val="000000"/>
                </a:solidFill>
                <a:latin typeface="Arial"/>
                <a:ea typeface="Arial"/>
                <a:cs typeface="Arial"/>
                <a:sym typeface="Arial"/>
              </a:rPr>
              <a:t>c.</a:t>
            </a:r>
            <a:r>
              <a:rPr lang="en" sz="700">
                <a:solidFill>
                  <a:srgbClr val="000000"/>
                </a:solidFill>
                <a:latin typeface="Arial"/>
                <a:ea typeface="Arial"/>
                <a:cs typeface="Arial"/>
                <a:sym typeface="Arial"/>
              </a:rPr>
              <a:t>  </a:t>
            </a:r>
            <a:r>
              <a:rPr lang="en" sz="1350">
                <a:solidFill>
                  <a:srgbClr val="000000"/>
                </a:solidFill>
                <a:highlight>
                  <a:srgbClr val="FFFFFF"/>
                </a:highlight>
                <a:latin typeface="Arial"/>
                <a:ea typeface="Arial"/>
                <a:cs typeface="Arial"/>
                <a:sym typeface="Arial"/>
              </a:rPr>
              <a:t>500 m</a:t>
            </a:r>
          </a:p>
          <a:p>
            <a:pPr lvl="0" indent="457200" rtl="0">
              <a:lnSpc>
                <a:spcPct val="100000"/>
              </a:lnSpc>
              <a:spcBef>
                <a:spcPts val="0"/>
              </a:spcBef>
              <a:spcAft>
                <a:spcPts val="0"/>
              </a:spcAft>
              <a:buNone/>
            </a:pPr>
            <a:r>
              <a:rPr lang="en" sz="1350">
                <a:solidFill>
                  <a:srgbClr val="000000"/>
                </a:solidFill>
                <a:latin typeface="Arial"/>
                <a:ea typeface="Arial"/>
                <a:cs typeface="Arial"/>
                <a:sym typeface="Arial"/>
              </a:rPr>
              <a:t>d.</a:t>
            </a:r>
            <a:r>
              <a:rPr lang="en" sz="700">
                <a:solidFill>
                  <a:srgbClr val="000000"/>
                </a:solidFill>
                <a:latin typeface="Arial"/>
                <a:ea typeface="Arial"/>
                <a:cs typeface="Arial"/>
                <a:sym typeface="Arial"/>
              </a:rPr>
              <a:t> </a:t>
            </a:r>
            <a:r>
              <a:rPr lang="en" sz="1350">
                <a:solidFill>
                  <a:srgbClr val="000000"/>
                </a:solidFill>
                <a:highlight>
                  <a:srgbClr val="FFFFFF"/>
                </a:highlight>
                <a:latin typeface="Arial"/>
                <a:ea typeface="Arial"/>
                <a:cs typeface="Arial"/>
                <a:sym typeface="Arial"/>
              </a:rPr>
              <a:t>240 m</a:t>
            </a:r>
          </a:p>
          <a:p>
            <a:pPr lvl="0" indent="457200" rtl="0">
              <a:lnSpc>
                <a:spcPct val="100000"/>
              </a:lnSpc>
              <a:spcBef>
                <a:spcPts val="0"/>
              </a:spcBef>
              <a:spcAft>
                <a:spcPts val="0"/>
              </a:spcAft>
              <a:buNone/>
            </a:pPr>
            <a:r>
              <a:rPr lang="en" sz="1100">
                <a:solidFill>
                  <a:srgbClr val="000000"/>
                </a:solidFill>
                <a:latin typeface="Calibri"/>
                <a:ea typeface="Calibri"/>
                <a:cs typeface="Calibri"/>
                <a:sym typeface="Calibri"/>
              </a:rPr>
              <a:t>Hint: Perimeter of the rectangle = 2(length + width)</a:t>
            </a:r>
          </a:p>
          <a:p>
            <a:pPr lvl="0">
              <a:spcBef>
                <a:spcPts val="0"/>
              </a:spcBef>
              <a:buNone/>
            </a:pPr>
            <a:endParaRPr/>
          </a:p>
        </p:txBody>
      </p:sp>
      <p:pic>
        <p:nvPicPr>
          <p:cNvPr id="128" name="Shape 128"/>
          <p:cNvPicPr preferRelativeResize="0"/>
          <p:nvPr/>
        </p:nvPicPr>
        <p:blipFill>
          <a:blip r:embed="rId3">
            <a:alphaModFix/>
          </a:blip>
          <a:stretch>
            <a:fillRect/>
          </a:stretch>
        </p:blipFill>
        <p:spPr>
          <a:xfrm>
            <a:off x="3151612" y="1558312"/>
            <a:ext cx="1152525" cy="676275"/>
          </a:xfrm>
          <a:prstGeom prst="rect">
            <a:avLst/>
          </a:prstGeom>
          <a:noFill/>
          <a:ln>
            <a:noFill/>
          </a:ln>
        </p:spPr>
      </p:pic>
      <p:pic>
        <p:nvPicPr>
          <p:cNvPr id="129" name="Shape 129"/>
          <p:cNvPicPr preferRelativeResize="0"/>
          <p:nvPr/>
        </p:nvPicPr>
        <p:blipFill>
          <a:blip r:embed="rId4">
            <a:alphaModFix/>
          </a:blip>
          <a:stretch>
            <a:fillRect/>
          </a:stretch>
        </p:blipFill>
        <p:spPr>
          <a:xfrm>
            <a:off x="4923150" y="3230542"/>
            <a:ext cx="1439400" cy="1053379"/>
          </a:xfrm>
          <a:prstGeom prst="rect">
            <a:avLst/>
          </a:prstGeom>
          <a:noFill/>
          <a:ln>
            <a:noFill/>
          </a:ln>
        </p:spPr>
      </p:pic>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lvl="0" indent="457200" rtl="0">
              <a:spcBef>
                <a:spcPts val="0"/>
              </a:spcBef>
              <a:buNone/>
            </a:pPr>
            <a:endParaRPr/>
          </a:p>
          <a:p>
            <a:pPr lvl="0" indent="457200" rtl="0">
              <a:spcBef>
                <a:spcPts val="0"/>
              </a:spcBef>
              <a:buNone/>
            </a:pPr>
            <a:endParaRPr/>
          </a:p>
          <a:p>
            <a:pPr marL="0" lvl="0" indent="0" algn="ctr">
              <a:spcBef>
                <a:spcPts val="0"/>
              </a:spcBef>
              <a:buNone/>
            </a:pPr>
            <a:r>
              <a:rPr lang="en" sz="2400"/>
              <a:t>If you have any questions or comments please don’t hesitate to share your thoughts with us! </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Shape 64"/>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t>Introduction</a:t>
            </a:r>
          </a:p>
        </p:txBody>
      </p:sp>
      <p:sp>
        <p:nvSpPr>
          <p:cNvPr id="65" name="Shape 65"/>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285750" lvl="0" indent="-285750">
              <a:buFont typeface="Arial" panose="020B0604020202020204" pitchFamily="34" charset="0"/>
              <a:buChar char="•"/>
            </a:pPr>
            <a:r>
              <a:rPr lang="en" dirty="0"/>
              <a:t>The purpose of our project is to build a Mathematics learning application for 8</a:t>
            </a:r>
            <a:r>
              <a:rPr lang="en" baseline="30000" dirty="0"/>
              <a:t>th</a:t>
            </a:r>
            <a:r>
              <a:rPr lang="en" dirty="0"/>
              <a:t>  grade Math General Education Standards.</a:t>
            </a:r>
          </a:p>
          <a:p>
            <a:pPr marL="285750" lvl="0" indent="-285750">
              <a:buFont typeface="Arial" panose="020B0604020202020204" pitchFamily="34" charset="0"/>
              <a:buChar char="•"/>
            </a:pPr>
            <a:r>
              <a:rPr lang="en" dirty="0"/>
              <a:t>The application is switch accessible making it universal design.</a:t>
            </a:r>
          </a:p>
          <a:p>
            <a:pPr marL="285750" lvl="0" indent="-285750">
              <a:buFont typeface="Arial" panose="020B0604020202020204" pitchFamily="34" charset="0"/>
              <a:buChar char="•"/>
            </a:pPr>
            <a:r>
              <a:rPr lang="en" dirty="0"/>
              <a:t>All students can access using either the touch screen or switch.</a:t>
            </a:r>
          </a:p>
          <a:p>
            <a:pPr lvl="0"/>
            <a:endParaRPr lang="en" dirty="0"/>
          </a:p>
          <a:p>
            <a:pPr lvl="0">
              <a:spcBef>
                <a:spcPts val="0"/>
              </a:spcBef>
              <a:buNone/>
            </a:pPr>
            <a:endParaRPr dirty="0"/>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Shape 70"/>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t>Design guidelines.</a:t>
            </a:r>
          </a:p>
        </p:txBody>
      </p:sp>
      <p:sp>
        <p:nvSpPr>
          <p:cNvPr id="71" name="Shape 71"/>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514350" lvl="0" indent="-285750" rtl="0">
              <a:lnSpc>
                <a:spcPct val="150000"/>
              </a:lnSpc>
              <a:spcBef>
                <a:spcPts val="0"/>
              </a:spcBef>
              <a:buFont typeface="Arial" panose="020B0604020202020204" pitchFamily="34" charset="0"/>
              <a:buChar char="•"/>
            </a:pPr>
            <a:r>
              <a:rPr lang="en" dirty="0"/>
              <a:t>Provide multimodal support</a:t>
            </a:r>
          </a:p>
          <a:p>
            <a:pPr marL="514350" lvl="0" indent="-285750">
              <a:lnSpc>
                <a:spcPct val="150000"/>
              </a:lnSpc>
              <a:spcBef>
                <a:spcPts val="0"/>
              </a:spcBef>
              <a:buFont typeface="Arial" panose="020B0604020202020204" pitchFamily="34" charset="0"/>
              <a:buChar char="•"/>
            </a:pPr>
            <a:r>
              <a:rPr lang="en" dirty="0"/>
              <a:t>Aim for simplicity</a:t>
            </a:r>
          </a:p>
          <a:p>
            <a:pPr marL="514350" lvl="0" indent="-285750" rtl="0">
              <a:lnSpc>
                <a:spcPct val="150000"/>
              </a:lnSpc>
              <a:spcBef>
                <a:spcPts val="0"/>
              </a:spcBef>
              <a:buFont typeface="Arial" panose="020B0604020202020204" pitchFamily="34" charset="0"/>
              <a:buChar char="•"/>
            </a:pPr>
            <a:r>
              <a:rPr lang="en" dirty="0"/>
              <a:t>Support visibility</a:t>
            </a:r>
          </a:p>
          <a:p>
            <a:pPr marL="514350" lvl="0" indent="-285750" rtl="0">
              <a:lnSpc>
                <a:spcPct val="150000"/>
              </a:lnSpc>
              <a:spcBef>
                <a:spcPts val="0"/>
              </a:spcBef>
              <a:buFont typeface="Arial" panose="020B0604020202020204" pitchFamily="34" charset="0"/>
              <a:buChar char="•"/>
            </a:pPr>
            <a:r>
              <a:rPr lang="en" dirty="0"/>
              <a:t>Support one handed interaction</a:t>
            </a:r>
          </a:p>
          <a:p>
            <a:pPr marL="514350" lvl="0" indent="-285750">
              <a:lnSpc>
                <a:spcPct val="150000"/>
              </a:lnSpc>
              <a:spcBef>
                <a:spcPts val="0"/>
              </a:spcBef>
              <a:buFont typeface="Arial" panose="020B0604020202020204" pitchFamily="34" charset="0"/>
              <a:buChar char="•"/>
            </a:pPr>
            <a:r>
              <a:rPr lang="en" dirty="0"/>
              <a:t>Refrain from making interface childish</a:t>
            </a:r>
          </a:p>
          <a:p>
            <a:pPr marL="514350" lvl="0" indent="-285750">
              <a:lnSpc>
                <a:spcPct val="150000"/>
              </a:lnSpc>
              <a:spcBef>
                <a:spcPts val="0"/>
              </a:spcBef>
              <a:buFont typeface="Arial" panose="020B0604020202020204" pitchFamily="34" charset="0"/>
              <a:buChar char="•"/>
            </a:pPr>
            <a:r>
              <a:rPr lang="en" dirty="0"/>
              <a:t>Keep the number of steps minimal</a:t>
            </a:r>
          </a:p>
          <a:p>
            <a:pPr lvl="0">
              <a:lnSpc>
                <a:spcPct val="100000"/>
              </a:lnSpc>
              <a:spcBef>
                <a:spcPts val="0"/>
              </a:spcBef>
              <a:buNone/>
            </a:pPr>
            <a:endParaRPr dirty="0"/>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1307" y="1912490"/>
            <a:ext cx="8520600" cy="572700"/>
          </a:xfrm>
        </p:spPr>
        <p:txBody>
          <a:bodyPr/>
          <a:lstStyle/>
          <a:p>
            <a:pPr algn="ctr"/>
            <a:r>
              <a:rPr lang="en-US" dirty="0"/>
              <a:t>Application Features</a:t>
            </a:r>
          </a:p>
        </p:txBody>
      </p:sp>
    </p:spTree>
    <p:extLst>
      <p:ext uri="{BB962C8B-B14F-4D97-AF65-F5344CB8AC3E}">
        <p14:creationId xmlns:p14="http://schemas.microsoft.com/office/powerpoint/2010/main" val="24863632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 Easy Learning &amp; Improving LR, and AT</a:t>
            </a:r>
          </a:p>
        </p:txBody>
      </p:sp>
      <p:sp>
        <p:nvSpPr>
          <p:cNvPr id="3" name="Text Placeholder 2"/>
          <p:cNvSpPr>
            <a:spLocks noGrp="1"/>
          </p:cNvSpPr>
          <p:nvPr>
            <p:ph type="body" idx="1"/>
          </p:nvPr>
        </p:nvSpPr>
        <p:spPr/>
        <p:txBody>
          <a:bodyPr/>
          <a:lstStyle/>
          <a:p>
            <a:pPr marL="285750" indent="-285750">
              <a:buFont typeface="Arial" panose="020B0604020202020204" pitchFamily="34" charset="0"/>
              <a:buChar char="•"/>
            </a:pPr>
            <a:r>
              <a:rPr lang="en-US" dirty="0"/>
              <a:t>Logical Reasoning and Analytical Thinking</a:t>
            </a:r>
          </a:p>
          <a:p>
            <a:pPr marL="285750" indent="-285750">
              <a:buFont typeface="Arial" panose="020B0604020202020204" pitchFamily="34" charset="0"/>
              <a:buChar char="•"/>
            </a:pPr>
            <a:r>
              <a:rPr lang="en-US" dirty="0"/>
              <a:t>How the app made easy to learn?</a:t>
            </a:r>
          </a:p>
          <a:p>
            <a:pPr marL="285750" indent="-285750">
              <a:buFont typeface="Arial" panose="020B0604020202020204" pitchFamily="34" charset="0"/>
              <a:buChar char="•"/>
            </a:pPr>
            <a:r>
              <a:rPr lang="en-US" dirty="0"/>
              <a:t>Student difficulties based on research</a:t>
            </a:r>
          </a:p>
          <a:p>
            <a:pPr lvl="1"/>
            <a:r>
              <a:rPr lang="en-US" dirty="0"/>
              <a:t>	</a:t>
            </a:r>
            <a:r>
              <a:rPr lang="en-US" sz="1800" dirty="0"/>
              <a:t>1.Lack of fundamentals</a:t>
            </a:r>
          </a:p>
          <a:p>
            <a:pPr lvl="1"/>
            <a:r>
              <a:rPr lang="en-US" sz="1800" dirty="0"/>
              <a:t>	2. Simply following formulas without knowing how it derived</a:t>
            </a:r>
          </a:p>
        </p:txBody>
      </p:sp>
    </p:spTree>
    <p:extLst>
      <p:ext uri="{BB962C8B-B14F-4D97-AF65-F5344CB8AC3E}">
        <p14:creationId xmlns:p14="http://schemas.microsoft.com/office/powerpoint/2010/main" val="36113770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1" name="Shape 121"/>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lvl="0"/>
            <a:r>
              <a:rPr lang="en" dirty="0"/>
              <a:t>Based on these problems, picked 3 Modules of 8</a:t>
            </a:r>
            <a:r>
              <a:rPr lang="en" baseline="30000" dirty="0"/>
              <a:t>th </a:t>
            </a:r>
            <a:r>
              <a:rPr lang="en" dirty="0"/>
              <a:t>Grade Math General Standards:</a:t>
            </a:r>
          </a:p>
          <a:p>
            <a:pPr marL="457200" lvl="0" indent="-228600" rtl="0">
              <a:spcBef>
                <a:spcPts val="0"/>
              </a:spcBef>
              <a:buAutoNum type="arabicPeriod"/>
            </a:pPr>
            <a:r>
              <a:rPr lang="en" dirty="0"/>
              <a:t>Rational/Irrational numbers</a:t>
            </a:r>
          </a:p>
          <a:p>
            <a:pPr marL="457200" lvl="0" indent="-228600" rtl="0">
              <a:spcBef>
                <a:spcPts val="0"/>
              </a:spcBef>
              <a:buAutoNum type="arabicPeriod"/>
            </a:pPr>
            <a:r>
              <a:rPr lang="en" dirty="0"/>
              <a:t>Pythagoras Theorem</a:t>
            </a:r>
          </a:p>
          <a:p>
            <a:pPr marL="457200" lvl="0" indent="-228600">
              <a:spcBef>
                <a:spcPts val="0"/>
              </a:spcBef>
              <a:buAutoNum type="arabicPeriod"/>
            </a:pPr>
            <a:r>
              <a:rPr lang="en" dirty="0"/>
              <a:t>Formulas (Volumes, Areas, Perimeter, Circumference, etc.)</a:t>
            </a:r>
          </a:p>
          <a:p>
            <a:pPr marL="228600" lvl="0">
              <a:spcBef>
                <a:spcPts val="0"/>
              </a:spcBef>
            </a:pPr>
            <a:endParaRPr lang="en" dirty="0"/>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pPr marL="285750" indent="-285750">
              <a:buFont typeface="Arial" panose="020B0604020202020204" pitchFamily="34" charset="0"/>
              <a:buChar char="•"/>
            </a:pPr>
            <a:r>
              <a:rPr lang="en-US" dirty="0"/>
              <a:t>Each module consists of several levels (assumed 4) depending on increasing difficulty.</a:t>
            </a:r>
          </a:p>
          <a:p>
            <a:pPr marL="285750" indent="-285750">
              <a:buFont typeface="Arial" panose="020B0604020202020204" pitchFamily="34" charset="0"/>
              <a:buChar char="•"/>
            </a:pPr>
            <a:r>
              <a:rPr lang="en-US" dirty="0"/>
              <a:t>Level organization:</a:t>
            </a:r>
          </a:p>
          <a:p>
            <a:r>
              <a:rPr lang="en-US" dirty="0"/>
              <a:t>	</a:t>
            </a:r>
            <a:r>
              <a:rPr lang="en-US" dirty="0" err="1"/>
              <a:t>i</a:t>
            </a:r>
            <a:r>
              <a:rPr lang="en-US" dirty="0"/>
              <a:t>. Random generation of question from stack of questions.</a:t>
            </a:r>
          </a:p>
          <a:p>
            <a:r>
              <a:rPr lang="en-US" dirty="0"/>
              <a:t>	ii. Level 1&amp;2 focuses on the module fundamentals.</a:t>
            </a:r>
          </a:p>
          <a:p>
            <a:r>
              <a:rPr lang="en-US" dirty="0"/>
              <a:t>	iii. Level 3&amp;4 are advanced and require level 1 &amp; 2 fundamentals and LR.</a:t>
            </a:r>
          </a:p>
          <a:p>
            <a:pPr marL="285750" indent="-285750">
              <a:buFont typeface="Arial" panose="020B0604020202020204" pitchFamily="34" charset="0"/>
              <a:buChar char="•"/>
            </a:pPr>
            <a:r>
              <a:rPr lang="en-US" dirty="0"/>
              <a:t>User gets into next level only by answering percentage of questions correctly.</a:t>
            </a:r>
          </a:p>
        </p:txBody>
      </p:sp>
    </p:spTree>
    <p:extLst>
      <p:ext uri="{BB962C8B-B14F-4D97-AF65-F5344CB8AC3E}">
        <p14:creationId xmlns:p14="http://schemas.microsoft.com/office/powerpoint/2010/main" val="37020691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II. Entertainment Module</a:t>
            </a:r>
          </a:p>
        </p:txBody>
      </p:sp>
      <p:sp>
        <p:nvSpPr>
          <p:cNvPr id="3" name="Text Placeholder 2"/>
          <p:cNvSpPr>
            <a:spLocks noGrp="1"/>
          </p:cNvSpPr>
          <p:nvPr>
            <p:ph type="body" idx="1"/>
          </p:nvPr>
        </p:nvSpPr>
        <p:spPr>
          <a:xfrm>
            <a:off x="311700" y="1078733"/>
            <a:ext cx="8520600" cy="3416400"/>
          </a:xfrm>
        </p:spPr>
        <p:txBody>
          <a:bodyPr/>
          <a:lstStyle/>
          <a:p>
            <a:pPr marL="285750" indent="-285750">
              <a:buFont typeface="Arial" panose="020B0604020202020204" pitchFamily="34" charset="0"/>
              <a:buChar char="•"/>
            </a:pPr>
            <a:r>
              <a:rPr lang="en-US" dirty="0"/>
              <a:t>What is the purpose?</a:t>
            </a:r>
          </a:p>
          <a:p>
            <a:r>
              <a:rPr lang="en-US" dirty="0"/>
              <a:t>    Continuous study</a:t>
            </a:r>
          </a:p>
          <a:p>
            <a:r>
              <a:rPr lang="en-US" dirty="0"/>
              <a:t>	</a:t>
            </a:r>
            <a:r>
              <a:rPr lang="en-US" dirty="0" err="1"/>
              <a:t>i</a:t>
            </a:r>
            <a:r>
              <a:rPr lang="en-US" dirty="0"/>
              <a:t>. loose interest</a:t>
            </a:r>
          </a:p>
          <a:p>
            <a:r>
              <a:rPr lang="en-US" dirty="0"/>
              <a:t>	ii. Get tired</a:t>
            </a:r>
          </a:p>
          <a:p>
            <a:pPr marL="285750" indent="-285750">
              <a:buFont typeface="Arial" panose="020B0604020202020204" pitchFamily="34" charset="0"/>
              <a:buChar char="•"/>
            </a:pPr>
            <a:r>
              <a:rPr lang="en-US" dirty="0"/>
              <a:t>Refreshment</a:t>
            </a:r>
          </a:p>
          <a:p>
            <a:pPr marL="285750" indent="-285750">
              <a:buFont typeface="Arial" panose="020B0604020202020204" pitchFamily="34" charset="0"/>
              <a:buChar char="•"/>
            </a:pPr>
            <a:r>
              <a:rPr lang="en" dirty="0"/>
              <a:t>After completion of every level, the user will be </a:t>
            </a:r>
            <a:r>
              <a:rPr lang="en-US" dirty="0"/>
              <a:t>granted access to</a:t>
            </a:r>
            <a:r>
              <a:rPr lang="en" dirty="0"/>
              <a:t> an entertainment module </a:t>
            </a:r>
            <a:r>
              <a:rPr lang="en-US" dirty="0"/>
              <a:t>(i.e. a  </a:t>
            </a:r>
            <a:r>
              <a:rPr lang="en" dirty="0"/>
              <a:t>2-5 minutes game such as Checkers, Fruit Ninja</a:t>
            </a:r>
            <a:r>
              <a:rPr lang="en-US" dirty="0"/>
              <a:t>)</a:t>
            </a:r>
            <a:r>
              <a:rPr lang="en" dirty="0"/>
              <a:t>.</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9658" y="1319981"/>
            <a:ext cx="1880420" cy="1769806"/>
          </a:xfrm>
          <a:prstGeom prst="rect">
            <a:avLst/>
          </a:prstGeom>
        </p:spPr>
      </p:pic>
    </p:spTree>
    <p:extLst>
      <p:ext uri="{BB962C8B-B14F-4D97-AF65-F5344CB8AC3E}">
        <p14:creationId xmlns:p14="http://schemas.microsoft.com/office/powerpoint/2010/main" val="37677116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III. Accurate &amp; Instant Feedback</a:t>
            </a:r>
          </a:p>
        </p:txBody>
      </p:sp>
      <p:sp>
        <p:nvSpPr>
          <p:cNvPr id="3" name="Text Placeholder 2"/>
          <p:cNvSpPr>
            <a:spLocks noGrp="1"/>
          </p:cNvSpPr>
          <p:nvPr>
            <p:ph type="body" idx="1"/>
          </p:nvPr>
        </p:nvSpPr>
        <p:spPr/>
        <p:txBody>
          <a:bodyPr/>
          <a:lstStyle/>
          <a:p>
            <a:pPr marL="285750" indent="-285750">
              <a:buFont typeface="Arial" panose="020B0604020202020204" pitchFamily="34" charset="0"/>
              <a:buChar char="•"/>
            </a:pPr>
            <a:r>
              <a:rPr lang="en-US" dirty="0"/>
              <a:t>What is the necessity of it?</a:t>
            </a:r>
          </a:p>
          <a:p>
            <a:r>
              <a:rPr lang="en-US" dirty="0"/>
              <a:t>	</a:t>
            </a:r>
            <a:r>
              <a:rPr lang="en-US" dirty="0" err="1"/>
              <a:t>i</a:t>
            </a:r>
            <a:r>
              <a:rPr lang="en-US" dirty="0"/>
              <a:t>. Not find the weaknesses</a:t>
            </a:r>
          </a:p>
          <a:p>
            <a:r>
              <a:rPr lang="en-US" dirty="0"/>
              <a:t>	ii. Would lack with analysis skill</a:t>
            </a:r>
          </a:p>
          <a:p>
            <a:r>
              <a:rPr lang="en-US" dirty="0"/>
              <a:t>	iii. Not come up with better strategy</a:t>
            </a:r>
          </a:p>
          <a:p>
            <a:pPr marL="285750" indent="-285750">
              <a:buFont typeface="Arial" panose="020B0604020202020204" pitchFamily="34" charset="0"/>
              <a:buChar char="•"/>
            </a:pPr>
            <a:r>
              <a:rPr lang="en-US" dirty="0"/>
              <a:t>Boost the performance</a:t>
            </a:r>
          </a:p>
          <a:p>
            <a:pPr marL="285750" indent="-285750">
              <a:buFont typeface="Arial" panose="020B0604020202020204" pitchFamily="34" charset="0"/>
              <a:buChar char="•"/>
            </a:pPr>
            <a:r>
              <a:rPr lang="en-US" dirty="0"/>
              <a:t>Help instructors to identify student difficulties and to introduce new method to solve problem.</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0863" y="1474839"/>
            <a:ext cx="2138517" cy="1954162"/>
          </a:xfrm>
          <a:prstGeom prst="rect">
            <a:avLst/>
          </a:prstGeom>
        </p:spPr>
      </p:pic>
    </p:spTree>
    <p:extLst>
      <p:ext uri="{BB962C8B-B14F-4D97-AF65-F5344CB8AC3E}">
        <p14:creationId xmlns:p14="http://schemas.microsoft.com/office/powerpoint/2010/main" val="2012052908"/>
      </p:ext>
    </p:extLst>
  </p:cSld>
  <p:clrMapOvr>
    <a:masterClrMapping/>
  </p:clrMapOvr>
</p:sld>
</file>

<file path=ppt/theme/theme1.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489</TotalTime>
  <Words>392</Words>
  <Application>Microsoft Office PowerPoint</Application>
  <PresentationFormat>On-screen Show (16:9)</PresentationFormat>
  <Paragraphs>81</Paragraphs>
  <Slides>18</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Proxima Nova</vt:lpstr>
      <vt:lpstr>Calibri</vt:lpstr>
      <vt:lpstr>spearmint</vt:lpstr>
      <vt:lpstr>Extending Education Application for  General Education Standards</vt:lpstr>
      <vt:lpstr>Introduction</vt:lpstr>
      <vt:lpstr>Design guidelines.</vt:lpstr>
      <vt:lpstr>Application Features</vt:lpstr>
      <vt:lpstr>I. Easy Learning &amp; Improving LR, and AT</vt:lpstr>
      <vt:lpstr>PowerPoint Presentation</vt:lpstr>
      <vt:lpstr>PowerPoint Presentation</vt:lpstr>
      <vt:lpstr>II. Entertainment Module</vt:lpstr>
      <vt:lpstr>III. Accurate &amp; Instant Feedback</vt:lpstr>
      <vt:lpstr>IV. Switch Accessibility</vt:lpstr>
      <vt:lpstr>Switch Operation</vt:lpstr>
      <vt:lpstr>Other Features</vt:lpstr>
      <vt:lpstr>Use Case Diagram</vt:lpstr>
      <vt:lpstr>Sequence Diagram</vt:lpstr>
      <vt:lpstr>Module layout/flow</vt:lpstr>
      <vt:lpstr>Sample screens</vt:lpstr>
      <vt:lpstr>Sample Questions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Extending Education Software to Extended Standards Students</dc:title>
  <dc:creator>JSU</dc:creator>
  <cp:lastModifiedBy>suryapradeep kavati</cp:lastModifiedBy>
  <cp:revision>25</cp:revision>
  <dcterms:modified xsi:type="dcterms:W3CDTF">2017-06-08T03:37:03Z</dcterms:modified>
</cp:coreProperties>
</file>