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4" r:id="rId4"/>
    <p:sldId id="411" r:id="rId5"/>
    <p:sldId id="271" r:id="rId6"/>
    <p:sldId id="275" r:id="rId7"/>
    <p:sldId id="276" r:id="rId8"/>
    <p:sldId id="412" r:id="rId9"/>
    <p:sldId id="413" r:id="rId10"/>
    <p:sldId id="3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703"/>
    <a:srgbClr val="33CC33"/>
    <a:srgbClr val="66FF33"/>
    <a:srgbClr val="FF0000"/>
    <a:srgbClr val="00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4" autoAdjust="0"/>
    <p:restoredTop sz="68637" autoAdjust="0"/>
  </p:normalViewPr>
  <p:slideViewPr>
    <p:cSldViewPr>
      <p:cViewPr varScale="1">
        <p:scale>
          <a:sx n="49" d="100"/>
          <a:sy n="49" d="100"/>
        </p:scale>
        <p:origin x="-20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05BB977-E373-440F-8AF7-7B1F2BC05CE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0362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C0E9338-0B08-4A9E-AE22-B5E96825C7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A9F9B7-78E1-441C-BF20-737977755678}" type="slidenum">
              <a:rPr lang="en-US" altLang="es-CO"/>
              <a:pPr eaLnBrk="1" hangingPunct="1"/>
              <a:t>1</a:t>
            </a:fld>
            <a:endParaRPr lang="en-US" altLang="es-CO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ADBA95-7AB0-404F-BA01-A00438B0D62D}" type="slidenum">
              <a:rPr lang="en-US" altLang="es-CO"/>
              <a:pPr eaLnBrk="1" hangingPunct="1"/>
              <a:t>10</a:t>
            </a:fld>
            <a:endParaRPr lang="en-US" altLang="es-CO"/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3428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s-AR" altLang="es-CO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38161D-4437-4D48-9631-A7E764B7B6C2}" type="slidenum">
              <a:rPr lang="en-US" altLang="es-CO"/>
              <a:pPr eaLnBrk="1" hangingPunct="1"/>
              <a:t>2</a:t>
            </a:fld>
            <a:endParaRPr lang="en-US" altLang="es-CO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CO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C4D67-E1BD-43C5-B454-3E8555298B72}" type="slidenum">
              <a:rPr lang="en-US" altLang="es-CO"/>
              <a:pPr eaLnBrk="1" hangingPunct="1"/>
              <a:t>3</a:t>
            </a:fld>
            <a:endParaRPr lang="en-US" altLang="es-CO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es-AR" altLang="es-CO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C4D67-E1BD-43C5-B454-3E8555298B72}" type="slidenum">
              <a:rPr lang="en-US" altLang="es-CO"/>
              <a:pPr eaLnBrk="1" hangingPunct="1"/>
              <a:t>4</a:t>
            </a:fld>
            <a:endParaRPr lang="en-US" altLang="es-CO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es-AR" altLang="es-CO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1D7344-1CBE-46CA-A879-E61CC0AD7372}" type="slidenum">
              <a:rPr lang="en-US" altLang="es-CO"/>
              <a:pPr eaLnBrk="1" hangingPunct="1"/>
              <a:t>5</a:t>
            </a:fld>
            <a:endParaRPr lang="en-US" altLang="es-CO"/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CO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44A66F-EF11-4A36-801C-5FB0D78199C1}" type="slidenum">
              <a:rPr lang="en-US" altLang="es-CO"/>
              <a:pPr eaLnBrk="1" hangingPunct="1"/>
              <a:t>6</a:t>
            </a:fld>
            <a:endParaRPr lang="en-US" altLang="es-CO"/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2404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s-AR" altLang="es-CO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0CC9D3-BDA8-4E1C-815D-7616DAB61018}" type="slidenum">
              <a:rPr lang="en-US" altLang="es-CO"/>
              <a:pPr eaLnBrk="1" hangingPunct="1"/>
              <a:t>7</a:t>
            </a:fld>
            <a:endParaRPr lang="en-US" altLang="es-CO"/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547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s-AR" altLang="es-CO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0CC9D3-BDA8-4E1C-815D-7616DAB61018}" type="slidenum">
              <a:rPr lang="en-US" altLang="es-CO"/>
              <a:pPr eaLnBrk="1" hangingPunct="1"/>
              <a:t>8</a:t>
            </a:fld>
            <a:endParaRPr lang="en-US" altLang="es-CO"/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547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s-AR" altLang="es-CO" dirty="0" smtClean="0"/>
              <a:t>En el diagrama podemos ver que la plataforma Microsoft.NET es denominada “de Ejecución Intermedia” justamente porque se ubica entre el Sistema Operativo y las aplicaciones finales con las que interactúan los usuarios, actuando como intermediario entre ambos.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0CC9D3-BDA8-4E1C-815D-7616DAB61018}" type="slidenum">
              <a:rPr lang="en-US" altLang="es-CO"/>
              <a:pPr eaLnBrk="1" hangingPunct="1"/>
              <a:t>9</a:t>
            </a:fld>
            <a:endParaRPr lang="en-US" altLang="es-CO"/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105476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s-AR" altLang="es-CO" dirty="0" smtClean="0"/>
              <a:t>En el diagrama podemos ver que la plataforma Microsoft.NET es denominada “de Ejecución Intermedia” justamente porque se ubica entre el Sistema Operativo y las aplicaciones finales con las que interactúan los usuarios, actuando como intermediario entre ambos.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312460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781238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1887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2897454479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647739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7753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8434353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115278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221652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97512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54666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9711322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583535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305175"/>
            <a:ext cx="8697912" cy="9239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sz="6000" smtClean="0"/>
              <a:t>Social BIKE</a:t>
            </a:r>
            <a:endParaRPr lang="es-AR" sz="60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8613" y="1219200"/>
            <a:ext cx="8588375" cy="839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Proyecto Final</a:t>
            </a:r>
            <a:endParaRPr lang="es-A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14300"/>
            <a:ext cx="1419423" cy="676369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6099445"/>
            <a:ext cx="8382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es-AR" sz="4400" kern="0" dirty="0" smtClean="0"/>
              <a:t>Noviembre del 2.016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3881"/>
            <a:ext cx="8229600" cy="1033553"/>
          </a:xfrm>
        </p:spPr>
        <p:txBody>
          <a:bodyPr lIns="0" tIns="0" rIns="0" bIns="0" anchor="ctr"/>
          <a:lstStyle/>
          <a:p>
            <a:pPr defTabSz="457200" eaLnBrk="1" hangingPunct="1">
              <a:lnSpc>
                <a:spcPct val="6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dirty="0" smtClean="0"/>
              <a:t>Retos y Logros en la </a:t>
            </a:r>
            <a:r>
              <a:rPr lang="es-AR" dirty="0" err="1" smtClean="0"/>
              <a:t>Implentación</a:t>
            </a:r>
            <a:r>
              <a:rPr lang="es-AR" dirty="0" smtClean="0"/>
              <a:t> de Variabilidad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28600" y="1901279"/>
            <a:ext cx="8112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4400" dirty="0" smtClean="0"/>
              <a:t>Trabajo en equipo, coordinado</a:t>
            </a:r>
            <a:endParaRPr lang="es-CO" sz="4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905" y="2870789"/>
            <a:ext cx="8943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Aprendizaje a través de compartir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Conocimiento y </a:t>
            </a:r>
            <a:r>
              <a:rPr lang="es-CO" sz="4000" dirty="0" err="1" smtClean="0"/>
              <a:t>skills</a:t>
            </a:r>
            <a:r>
              <a:rPr lang="es-CO" sz="4000" dirty="0" smtClean="0"/>
              <a:t> de compañeros</a:t>
            </a:r>
            <a:endParaRPr lang="es-CO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sz="4400" dirty="0" smtClean="0"/>
              <a:t>Objetivo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597025"/>
            <a:ext cx="8410575" cy="2529923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s-AR" sz="4400" dirty="0" smtClean="0"/>
              <a:t>Presentar un resumen de los aspectos más relevantes en el Diseño e Implementación del proyecto durante el semestre.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41300"/>
            <a:ext cx="8570913" cy="1138773"/>
          </a:xfrm>
        </p:spPr>
        <p:txBody>
          <a:bodyPr/>
          <a:lstStyle/>
          <a:p>
            <a:pPr algn="ctr" defTabSz="457200" eaLnBrk="1" hangingPunct="1">
              <a:lnSpc>
                <a:spcPct val="8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sz="4000" dirty="0" smtClean="0"/>
              <a:t>Subsistemas y Segmentos de Usuarios (1 de 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730271"/>
              </p:ext>
            </p:extLst>
          </p:nvPr>
        </p:nvGraphicFramePr>
        <p:xfrm>
          <a:off x="457200" y="1308375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Registrar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usuario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Actualizar Perfil Social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Individual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Crear Ruta Grupal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Registrarse</a:t>
                      </a:r>
                      <a:r>
                        <a:rPr lang="es-ES_tradnl" baseline="0" dirty="0" smtClean="0"/>
                        <a:t> a Ruta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Chatear con Usuarios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Redes Sociales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Sincronizar Redes Sociales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41300"/>
            <a:ext cx="8570913" cy="1138773"/>
          </a:xfrm>
        </p:spPr>
        <p:txBody>
          <a:bodyPr/>
          <a:lstStyle/>
          <a:p>
            <a:pPr algn="ctr" defTabSz="457200" eaLnBrk="1" hangingPunct="1">
              <a:lnSpc>
                <a:spcPct val="8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sz="4000" dirty="0" smtClean="0"/>
              <a:t>Subsistemas y Segmentos de Usuarios (2 de 2)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509672"/>
              </p:ext>
            </p:extLst>
          </p:nvPr>
        </p:nvGraphicFramePr>
        <p:xfrm>
          <a:off x="457200" y="1600200"/>
          <a:ext cx="82296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Sistema / Sub Sistema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Caso de Uso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Básico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Avanzado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Cliente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Adicionales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Configurar Bicicleta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Alquilar Bicicleta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Generar</a:t>
                      </a:r>
                      <a:r>
                        <a:rPr lang="es-ES_tradnl" baseline="0" dirty="0" smtClean="0"/>
                        <a:t> Reportes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Revisar Red de Mecánicos</a:t>
                      </a:r>
                      <a:r>
                        <a:rPr lang="es-ES_tradnl" baseline="0" dirty="0" smtClean="0"/>
                        <a:t>  y Servicios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Premium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Experiencia y Logros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Aceptar</a:t>
                      </a:r>
                      <a:r>
                        <a:rPr lang="es-ES_tradnl" baseline="0" dirty="0" smtClean="0"/>
                        <a:t> Retos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Ganar Trofeos</a:t>
                      </a:r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X</a:t>
                      </a:r>
                      <a:endParaRPr lang="es-ES_tradnl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185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20197"/>
          </a:xfrm>
        </p:spPr>
        <p:txBody>
          <a:bodyPr/>
          <a:lstStyle/>
          <a:p>
            <a:pPr algn="ctr" defTabSz="457200" eaLnBrk="1" hangingPunct="1">
              <a:lnSpc>
                <a:spcPct val="8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dirty="0" smtClean="0"/>
              <a:t>Funcionalidad vs. Variabilidad</a:t>
            </a:r>
            <a:endParaRPr lang="es-AR" sz="3600" dirty="0" smtClean="0">
              <a:solidFill>
                <a:srgbClr val="F7E993"/>
              </a:solidFill>
            </a:endParaRPr>
          </a:p>
        </p:txBody>
      </p:sp>
      <p:pic>
        <p:nvPicPr>
          <p:cNvPr id="822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0" y="1438275"/>
            <a:ext cx="79248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9" y="5377775"/>
            <a:ext cx="8404225" cy="14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523861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6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dirty="0" smtClean="0"/>
              <a:t>Arquitectura</a:t>
            </a:r>
          </a:p>
        </p:txBody>
      </p:sp>
      <p:pic>
        <p:nvPicPr>
          <p:cNvPr id="3" name="Shape 1415" descr="Captura de pantalla 2016-10-11 a la(s) 2.33.40 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00200"/>
            <a:ext cx="6734850" cy="4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7309"/>
            <a:ext cx="8763000" cy="480196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6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sz="4400" dirty="0" smtClean="0"/>
              <a:t>Retrospectiva de la Estrella</a:t>
            </a:r>
          </a:p>
        </p:txBody>
      </p:sp>
      <p:sp>
        <p:nvSpPr>
          <p:cNvPr id="26" name="25 Triángulo isósceles"/>
          <p:cNvSpPr/>
          <p:nvPr/>
        </p:nvSpPr>
        <p:spPr bwMode="auto">
          <a:xfrm>
            <a:off x="842516" y="1947771"/>
            <a:ext cx="3960440" cy="1033413"/>
          </a:xfrm>
          <a:prstGeom prst="triangl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965728" y="2464477"/>
            <a:ext cx="1714015" cy="44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131" tIns="44268" rIns="85131" bIns="44268">
            <a:spAutoFit/>
          </a:bodyPr>
          <a:lstStyle>
            <a:lvl1pPr defTabSz="8651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31800" defTabSz="8651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65188" defTabSz="8651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96988" defTabSz="8651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30375" defTabSz="8651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875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447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019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591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s-ES" sz="23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Menos de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418580" y="3284781"/>
            <a:ext cx="7344420" cy="83099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Trabajar</a:t>
            </a:r>
            <a:r>
              <a:rPr lang="en-US" b="1" dirty="0" smtClean="0">
                <a:solidFill>
                  <a:schemeClr val="bg1"/>
                </a:solidFill>
              </a:rPr>
              <a:t> en forma individual (</a:t>
            </a:r>
            <a:r>
              <a:rPr lang="en-US" b="1" dirty="0" err="1" smtClean="0">
                <a:solidFill>
                  <a:schemeClr val="bg1"/>
                </a:solidFill>
              </a:rPr>
              <a:t>Superado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mediante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comunicación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contínua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418580" y="4516706"/>
            <a:ext cx="7344420" cy="83099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algn="ctr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chemeClr val="bg1"/>
                </a:solidFill>
              </a:rPr>
              <a:t>Utilizar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Jquery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dentro</a:t>
            </a:r>
            <a:r>
              <a:rPr lang="en-US" b="1" dirty="0" smtClean="0">
                <a:solidFill>
                  <a:schemeClr val="bg1"/>
                </a:solidFill>
              </a:rPr>
              <a:t> del </a:t>
            </a:r>
            <a:r>
              <a:rPr lang="en-US" b="1" dirty="0" err="1" smtClean="0">
                <a:solidFill>
                  <a:schemeClr val="bg1"/>
                </a:solidFill>
              </a:rPr>
              <a:t>proyecto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Superado</a:t>
            </a:r>
            <a:r>
              <a:rPr lang="en-US" b="1" dirty="0" smtClean="0">
                <a:solidFill>
                  <a:schemeClr val="bg1"/>
                </a:solidFill>
              </a:rPr>
              <a:t>. No se </a:t>
            </a:r>
            <a:r>
              <a:rPr lang="en-US" b="1" dirty="0" err="1" smtClean="0">
                <a:solidFill>
                  <a:schemeClr val="bg1"/>
                </a:solidFill>
              </a:rPr>
              <a:t>utilizó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más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23" y="1407014"/>
            <a:ext cx="2689870" cy="146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 autoUpdateAnimBg="0"/>
      <p:bldP spid="2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7309"/>
            <a:ext cx="8763000" cy="480196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6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sz="4400" dirty="0" smtClean="0"/>
              <a:t>Retrospectiva de la Estrella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23" y="1407014"/>
            <a:ext cx="2689870" cy="146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3 Marcador de contenido"/>
          <p:cNvSpPr>
            <a:spLocks noGrp="1"/>
          </p:cNvSpPr>
          <p:nvPr>
            <p:ph idx="4294967295"/>
          </p:nvPr>
        </p:nvSpPr>
        <p:spPr>
          <a:xfrm>
            <a:off x="569913" y="899820"/>
            <a:ext cx="4506912" cy="6026265"/>
          </a:xfrm>
          <a:prstGeom prst="rect">
            <a:avLst/>
          </a:prstGeom>
          <a:ln/>
        </p:spPr>
        <p:txBody>
          <a:bodyPr/>
          <a:lstStyle/>
          <a:p>
            <a:pPr marL="495300" indent="-381000" algn="ctr">
              <a:buFont typeface="Wingdings" pitchFamily="2" charset="2"/>
              <a:buNone/>
            </a:pPr>
            <a:endParaRPr lang="es-ES_tradnl" dirty="0">
              <a:solidFill>
                <a:schemeClr val="tx2"/>
              </a:solidFill>
            </a:endParaRPr>
          </a:p>
          <a:p>
            <a:pPr marL="495300" indent="-381000" algn="ctr">
              <a:buFont typeface="Wingdings" pitchFamily="2" charset="2"/>
              <a:buNone/>
            </a:pPr>
            <a:r>
              <a:rPr lang="es-ES_tradnl" dirty="0" smtClean="0">
                <a:solidFill>
                  <a:schemeClr val="tx2"/>
                </a:solidFill>
              </a:rPr>
              <a:t>Más de </a:t>
            </a:r>
            <a:r>
              <a:rPr lang="es-ES_tradnl" i="1" dirty="0" smtClean="0">
                <a:solidFill>
                  <a:schemeClr val="tx2"/>
                </a:solidFill>
              </a:rPr>
              <a:t>…</a:t>
            </a:r>
            <a:endParaRPr lang="es-ES_tradnl" i="1" dirty="0">
              <a:solidFill>
                <a:schemeClr val="tx2"/>
              </a:solidFill>
            </a:endParaRPr>
          </a:p>
          <a:p>
            <a:pPr marL="495300" indent="-381000" algn="just">
              <a:buClr>
                <a:schemeClr val="accent1"/>
              </a:buClr>
              <a:buSzPct val="86000"/>
              <a:buFont typeface="Wingdings" pitchFamily="2" charset="2"/>
              <a:buChar char="ü"/>
            </a:pPr>
            <a:endParaRPr lang="es-ES_tradnl" i="1" dirty="0">
              <a:solidFill>
                <a:schemeClr val="tx2"/>
              </a:solidFill>
            </a:endParaRPr>
          </a:p>
          <a:p>
            <a:pPr marL="495300" indent="-381000" algn="just">
              <a:buClr>
                <a:schemeClr val="accent1"/>
              </a:buClr>
              <a:buSzPct val="86000"/>
              <a:buFont typeface="Wingdings" pitchFamily="2" charset="2"/>
              <a:buChar char="ü"/>
            </a:pPr>
            <a:r>
              <a:rPr lang="es-ES_tradnl" sz="2400" i="1" dirty="0" smtClean="0"/>
              <a:t>Utilizar GITHUB para verificar a través de PR el código de los compañeros. Herramienta www.github.com</a:t>
            </a:r>
            <a:endParaRPr lang="es-ES_tradnl" sz="2400" i="1" dirty="0"/>
          </a:p>
          <a:p>
            <a:pPr marL="495300" indent="-381000" algn="just">
              <a:buClr>
                <a:schemeClr val="accent1"/>
              </a:buClr>
              <a:buSzPct val="86000"/>
              <a:buFont typeface="Wingdings" pitchFamily="2" charset="2"/>
              <a:buNone/>
            </a:pPr>
            <a:endParaRPr lang="es-ES_tradnl" sz="2400" i="1" dirty="0"/>
          </a:p>
          <a:p>
            <a:pPr marL="495300" indent="-381000" algn="just">
              <a:buClr>
                <a:schemeClr val="accent1"/>
              </a:buClr>
              <a:buSzPct val="86000"/>
              <a:buFont typeface="Wingdings" pitchFamily="2" charset="2"/>
              <a:buChar char="ü"/>
            </a:pPr>
            <a:r>
              <a:rPr lang="es-ES_tradnl" sz="2400" i="1" dirty="0"/>
              <a:t>Mejorar </a:t>
            </a:r>
            <a:r>
              <a:rPr lang="es-ES_tradnl" sz="2400" i="1" dirty="0" smtClean="0"/>
              <a:t>comunicación dentro del grupo para solucionar inconvenientes técnicos encontrados. </a:t>
            </a:r>
            <a:r>
              <a:rPr lang="es-ES_tradnl" sz="2400" i="1" dirty="0" err="1" smtClean="0"/>
              <a:t>WhatsUp</a:t>
            </a:r>
            <a:endParaRPr lang="es-ES_tradnl" sz="2400" i="1" dirty="0"/>
          </a:p>
          <a:p>
            <a:pPr marL="495300" indent="-381000" algn="just">
              <a:buClr>
                <a:schemeClr val="accent1"/>
              </a:buClr>
              <a:buSzPct val="86000"/>
              <a:buFont typeface="Wingdings" pitchFamily="2" charset="2"/>
              <a:buChar char="ü"/>
            </a:pPr>
            <a:endParaRPr lang="es-ES_tradnl" sz="2400" dirty="0"/>
          </a:p>
        </p:txBody>
      </p:sp>
      <p:sp>
        <p:nvSpPr>
          <p:cNvPr id="12" name="11 Triángulo rectángulo"/>
          <p:cNvSpPr/>
          <p:nvPr/>
        </p:nvSpPr>
        <p:spPr bwMode="auto">
          <a:xfrm flipV="1">
            <a:off x="6435418" y="4419600"/>
            <a:ext cx="2361208" cy="1440160"/>
          </a:xfrm>
          <a:prstGeom prst="rtTriangl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566820" y="4696336"/>
            <a:ext cx="1319675" cy="44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131" tIns="44268" rIns="85131" bIns="44268">
            <a:spAutoFit/>
          </a:bodyPr>
          <a:lstStyle>
            <a:lvl1pPr defTabSz="8651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31800" defTabSz="8651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65188" defTabSz="8651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96988" defTabSz="8651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30375" defTabSz="8651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875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447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019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591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s-ES" sz="23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Más de</a:t>
            </a:r>
          </a:p>
        </p:txBody>
      </p:sp>
    </p:spTree>
    <p:extLst>
      <p:ext uri="{BB962C8B-B14F-4D97-AF65-F5344CB8AC3E}">
        <p14:creationId xmlns:p14="http://schemas.microsoft.com/office/powerpoint/2010/main" val="2676830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7309"/>
            <a:ext cx="8763000" cy="480196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6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s-AR" sz="4400" dirty="0" smtClean="0"/>
              <a:t>Retrospectiva de la Estrella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23" y="1407014"/>
            <a:ext cx="2689870" cy="146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78655" y="4768059"/>
            <a:ext cx="74072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s-AR" altLang="es-CO" sz="2000" b="1" dirty="0" smtClean="0">
                <a:solidFill>
                  <a:srgbClr val="FFFFFF"/>
                </a:solidFill>
                <a:latin typeface="Franklin Gothic Book" pitchFamily="34" charset="0"/>
                <a:ea typeface="Lucida Sans Unicode" pitchFamily="34" charset="0"/>
                <a:cs typeface="Lucida Sans Unicode" pitchFamily="34" charset="0"/>
              </a:rPr>
              <a:t>Instalar dependencias sin que estén en el POM o </a:t>
            </a:r>
            <a:r>
              <a:rPr lang="es-AR" altLang="es-CO" sz="2000" b="1" dirty="0" err="1" smtClean="0">
                <a:solidFill>
                  <a:srgbClr val="FFFFFF"/>
                </a:solidFill>
                <a:latin typeface="Franklin Gothic Book" pitchFamily="34" charset="0"/>
                <a:ea typeface="Lucida Sans Unicode" pitchFamily="34" charset="0"/>
                <a:cs typeface="Lucida Sans Unicode" pitchFamily="34" charset="0"/>
              </a:rPr>
              <a:t>package.config</a:t>
            </a:r>
            <a:r>
              <a:rPr lang="es-AR" altLang="es-CO" sz="2000" b="1" dirty="0" smtClean="0">
                <a:solidFill>
                  <a:srgbClr val="FFFFFF"/>
                </a:solidFill>
                <a:latin typeface="Franklin Gothic Book" pitchFamily="34" charset="0"/>
                <a:ea typeface="Lucida Sans Unicode" pitchFamily="34" charset="0"/>
                <a:cs typeface="Lucida Sans Unicode" pitchFamily="34" charset="0"/>
              </a:rPr>
              <a:t>.</a:t>
            </a:r>
            <a:endParaRPr lang="es-AR" altLang="es-CO" sz="2000" b="1" dirty="0">
              <a:solidFill>
                <a:srgbClr val="FFFFFF"/>
              </a:solidFill>
              <a:latin typeface="Franklin Gothic Book" pitchFamily="34" charset="0"/>
              <a:ea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00855" y="4749009"/>
            <a:ext cx="7624763" cy="587376"/>
            <a:chOff x="365" y="2817"/>
            <a:chExt cx="4803" cy="370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365" y="2817"/>
              <a:ext cx="4803" cy="370"/>
            </a:xfrm>
            <a:prstGeom prst="rect">
              <a:avLst/>
            </a:prstGeom>
            <a:solidFill>
              <a:srgbClr val="808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477" y="2829"/>
              <a:ext cx="466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572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572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572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572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s-AR" altLang="es-CO" sz="2000" b="1" dirty="0" smtClean="0">
                  <a:solidFill>
                    <a:srgbClr val="FFFFFF"/>
                  </a:solidFill>
                  <a:latin typeface="Franklin Gothic Book" pitchFamily="34" charset="0"/>
                  <a:ea typeface="Lucida Sans Unicode" pitchFamily="34" charset="0"/>
                  <a:cs typeface="Lucida Sans Unicode" pitchFamily="34" charset="0"/>
                </a:rPr>
                <a:t>Instalar dependencias sin que estén en el POM o </a:t>
              </a:r>
              <a:r>
                <a:rPr lang="es-AR" altLang="es-CO" sz="2000" b="1" dirty="0" err="1" smtClean="0">
                  <a:solidFill>
                    <a:srgbClr val="FFFFFF"/>
                  </a:solidFill>
                  <a:latin typeface="Franklin Gothic Book" pitchFamily="34" charset="0"/>
                  <a:ea typeface="Lucida Sans Unicode" pitchFamily="34" charset="0"/>
                  <a:cs typeface="Lucida Sans Unicode" pitchFamily="34" charset="0"/>
                </a:rPr>
                <a:t>package.config</a:t>
              </a:r>
              <a:r>
                <a:rPr lang="es-AR" altLang="es-CO" sz="2000" b="1" dirty="0" smtClean="0">
                  <a:solidFill>
                    <a:srgbClr val="FFFFFF"/>
                  </a:solidFill>
                  <a:latin typeface="Franklin Gothic Book" pitchFamily="34" charset="0"/>
                  <a:ea typeface="Lucida Sans Unicode" pitchFamily="34" charset="0"/>
                  <a:cs typeface="Lucida Sans Unicode" pitchFamily="34" charset="0"/>
                </a:rPr>
                <a:t>.</a:t>
              </a:r>
              <a:endParaRPr lang="es-AR" altLang="es-CO" sz="2000" b="1" dirty="0">
                <a:solidFill>
                  <a:srgbClr val="FFFFFF"/>
                </a:solidFill>
                <a:latin typeface="Franklin Gothic Book" pitchFamily="34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1" name="10 Triángulo isósceles"/>
          <p:cNvSpPr/>
          <p:nvPr/>
        </p:nvSpPr>
        <p:spPr bwMode="auto">
          <a:xfrm rot="5400000">
            <a:off x="2851221" y="859824"/>
            <a:ext cx="1706988" cy="2801368"/>
          </a:xfrm>
          <a:prstGeom prst="triangle">
            <a:avLst>
              <a:gd name="adj" fmla="val 45850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447180" y="1989471"/>
            <a:ext cx="3783155" cy="39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131" tIns="44268" rIns="85131" bIns="44268">
            <a:spAutoFit/>
          </a:bodyPr>
          <a:lstStyle>
            <a:lvl1pPr defTabSz="8651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31800" defTabSz="8651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65188" defTabSz="8651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96988" defTabSz="8651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30375" defTabSz="8651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875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447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019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59175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s-ES" sz="2000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Dejar de hacer</a:t>
            </a:r>
            <a:endParaRPr lang="es-ES" sz="1400" dirty="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959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363</Words>
  <Application>Microsoft Office PowerPoint</Application>
  <PresentationFormat>Presentación en pantalla (4:3)</PresentationFormat>
  <Paragraphs>99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1_VS_NET Launch Template</vt:lpstr>
      <vt:lpstr>Social BIKE</vt:lpstr>
      <vt:lpstr>Objetivo</vt:lpstr>
      <vt:lpstr>Subsistemas y Segmentos de Usuarios (1 de 2)</vt:lpstr>
      <vt:lpstr>Subsistemas y Segmentos de Usuarios (2 de 2)</vt:lpstr>
      <vt:lpstr>Funcionalidad vs. Variabilidad</vt:lpstr>
      <vt:lpstr>Arquitectura</vt:lpstr>
      <vt:lpstr>Retrospectiva de la Estrella</vt:lpstr>
      <vt:lpstr>Retrospectiva de la Estrella</vt:lpstr>
      <vt:lpstr>Retrospectiva de la Estrella</vt:lpstr>
      <vt:lpstr>Retos y Logros en la Implentación de Variabilidad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DCE 2005 - Estrella 1 - Introduccion a Microsoft .NET</dc:title>
  <dc:creator>Alvaro Agusto Alonso Suevis</dc:creator>
  <cp:lastModifiedBy>Alvaro Agusto Alonso Suevis</cp:lastModifiedBy>
  <cp:revision>295</cp:revision>
  <cp:lastPrinted>1601-01-01T00:00:00Z</cp:lastPrinted>
  <dcterms:created xsi:type="dcterms:W3CDTF">1601-01-01T00:00:00Z</dcterms:created>
  <dcterms:modified xsi:type="dcterms:W3CDTF">2016-11-29T13:49:06Z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