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Nixie One"/>
      <p:regular r:id="rId35"/>
    </p:embeddedFont>
    <p:embeddedFont>
      <p:font typeface="Varela Round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NixieOne-regular.fntdata"/><Relationship Id="rId12" Type="http://schemas.openxmlformats.org/officeDocument/2006/relationships/slide" Target="slides/slide8.xml"/><Relationship Id="rId34" Type="http://schemas.openxmlformats.org/officeDocument/2006/relationships/font" Target="fonts/RobotoSlab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VarelaRoun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058200" y="-295450"/>
            <a:ext cx="3027599" cy="30278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773750" y="3449654"/>
            <a:ext cx="55964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A1BECC"/>
              </a:buClr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1414537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31175" y="-5717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065925" y="-295450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417200" y="20526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46046" y="33655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072325" y="4494725"/>
            <a:ext cx="993600" cy="9932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370250" y="780100"/>
            <a:ext cx="932399" cy="9323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34450" y="4139625"/>
            <a:ext cx="424799" cy="42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308287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880850" y="1920300"/>
            <a:ext cx="5382300" cy="207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/>
        </p:nvSpPr>
        <p:spPr>
          <a:xfrm>
            <a:off x="3593400" y="7813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51" name="Shape 51"/>
          <p:cNvSpPr/>
          <p:nvPr/>
        </p:nvSpPr>
        <p:spPr>
          <a:xfrm>
            <a:off x="229225" y="2988350"/>
            <a:ext cx="802799" cy="8030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442225" y="3999900"/>
            <a:ext cx="1695899" cy="1695899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34025" y="-231725"/>
            <a:ext cx="1666799" cy="1666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032025" y="37914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217050" y="1311325"/>
            <a:ext cx="304799" cy="304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050675" y="2042175"/>
            <a:ext cx="1520099" cy="1520099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969775" y="3713850"/>
            <a:ext cx="597900" cy="598199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 column +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580275" y="751950"/>
            <a:ext cx="3639599" cy="36395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5375" y="4559750"/>
            <a:ext cx="361499" cy="361499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364800" y="346950"/>
            <a:ext cx="274199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899000" y="242225"/>
            <a:ext cx="853799" cy="8537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61150" y="142950"/>
            <a:ext cx="538499" cy="5381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723372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6510870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1016475" y="2981600"/>
            <a:ext cx="440399" cy="4403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9425" y="1112475"/>
            <a:ext cx="304799" cy="304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546800" y="608625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211275" y="1152650"/>
            <a:ext cx="397499" cy="3974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599600" y="-27525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6475" y="4091700"/>
            <a:ext cx="1207799" cy="1207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>
            <a:off x="1280687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46046" y="32131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1500" y="3038600"/>
            <a:ext cx="804899" cy="8048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280700" y="1608475"/>
            <a:ext cx="1043399" cy="1043999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640475" y="-201875"/>
            <a:ext cx="750299" cy="7502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222975" y="500875"/>
            <a:ext cx="1832699" cy="18326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280700" y="3950125"/>
            <a:ext cx="750299" cy="7502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809376" y="886439"/>
            <a:ext cx="416399" cy="4163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18000" y="-244550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46900" y="723962"/>
            <a:ext cx="741599" cy="7415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46225" y="4177700"/>
            <a:ext cx="6651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600"/>
            </a:lvl1pPr>
          </a:lstStyle>
          <a:p/>
        </p:txBody>
      </p:sp>
      <p:sp>
        <p:nvSpPr>
          <p:cNvPr id="148" name="Shape 148"/>
          <p:cNvSpPr/>
          <p:nvPr/>
        </p:nvSpPr>
        <p:spPr>
          <a:xfrm rot="10800000">
            <a:off x="8705950" y="3777262"/>
            <a:ext cx="617399" cy="6173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10800000">
            <a:off x="608749" y="841360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10800000">
            <a:off x="8195021" y="4553299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10800000">
            <a:off x="8458384" y="4183762"/>
            <a:ext cx="210899" cy="2108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10800000">
            <a:off x="-153146" y="-444546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10800000">
            <a:off x="8012015" y="133390"/>
            <a:ext cx="434699" cy="4346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10800000">
            <a:off x="-73577" y="841499"/>
            <a:ext cx="330899" cy="3308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10800000">
            <a:off x="8512150" y="133404"/>
            <a:ext cx="811199" cy="8111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10800000">
            <a:off x="117997" y="-173402"/>
            <a:ext cx="586199" cy="5861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748824" y="4695049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10800000">
            <a:off x="-316662" y="3443534"/>
            <a:ext cx="506099" cy="5060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10800000">
            <a:off x="-226169" y="4140649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>
            <a:off x="8700641" y="1100249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youtu.be/VMquhsdfZXI" TargetMode="External"/><Relationship Id="rId4" Type="http://schemas.openxmlformats.org/officeDocument/2006/relationships/image" Target="../media/image12.jpg"/><Relationship Id="rId5" Type="http://schemas.openxmlformats.org/officeDocument/2006/relationships/hyperlink" Target="http://ec2-34-201-58-44.compute-1.amazonaws.com:9000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PL-201710/SHAMP/wiki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SPL-201710/SHAMP/wiki/" TargetMode="External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2255425" y="3835375"/>
            <a:ext cx="4633200" cy="130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Nicolas Ordoñez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Sergio Bravo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David Gomez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Fredy Novoa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924" y="3292550"/>
            <a:ext cx="792399" cy="5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556750" y="1825500"/>
            <a:ext cx="63006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SH</a:t>
            </a:r>
            <a:r>
              <a:rPr lang="en" sz="120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120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MP</a:t>
            </a:r>
          </a:p>
        </p:txBody>
      </p:sp>
      <p:pic>
        <p:nvPicPr>
          <p:cNvPr descr="shirt-146168_640.png" id="187" name="Shape 187"/>
          <p:cNvPicPr preferRelativeResize="0"/>
          <p:nvPr/>
        </p:nvPicPr>
        <p:blipFill rotWithShape="1">
          <a:blip r:embed="rId4">
            <a:alphaModFix/>
          </a:blip>
          <a:srcRect b="11665" l="0" r="55527" t="14691"/>
          <a:stretch/>
        </p:blipFill>
        <p:spPr>
          <a:xfrm>
            <a:off x="3216500" y="1296625"/>
            <a:ext cx="2711000" cy="2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850" y="1309275"/>
            <a:ext cx="4724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1314050" y="2421550"/>
            <a:ext cx="60561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componentes</a:t>
            </a:r>
          </a:p>
        </p:txBody>
      </p:sp>
      <p:sp>
        <p:nvSpPr>
          <p:cNvPr id="248" name="Shape 248"/>
          <p:cNvSpPr txBox="1"/>
          <p:nvPr>
            <p:ph idx="1" type="subTitle"/>
          </p:nvPr>
        </p:nvSpPr>
        <p:spPr>
          <a:xfrm>
            <a:off x="1773750" y="4111251"/>
            <a:ext cx="5596500" cy="4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</a:t>
            </a:r>
            <a:r>
              <a:rPr lang="en"/>
              <a:t>Cómo </a:t>
            </a:r>
            <a:r>
              <a:rPr lang="en"/>
              <a:t>interactúan</a:t>
            </a:r>
            <a:r>
              <a:rPr lang="en"/>
              <a:t>?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775"/>
            <a:ext cx="8839200" cy="379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1314050" y="2421550"/>
            <a:ext cx="6056100" cy="152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Vista de capas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1773750" y="4111251"/>
            <a:ext cx="5596500" cy="4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¿Cómo están divididos los sistemas?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1411925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iOS</a:t>
            </a:r>
          </a:p>
        </p:txBody>
      </p:sp>
      <p:sp>
        <p:nvSpPr>
          <p:cNvPr id="267" name="Shape 267"/>
          <p:cNvSpPr/>
          <p:nvPr/>
        </p:nvSpPr>
        <p:spPr>
          <a:xfrm>
            <a:off x="4411950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Web</a:t>
            </a:r>
          </a:p>
        </p:txBody>
      </p:sp>
      <p:sp>
        <p:nvSpPr>
          <p:cNvPr id="268" name="Shape 268"/>
          <p:cNvSpPr/>
          <p:nvPr/>
        </p:nvSpPr>
        <p:spPr>
          <a:xfrm>
            <a:off x="1369675" y="205787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Lógica del negocio</a:t>
            </a:r>
          </a:p>
        </p:txBody>
      </p:sp>
      <p:sp>
        <p:nvSpPr>
          <p:cNvPr id="269" name="Shape 269"/>
          <p:cNvSpPr/>
          <p:nvPr/>
        </p:nvSpPr>
        <p:spPr>
          <a:xfrm>
            <a:off x="1369675" y="339492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Base de datos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411925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Trebuchet MS"/>
                <a:ea typeface="Trebuchet MS"/>
                <a:cs typeface="Trebuchet MS"/>
                <a:sym typeface="Trebuchet MS"/>
              </a:rPr>
              <a:t>iOS</a:t>
            </a:r>
          </a:p>
        </p:txBody>
      </p:sp>
      <p:sp>
        <p:nvSpPr>
          <p:cNvPr id="275" name="Shape 275"/>
          <p:cNvSpPr/>
          <p:nvPr/>
        </p:nvSpPr>
        <p:spPr>
          <a:xfrm>
            <a:off x="4411950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Web</a:t>
            </a:r>
          </a:p>
        </p:txBody>
      </p:sp>
      <p:sp>
        <p:nvSpPr>
          <p:cNvPr id="276" name="Shape 276"/>
          <p:cNvSpPr/>
          <p:nvPr/>
        </p:nvSpPr>
        <p:spPr>
          <a:xfrm>
            <a:off x="1369675" y="205787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Lógica del negocio</a:t>
            </a:r>
          </a:p>
        </p:txBody>
      </p:sp>
      <p:sp>
        <p:nvSpPr>
          <p:cNvPr id="277" name="Shape 277"/>
          <p:cNvSpPr/>
          <p:nvPr/>
        </p:nvSpPr>
        <p:spPr>
          <a:xfrm>
            <a:off x="1369675" y="339492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Base de datos</a:t>
            </a:r>
          </a:p>
        </p:txBody>
      </p:sp>
      <p:sp>
        <p:nvSpPr>
          <p:cNvPr id="278" name="Shape 278"/>
          <p:cNvSpPr/>
          <p:nvPr/>
        </p:nvSpPr>
        <p:spPr>
          <a:xfrm>
            <a:off x="2258450" y="2057875"/>
            <a:ext cx="4190100" cy="256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Swift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Apk instalada en dispositivo se conecta por internet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411925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iOS</a:t>
            </a:r>
          </a:p>
        </p:txBody>
      </p:sp>
      <p:sp>
        <p:nvSpPr>
          <p:cNvPr id="284" name="Shape 284"/>
          <p:cNvSpPr/>
          <p:nvPr/>
        </p:nvSpPr>
        <p:spPr>
          <a:xfrm>
            <a:off x="4411950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Trebuchet MS"/>
                <a:ea typeface="Trebuchet MS"/>
                <a:cs typeface="Trebuchet MS"/>
                <a:sym typeface="Trebuchet MS"/>
              </a:rPr>
              <a:t>Web</a:t>
            </a:r>
          </a:p>
        </p:txBody>
      </p:sp>
      <p:sp>
        <p:nvSpPr>
          <p:cNvPr id="285" name="Shape 285"/>
          <p:cNvSpPr/>
          <p:nvPr/>
        </p:nvSpPr>
        <p:spPr>
          <a:xfrm>
            <a:off x="1369675" y="205787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Lógica del negocio</a:t>
            </a:r>
          </a:p>
        </p:txBody>
      </p:sp>
      <p:sp>
        <p:nvSpPr>
          <p:cNvPr id="286" name="Shape 286"/>
          <p:cNvSpPr/>
          <p:nvPr/>
        </p:nvSpPr>
        <p:spPr>
          <a:xfrm>
            <a:off x="1369675" y="339492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Base de datos</a:t>
            </a:r>
          </a:p>
        </p:txBody>
      </p:sp>
      <p:sp>
        <p:nvSpPr>
          <p:cNvPr id="287" name="Shape 287"/>
          <p:cNvSpPr/>
          <p:nvPr/>
        </p:nvSpPr>
        <p:spPr>
          <a:xfrm>
            <a:off x="2170550" y="2057875"/>
            <a:ext cx="4473900" cy="260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HTML y CSS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Play framework en java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Desplegado en Amazon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1411925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iOS</a:t>
            </a:r>
          </a:p>
        </p:txBody>
      </p:sp>
      <p:sp>
        <p:nvSpPr>
          <p:cNvPr id="293" name="Shape 293"/>
          <p:cNvSpPr/>
          <p:nvPr/>
        </p:nvSpPr>
        <p:spPr>
          <a:xfrm>
            <a:off x="4411950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Web</a:t>
            </a:r>
          </a:p>
        </p:txBody>
      </p:sp>
      <p:sp>
        <p:nvSpPr>
          <p:cNvPr id="294" name="Shape 294"/>
          <p:cNvSpPr/>
          <p:nvPr/>
        </p:nvSpPr>
        <p:spPr>
          <a:xfrm>
            <a:off x="1369675" y="205787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Trebuchet MS"/>
                <a:ea typeface="Trebuchet MS"/>
                <a:cs typeface="Trebuchet MS"/>
                <a:sym typeface="Trebuchet MS"/>
              </a:rPr>
              <a:t>Lógica del negocio</a:t>
            </a:r>
          </a:p>
        </p:txBody>
      </p:sp>
      <p:sp>
        <p:nvSpPr>
          <p:cNvPr id="295" name="Shape 295"/>
          <p:cNvSpPr/>
          <p:nvPr/>
        </p:nvSpPr>
        <p:spPr>
          <a:xfrm>
            <a:off x="1369675" y="339492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Base de datos</a:t>
            </a:r>
          </a:p>
        </p:txBody>
      </p:sp>
      <p:sp>
        <p:nvSpPr>
          <p:cNvPr id="296" name="Shape 296"/>
          <p:cNvSpPr/>
          <p:nvPr/>
        </p:nvSpPr>
        <p:spPr>
          <a:xfrm>
            <a:off x="1974325" y="720825"/>
            <a:ext cx="4716300" cy="12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Play framework en java</a:t>
            </a:r>
          </a:p>
        </p:txBody>
      </p:sp>
      <p:sp>
        <p:nvSpPr>
          <p:cNvPr id="297" name="Shape 297"/>
          <p:cNvSpPr/>
          <p:nvPr/>
        </p:nvSpPr>
        <p:spPr>
          <a:xfrm>
            <a:off x="1974325" y="3394925"/>
            <a:ext cx="4716300" cy="12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Servidor de aplicaciones en Amazon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411925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iOS</a:t>
            </a:r>
          </a:p>
        </p:txBody>
      </p:sp>
      <p:sp>
        <p:nvSpPr>
          <p:cNvPr id="303" name="Shape 303"/>
          <p:cNvSpPr/>
          <p:nvPr/>
        </p:nvSpPr>
        <p:spPr>
          <a:xfrm>
            <a:off x="4411950" y="720825"/>
            <a:ext cx="2883300" cy="122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Web</a:t>
            </a:r>
          </a:p>
        </p:txBody>
      </p:sp>
      <p:sp>
        <p:nvSpPr>
          <p:cNvPr id="304" name="Shape 304"/>
          <p:cNvSpPr/>
          <p:nvPr/>
        </p:nvSpPr>
        <p:spPr>
          <a:xfrm>
            <a:off x="1369675" y="205787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Lógica del negocio</a:t>
            </a:r>
          </a:p>
        </p:txBody>
      </p:sp>
      <p:sp>
        <p:nvSpPr>
          <p:cNvPr id="305" name="Shape 305"/>
          <p:cNvSpPr/>
          <p:nvPr/>
        </p:nvSpPr>
        <p:spPr>
          <a:xfrm>
            <a:off x="1369675" y="3394925"/>
            <a:ext cx="5925600" cy="12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Trebuchet MS"/>
                <a:ea typeface="Trebuchet MS"/>
                <a:cs typeface="Trebuchet MS"/>
                <a:sym typeface="Trebuchet MS"/>
              </a:rPr>
              <a:t>Base de datos</a:t>
            </a:r>
          </a:p>
        </p:txBody>
      </p:sp>
      <p:sp>
        <p:nvSpPr>
          <p:cNvPr id="306" name="Shape 306"/>
          <p:cNvSpPr/>
          <p:nvPr/>
        </p:nvSpPr>
        <p:spPr>
          <a:xfrm>
            <a:off x="2349675" y="720825"/>
            <a:ext cx="3716400" cy="256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Desplegado en Amazon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2377400" y="2421550"/>
            <a:ext cx="4240800" cy="152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variabilidad</a:t>
            </a:r>
          </a:p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1773750" y="4111251"/>
            <a:ext cx="5596500" cy="4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¿Que tanta variedad existe en la línea?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953325" y="277250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Contenido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953325" y="1152900"/>
            <a:ext cx="46077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Diagrama de casos de uso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Diagrama de clases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Diagrama de despliegue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Diagrama de componentes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Vista de capas</a:t>
            </a:r>
          </a:p>
          <a:p>
            <a:pPr indent="-342900" lvl="1" marL="9144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lphaL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Servidores</a:t>
            </a:r>
          </a:p>
          <a:p>
            <a:pPr indent="-342900" lvl="1" marL="9144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lphaL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Herramientas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Diagrama de variabilidad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Demo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Equipo de trabajo</a:t>
            </a:r>
          </a:p>
          <a:p>
            <a:pPr indent="-342900" lvl="0" marL="457200"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18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Preguntas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6115225" y="2059150"/>
            <a:ext cx="2894700" cy="258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Todas las posibles combinaciones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 ^ 28 = 268’435.456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Porcentaje de variabilidad</a:t>
            </a:r>
            <a:r>
              <a:rPr lang="en"/>
              <a:t> = 5.184 / 268’435.456 = 0.000019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01" y="65725"/>
            <a:ext cx="3362449" cy="50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2377400" y="2421550"/>
            <a:ext cx="4240800" cy="119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1773750" y="3656001"/>
            <a:ext cx="5596500" cy="4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</a:t>
            </a:r>
            <a:r>
              <a:rPr lang="en"/>
              <a:t>Cómo</a:t>
            </a:r>
            <a:r>
              <a:rPr lang="en"/>
              <a:t> funciona?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788232" y="501312"/>
            <a:ext cx="1590813" cy="3347751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899463" y="979923"/>
            <a:ext cx="1364699" cy="241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3" name="Shape 333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iPhone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Aplicación tiene la parte de compras en iOS</a:t>
            </a:r>
          </a:p>
        </p:txBody>
      </p:sp>
      <p:sp>
        <p:nvSpPr>
          <p:cNvPr id="334" name="Shape 334"/>
          <p:cNvSpPr txBox="1"/>
          <p:nvPr/>
        </p:nvSpPr>
        <p:spPr>
          <a:xfrm rot="5400000">
            <a:off x="1548750" y="1394225"/>
            <a:ext cx="63006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SH</a:t>
            </a:r>
            <a:r>
              <a:rPr lang="en" sz="36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36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MP</a:t>
            </a:r>
          </a:p>
        </p:txBody>
      </p:sp>
      <p:pic>
        <p:nvPicPr>
          <p:cNvPr descr="shirt-146168_640.png" id="335" name="Shape 335"/>
          <p:cNvPicPr preferRelativeResize="0"/>
          <p:nvPr/>
        </p:nvPicPr>
        <p:blipFill rotWithShape="1">
          <a:blip r:embed="rId3">
            <a:alphaModFix/>
          </a:blip>
          <a:srcRect b="11665" l="0" r="55527" t="14691"/>
          <a:stretch/>
        </p:blipFill>
        <p:spPr>
          <a:xfrm rot="5400000">
            <a:off x="4176237" y="1871574"/>
            <a:ext cx="1045625" cy="8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222325" y="250226"/>
            <a:ext cx="4699256" cy="365842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418945" y="442756"/>
            <a:ext cx="4305899" cy="27494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Consola de administración está presente en la web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541500" y="1255650"/>
            <a:ext cx="6300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SH</a:t>
            </a:r>
            <a:r>
              <a:rPr lang="en" sz="72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72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MP</a:t>
            </a:r>
          </a:p>
        </p:txBody>
      </p:sp>
      <p:pic>
        <p:nvPicPr>
          <p:cNvPr descr="shirt-146168_640.png" id="344" name="Shape 344"/>
          <p:cNvPicPr preferRelativeResize="0"/>
          <p:nvPr/>
        </p:nvPicPr>
        <p:blipFill rotWithShape="1">
          <a:blip r:embed="rId3">
            <a:alphaModFix/>
          </a:blip>
          <a:srcRect b="11665" l="0" r="55527" t="14691"/>
          <a:stretch/>
        </p:blipFill>
        <p:spPr>
          <a:xfrm>
            <a:off x="3272400" y="745525"/>
            <a:ext cx="2711000" cy="2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4572000" y="2883224"/>
            <a:ext cx="3639600" cy="1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Funcionamiento local: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https://youtu.be/VMquhsdfZXI</a:t>
            </a:r>
            <a:r>
              <a:rPr lang="en"/>
              <a:t> </a:t>
            </a:r>
          </a:p>
        </p:txBody>
      </p:sp>
      <p:pic>
        <p:nvPicPr>
          <p:cNvPr descr="coffee.jpg"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idx="1" type="body"/>
          </p:nvPr>
        </p:nvSpPr>
        <p:spPr>
          <a:xfrm>
            <a:off x="4572000" y="1190675"/>
            <a:ext cx="3914400" cy="1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Página en línea</a:t>
            </a:r>
            <a:r>
              <a:rPr lang="en" sz="30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http://ec2-34-201-58-44.compute-1.amazonaws.com:9000/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2377400" y="2421550"/>
            <a:ext cx="4240800" cy="10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Equipo de trabajo</a:t>
            </a:r>
          </a:p>
        </p:txBody>
      </p:sp>
      <p:sp>
        <p:nvSpPr>
          <p:cNvPr id="357" name="Shape 357"/>
          <p:cNvSpPr txBox="1"/>
          <p:nvPr>
            <p:ph idx="1" type="subTitle"/>
          </p:nvPr>
        </p:nvSpPr>
        <p:spPr>
          <a:xfrm>
            <a:off x="1773750" y="3536201"/>
            <a:ext cx="5596500" cy="4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</a:t>
            </a:r>
            <a:r>
              <a:rPr lang="en"/>
              <a:t>Cómo</a:t>
            </a:r>
            <a:r>
              <a:rPr lang="en"/>
              <a:t> nos organizamos?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2236850" y="1822575"/>
            <a:ext cx="1981200" cy="8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8BB00"/>
                </a:solidFill>
              </a:rPr>
              <a:t>Nicolas Ordoñez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8BB00"/>
                </a:solidFill>
              </a:rPr>
              <a:t>Lider de arquitectura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825" y="415325"/>
            <a:ext cx="1407249" cy="140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368" y="415324"/>
            <a:ext cx="1175055" cy="14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>
            <p:ph idx="1" type="body"/>
          </p:nvPr>
        </p:nvSpPr>
        <p:spPr>
          <a:xfrm>
            <a:off x="4802925" y="1822575"/>
            <a:ext cx="1981200" cy="8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ACC3"/>
                </a:solidFill>
              </a:rPr>
              <a:t>David Gomez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ACC3"/>
                </a:solidFill>
              </a:rPr>
              <a:t>Lider de desarrollo de activos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67" name="Shape 3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679" y="2804670"/>
            <a:ext cx="1407249" cy="140726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>
            <p:ph idx="1" type="body"/>
          </p:nvPr>
        </p:nvSpPr>
        <p:spPr>
          <a:xfrm>
            <a:off x="3108700" y="4211925"/>
            <a:ext cx="1981200" cy="8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5BB48"/>
                </a:solidFill>
              </a:rPr>
              <a:t>Sergio Bravo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5BB48"/>
                </a:solidFill>
              </a:rPr>
              <a:t>Lider de desarrollo de productos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6">
            <a:alphaModFix/>
          </a:blip>
          <a:srcRect b="49062" l="25326" r="27077" t="0"/>
          <a:stretch/>
        </p:blipFill>
        <p:spPr>
          <a:xfrm>
            <a:off x="6203952" y="2804675"/>
            <a:ext cx="1314948" cy="140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>
            <p:ph idx="1" type="body"/>
          </p:nvPr>
        </p:nvSpPr>
        <p:spPr>
          <a:xfrm>
            <a:off x="5870825" y="4211925"/>
            <a:ext cx="1981200" cy="8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ED4A00"/>
                </a:solidFill>
              </a:rPr>
              <a:t>Fredy Novoa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ED4A00"/>
                </a:solidFill>
              </a:rPr>
              <a:t>Líder</a:t>
            </a:r>
            <a:r>
              <a:rPr b="1" lang="en" sz="1200">
                <a:solidFill>
                  <a:srgbClr val="ED4A00"/>
                </a:solidFill>
              </a:rPr>
              <a:t> del proyecto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25" y="191675"/>
            <a:ext cx="4864000" cy="14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>
            <p:ph idx="4294967295" type="ctrTitle"/>
          </p:nvPr>
        </p:nvSpPr>
        <p:spPr>
          <a:xfrm>
            <a:off x="821600" y="2216175"/>
            <a:ext cx="5293800" cy="79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¡Gracias</a:t>
            </a:r>
            <a:r>
              <a:rPr lang="en" sz="4800"/>
              <a:t>!</a:t>
            </a:r>
          </a:p>
        </p:txBody>
      </p:sp>
      <p:sp>
        <p:nvSpPr>
          <p:cNvPr id="377" name="Shape 377"/>
          <p:cNvSpPr txBox="1"/>
          <p:nvPr>
            <p:ph idx="4294967295" type="subTitle"/>
          </p:nvPr>
        </p:nvSpPr>
        <p:spPr>
          <a:xfrm>
            <a:off x="1275150" y="3229400"/>
            <a:ext cx="6593700" cy="75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ACC3"/>
                </a:solidFill>
              </a:rPr>
              <a:t>¿Preguntas</a:t>
            </a:r>
            <a:r>
              <a:rPr b="1" lang="en" sz="3600">
                <a:solidFill>
                  <a:srgbClr val="00ACC3"/>
                </a:solidFill>
              </a:rPr>
              <a:t>?</a:t>
            </a:r>
          </a:p>
        </p:txBody>
      </p:sp>
      <p:sp>
        <p:nvSpPr>
          <p:cNvPr id="378" name="Shape 378"/>
          <p:cNvSpPr txBox="1"/>
          <p:nvPr>
            <p:ph idx="4294967295" type="body"/>
          </p:nvPr>
        </p:nvSpPr>
        <p:spPr>
          <a:xfrm>
            <a:off x="1275150" y="3905251"/>
            <a:ext cx="6593700" cy="79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Más información en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https://github.com/SPL-201710/SHAMP/wiki/</a:t>
            </a:r>
            <a:r>
              <a:rPr lang="en" sz="1400"/>
              <a:t> </a:t>
            </a:r>
          </a:p>
        </p:txBody>
      </p:sp>
      <p:sp>
        <p:nvSpPr>
          <p:cNvPr id="379" name="Shape 379"/>
          <p:cNvSpPr/>
          <p:nvPr/>
        </p:nvSpPr>
        <p:spPr>
          <a:xfrm>
            <a:off x="5255980" y="2052950"/>
            <a:ext cx="996143" cy="996143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2935875" y="1332350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Referencias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2975800" y="1973453"/>
            <a:ext cx="5275500" cy="166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ct val="100000"/>
            </a:pPr>
            <a:r>
              <a:rPr lang="en" sz="1400"/>
              <a:t>Información de la aplicación en la Wiki de Shamp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https://github.com/SPL-201710/SHAMP/wiki/</a:t>
            </a:r>
            <a:r>
              <a:rPr lang="en" sz="1400"/>
              <a:t>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ct val="100000"/>
            </a:pPr>
            <a:r>
              <a:rPr lang="en" sz="1400">
                <a:solidFill>
                  <a:srgbClr val="617A86"/>
                </a:solidFill>
              </a:rPr>
              <a:t>Presentation </a:t>
            </a:r>
            <a:r>
              <a:rPr lang="en" sz="1400"/>
              <a:t>en </a:t>
            </a:r>
            <a:r>
              <a:rPr lang="en" sz="1400" u="sng">
                <a:solidFill>
                  <a:srgbClr val="617A86"/>
                </a:solidFill>
                <a:hlinkClick r:id="rId4"/>
              </a:rPr>
              <a:t>SlidesCarnival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ct val="100000"/>
            </a:pPr>
            <a:r>
              <a:rPr lang="en" sz="1400"/>
              <a:t>Imagenes</a:t>
            </a:r>
            <a:r>
              <a:rPr lang="en" sz="1400">
                <a:solidFill>
                  <a:srgbClr val="617A86"/>
                </a:solidFill>
              </a:rPr>
              <a:t> by </a:t>
            </a:r>
            <a:r>
              <a:rPr lang="en" sz="1400" u="sng">
                <a:solidFill>
                  <a:srgbClr val="617A86"/>
                </a:solidFill>
                <a:hlinkClick r:id="rId5"/>
              </a:rPr>
              <a:t>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Casos de uso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1773750" y="3449654"/>
            <a:ext cx="5596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 agruparon los casos de uso por usuario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747" y="23861"/>
            <a:ext cx="5700498" cy="509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4294967295" type="subTitle"/>
          </p:nvPr>
        </p:nvSpPr>
        <p:spPr>
          <a:xfrm>
            <a:off x="643300" y="862350"/>
            <a:ext cx="1961100" cy="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ACC3"/>
                </a:solidFill>
              </a:rPr>
              <a:t>Cliente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10857" l="0" r="0" t="0"/>
          <a:stretch/>
        </p:blipFill>
        <p:spPr>
          <a:xfrm>
            <a:off x="815725" y="-62299"/>
            <a:ext cx="7501323" cy="520579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idx="4294967295" type="subTitle"/>
          </p:nvPr>
        </p:nvSpPr>
        <p:spPr>
          <a:xfrm>
            <a:off x="6027075" y="737775"/>
            <a:ext cx="1961100" cy="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ACC3"/>
                </a:solidFill>
              </a:rPr>
              <a:t>Artista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37311" l="17857" r="15359" t="0"/>
          <a:stretch/>
        </p:blipFill>
        <p:spPr>
          <a:xfrm>
            <a:off x="1171372" y="0"/>
            <a:ext cx="57489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idx="4294967295" type="subTitle"/>
          </p:nvPr>
        </p:nvSpPr>
        <p:spPr>
          <a:xfrm>
            <a:off x="4971475" y="3523100"/>
            <a:ext cx="3319200" cy="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ACC3"/>
                </a:solidFill>
              </a:rPr>
              <a:t>Administrador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clases</a:t>
            </a: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</a:t>
            </a:r>
            <a:r>
              <a:rPr lang="en"/>
              <a:t>Cómo</a:t>
            </a:r>
            <a:r>
              <a:rPr lang="en"/>
              <a:t> es la estructura del proyecto?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49" y="409324"/>
            <a:ext cx="5665299" cy="44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1314050" y="2421550"/>
            <a:ext cx="6056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despliegue</a:t>
            </a:r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Cómo está organizado físicamente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