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9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1" r:id="rId2"/>
    <p:sldMasterId id="2147483765" r:id="rId3"/>
    <p:sldMasterId id="2147483777" r:id="rId4"/>
    <p:sldMasterId id="2147483789" r:id="rId5"/>
    <p:sldMasterId id="2147483801" r:id="rId6"/>
    <p:sldMasterId id="2147483813" r:id="rId7"/>
    <p:sldMasterId id="2147483825" r:id="rId8"/>
    <p:sldMasterId id="2147483837" r:id="rId9"/>
    <p:sldMasterId id="2147483849" r:id="rId10"/>
  </p:sldMasterIdLst>
  <p:notesMasterIdLst>
    <p:notesMasterId r:id="rId13"/>
  </p:notesMasterIdLst>
  <p:handoutMasterIdLst>
    <p:handoutMasterId r:id="rId14"/>
  </p:handoutMasterIdLst>
  <p:sldIdLst>
    <p:sldId id="452" r:id="rId11"/>
    <p:sldId id="494" r:id="rId12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BE5"/>
    <a:srgbClr val="C97686"/>
    <a:srgbClr val="C9EBFA"/>
    <a:srgbClr val="D7E7C3"/>
    <a:srgbClr val="F7DC9B"/>
    <a:srgbClr val="EFB59C"/>
    <a:srgbClr val="F8DED4"/>
    <a:srgbClr val="4040FF"/>
    <a:srgbClr val="B181BB"/>
    <a:srgbClr val="F2C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3979" autoAdjust="0"/>
  </p:normalViewPr>
  <p:slideViewPr>
    <p:cSldViewPr snapToObjects="1">
      <p:cViewPr varScale="1">
        <p:scale>
          <a:sx n="115" d="100"/>
          <a:sy n="115" d="100"/>
        </p:scale>
        <p:origin x="1254" y="126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837" y="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06.05.2021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837" y="972185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62" tIns="49531" rIns="99062" bIns="49531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4" y="2"/>
            <a:ext cx="3078427" cy="511731"/>
          </a:xfrm>
          <a:prstGeom prst="rect">
            <a:avLst/>
          </a:prstGeom>
        </p:spPr>
        <p:txBody>
          <a:bodyPr vert="horz" lIns="99062" tIns="49531" rIns="99062" bIns="49531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06.05.2021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2" tIns="49531" rIns="99062" bIns="49531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8" y="4861442"/>
            <a:ext cx="5683250" cy="4605576"/>
          </a:xfrm>
          <a:prstGeom prst="rect">
            <a:avLst/>
          </a:prstGeom>
        </p:spPr>
        <p:txBody>
          <a:bodyPr vert="horz" lIns="99062" tIns="49531" rIns="99062" bIns="49531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1731"/>
          </a:xfrm>
          <a:prstGeom prst="rect">
            <a:avLst/>
          </a:prstGeom>
        </p:spPr>
        <p:txBody>
          <a:bodyPr vert="horz" lIns="99062" tIns="49531" rIns="99062" bIns="49531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1731"/>
          </a:xfrm>
          <a:prstGeom prst="rect">
            <a:avLst/>
          </a:prstGeom>
        </p:spPr>
        <p:txBody>
          <a:bodyPr vert="horz" lIns="99062" tIns="49531" rIns="99062" bIns="49531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094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26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27.11.2020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35BC-4D0A-499B-8AC5-4059A2BCF5DC}" type="datetime1">
              <a:rPr lang="de-CH" noProof="0" smtClean="0"/>
              <a:t>06.05.2021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Energy and Process Engineering, Department of Mechanical Engineering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481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171E-18F9-4391-BF76-F95F97E6EFD5}" type="datetime1">
              <a:rPr lang="en-US" smtClean="0"/>
              <a:t>5/6/2021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65C-2411-4558-AA7E-8610067C6A0C}" type="datetime1">
              <a:rPr lang="en-US" smtClean="0"/>
              <a:t>5/6/2021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8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1F8A-C188-49F4-83AE-20211D3D9374}" type="datetime1">
              <a:rPr lang="en-US" smtClean="0"/>
              <a:t>5/6/2021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0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F842-D4B6-42F4-942E-1DE9DC24FF4E}" type="datetime1">
              <a:rPr lang="en-US" smtClean="0"/>
              <a:t>5/6/2021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F54F-11CB-4327-82E3-0AEC4BDDA497}" type="datetime1">
              <a:rPr lang="en-US" smtClean="0"/>
              <a:t>5/6/2021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01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AFAC-9CB9-4EAA-A7D6-1F82EA552D5F}" type="datetime1">
              <a:rPr lang="en-US" smtClean="0"/>
              <a:t>5/6/2021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78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1D0-7218-4D57-BB25-4038CC1F1DFB}" type="datetime1">
              <a:rPr lang="en-US" smtClean="0"/>
              <a:t>5/6/2021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68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F27-43F5-4F99-BF06-AA39B31994BE}" type="datetime1">
              <a:rPr lang="en-US" smtClean="0"/>
              <a:t>5/6/2021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2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CE84-6312-449E-98BC-AAE3E7A1EB1F}" type="datetime1">
              <a:rPr lang="en-US" smtClean="0"/>
              <a:t>5/6/2021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2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114E-92A9-44C7-9D3D-F95D1492C9D0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2280-5B9B-4D72-B91E-D35B0F2921AC}" type="datetime1">
              <a:rPr lang="en-US" smtClean="0"/>
              <a:t>5/6/2021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39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C00-6676-425E-9A85-24A2FEA21616}" type="datetime1">
              <a:rPr lang="en-US" smtClean="0"/>
              <a:t>5/6/2021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58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8428-52D1-4DBB-A3B1-F0E466B5BEF0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D40F-A1D7-40F1-83AB-97FCAC3B898F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5EF7-8836-4367-965B-CB663A4D082C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63A-6154-4D49-9EB3-699598A48F5E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C81-C89B-4C38-B104-A3FE2E3A84C5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9133-7EC8-4541-AAD3-9DCF5AF99D1D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2D1B-1CCC-4687-A83E-43BBF041ED16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A5F7-1B27-4361-8E0C-CE8DEDF25FB7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C739-C835-4D3D-B9F2-6AA080A80354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EE4F-B65F-4E1F-8F11-1117014D1DDB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0EAB-2ACA-4678-BEBC-D68570D44A93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8A59-9122-4570-88E6-EA9D1EE3604A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CC6-EF8F-482F-8C23-E84ACB6A8A32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2340-4D23-48F4-AF2A-3FBAD2F9E9CF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8EA4-126F-45F8-8B8C-0EA71D3ACB03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602C-B8B4-4AB1-B2FD-4674902D5A77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57C2-2265-4E2B-BBF3-EB1648CD2C56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87E0-F577-42E8-8FD3-0D222FB6FC09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FB9B-BDEF-483E-9B9D-ADAE193A2E26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B4C9-529A-4ED7-97F7-924753F3F391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3BDF-0967-42C8-B114-D72D1FB737F5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C13B-51EF-4525-93D8-847682C3B45D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8096-D6D4-4657-8F1A-D890435DDB45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E5D6-E99F-4FDA-9593-4C30B36BB171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DFC3-4B65-4571-AC0E-2C2F6CDC1678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0F8-E809-44A3-940A-A3DE9287EDE7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495B-3134-4E63-9111-8D263E82599B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23850" y="6308726"/>
            <a:ext cx="2375942" cy="46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4A1-F6A1-4C0E-AEF3-A8EA8BF2882C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9BA1-9F46-455B-A1F0-41418D140A16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E1C-D724-4B2E-A400-4AD6C78AA3F7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6D95-B495-4F05-A5AC-5AE73BA7DE39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592D-00F6-4602-99C4-D054BA1C9D34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F520-1975-49C1-A08D-D1FC7CD33E33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A33E-CC45-4FE3-9A32-AAAB58C4C906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86DE-55DE-4F10-BC24-B7660BE6956C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DA2E-E2CF-4E7E-B23A-3A7A6E6245C8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B76C-8CC3-4536-826E-F2A91C7BAE1E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98CF-2099-4803-AA45-C7CC41C3BF3B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E37-CF62-4E21-A8AE-D7AF9270309F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E96A-24F8-46C1-A147-4FAB8FAF1D22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50A-FF4F-4328-A4F3-2AC6A3FEAFC6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31A-D570-41F0-8852-4392C37F43CC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AFDF-4E22-434A-AFBA-109BEE54CF9A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F007-84A6-4F75-ACD4-5FDE65F2232D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15F2-9524-4860-B5D8-A5C786737227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30C-992F-4AEE-8B04-73807EEB7F2A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52D-0F33-4E24-94F2-4ECA70C1CD96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70B-C5EB-4CEF-A93C-14844605F993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27A7-AD60-4667-86B6-9A34A32B8B98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4442-182B-48C4-B617-A70768BAEE87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A2D-1C29-4EEF-9D90-7812E0D8FFD3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CE6D-DA1C-4A91-AA06-C81382080A30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8686-742B-417C-A4D1-2FAA0F481733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A70C-6357-4AFD-BC9D-4BD3FF0C7D29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8155-FC2E-4F28-8A27-FA6F5E52F3CB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3062-3E69-4BED-8CE8-F451804BE507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9D6C-E91B-40A1-B510-3AD0241D3909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38E3-96C3-4E7B-9B66-B90512D3066A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4774-D6F1-4C6C-9DC0-CCA225C3D92D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93A3-CF80-4A26-8C96-A429241D1DDB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4BE2-AC3B-4594-85C2-EDB585A5AA3C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5069-4E7E-4858-854C-97EF505E1EFA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6EF7-0552-4D11-AA2D-25937D35B066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0BC-CF02-4BFB-B124-ED6E4A5D3B94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9B35-623C-4828-80F6-F8BF0242C678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0FE-BCDD-424E-8F8A-54DCAE142BAB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598-E783-44D5-AD66-BEAF35941EDF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E8C3-58BB-42DA-B8CC-CCC73A93AB17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7B3B-BB18-4620-B051-B948B2D6396A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48CB-06C3-45A1-89F1-9864F1199C69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89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2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80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27.11.2020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0" y="6103132"/>
            <a:ext cx="1897865" cy="673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  <p:sldLayoutId id="2147483873" r:id="rId10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C7ED43D-4908-4C3F-8F26-1BB497C835E2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4508-A05C-4C5D-AA58-0A54911D9CC4}" type="datetime1">
              <a:rPr lang="en-US" smtClean="0"/>
              <a:t>5/6/2021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First name Surname (edit via “Insert” &gt; “Header &amp; Footer”)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D58A-385B-449F-9756-9BCDFA0F4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98233A-DBE9-4819-BEDD-B4CC706E843F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77C8CA-DC8D-41B2-9D4B-4EC3FDF9DCA2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AA71BA2-6D56-45A3-A12A-015707D2F906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41FD28F-8E2D-4DE7-B73D-34B7B90254BD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231CDDF-E1EC-410D-914C-7F0A12EB0DA9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A318D45-367D-4554-BCD0-637AA48BCDC3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7278E3A-F7AA-4295-B714-F46690C8F1F5}" type="datetime1">
              <a:rPr lang="en-US" smtClean="0"/>
              <a:t>5/6/2021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tags" Target="../tags/tag7.xml"/><Relationship Id="rId21" Type="http://schemas.openxmlformats.org/officeDocument/2006/relationships/image" Target="../media/image12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2" Type="http://schemas.openxmlformats.org/officeDocument/2006/relationships/tags" Target="../tags/tag6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5.png"/><Relationship Id="rId5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14.xml"/><Relationship Id="rId19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slideLayout" Target="../slideLayouts/slideLayout10.xml"/><Relationship Id="rId22" Type="http://schemas.openxmlformats.org/officeDocument/2006/relationships/image" Target="../media/image13.png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</a:t>
            </a:fld>
            <a:endParaRPr lang="de-CH" noProof="0"/>
          </a:p>
        </p:txBody>
      </p:sp>
      <p:sp>
        <p:nvSpPr>
          <p:cNvPr id="12" name="Rechteck 14 3 1 1 1">
            <a:extLst>
              <a:ext uri="{FF2B5EF4-FFF2-40B4-BE49-F238E27FC236}">
                <a16:creationId xmlns:a16="http://schemas.microsoft.com/office/drawing/2014/main" id="{258DD1A2-4B8D-4C6F-857D-8EA9412C92E1}"/>
              </a:ext>
            </a:extLst>
          </p:cNvPr>
          <p:cNvSpPr/>
          <p:nvPr/>
        </p:nvSpPr>
        <p:spPr>
          <a:xfrm>
            <a:off x="4427984" y="2321063"/>
            <a:ext cx="27157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Energy balance in liquid state</a:t>
            </a:r>
            <a:endParaRPr lang="en-US" sz="1100" dirty="0">
              <a:latin typeface="Arial" panose="020B0604020202020204" pitchFamily="34" charset="0"/>
            </a:endParaRPr>
          </a:p>
        </p:txBody>
      </p:sp>
      <p:pic>
        <p:nvPicPr>
          <p:cNvPr id="5" name="Picture 4" descr="\documentclass[fleqn]{article}&#10;\usepackage{amsmath}&#10;\pagestyle{empty}&#10;\begin{document}&#10;&#10;\begin{align*}&#10;m c_p \frac{dT_{(m,n,p)}}{dt} = \sum_{i=1}^{6} q_i = \sum_{i=1}^{6} A k_{int} (T_i - T_{(m,n,p)}) &#10;\end{align*}&#10;&#10;\begin{align*}&#10;q_i = q_{ext} = A k_{ext} (T_{ext} - T_{(m,n,p)})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8763"/>
            <a:ext cx="2935011" cy="1018364"/>
          </a:xfrm>
          <a:prstGeom prst="rect">
            <a:avLst/>
          </a:prstGeom>
        </p:spPr>
      </p:pic>
      <p:sp>
        <p:nvSpPr>
          <p:cNvPr id="18" name="Rechteck 14 3 2 1">
            <a:extLst>
              <a:ext uri="{FF2B5EF4-FFF2-40B4-BE49-F238E27FC236}">
                <a16:creationId xmlns:a16="http://schemas.microsoft.com/office/drawing/2014/main" id="{258DD1A2-4B8D-4C6F-857D-8EA9412C92E1}"/>
              </a:ext>
            </a:extLst>
          </p:cNvPr>
          <p:cNvSpPr/>
          <p:nvPr/>
        </p:nvSpPr>
        <p:spPr>
          <a:xfrm>
            <a:off x="4427984" y="5117689"/>
            <a:ext cx="2985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Governing equations in ice growth state</a:t>
            </a:r>
            <a:endParaRPr lang="en-US" sz="1100" dirty="0">
              <a:latin typeface="Arial" panose="020B0604020202020204" pitchFamily="34" charset="0"/>
            </a:endParaRPr>
          </a:p>
        </p:txBody>
      </p:sp>
      <p:sp>
        <p:nvSpPr>
          <p:cNvPr id="30" name="Rechteck 14 3 2 2">
            <a:extLst>
              <a:ext uri="{FF2B5EF4-FFF2-40B4-BE49-F238E27FC236}">
                <a16:creationId xmlns:a16="http://schemas.microsoft.com/office/drawing/2014/main" id="{258DD1A2-4B8D-4C6F-857D-8EA9412C92E1}"/>
              </a:ext>
            </a:extLst>
          </p:cNvPr>
          <p:cNvSpPr/>
          <p:nvPr/>
        </p:nvSpPr>
        <p:spPr>
          <a:xfrm>
            <a:off x="4427984" y="3913258"/>
            <a:ext cx="39398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Ice nucleation</a:t>
            </a:r>
            <a:r>
              <a:rPr lang="en-US" sz="1100" b="1" dirty="0"/>
              <a:t>: Empirical </a:t>
            </a:r>
            <a:r>
              <a:rPr lang="en-US" sz="1100" b="1" dirty="0" smtClean="0"/>
              <a:t>model [1] </a:t>
            </a:r>
            <a:endParaRPr lang="en-US" sz="1100" dirty="0">
              <a:latin typeface="Arial" panose="020B0604020202020204" pitchFamily="34" charset="0"/>
            </a:endParaRPr>
          </a:p>
        </p:txBody>
      </p:sp>
      <p:pic>
        <p:nvPicPr>
          <p:cNvPr id="13" name="Picture 12" descr="\documentclass{article}&#10;\usepackage{amsmath}&#10;\pagestyle{empty}&#10;\begin{document}&#10;&#10;\begin{align*}&#10;P_{(m,n,p)}^{k+1} = K \Delta t = V J \Delta t = V k_b (T_{eq} - T_{(m,n,p)}^k)^b \Delta t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296331"/>
            <a:ext cx="3085865" cy="19946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79512" y="1776310"/>
            <a:ext cx="1362258" cy="3412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Initial state: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Liquid solution</a:t>
            </a:r>
            <a:endParaRPr lang="de-CH" sz="11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9548" y="4702497"/>
            <a:ext cx="1362258" cy="3412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Ice growth state</a:t>
            </a:r>
            <a:endParaRPr lang="de-CH" sz="1100" b="1" dirty="0">
              <a:solidFill>
                <a:schemeClr val="tx1"/>
              </a:solidFill>
            </a:endParaRPr>
          </a:p>
        </p:txBody>
      </p:sp>
      <p:sp>
        <p:nvSpPr>
          <p:cNvPr id="38" name="Rechteck 14 1">
            <a:extLst>
              <a:ext uri="{FF2B5EF4-FFF2-40B4-BE49-F238E27FC236}">
                <a16:creationId xmlns:a16="http://schemas.microsoft.com/office/drawing/2014/main" id="{258DD1A2-4B8D-4C6F-857D-8EA9412C92E1}"/>
              </a:ext>
            </a:extLst>
          </p:cNvPr>
          <p:cNvSpPr/>
          <p:nvPr/>
        </p:nvSpPr>
        <p:spPr>
          <a:xfrm>
            <a:off x="1691680" y="1772816"/>
            <a:ext cx="2707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</a:rPr>
              <a:t>Initial state: </a:t>
            </a:r>
            <a:r>
              <a:rPr lang="en-US" sz="1100" i="1" dirty="0">
                <a:latin typeface="Arial" panose="020B0604020202020204" pitchFamily="34" charset="0"/>
              </a:rPr>
              <a:t>t = 0: T = T</a:t>
            </a:r>
            <a:r>
              <a:rPr lang="en-US" sz="1100" i="1" baseline="-25000" dirty="0">
                <a:latin typeface="Arial" panose="020B0604020202020204" pitchFamily="34" charset="0"/>
              </a:rPr>
              <a:t>0</a:t>
            </a:r>
            <a:r>
              <a:rPr lang="en-US" sz="1100" i="1" dirty="0">
                <a:latin typeface="Arial" panose="020B0604020202020204" pitchFamily="34" charset="0"/>
              </a:rPr>
              <a:t> , </a:t>
            </a:r>
            <a:r>
              <a:rPr lang="en-US" sz="1100" i="1" dirty="0">
                <a:latin typeface="Symbol" panose="05050102010706020507" pitchFamily="18" charset="2"/>
              </a:rPr>
              <a:t>s</a:t>
            </a:r>
            <a:r>
              <a:rPr lang="en-US" sz="1100" i="1" dirty="0">
                <a:latin typeface="Arial" panose="020B0604020202020204" pitchFamily="34" charset="0"/>
              </a:rPr>
              <a:t> = </a:t>
            </a:r>
            <a:r>
              <a:rPr lang="en-US" sz="1100" i="1" dirty="0" smtClean="0">
                <a:latin typeface="Arial" panose="020B0604020202020204" pitchFamily="34" charset="0"/>
              </a:rPr>
              <a:t>0, </a:t>
            </a:r>
            <a:r>
              <a:rPr lang="en-US" sz="1100" dirty="0" smtClean="0">
                <a:latin typeface="Arial" panose="020B0604020202020204" pitchFamily="34" charset="0"/>
              </a:rPr>
              <a:t>identical for all vials.</a:t>
            </a:r>
            <a:endParaRPr lang="en-US" sz="11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Thermal evolution based on energy balance.</a:t>
            </a:r>
            <a:endParaRPr lang="en-US" sz="1100" dirty="0">
              <a:latin typeface="Arial" panose="020B0604020202020204" pitchFamily="34" charset="0"/>
            </a:endParaRPr>
          </a:p>
        </p:txBody>
      </p:sp>
      <p:sp>
        <p:nvSpPr>
          <p:cNvPr id="39" name="Rechteck 14 2">
            <a:extLst>
              <a:ext uri="{FF2B5EF4-FFF2-40B4-BE49-F238E27FC236}">
                <a16:creationId xmlns:a16="http://schemas.microsoft.com/office/drawing/2014/main" id="{258DD1A2-4B8D-4C6F-857D-8EA9412C92E1}"/>
              </a:ext>
            </a:extLst>
          </p:cNvPr>
          <p:cNvSpPr/>
          <p:nvPr/>
        </p:nvSpPr>
        <p:spPr>
          <a:xfrm>
            <a:off x="1695868" y="4658765"/>
            <a:ext cx="265591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Mass fraction of ice </a:t>
            </a:r>
            <a:r>
              <a:rPr lang="en-US" sz="1100" dirty="0">
                <a:latin typeface="Arial" panose="020B0604020202020204" pitchFamily="34" charset="0"/>
              </a:rPr>
              <a:t>crystals increases (0 &lt; </a:t>
            </a:r>
            <a:r>
              <a:rPr lang="en-US" sz="1100" i="1" dirty="0">
                <a:latin typeface="Symbol" panose="05050102010706020507" pitchFamily="18" charset="2"/>
              </a:rPr>
              <a:t>s </a:t>
            </a:r>
            <a:r>
              <a:rPr lang="en-US" sz="1100" dirty="0">
                <a:latin typeface="Arial" panose="020B0604020202020204" pitchFamily="34" charset="0"/>
              </a:rPr>
              <a:t> &lt; 1</a:t>
            </a:r>
            <a:r>
              <a:rPr lang="en-US" sz="1100" dirty="0" smtClean="0">
                <a:latin typeface="Arial" panose="020B0604020202020204" pitchFamily="34" charset="0"/>
              </a:rPr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Freeze concentration of solute.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Temperature follows freezing point depression.</a:t>
            </a:r>
            <a:endParaRPr lang="en-US" sz="11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Define threshold for </a:t>
            </a:r>
            <a:r>
              <a:rPr lang="en-US" sz="1100" i="1" dirty="0">
                <a:latin typeface="Symbol" panose="05050102010706020507" pitchFamily="18" charset="2"/>
              </a:rPr>
              <a:t>s </a:t>
            </a:r>
            <a:r>
              <a:rPr lang="en-US" sz="1100" dirty="0" smtClean="0">
                <a:latin typeface="Arial" panose="020B0604020202020204" pitchFamily="34" charset="0"/>
              </a:rPr>
              <a:t>, </a:t>
            </a:r>
            <a:r>
              <a:rPr lang="en-US" sz="1100" dirty="0" err="1" smtClean="0">
                <a:latin typeface="Arial" panose="020B0604020202020204" pitchFamily="34" charset="0"/>
              </a:rPr>
              <a:t>i.e</a:t>
            </a:r>
            <a:r>
              <a:rPr lang="en-US" sz="1100" dirty="0" smtClean="0">
                <a:latin typeface="Arial" panose="020B0604020202020204" pitchFamily="34" charset="0"/>
              </a:rPr>
              <a:t>  </a:t>
            </a:r>
            <a:r>
              <a:rPr lang="en-US" sz="1100" i="1" dirty="0">
                <a:latin typeface="Symbol" panose="05050102010706020507" pitchFamily="18" charset="2"/>
              </a:rPr>
              <a:t>s </a:t>
            </a:r>
            <a:r>
              <a:rPr lang="en-US" sz="1100" dirty="0">
                <a:latin typeface="Arial" panose="020B0604020202020204" pitchFamily="34" charset="0"/>
              </a:rPr>
              <a:t> = </a:t>
            </a:r>
            <a:r>
              <a:rPr lang="en-US" sz="1100" dirty="0" smtClean="0">
                <a:latin typeface="Arial" panose="020B0604020202020204" pitchFamily="34" charset="0"/>
              </a:rPr>
              <a:t>0.9 to calculate solidification times.</a:t>
            </a:r>
            <a:endParaRPr lang="en-US" sz="1100" dirty="0">
              <a:latin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28310" y="2365549"/>
            <a:ext cx="0" cy="2048916"/>
          </a:xfrm>
          <a:prstGeom prst="straightConnector1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14 3 4">
            <a:extLst>
              <a:ext uri="{FF2B5EF4-FFF2-40B4-BE49-F238E27FC236}">
                <a16:creationId xmlns:a16="http://schemas.microsoft.com/office/drawing/2014/main" id="{258DD1A2-4B8D-4C6F-857D-8EA9412C92E1}"/>
              </a:ext>
            </a:extLst>
          </p:cNvPr>
          <p:cNvSpPr/>
          <p:nvPr/>
        </p:nvSpPr>
        <p:spPr>
          <a:xfrm>
            <a:off x="4433417" y="4558702"/>
            <a:ext cx="38010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</a:rPr>
              <a:t>Compare with random number sampled from uniform distribution over [0,1] to initiate nucleation.</a:t>
            </a:r>
            <a:endParaRPr lang="en-US" sz="1100" dirty="0">
              <a:latin typeface="Arial" panose="020B0604020202020204" pitchFamily="34" charset="0"/>
            </a:endParaRPr>
          </a:p>
        </p:txBody>
      </p:sp>
      <p:sp>
        <p:nvSpPr>
          <p:cNvPr id="57" name="Title 4"/>
          <p:cNvSpPr txBox="1">
            <a:spLocks/>
          </p:cNvSpPr>
          <p:nvPr/>
        </p:nvSpPr>
        <p:spPr bwMode="gray">
          <a:xfrm>
            <a:off x="323528" y="620714"/>
            <a:ext cx="8430866" cy="6477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Governing Equations: Freezing Model (c)</a:t>
            </a:r>
            <a:endParaRPr lang="en-GB" sz="2400" dirty="0"/>
          </a:p>
        </p:txBody>
      </p:sp>
      <p:sp>
        <p:nvSpPr>
          <p:cNvPr id="59" name="Rechteck 14 3 5 1">
            <a:extLst>
              <a:ext uri="{FF2B5EF4-FFF2-40B4-BE49-F238E27FC236}">
                <a16:creationId xmlns:a16="http://schemas.microsoft.com/office/drawing/2014/main" id="{258DD1A2-4B8D-4C6F-857D-8EA9412C92E1}"/>
              </a:ext>
            </a:extLst>
          </p:cNvPr>
          <p:cNvSpPr/>
          <p:nvPr/>
        </p:nvSpPr>
        <p:spPr>
          <a:xfrm>
            <a:off x="7586301" y="2832822"/>
            <a:ext cx="13578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</a:rPr>
              <a:t>i: Neighboring vial</a:t>
            </a:r>
          </a:p>
        </p:txBody>
      </p:sp>
      <p:pic>
        <p:nvPicPr>
          <p:cNvPr id="14" name="Picture 13" descr="\documentclass{article}&#10;\usepackage{amsmath}&#10;\pagestyle{empty}&#10;\begin{document}&#10;&#10;\begin{align*}&#10;\sum_{i=1}^{6} q_i = - m (1 - w_0) \Delta H_f \frac{d \sigma_{(m,n,p)}}{dt} + m c_p \frac{dT_{(m,n,p)}}{dt}&#10;\end{align*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5906196"/>
            <a:ext cx="3096759" cy="403125"/>
          </a:xfrm>
          <a:prstGeom prst="rect">
            <a:avLst/>
          </a:prstGeom>
        </p:spPr>
      </p:pic>
      <p:pic>
        <p:nvPicPr>
          <p:cNvPr id="29" name="Picture 28" descr="\documentclass[fleqn]{article}&#10;\usepackage{amsmath}&#10;\pagestyle{empty}&#10;\begin{document}&#10;&#10;&#10;\begin{align*}&#10;   T_{(m,n,p)} = T^{eq}_{(m,n,p)} = T_{0}^{eq} - k_f b = T_{0}^{eq} - \frac{k_f}{M_s} \left(  \frac{w_0}{1 - w_0} \right)  \left( \frac{1}{1 - \sigma_{(m,n,p)}} \right)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67964"/>
            <a:ext cx="4287696" cy="34697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28310" y="3168118"/>
            <a:ext cx="1362258" cy="3412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Ice nucleation</a:t>
            </a:r>
            <a:endParaRPr lang="de-CH" sz="11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91680" y="3590529"/>
            <a:ext cx="28083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</a:rPr>
              <a:t>Test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</a:rPr>
              <a:t>for nucleation when </a:t>
            </a:r>
            <a:r>
              <a:rPr lang="en-US" sz="1100" i="1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T</a:t>
            </a:r>
            <a:r>
              <a:rPr lang="en-US" sz="1100" i="1" baseline="30000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k</a:t>
            </a:r>
            <a:r>
              <a:rPr lang="en-US" sz="1100" i="1" dirty="0" smtClean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1100" i="1" dirty="0">
                <a:solidFill>
                  <a:prstClr val="black"/>
                </a:solidFill>
                <a:latin typeface="Arial" panose="020B0604020202020204" pitchFamily="34" charset="0"/>
              </a:rPr>
              <a:t>&lt; </a:t>
            </a:r>
            <a:r>
              <a:rPr lang="en-US" sz="1100" i="1" dirty="0" err="1">
                <a:solidFill>
                  <a:prstClr val="black"/>
                </a:solidFill>
                <a:latin typeface="Arial" panose="020B0604020202020204" pitchFamily="34" charset="0"/>
              </a:rPr>
              <a:t>T</a:t>
            </a:r>
            <a:r>
              <a:rPr lang="en-US" sz="1100" i="1" baseline="-25000" dirty="0" err="1">
                <a:solidFill>
                  <a:prstClr val="black"/>
                </a:solidFill>
                <a:latin typeface="Arial" panose="020B0604020202020204" pitchFamily="34" charset="0"/>
              </a:rPr>
              <a:t>eq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</a:rPr>
              <a:t>If nucleated: Set </a:t>
            </a:r>
            <a:r>
              <a:rPr lang="en-US" sz="1100" i="1" dirty="0" smtClean="0">
                <a:solidFill>
                  <a:prstClr val="black"/>
                </a:solidFill>
                <a:latin typeface="Arial" panose="020B0604020202020204" pitchFamily="34" charset="0"/>
              </a:rPr>
              <a:t>T</a:t>
            </a:r>
            <a:r>
              <a:rPr lang="en-US" sz="1100" i="1" baseline="30000" dirty="0" smtClean="0">
                <a:solidFill>
                  <a:prstClr val="black"/>
                </a:solidFill>
                <a:latin typeface="Arial" panose="020B0604020202020204" pitchFamily="34" charset="0"/>
              </a:rPr>
              <a:t>k+1</a:t>
            </a:r>
            <a:r>
              <a:rPr lang="en-US" sz="1100" i="1" dirty="0" smtClean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1100" i="1" dirty="0">
                <a:solidFill>
                  <a:prstClr val="black"/>
                </a:solidFill>
                <a:latin typeface="Arial" panose="020B0604020202020204" pitchFamily="34" charset="0"/>
              </a:rPr>
              <a:t>= </a:t>
            </a:r>
            <a:r>
              <a:rPr lang="en-US" sz="1100" i="1" dirty="0" err="1">
                <a:solidFill>
                  <a:prstClr val="black"/>
                </a:solidFill>
                <a:latin typeface="Arial" panose="020B0604020202020204" pitchFamily="34" charset="0"/>
              </a:rPr>
              <a:t>T</a:t>
            </a:r>
            <a:r>
              <a:rPr lang="en-US" sz="1100" i="1" baseline="-25000" dirty="0" err="1">
                <a:solidFill>
                  <a:prstClr val="black"/>
                </a:solidFill>
                <a:latin typeface="Arial" panose="020B0604020202020204" pitchFamily="34" charset="0"/>
              </a:rPr>
              <a:t>eq</a:t>
            </a:r>
            <a:r>
              <a:rPr lang="en-US" sz="1100" i="1" dirty="0">
                <a:solidFill>
                  <a:prstClr val="black"/>
                </a:solidFill>
                <a:latin typeface="Arial" panose="020B0604020202020204" pitchFamily="34" charset="0"/>
              </a:rPr>
              <a:t> 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</a:rPr>
              <a:t>and calculate initial </a:t>
            </a:r>
            <a:r>
              <a:rPr lang="en-US" sz="1100" i="1" dirty="0">
                <a:latin typeface="Symbol" panose="05050102010706020507" pitchFamily="18" charset="2"/>
              </a:rPr>
              <a:t>s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</a:rPr>
              <a:t>. 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24" y="1293174"/>
            <a:ext cx="1173334" cy="1078063"/>
          </a:xfrm>
          <a:prstGeom prst="rect">
            <a:avLst/>
          </a:prstGeom>
        </p:spPr>
      </p:pic>
      <p:sp>
        <p:nvSpPr>
          <p:cNvPr id="50" name="Rechteck 14 3 1 1 2">
            <a:extLst>
              <a:ext uri="{FF2B5EF4-FFF2-40B4-BE49-F238E27FC236}">
                <a16:creationId xmlns:a16="http://schemas.microsoft.com/office/drawing/2014/main" id="{258DD1A2-4B8D-4C6F-857D-8EA9412C92E1}"/>
              </a:ext>
            </a:extLst>
          </p:cNvPr>
          <p:cNvSpPr/>
          <p:nvPr/>
        </p:nvSpPr>
        <p:spPr>
          <a:xfrm>
            <a:off x="4427984" y="1401223"/>
            <a:ext cx="27157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Simplified geometry: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Cubic vials, uniform temperature and composition.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Heat transfer via surfaces.</a:t>
            </a:r>
            <a:endParaRPr lang="en-US" sz="1100" dirty="0">
              <a:latin typeface="Arial" panose="020B0604020202020204" pitchFamily="34" charset="0"/>
            </a:endParaRPr>
          </a:p>
        </p:txBody>
      </p:sp>
      <p:sp>
        <p:nvSpPr>
          <p:cNvPr id="52" name="Datumsplatzhalter 2">
            <a:extLst>
              <a:ext uri="{FF2B5EF4-FFF2-40B4-BE49-F238E27FC236}">
                <a16:creationId xmlns:a16="http://schemas.microsoft.com/office/drawing/2014/main" id="{F4EA6767-BA09-4C18-867C-4FBA7B72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en-US" dirty="0" smtClean="0"/>
              <a:t>30.04.2021</a:t>
            </a:r>
            <a:endParaRPr lang="en-GB" dirty="0"/>
          </a:p>
        </p:txBody>
      </p:sp>
      <p:sp>
        <p:nvSpPr>
          <p:cNvPr id="26" name="Rechteck 14 3 5 2">
            <a:extLst>
              <a:ext uri="{FF2B5EF4-FFF2-40B4-BE49-F238E27FC236}">
                <a16:creationId xmlns:a16="http://schemas.microsoft.com/office/drawing/2014/main" id="{258DD1A2-4B8D-4C6F-857D-8EA9412C92E1}"/>
              </a:ext>
            </a:extLst>
          </p:cNvPr>
          <p:cNvSpPr/>
          <p:nvPr/>
        </p:nvSpPr>
        <p:spPr>
          <a:xfrm>
            <a:off x="4415012" y="3247780"/>
            <a:ext cx="37943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</a:rPr>
              <a:t>For surfaces in contact with the environment:</a:t>
            </a:r>
            <a:endParaRPr 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0022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sp>
        <p:nvSpPr>
          <p:cNvPr id="57" name="Title 4"/>
          <p:cNvSpPr txBox="1">
            <a:spLocks/>
          </p:cNvSpPr>
          <p:nvPr/>
        </p:nvSpPr>
        <p:spPr bwMode="gray">
          <a:xfrm>
            <a:off x="323528" y="620714"/>
            <a:ext cx="8430866" cy="6477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Discretization of the Governing Equations</a:t>
            </a:r>
            <a:endParaRPr lang="en-GB" sz="2400" dirty="0"/>
          </a:p>
        </p:txBody>
      </p:sp>
      <p:pic>
        <p:nvPicPr>
          <p:cNvPr id="14" name="Picture 13" descr="\documentclass{article}&#10;\usepackage{amsmath}&#10;\pagestyle{empty}&#10;\begin{document}&#10;&#10;\begin{align*}&#10;\sum_{i=1}^{6} q_i = - m (1 - w_0) \Delta H_f \frac{d \sigma_{(m,n,p)}}{dt} + m c_p \frac{dT_{(m,n,p)}}{dt}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36111"/>
            <a:ext cx="3096759" cy="403125"/>
          </a:xfrm>
          <a:prstGeom prst="rect">
            <a:avLst/>
          </a:prstGeom>
        </p:spPr>
      </p:pic>
      <p:pic>
        <p:nvPicPr>
          <p:cNvPr id="29" name="Picture 28" descr="\documentclass[fleqn]{article}&#10;\usepackage{amsmath}&#10;\pagestyle{empty}&#10;\begin{document}&#10;&#10;&#10;\begin{align*}&#10;   T_{(m,n,p)} = T^{eq}_{(m,n,p)} = T_{0}^{eq} - k_f b = T_{0}^{eq} - \frac{k_f}{M_s} \left(  \frac{w_0}{1 - w_0} \right)  \left( \frac{1}{1 - \sigma_{(m,n,p)}} \right)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98" y="1627682"/>
            <a:ext cx="4287696" cy="346971"/>
          </a:xfrm>
          <a:prstGeom prst="rect">
            <a:avLst/>
          </a:prstGeom>
        </p:spPr>
      </p:pic>
      <p:sp>
        <p:nvSpPr>
          <p:cNvPr id="52" name="Datumsplatzhalter 2">
            <a:extLst>
              <a:ext uri="{FF2B5EF4-FFF2-40B4-BE49-F238E27FC236}">
                <a16:creationId xmlns:a16="http://schemas.microsoft.com/office/drawing/2014/main" id="{F4EA6767-BA09-4C18-867C-4FBA7B72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en-US" dirty="0" smtClean="0"/>
              <a:t>30.04.2021</a:t>
            </a:r>
            <a:endParaRPr lang="en-GB" dirty="0"/>
          </a:p>
        </p:txBody>
      </p:sp>
      <p:pic>
        <p:nvPicPr>
          <p:cNvPr id="2" name="Picture 1" descr="\documentclass[fleqn]{article}&#10;\usepackage{amsmath}&#10;\pagestyle{empty}&#10;\begin{document}&#10;&#10;&#10;\begin{align*}&#10;   \frac{dT_{(m,n,p)}}{dt} = - \frac{k_f}{M_s} \left(  \frac{w_0}{1 - w_0} \right)  \frac{d}{dt} \left( \frac{1}{1 - \sigma_{(m,n,p)}} \right)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60" y="2066823"/>
            <a:ext cx="2855391" cy="34697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\begin{align*}&#10;\sum_{i=1}^{6} q_i = - m (1 - w_0) \Delta H_f \frac{d \sigma_{(m,n,p)}}{dt} - m c_p  \frac{k_f}{M_s} \left(  \frac{w_0}{1 - w_0} \right)  \frac{d}{dt} \left( \frac{1}{1 - \sigma_{(m,n,p)}} \right)&#10;\end{align*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1" y="2068159"/>
            <a:ext cx="4547500" cy="403125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begin{document}&#10;&#10;\begin{align*}&#10;\frac{q_{tot} \Delta t}{m} = (\sigma^{k+1} - \sigma^k)     (1 - w_0) \Delta H_f -  \frac{c_p k_f}{M_s} \left(  \frac{w_0}{1 - w_0} \right)   \left( \frac{1}{1 - \sigma^{k+1}} - \frac{1}{1 - \sigma^k} \right)&#10;\end{align*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61254"/>
            <a:ext cx="4612032" cy="33440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begin{align*}&#10;\alpha = (\sigma^{k+1} - \sigma^k)    \beta \Delta H_f -  \gamma \left( \frac{1}{1 - \sigma^{k+1}} - \frac{1}{1 - \sigma^k} \right)&#10;\end{align*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9" y="3633163"/>
            <a:ext cx="2996186" cy="33440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begin{align*}&#10;\alpha (1 - \sigma^{k+1}) (1 - \sigma^k) = (1 - \sigma^{k+1}) (1 - \sigma^k)(\sigma^{k+1} - \sigma^k)    \beta \Delta H_f -  \gamma (\sigma^{k+1}- \sigma^k))&#10;\end{align*}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7" y="4198323"/>
            <a:ext cx="4684107" cy="16678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begin{align*}&#10;\alpha (1 - \sigma^{k+1}) (1 - \sigma^k) = (1 - \sigma^{k}) (\sigma^{k+1} - \sigma^{2,k+1} + \sigma^{k} \sigma^{k+1} -  \sigma^k)    \beta \Delta H_f -  \gamma (\sigma^{k+1}- \sigma^k))&#10;\end{align*}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8" y="4486355"/>
            <a:ext cx="5212106" cy="166781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begin{align*}&#10;\alpha (1 - \sigma^{k+1}) \delta = \delta (\sigma^{k+1} - \sigma^{2,k+1} + \sigma^{k} \sigma^{k+1} -  \sigma^k)    \beta \Delta H_f -  \gamma (\sigma^{k+1}- \sigma^k))&#10;\end{align*}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9" y="4774387"/>
            <a:ext cx="4345517" cy="16678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align*}&#10; \sigma^{2,k+1}: \beta \delta \Delta H_f = \omega = A\end{align*}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2" y="5179191"/>
            <a:ext cx="1512759" cy="166781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begin{align*}&#10;\sigma^{k+1} : - \alpha \delta - (1+ \sigma^{k}) \omega + \gamma = B&#10;\end{align*}&#10;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" y="5411860"/>
            <a:ext cx="1972035" cy="160914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begin{document}&#10;&#10;\begin{align*}&#10;0: \alpha \delta + \sigma^{k} ( \omega - \gamma) = C&#10;\end{align*}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" y="5644350"/>
            <a:ext cx="1401293" cy="160914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\begin{align*}&#10;\sigma^{k+1} = \frac{- B - \sqrt{B^2 - 4 AC}}{2A}&#10;\end{align*}&#10;&#10;&#10;\end{document}" title="IguanaTex Bitmap Display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90" y="5273282"/>
            <a:ext cx="1626741" cy="310933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17830" y="1334401"/>
            <a:ext cx="28083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</a:rPr>
              <a:t>Start from energy balance: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74473" y="1337553"/>
            <a:ext cx="33811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</a:rPr>
              <a:t>Insert relation for temperature into energy balance: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2866" y="2697743"/>
            <a:ext cx="28083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</a:rPr>
              <a:t>Discretize: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62813" y="3207098"/>
            <a:ext cx="28083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</a:rPr>
              <a:t>We obtain a quadratic equation in sigma; to solve it we have to rearrange. For simplicity I introduce a number of dummy variables.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62813" y="5107596"/>
            <a:ext cx="28083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</a:rPr>
              <a:t>Standard formula for quadratic 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polynoms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</a:rPr>
              <a:t>. The physically reasonable solution for sigma is obtained by using the – in front of the square root.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9234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7.8965"/>
  <p:tag name="ORIGINALWIDTH" val="2626.172"/>
  <p:tag name="LATEXADDIN" val="\documentclass[fleqn]{article}&#10;\usepackage{amsmath}&#10;\pagestyle{empty}&#10;\begin{document}&#10;&#10;\begin{align*}&#10;m c_p \frac{dT_{(m,n,p)}}{dt} = \sum_{i=1}^{6} q_i = \sum_{i=1}^{6} A k_{int} (T_i - T_{(m,n,p)}) &#10;\end{align*}&#10;&#10;\begin{align*}&#10;q_i = q_{ext} = A k_{ext} (T_{ext} - T_{(m,n,p)})&#10;\end{align*}&#10;&#10;\end{document}"/>
  <p:tag name="IGUANATEXSIZE" val="11"/>
  <p:tag name="IGUANATEXCURSOR" val="280"/>
  <p:tag name="TRANSPARENCY" val="True"/>
  <p:tag name="FILENAME" val=""/>
  <p:tag name="LATEXENGINEID" val="0"/>
  <p:tag name="TEMPFOLDER" val="C:\Users\deckl\Desktop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680.915"/>
  <p:tag name="LATEXADDIN" val="\documentclass{article}&#10;\usepackage{amsmath}&#10;\pagestyle{empty}&#10;\begin{document}&#10;&#10;\begin{align*}&#10;\alpha = (\sigma^{k+1} - \sigma^k)    \beta \Delta H_f -  \gamma \left( \frac{1}{1 - \sigma^{k+1}} - \frac{1}{1 - \sigma^k} \right)&#10;\end{align*}&#10;&#10;&#10;\end{document}"/>
  <p:tag name="IGUANATEXSIZE" val="11"/>
  <p:tag name="IGUANATEXCURSOR" val="160"/>
  <p:tag name="TRANSPARENCY" val="True"/>
  <p:tag name="FILENAME" val=""/>
  <p:tag name="LATEXENGINEID" val="0"/>
  <p:tag name="TEMPFOLDER" val="C:\Users\deckl\Desktop\iguana\"/>
  <p:tag name="LATEXFORMHEIGHT" val="310.5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4191.226"/>
  <p:tag name="LATEXADDIN" val="\documentclass{article}&#10;\usepackage{amsmath}&#10;\pagestyle{empty}&#10;\begin{document}&#10;&#10;\begin{align*}&#10;\alpha (1 - \sigma^{k+1}) (1 - \sigma^k) = (1 - \sigma^{k+1}) (1 - \sigma^k)(\sigma^{k+1} - \sigma^k)    \beta \Delta H_f -  \gamma (\sigma^{k+1}- \sigma^k))&#10;\end{align*}&#10;&#10;&#10;\end{document}"/>
  <p:tag name="IGUANATEXSIZE" val="11"/>
  <p:tag name="IGUANATEXCURSOR" val="241"/>
  <p:tag name="TRANSPARENCY" val="True"/>
  <p:tag name="FILENAME" val=""/>
  <p:tag name="LATEXENGINEID" val="0"/>
  <p:tag name="TEMPFOLDER" val="C:\Users\deckl\Desktop\iguana\"/>
  <p:tag name="LATEXFORMHEIGHT" val="310.5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4663.667"/>
  <p:tag name="LATEXADDIN" val="\documentclass{article}&#10;\usepackage{amsmath}&#10;\pagestyle{empty}&#10;\begin{document}&#10;&#10;\begin{align*}&#10;\alpha (1 - \sigma^{k+1}) (1 - \sigma^k) = (1 - \sigma^{k}) (\sigma^{k+1} - \sigma^{2,k+1} + \sigma^{k} \sigma^{k+1} -  \sigma^k)    \beta \Delta H_f -  \gamma (\sigma^{k+1}- \sigma^k))&#10;\end{align*}&#10;&#10;&#10;\end{document}"/>
  <p:tag name="IGUANATEXSIZE" val="11"/>
  <p:tag name="IGUANATEXCURSOR" val="182"/>
  <p:tag name="TRANSPARENCY" val="True"/>
  <p:tag name="FILENAME" val=""/>
  <p:tag name="LATEXENGINEID" val="0"/>
  <p:tag name="TEMPFOLDER" val="C:\Users\deckl\Desktop\iguana\"/>
  <p:tag name="LATEXFORMHEIGHT" val="310.5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888.264"/>
  <p:tag name="LATEXADDIN" val="\documentclass{article}&#10;\usepackage{amsmath}&#10;\pagestyle{empty}&#10;\begin{document}&#10;&#10;\begin{align*}&#10;\alpha (1 - \sigma^{k+1}) \delta = \delta (\sigma^{k+1} - \sigma^{2,k+1} + \sigma^{k} \sigma^{k+1} -  \sigma^k)    \beta \Delta H_f -  \gamma (\sigma^{k+1}- \sigma^k))&#10;\end{align*}&#10;&#10;&#10;\end{document}"/>
  <p:tag name="IGUANATEXSIZE" val="11"/>
  <p:tag name="IGUANATEXCURSOR" val="250"/>
  <p:tag name="TRANSPARENCY" val="True"/>
  <p:tag name="FILENAME" val=""/>
  <p:tag name="LATEXENGINEID" val="0"/>
  <p:tag name="TEMPFOLDER" val="C:\Users\deckl\Desktop\iguana\"/>
  <p:tag name="LATEXFORMHEIGHT" val="310.5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353.581"/>
  <p:tag name="LATEXADDIN" val="\documentclass{article}&#10;\usepackage{amsmath}&#10;\pagestyle{empty}&#10;\begin{document}&#10;&#10;\begin{align*}&#10; \sigma^{2,k+1}: \beta \delta \Delta H_f = \omega = A\end{align*}&#10;&#10;&#10;\end{document}"/>
  <p:tag name="IGUANATEXSIZE" val="11"/>
  <p:tag name="IGUANATEXCURSOR" val="149"/>
  <p:tag name="TRANSPARENCY" val="True"/>
  <p:tag name="FILENAME" val=""/>
  <p:tag name="LATEXENGINEID" val="0"/>
  <p:tag name="TEMPFOLDER" val="C:\Users\deckl\Desktop\iguana\"/>
  <p:tag name="LATEXFORMHEIGHT" val="310.5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764.529"/>
  <p:tag name="LATEXADDIN" val="\documentclass{article}&#10;\usepackage{amsmath}&#10;\pagestyle{empty}&#10;\begin{document}&#10;&#10;\begin{align*}&#10;\sigma^{k+1} : - \alpha \delta - (1+ \sigma^{k}) \omega + \gamma = B&#10;\end{align*}&#10;&#10;&#10;\end{document}"/>
  <p:tag name="IGUANATEXSIZE" val="11"/>
  <p:tag name="IGUANATEXCURSOR" val="164"/>
  <p:tag name="TRANSPARENCY" val="True"/>
  <p:tag name="FILENAME" val=""/>
  <p:tag name="LATEXENGINEID" val="0"/>
  <p:tag name="TEMPFOLDER" val="C:\Users\deckl\Desktop\iguana\"/>
  <p:tag name="LATEXFORMHEIGHT" val="310.5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253.843"/>
  <p:tag name="LATEXADDIN" val="\documentclass{article}&#10;\usepackage{amsmath}&#10;\pagestyle{empty}&#10;\begin{document}&#10;&#10;\begin{align*}&#10;0: \alpha \delta + \sigma^{k} ( \omega - \gamma) = C&#10;\end{align*}&#10;&#10;&#10;\end{document}"/>
  <p:tag name="IGUANATEXSIZE" val="11"/>
  <p:tag name="IGUANATEXCURSOR" val="148"/>
  <p:tag name="TRANSPARENCY" val="True"/>
  <p:tag name="FILENAME" val=""/>
  <p:tag name="LATEXENGINEID" val="0"/>
  <p:tag name="TEMPFOLDER" val="C:\Users\deckl\Desktop\iguana\"/>
  <p:tag name="LATEXFORMHEIGHT" val="310.5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1455.568"/>
  <p:tag name="LATEXADDIN" val="\documentclass{article}&#10;\usepackage{amsmath}&#10;\pagestyle{empty}&#10;\begin{document}&#10;&#10;\begin{align*}&#10;\sigma^{k+1} = \frac{- B - \sqrt{B^2 - 4 AC}}{2A}&#10;\end{align*}&#10;&#10;&#10;\end{document}"/>
  <p:tag name="IGUANATEXSIZE" val="11"/>
  <p:tag name="IGUANATEXCURSOR" val="144"/>
  <p:tag name="TRANSPARENCY" val="True"/>
  <p:tag name="FILENAME" val=""/>
  <p:tag name="LATEXENGINEID" val="0"/>
  <p:tag name="TEMPFOLDER" val="C:\Users\deckl\Desktop\iguana\"/>
  <p:tag name="LATEXFORMHEIGHT" val="310.5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761.155"/>
  <p:tag name="LATEXADDIN" val="\documentclass{article}&#10;\usepackage{amsmath}&#10;\pagestyle{empty}&#10;\begin{document}&#10;&#10;\begin{align*}&#10;P_{(m,n,p)}^{k+1} = K \Delta t = V J \Delta t = V k_b (T_{eq} - T_{(m,n,p)}^k)^b \Delta t&#10;\end{align*}&#10;&#10;&#10;\end{document}"/>
  <p:tag name="IGUANATEXSIZE" val="11"/>
  <p:tag name="IGUANATEXCURSOR" val="185"/>
  <p:tag name="TRANSPARENCY" val="True"/>
  <p:tag name="FILENAME" val=""/>
  <p:tag name="LATEXENGINEID" val="0"/>
  <p:tag name="TEMPFOLDER" val="C:\Users\deckl\Desktop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2770.904"/>
  <p:tag name="LATEXADDIN" val="\documentclass{article}&#10;\usepackage{amsmath}&#10;\pagestyle{empty}&#10;\begin{document}&#10;&#10;\begin{align*}&#10;\sum_{i=1}^{6} q_i = - m (1 - w_0) \Delta H_f \frac{d \sigma_{(m,n,p)}}{dt} + m c_p \frac{dT_{(m,n,p)}}{dt}&#10;\end{align*}&#10;&#10;&#10;\end{document}"/>
  <p:tag name="IGUANATEXSIZE" val="11"/>
  <p:tag name="IGUANATEXCURSOR" val="188"/>
  <p:tag name="TRANSPARENCY" val="True"/>
  <p:tag name="FILENAME" val=""/>
  <p:tag name="LATEXENGINEID" val="0"/>
  <p:tag name="TEMPFOLDER" val="C:\Users\deckl\Desktop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3836.52"/>
  <p:tag name="LATEXADDIN" val="\documentclass[fleqn]{article}&#10;\usepackage{amsmath}&#10;\pagestyle{empty}&#10;\begin{document}&#10;&#10;&#10;\begin{align*}&#10;   T_{(m,n,p)} = T^{eq}_{(m,n,p)} = T_{0}^{eq} - k_f b = T_{0}^{eq} - \frac{k_f}{M_s} \left(  \frac{w_0}{1 - w_0} \right)  \left( \frac{1}{1 - \sigma_{(m,n,p)}} \right)&#10;\end{align*}&#10;&#10;\end{document}"/>
  <p:tag name="IGUANATEXSIZE" val="11"/>
  <p:tag name="IGUANATEXCURSOR" val="108"/>
  <p:tag name="TRANSPARENCY" val="True"/>
  <p:tag name="FILENAME" val=""/>
  <p:tag name="LATEXENGINEID" val="0"/>
  <p:tag name="TEMPFOLDER" val="C:\Users\deckl\Desktop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2770.904"/>
  <p:tag name="LATEXADDIN" val="\documentclass{article}&#10;\usepackage{amsmath}&#10;\pagestyle{empty}&#10;\begin{document}&#10;&#10;\begin{align*}&#10;\sum_{i=1}^{6} q_i = - m (1 - w_0) \Delta H_f \frac{d \sigma_{(m,n,p)}}{dt} + m c_p \frac{dT_{(m,n,p)}}{dt}&#10;\end{align*}&#10;&#10;&#10;\end{document}"/>
  <p:tag name="IGUANATEXSIZE" val="11"/>
  <p:tag name="IGUANATEXCURSOR" val="188"/>
  <p:tag name="TRANSPARENCY" val="True"/>
  <p:tag name="FILENAME" val=""/>
  <p:tag name="LATEXENGINEID" val="0"/>
  <p:tag name="TEMPFOLDER" val="C:\Users\deckl\Desktop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3836.52"/>
  <p:tag name="LATEXADDIN" val="\documentclass[fleqn]{article}&#10;\usepackage{amsmath}&#10;\pagestyle{empty}&#10;\begin{document}&#10;&#10;&#10;\begin{align*}&#10;   T_{(m,n,p)} = T^{eq}_{(m,n,p)} = T_{0}^{eq} - k_f b = T_{0}^{eq} - \frac{k_f}{M_s} \left(  \frac{w_0}{1 - w_0} \right)  \left( \frac{1}{1 - \sigma_{(m,n,p)}} \right)&#10;\end{align*}&#10;&#10;\end{document}"/>
  <p:tag name="IGUANATEXSIZE" val="11"/>
  <p:tag name="IGUANATEXCURSOR" val="108"/>
  <p:tag name="TRANSPARENCY" val="True"/>
  <p:tag name="FILENAME" val=""/>
  <p:tag name="LATEXENGINEID" val="0"/>
  <p:tag name="TEMPFOLDER" val="C:\Users\deckl\Desktop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2554.931"/>
  <p:tag name="LATEXADDIN" val="\documentclass[fleqn]{article}&#10;\usepackage{amsmath}&#10;\pagestyle{empty}&#10;\begin{document}&#10;&#10;&#10;\begin{align*}&#10;   \frac{dT_{(m,n,p)}}{dt} = - \frac{k_f}{M_s} \left(  \frac{w_0}{1 - w_0} \right)  \frac{d}{dt} \left( \frac{1}{1 - \sigma_{(m,n,p)}} \right)&#10;\end{align*}&#10;&#10;\end{document}"/>
  <p:tag name="IGUANATEXSIZE" val="11"/>
  <p:tag name="IGUANATEXCURSOR" val="201"/>
  <p:tag name="TRANSPARENCY" val="True"/>
  <p:tag name="FILENAME" val=""/>
  <p:tag name="LATEXENGINEID" val="0"/>
  <p:tag name="TEMPFOLDER" val="C:\Users\deckl\Desktop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4068.991"/>
  <p:tag name="LATEXADDIN" val="\documentclass{article}&#10;\usepackage{amsmath}&#10;\pagestyle{empty}&#10;\begin{document}&#10;&#10;\begin{align*}&#10;\sum_{i=1}^{6} q_i = - m (1 - w_0) \Delta H_f \frac{d \sigma_{(m,n,p)}}{dt} - m c_p  \frac{k_f}{M_s} \left(  \frac{w_0}{1 - w_0} \right)  \frac{d}{dt} \left( \frac{1}{1 - \sigma_{(m,n,p)}} \right)&#10;\end{align*}&#10;&#10;&#10;\end{document}"/>
  <p:tag name="IGUANATEXSIZE" val="11"/>
  <p:tag name="IGUANATEXCURSOR" val="180"/>
  <p:tag name="TRANSPARENCY" val="True"/>
  <p:tag name="FILENAME" val=""/>
  <p:tag name="LATEXENGINEID" val="0"/>
  <p:tag name="TEMPFOLDER" val="C:\Users\deckl\Desktop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4126.734"/>
  <p:tag name="LATEXADDIN" val="\documentclass{article}&#10;\usepackage{amsmath}&#10;\pagestyle{empty}&#10;\begin{document}&#10;&#10;\begin{align*}&#10;\frac{q_{tot} \Delta t}{m} = (\sigma^{k+1} - \sigma^k)     (1 - w_0) \Delta H_f -  \frac{c_p k_f}{M_s} \left(  \frac{w_0}{1 - w_0} \right)   \left( \frac{1}{1 - \sigma^{k+1}} - \frac{1}{1 - \sigma^k} \right)&#10;\end{align*}&#10;&#10;&#10;\end{document}"/>
  <p:tag name="IGUANATEXSIZE" val="11"/>
  <p:tag name="IGUANATEXCURSOR" val="118"/>
  <p:tag name="TRANSPARENCY" val="True"/>
  <p:tag name="FILENAME" val=""/>
  <p:tag name="LATEXENGINEID" val="0"/>
  <p:tag name="TEMPFOLDER" val="C:\Users\deckl\Desktop\iguana\"/>
  <p:tag name="LATEXFORMHEIGHT" val="310.5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0</TotalTime>
  <Words>242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eth_praesentation_4zu3_ETH1</vt:lpstr>
      <vt:lpstr>Custom Design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PowerPoint Presentation</vt:lpstr>
      <vt:lpstr>PowerPoint Presentation</vt:lpstr>
    </vt:vector>
  </TitlesOfParts>
  <Company>ETH Zuerich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Drying report</dc:title>
  <dc:creator>Leif-Thore Deck</dc:creator>
  <cp:lastModifiedBy>Deck  Leif-Thore</cp:lastModifiedBy>
  <cp:revision>1110</cp:revision>
  <cp:lastPrinted>2020-09-14T11:57:05Z</cp:lastPrinted>
  <dcterms:created xsi:type="dcterms:W3CDTF">2019-06-13T05:31:36Z</dcterms:created>
  <dcterms:modified xsi:type="dcterms:W3CDTF">2021-05-06T12:57:43Z</dcterms:modified>
</cp:coreProperties>
</file>