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8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85" r:id="rId24"/>
    <p:sldId id="275" r:id="rId25"/>
    <p:sldId id="276" r:id="rId26"/>
    <p:sldId id="277" r:id="rId27"/>
    <p:sldId id="279" r:id="rId28"/>
    <p:sldId id="280" r:id="rId29"/>
    <p:sldId id="281" r:id="rId30"/>
    <p:sldId id="284" r:id="rId31"/>
    <p:sldId id="282" r:id="rId32"/>
    <p:sldId id="286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1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0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2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75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1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28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9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5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8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0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4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AD74-61B0-4EF5-A44F-849B602D7B3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20CCC-84FD-4CC4-9BDF-5899465C0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0B13E-519F-487B-9656-65BFC0B97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随机森林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FA7F4-9226-465C-A375-D40F77A7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147144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77901-989E-49A0-849D-04A6C609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分类收益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3C5EE3-2382-4370-876B-507BAC6D3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" y="1900786"/>
            <a:ext cx="5354822" cy="340042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AC026F-4343-4E77-9402-2282D37D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13" y="3112313"/>
            <a:ext cx="5962650" cy="3400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1FF5DF-5044-4B8B-B6E5-DC195DC0A6DD}"/>
              </a:ext>
            </a:extLst>
          </p:cNvPr>
          <p:cNvSpPr txBox="1"/>
          <p:nvPr/>
        </p:nvSpPr>
        <p:spPr>
          <a:xfrm>
            <a:off x="6408751" y="2479041"/>
            <a:ext cx="37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据说两个基尼指数是有联系的。。。</a:t>
            </a:r>
          </a:p>
        </p:txBody>
      </p:sp>
    </p:spTree>
    <p:extLst>
      <p:ext uri="{BB962C8B-B14F-4D97-AF65-F5344CB8AC3E}">
        <p14:creationId xmlns:p14="http://schemas.microsoft.com/office/powerpoint/2010/main" val="237050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13EE-E4CD-4AAF-8F2C-68C16E20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选择阈值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01C0E-E6E9-4C09-B9A3-CB452D73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把每个变量带着</a:t>
            </a:r>
            <a:r>
              <a:rPr lang="en-US" altLang="zh-CN" sz="2400"/>
              <a:t>Y</a:t>
            </a:r>
            <a:r>
              <a:rPr lang="zh-CN" altLang="en-US" sz="2400"/>
              <a:t>一起从小到大排序</a:t>
            </a:r>
            <a:endParaRPr lang="en-US" altLang="zh-CN" sz="2400"/>
          </a:p>
          <a:p>
            <a:r>
              <a:rPr lang="zh-CN" altLang="en-US" sz="2400"/>
              <a:t>把每个样本都当成潜在切点，一个个尝试，把收益记录下来</a:t>
            </a:r>
            <a:endParaRPr lang="en-US" altLang="zh-CN" sz="2400"/>
          </a:p>
          <a:p>
            <a:r>
              <a:rPr lang="zh-CN" altLang="en-US" sz="2400"/>
              <a:t>选择最优切点和变量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A59EA6-6A96-46AF-982E-C89DCC84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28" y="3290971"/>
            <a:ext cx="1770035" cy="3435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C90CD7-27DA-47FD-97D0-0D852265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61" y="3306873"/>
            <a:ext cx="1770035" cy="343595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C17568F-E185-4473-A920-A9D2369E97DB}"/>
              </a:ext>
            </a:extLst>
          </p:cNvPr>
          <p:cNvSpPr/>
          <p:nvPr/>
        </p:nvSpPr>
        <p:spPr>
          <a:xfrm>
            <a:off x="6096000" y="4627659"/>
            <a:ext cx="853440" cy="739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排序</a:t>
            </a:r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2D1FFDB7-0A8F-444A-820C-AD9100F57DCF}"/>
              </a:ext>
            </a:extLst>
          </p:cNvPr>
          <p:cNvSpPr/>
          <p:nvPr/>
        </p:nvSpPr>
        <p:spPr>
          <a:xfrm>
            <a:off x="8836685" y="3681454"/>
            <a:ext cx="450443" cy="1320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sumy1</a:t>
            </a:r>
            <a:endParaRPr lang="zh-CN" altLang="en-US"/>
          </a:p>
        </p:txBody>
      </p:sp>
      <p:sp>
        <p:nvSpPr>
          <p:cNvPr id="11" name="箭头: 上下 10">
            <a:extLst>
              <a:ext uri="{FF2B5EF4-FFF2-40B4-BE49-F238E27FC236}">
                <a16:creationId xmlns:a16="http://schemas.microsoft.com/office/drawing/2014/main" id="{E6E2CF11-A9E4-4769-A47C-39F0B3EB509F}"/>
              </a:ext>
            </a:extLst>
          </p:cNvPr>
          <p:cNvSpPr/>
          <p:nvPr/>
        </p:nvSpPr>
        <p:spPr>
          <a:xfrm>
            <a:off x="8830058" y="5121966"/>
            <a:ext cx="450443" cy="15491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sumy2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0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2C37-9D58-41A9-B654-D5C59C0B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反复分裂样本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04704-40A3-4838-8F13-3D96A408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采用递归算法</a:t>
            </a:r>
            <a:endParaRPr lang="en-US" altLang="zh-CN" sz="2400"/>
          </a:p>
          <a:p>
            <a:r>
              <a:rPr lang="en-US" altLang="zh-CN" sz="2400"/>
              <a:t>Split(data){</a:t>
            </a:r>
          </a:p>
          <a:p>
            <a:pPr lvl="1"/>
            <a:r>
              <a:rPr lang="en-US" altLang="zh-CN" sz="2000"/>
              <a:t>If(data.size&lt;M or depth&gt;D)	return average</a:t>
            </a:r>
          </a:p>
          <a:p>
            <a:pPr lvl="1"/>
            <a:r>
              <a:rPr lang="en-US" altLang="zh-CN" sz="2000"/>
              <a:t>Choose cutoff</a:t>
            </a:r>
          </a:p>
          <a:p>
            <a:pPr lvl="1"/>
            <a:r>
              <a:rPr lang="en-US" altLang="zh-CN" sz="2000"/>
              <a:t>Data1&lt;cutoff, Data2&gt;=cutoff</a:t>
            </a:r>
          </a:p>
          <a:p>
            <a:pPr lvl="1"/>
            <a:r>
              <a:rPr lang="en-US" altLang="zh-CN" sz="2000"/>
              <a:t>Split(data1)</a:t>
            </a:r>
          </a:p>
          <a:p>
            <a:pPr lvl="1"/>
            <a:r>
              <a:rPr lang="en-US" altLang="zh-CN" sz="2000"/>
              <a:t>Split(data2)</a:t>
            </a:r>
          </a:p>
          <a:p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77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42D3-A469-4551-BC73-ECDBFB1E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71913-50E6-4BA2-A4E5-8F40F09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递归</a:t>
            </a:r>
            <a:r>
              <a:rPr lang="en-US" altLang="zh-CN" sz="2400"/>
              <a:t>=</a:t>
            </a:r>
            <a:r>
              <a:rPr lang="zh-CN" altLang="en-US" sz="2400"/>
              <a:t>自己调用自己</a:t>
            </a:r>
            <a:endParaRPr lang="en-US" altLang="zh-CN" sz="2400"/>
          </a:p>
          <a:p>
            <a:r>
              <a:rPr lang="zh-CN" altLang="en-US" sz="2400"/>
              <a:t>定义一个简单的终点</a:t>
            </a:r>
            <a:endParaRPr lang="en-US" altLang="zh-CN" sz="2400"/>
          </a:p>
          <a:p>
            <a:r>
              <a:rPr lang="zh-CN" altLang="en-US" sz="2400"/>
              <a:t>如果不是终点，就做一点点简单的小事情</a:t>
            </a:r>
            <a:endParaRPr lang="en-US" altLang="zh-CN" sz="2400"/>
          </a:p>
          <a:p>
            <a:pPr lvl="1"/>
            <a:r>
              <a:rPr lang="zh-CN" altLang="en-US" sz="2200"/>
              <a:t>剩下的事情推给明天的自己做</a:t>
            </a:r>
            <a:endParaRPr lang="en-US" altLang="zh-CN" sz="2200"/>
          </a:p>
          <a:p>
            <a:pPr lvl="2"/>
            <a:r>
              <a:rPr lang="zh-CN" altLang="en-US" sz="2000"/>
              <a:t>明天的自己推给后天的自己做。。。</a:t>
            </a:r>
            <a:endParaRPr lang="en-US" altLang="zh-CN" sz="2000"/>
          </a:p>
          <a:p>
            <a:pPr lvl="1"/>
            <a:r>
              <a:rPr lang="zh-CN" altLang="en-US" sz="2200"/>
              <a:t>剩下的事情推给大儿子和小儿子做</a:t>
            </a:r>
            <a:endParaRPr lang="en-US" altLang="zh-CN" sz="2200"/>
          </a:p>
          <a:p>
            <a:pPr lvl="2"/>
            <a:r>
              <a:rPr lang="zh-CN" altLang="en-US" sz="2000"/>
              <a:t>大儿子推给大孙子，小儿子推给小孙子。。。</a:t>
            </a:r>
            <a:endParaRPr lang="en-US" altLang="zh-CN" sz="2000"/>
          </a:p>
          <a:p>
            <a:r>
              <a:rPr lang="zh-CN" altLang="en-US" sz="2400"/>
              <a:t>愚公移山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1573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CD9E1-B4D3-4EFD-8374-B9BE6721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叶子大小适中即可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8BEE0-FE35-4A50-B9D3-A36571F3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91" y="1890549"/>
            <a:ext cx="6457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5953-CC35-4B8D-851A-BFBDF896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决策树评价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9EE2C-D188-4AEE-AC4F-4A8F1290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/>
              <a:t>1959 </a:t>
            </a:r>
            <a:r>
              <a:rPr lang="zh-CN" altLang="en-US" sz="2400"/>
              <a:t>年就发明了，地位类似线性回归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速度很快，可以处理千万级数据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为非线性模型，比线性回归准确些，但没有现代方法准确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不稳定，数据轻微扰动，树形就会改变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有一定的可解释性和可视化效果，适合人类理解</a:t>
            </a:r>
          </a:p>
        </p:txBody>
      </p:sp>
    </p:spTree>
    <p:extLst>
      <p:ext uri="{BB962C8B-B14F-4D97-AF65-F5344CB8AC3E}">
        <p14:creationId xmlns:p14="http://schemas.microsoft.com/office/powerpoint/2010/main" val="209392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26ED8-2442-4F2C-8865-E7DC51F8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0985C-6785-4CB6-BB29-21448BC6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从多个方面改进决策树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多棵树</a:t>
            </a:r>
            <a:r>
              <a:rPr lang="en-US" altLang="zh-CN" sz="2400"/>
              <a:t>bagging</a:t>
            </a:r>
          </a:p>
          <a:p>
            <a:pPr lvl="1"/>
            <a:r>
              <a:rPr lang="zh-CN" altLang="en-US" sz="2200"/>
              <a:t>提高稳定性，提升准确度</a:t>
            </a:r>
            <a:endParaRPr lang="en-US" altLang="zh-CN" sz="2200"/>
          </a:p>
          <a:p>
            <a:endParaRPr lang="en-US" altLang="zh-CN" sz="2400"/>
          </a:p>
          <a:p>
            <a:r>
              <a:rPr lang="zh-CN" altLang="en-US" sz="2400"/>
              <a:t>随机子空间法</a:t>
            </a:r>
            <a:endParaRPr lang="en-US" altLang="zh-CN" sz="2400"/>
          </a:p>
          <a:p>
            <a:pPr lvl="1"/>
            <a:r>
              <a:rPr lang="zh-CN" altLang="en-US" sz="2200"/>
              <a:t>减少计算量，增加树之间的独立性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20259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F6557-932A-4B75-BF68-9CF1E79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随机森林：多棵树</a:t>
            </a:r>
            <a:r>
              <a:rPr lang="en-US" altLang="zh-CN"/>
              <a:t>bagging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47043A-B4F2-4E60-8EDA-F88C833D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17" y="2160588"/>
            <a:ext cx="5460403" cy="3881437"/>
          </a:xfrm>
        </p:spPr>
      </p:pic>
    </p:spTree>
    <p:extLst>
      <p:ext uri="{BB962C8B-B14F-4D97-AF65-F5344CB8AC3E}">
        <p14:creationId xmlns:p14="http://schemas.microsoft.com/office/powerpoint/2010/main" val="316661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07A42-D754-4774-BDB5-11045054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随机森林：多棵树</a:t>
            </a:r>
            <a:r>
              <a:rPr lang="en-US" altLang="zh-CN"/>
              <a:t>bagging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2647E-948C-4A3D-B4EE-DC269D37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通过</a:t>
            </a:r>
            <a:r>
              <a:rPr lang="en-US" altLang="zh-CN" sz="2400"/>
              <a:t>booststrap</a:t>
            </a:r>
            <a:r>
              <a:rPr lang="zh-CN" altLang="en-US" sz="2400"/>
              <a:t>重新采样</a:t>
            </a:r>
            <a:r>
              <a:rPr lang="en-US" altLang="zh-CN" sz="2400"/>
              <a:t>N</a:t>
            </a:r>
            <a:r>
              <a:rPr lang="zh-CN" altLang="en-US" sz="2400"/>
              <a:t>个样本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在重抽样的样本上建立模型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在预测样本上用多棵进行预测，结果求平均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顺带在包外样本上得到包外估计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46594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A443-5C73-4740-A0BB-12706289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随机子空间法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B7FC8-E70D-434D-BEA3-ED58B94D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在分裂节点的时候，不尝试所有变量，而是尝试指定数量个变量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优点：</a:t>
            </a:r>
            <a:endParaRPr lang="en-US" altLang="zh-CN" sz="2400"/>
          </a:p>
          <a:p>
            <a:pPr lvl="1"/>
            <a:r>
              <a:rPr lang="zh-CN" altLang="en-US" sz="2000"/>
              <a:t>很显然，速度变快了</a:t>
            </a:r>
            <a:endParaRPr lang="en-US" altLang="zh-CN" sz="2000"/>
          </a:p>
          <a:p>
            <a:pPr lvl="1"/>
            <a:r>
              <a:rPr lang="zh-CN" altLang="en-US" sz="2000"/>
              <a:t>适当的</a:t>
            </a:r>
            <a:r>
              <a:rPr lang="en-US" altLang="zh-CN" sz="2000"/>
              <a:t>mtry</a:t>
            </a:r>
            <a:r>
              <a:rPr lang="zh-CN" altLang="en-US" sz="2000"/>
              <a:t>还能提高准确度</a:t>
            </a:r>
            <a:endParaRPr lang="en-US" altLang="zh-CN" sz="2000"/>
          </a:p>
          <a:p>
            <a:endParaRPr lang="en-US" altLang="zh-CN" sz="2400"/>
          </a:p>
          <a:p>
            <a:r>
              <a:rPr lang="zh-CN" altLang="en-US" sz="2400"/>
              <a:t>为什么限制了每棵树的优化程度，反而提高准确度呢？</a:t>
            </a:r>
          </a:p>
        </p:txBody>
      </p:sp>
    </p:spTree>
    <p:extLst>
      <p:ext uri="{BB962C8B-B14F-4D97-AF65-F5344CB8AC3E}">
        <p14:creationId xmlns:p14="http://schemas.microsoft.com/office/powerpoint/2010/main" val="157693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C0061-D710-4CD2-A26B-E09AA094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E16CB-4A80-4332-AA16-41774649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Random Forest (RF)</a:t>
            </a:r>
          </a:p>
          <a:p>
            <a:endParaRPr lang="en-US" altLang="zh-CN" sz="2400"/>
          </a:p>
          <a:p>
            <a:r>
              <a:rPr lang="en-US" altLang="zh-CN" sz="2400"/>
              <a:t>Leo Breiman</a:t>
            </a:r>
            <a:r>
              <a:rPr lang="zh-CN" altLang="en-US" sz="2400"/>
              <a:t> </a:t>
            </a:r>
            <a:r>
              <a:rPr lang="en-US" altLang="zh-CN" sz="2400"/>
              <a:t>(1928-2005)</a:t>
            </a:r>
            <a:r>
              <a:rPr lang="zh-CN" altLang="en-US" sz="2400"/>
              <a:t>于</a:t>
            </a:r>
            <a:r>
              <a:rPr lang="en-US" altLang="zh-CN" sz="2400"/>
              <a:t>2001</a:t>
            </a:r>
            <a:r>
              <a:rPr lang="zh-CN" altLang="en-US" sz="2400"/>
              <a:t>年发表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初学者最简便易用的现代学习算法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除了预测还有很多用途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4724ED-A001-42CD-BAB4-766A6CFD1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17" y="150477"/>
            <a:ext cx="4961614" cy="66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D8B8-8405-433F-8E31-79A80D77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盲人摸象：专家逼近真理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8257C1-B7D1-49AB-8855-5206D3A3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6" y="2160588"/>
            <a:ext cx="5169847" cy="388143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9F3058-5589-466B-BED4-7D0D481ACF6E}"/>
              </a:ext>
            </a:extLst>
          </p:cNvPr>
          <p:cNvSpPr txBox="1"/>
          <p:nvPr/>
        </p:nvSpPr>
        <p:spPr>
          <a:xfrm>
            <a:off x="6178163" y="2059391"/>
            <a:ext cx="3379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我们嘲笑盲人摸象，</a:t>
            </a:r>
            <a:endParaRPr lang="en-US" altLang="zh-CN" sz="2400"/>
          </a:p>
          <a:p>
            <a:r>
              <a:rPr lang="zh-CN" altLang="en-US" sz="2400"/>
              <a:t>可是当代的专家学者何尝不是在盲人摸象呢？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盲人专家摸到的</a:t>
            </a:r>
            <a:r>
              <a:rPr lang="zh-CN" altLang="en-US" sz="2400">
                <a:solidFill>
                  <a:srgbClr val="FF0000"/>
                </a:solidFill>
              </a:rPr>
              <a:t>部分真理也是真理的一部分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以前我觉得我就是真理，后来才明白大家都是真理，所以虚心接受一切有益意见。</a:t>
            </a:r>
          </a:p>
        </p:txBody>
      </p:sp>
    </p:spTree>
    <p:extLst>
      <p:ext uri="{BB962C8B-B14F-4D97-AF65-F5344CB8AC3E}">
        <p14:creationId xmlns:p14="http://schemas.microsoft.com/office/powerpoint/2010/main" val="46734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D03DC-6F3B-4673-93F5-5CE545C5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多样性：力量的来源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8AA57B-5663-422F-BD4B-FACF54541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40" y="2748756"/>
            <a:ext cx="4514850" cy="27051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70DE7A-A8C5-4762-86B3-1692172BC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33" y="1520754"/>
            <a:ext cx="5791677" cy="4844498"/>
          </a:xfrm>
          <a:prstGeom prst="rect">
            <a:avLst/>
          </a:prstGeom>
        </p:spPr>
      </p:pic>
      <p:sp>
        <p:nvSpPr>
          <p:cNvPr id="7" name="半闭框 6">
            <a:extLst>
              <a:ext uri="{FF2B5EF4-FFF2-40B4-BE49-F238E27FC236}">
                <a16:creationId xmlns:a16="http://schemas.microsoft.com/office/drawing/2014/main" id="{48BE1B6C-C15E-431C-B760-BCF6C1476D9D}"/>
              </a:ext>
            </a:extLst>
          </p:cNvPr>
          <p:cNvSpPr/>
          <p:nvPr/>
        </p:nvSpPr>
        <p:spPr>
          <a:xfrm rot="18741575">
            <a:off x="5422793" y="3357441"/>
            <a:ext cx="1455089" cy="1320800"/>
          </a:xfrm>
          <a:prstGeom prst="halfFrame">
            <a:avLst>
              <a:gd name="adj1" fmla="val 24946"/>
              <a:gd name="adj2" fmla="val 27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27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673F-2431-4ABB-9E33-8E5FD4E0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多样性：力量的来源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39966B-651B-4D65-A866-4BC9810EB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" y="2945606"/>
            <a:ext cx="4305300" cy="23114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95C97E-3385-4AE6-AA92-979CA28E3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23" y="2035534"/>
            <a:ext cx="6018144" cy="4012096"/>
          </a:xfrm>
          <a:prstGeom prst="rect">
            <a:avLst/>
          </a:prstGeom>
        </p:spPr>
      </p:pic>
      <p:sp>
        <p:nvSpPr>
          <p:cNvPr id="8" name="半闭框 7">
            <a:extLst>
              <a:ext uri="{FF2B5EF4-FFF2-40B4-BE49-F238E27FC236}">
                <a16:creationId xmlns:a16="http://schemas.microsoft.com/office/drawing/2014/main" id="{39544B90-E144-4EAF-A0B8-A55EDA5243C2}"/>
              </a:ext>
            </a:extLst>
          </p:cNvPr>
          <p:cNvSpPr/>
          <p:nvPr/>
        </p:nvSpPr>
        <p:spPr>
          <a:xfrm rot="18741575">
            <a:off x="4961616" y="3357441"/>
            <a:ext cx="1455089" cy="1320800"/>
          </a:xfrm>
          <a:prstGeom prst="halfFrame">
            <a:avLst>
              <a:gd name="adj1" fmla="val 24946"/>
              <a:gd name="adj2" fmla="val 27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CF364-7790-4B07-8CA6-7D273ED5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Mtry</a:t>
            </a:r>
            <a:r>
              <a:rPr lang="zh-CN" altLang="en-US"/>
              <a:t>和</a:t>
            </a:r>
            <a:r>
              <a:rPr lang="en-US" altLang="zh-CN"/>
              <a:t>variance-bias tradeoff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D792F-4BC5-458A-AF21-DFE74B77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0" y="1947901"/>
            <a:ext cx="94678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A384-6838-4454-9029-06D55681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extraTree</a:t>
            </a:r>
            <a:r>
              <a:rPr lang="zh-CN" altLang="en-US"/>
              <a:t>*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19D93-8803-417D-A19A-3072B6E5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进一步限制每棵树的优化程度</a:t>
            </a:r>
            <a:endParaRPr lang="en-US" altLang="zh-CN" sz="2400"/>
          </a:p>
          <a:p>
            <a:pPr lvl="1"/>
            <a:r>
              <a:rPr lang="zh-CN" altLang="en-US" sz="2000"/>
              <a:t>连切点也是预先定好的几个</a:t>
            </a:r>
            <a:endParaRPr lang="en-US" altLang="zh-CN" sz="2000"/>
          </a:p>
          <a:p>
            <a:pPr lvl="1"/>
            <a:r>
              <a:rPr lang="zh-CN" altLang="en-US" sz="2000"/>
              <a:t>只比较有限个切点之间的收益，选一个相对好的即可</a:t>
            </a:r>
            <a:endParaRPr lang="en-US" altLang="zh-CN" sz="2400"/>
          </a:p>
          <a:p>
            <a:r>
              <a:rPr lang="zh-CN" altLang="en-US" sz="2400"/>
              <a:t>速度极快</a:t>
            </a:r>
            <a:endParaRPr lang="en-US" altLang="zh-CN" sz="2400"/>
          </a:p>
          <a:p>
            <a:r>
              <a:rPr lang="zh-CN" altLang="en-US" sz="2400"/>
              <a:t>准确度进一步提高</a:t>
            </a:r>
            <a:endParaRPr lang="en-US" altLang="zh-CN" sz="2400"/>
          </a:p>
          <a:p>
            <a:r>
              <a:rPr lang="zh-CN" altLang="en-US" sz="2400"/>
              <a:t>成为默认的随机森林算法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76691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DE08-A590-4EF1-A2D3-D0BD4C11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包外估计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426C5-6AED-4616-ACC1-A178661F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/>
              <a:t>随机森林在计算的时候顺带计算了包外估计</a:t>
            </a:r>
            <a:endParaRPr lang="en-US" altLang="zh-CN" sz="2400"/>
          </a:p>
          <a:p>
            <a:pPr lvl="1"/>
            <a:r>
              <a:rPr lang="zh-CN" altLang="en-US" sz="2000"/>
              <a:t>这是随机森林不同于其他算法的重要优势</a:t>
            </a:r>
            <a:endParaRPr lang="en-US" altLang="zh-CN" sz="2000"/>
          </a:p>
          <a:p>
            <a:pPr lvl="1"/>
            <a:r>
              <a:rPr lang="zh-CN" altLang="en-US" sz="2000"/>
              <a:t>非常方便调参，还有一些好的用途</a:t>
            </a:r>
            <a:endParaRPr lang="en-US" altLang="zh-CN" sz="2000"/>
          </a:p>
          <a:p>
            <a:endParaRPr lang="en-US" altLang="zh-CN" sz="2400"/>
          </a:p>
          <a:p>
            <a:r>
              <a:rPr lang="zh-CN" altLang="en-US" sz="2400"/>
              <a:t>使用随机森林包外估计来进行非线性相关性检验</a:t>
            </a:r>
            <a:endParaRPr lang="en-US" altLang="zh-CN" sz="2400"/>
          </a:p>
          <a:p>
            <a:pPr lvl="1"/>
            <a:r>
              <a:rPr lang="zh-CN" altLang="en-US" sz="2000"/>
              <a:t>计算当前</a:t>
            </a:r>
            <a:r>
              <a:rPr lang="en-US" altLang="zh-CN" sz="2000"/>
              <a:t>X</a:t>
            </a:r>
            <a:r>
              <a:rPr lang="zh-CN" altLang="en-US" sz="2000"/>
              <a:t>和</a:t>
            </a:r>
            <a:r>
              <a:rPr lang="en-US" altLang="zh-CN" sz="2000"/>
              <a:t>Y</a:t>
            </a:r>
            <a:r>
              <a:rPr lang="zh-CN" altLang="en-US" sz="2000"/>
              <a:t>之间的包外错误率</a:t>
            </a:r>
            <a:endParaRPr lang="en-US" altLang="zh-CN" sz="2000"/>
          </a:p>
          <a:p>
            <a:pPr lvl="1"/>
            <a:r>
              <a:rPr lang="zh-CN" altLang="en-US" sz="2000"/>
              <a:t>把</a:t>
            </a:r>
            <a:r>
              <a:rPr lang="en-US" altLang="zh-CN" sz="2000"/>
              <a:t>Y</a:t>
            </a:r>
            <a:r>
              <a:rPr lang="zh-CN" altLang="en-US" sz="2000"/>
              <a:t>随机打乱</a:t>
            </a:r>
            <a:r>
              <a:rPr lang="en-US" altLang="zh-CN" sz="2000"/>
              <a:t>1000</a:t>
            </a:r>
            <a:r>
              <a:rPr lang="zh-CN" altLang="en-US" sz="2000"/>
              <a:t>次，计算包外错误率</a:t>
            </a:r>
            <a:endParaRPr lang="en-US" altLang="zh-CN" sz="2000"/>
          </a:p>
          <a:p>
            <a:pPr lvl="1"/>
            <a:r>
              <a:rPr lang="zh-CN" altLang="en-US" sz="2000"/>
              <a:t>如果真实的包外错误率</a:t>
            </a:r>
            <a:r>
              <a:rPr lang="en-US" altLang="zh-CN" sz="2000"/>
              <a:t>&lt;95%</a:t>
            </a:r>
            <a:r>
              <a:rPr lang="zh-CN" altLang="en-US" sz="2000"/>
              <a:t>随机包外错误率，我们就认为</a:t>
            </a:r>
            <a:r>
              <a:rPr lang="en-US" altLang="zh-CN" sz="2000"/>
              <a:t>X</a:t>
            </a:r>
            <a:r>
              <a:rPr lang="zh-CN" altLang="en-US" sz="2000"/>
              <a:t>和</a:t>
            </a:r>
            <a:r>
              <a:rPr lang="en-US" altLang="zh-CN" sz="2000"/>
              <a:t>Y</a:t>
            </a:r>
            <a:r>
              <a:rPr lang="zh-CN" altLang="en-US" sz="2000"/>
              <a:t>的确有关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69772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6697-8F83-40DA-A74B-551F7326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3A46C-45DB-42C1-8332-FEF40079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随机森林提供单变量重要性度量</a:t>
            </a:r>
            <a:endParaRPr lang="en-US" altLang="zh-CN" sz="2400"/>
          </a:p>
          <a:p>
            <a:r>
              <a:rPr lang="zh-CN" altLang="en-US" sz="2400"/>
              <a:t>可以帮助特征选择</a:t>
            </a:r>
            <a:r>
              <a:rPr lang="en-US" altLang="zh-CN" sz="2400"/>
              <a:t>(feature selection)</a:t>
            </a:r>
          </a:p>
          <a:p>
            <a:r>
              <a:rPr lang="zh-CN" altLang="en-US" sz="2400"/>
              <a:t>原理是把某个变量在样本中打乱，看预测准确下降多少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03590B-36D0-4CEE-8FA3-CDB10C5FB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31" y="3822507"/>
            <a:ext cx="43434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8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EAE97-77BB-46F9-919A-2EB244D6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随机森林一个小缺点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474CB-8B39-4EF9-AA4C-F37D3697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边界偏差，凡是求平均的方法，在边界上都有偏差</a:t>
            </a:r>
            <a:endParaRPr lang="en-US" altLang="zh-CN" sz="2400"/>
          </a:p>
          <a:p>
            <a:r>
              <a:rPr lang="zh-CN" altLang="en-US" sz="2400"/>
              <a:t>这就是以后讲的</a:t>
            </a:r>
            <a:r>
              <a:rPr lang="en-US" altLang="zh-CN" sz="2400"/>
              <a:t>xgboost</a:t>
            </a:r>
            <a:r>
              <a:rPr lang="zh-CN" altLang="en-US" sz="2400"/>
              <a:t>优于随机森林的原因</a:t>
            </a:r>
            <a:endParaRPr lang="en-US" altLang="zh-CN" sz="2400"/>
          </a:p>
          <a:p>
            <a:r>
              <a:rPr lang="zh-CN" altLang="en-US" sz="2400"/>
              <a:t>但是我们可以做些改进：</a:t>
            </a:r>
            <a:r>
              <a:rPr lang="en-US" altLang="zh-CN" sz="2400"/>
              <a:t>UltraForest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69CA13-C3F8-4712-A00B-50311BE4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2" y="3775647"/>
            <a:ext cx="6502092" cy="30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73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5256-9336-423C-AA24-67F2615C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UltraForest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2874F-780D-4E81-812C-6FA357DC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原创的</a:t>
            </a:r>
            <a:r>
              <a:rPr lang="en-US" altLang="zh-CN" sz="2400"/>
              <a:t>RandomForest</a:t>
            </a:r>
            <a:r>
              <a:rPr lang="zh-CN" altLang="en-US" sz="2400"/>
              <a:t>改进版本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采用</a:t>
            </a:r>
            <a:r>
              <a:rPr lang="en-US" altLang="zh-CN" sz="2400"/>
              <a:t>out-of-bag boosting</a:t>
            </a:r>
          </a:p>
          <a:p>
            <a:endParaRPr lang="en-US" altLang="zh-CN" sz="2400"/>
          </a:p>
          <a:p>
            <a:r>
              <a:rPr lang="zh-CN" altLang="en-US" sz="2400"/>
              <a:t>目前最强，优于</a:t>
            </a:r>
            <a:r>
              <a:rPr lang="en-US" altLang="zh-CN" sz="2400"/>
              <a:t>xgboost</a:t>
            </a:r>
            <a:r>
              <a:rPr lang="zh-CN" altLang="en-US" sz="2400"/>
              <a:t>，未公开发表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72910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12679-F32D-4462-9BEE-67303156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倾斜随机森林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2906D-A188-4ECC-AFF8-622F3E5B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随机森林采用单变量切点分割样本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可以采用多变量切点：</a:t>
            </a:r>
            <a:r>
              <a:rPr lang="en-US" altLang="zh-CN" sz="2400"/>
              <a:t>w1*x1+w2*x2&gt;T</a:t>
            </a:r>
          </a:p>
          <a:p>
            <a:pPr marL="0" indent="0">
              <a:buNone/>
            </a:pPr>
            <a:endParaRPr lang="en-US" altLang="zh-CN" sz="2400"/>
          </a:p>
          <a:p>
            <a:r>
              <a:rPr lang="en-US" altLang="zh-CN" sz="2400"/>
              <a:t>UltraForest</a:t>
            </a:r>
            <a:r>
              <a:rPr lang="zh-CN" altLang="en-US" sz="2400"/>
              <a:t>可以采用倾斜切点，也可以采用单变量切点。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单变量切割更快，双变量倾斜切割更准确些。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81964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C3DC-0F9E-4034-B299-F76D5E4F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决策树 </a:t>
            </a:r>
            <a:r>
              <a:rPr lang="en-US" altLang="zh-CN"/>
              <a:t>Decision Tree</a:t>
            </a:r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CD28455-880B-42B3-B83F-8E1E4F1AF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3" y="1696667"/>
            <a:ext cx="6058894" cy="4652821"/>
          </a:xfrm>
        </p:spPr>
      </p:pic>
    </p:spTree>
    <p:extLst>
      <p:ext uri="{BB962C8B-B14F-4D97-AF65-F5344CB8AC3E}">
        <p14:creationId xmlns:p14="http://schemas.microsoft.com/office/powerpoint/2010/main" val="1456192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70BF0-0942-45E6-AAFB-5207BE2E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倾斜分割和多项式分割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0F7E52-E47C-4C28-A487-73AE605C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9" y="1661824"/>
            <a:ext cx="6788621" cy="5096786"/>
          </a:xfrm>
        </p:spPr>
      </p:pic>
    </p:spTree>
    <p:extLst>
      <p:ext uri="{BB962C8B-B14F-4D97-AF65-F5344CB8AC3E}">
        <p14:creationId xmlns:p14="http://schemas.microsoft.com/office/powerpoint/2010/main" val="2474970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8203-A942-48BA-A573-3D4FE0A7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随机森林与</a:t>
            </a:r>
            <a:r>
              <a:rPr lang="en-US" altLang="zh-CN"/>
              <a:t>K-NN</a:t>
            </a:r>
            <a:r>
              <a:rPr lang="zh-CN" altLang="en-US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966AA-7AB0-4B09-B4C5-4FAC2033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随机森林其实也是把当前样本引向几个邻居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所以随机森林是铺向邻居的道路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随机森林本质上是</a:t>
            </a:r>
            <a:r>
              <a:rPr lang="en-US" altLang="zh-CN" sz="2400"/>
              <a:t>k-NN</a:t>
            </a:r>
            <a:r>
              <a:rPr lang="zh-CN" altLang="en-US" sz="2400"/>
              <a:t>的现代版本，正如神经网络是线性回归的现代版本。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因此随机森林受限于边界就可以理解了</a:t>
            </a:r>
          </a:p>
        </p:txBody>
      </p:sp>
    </p:spTree>
    <p:extLst>
      <p:ext uri="{BB962C8B-B14F-4D97-AF65-F5344CB8AC3E}">
        <p14:creationId xmlns:p14="http://schemas.microsoft.com/office/powerpoint/2010/main" val="3572534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FF32-AA67-4D92-804E-934A4080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随机森林和</a:t>
            </a:r>
            <a:r>
              <a:rPr lang="en-US" altLang="zh-CN"/>
              <a:t>k-NN</a:t>
            </a:r>
            <a:r>
              <a:rPr lang="zh-CN" altLang="en-US"/>
              <a:t>的决策边界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417323-3E90-4B9B-B5AC-A6467D22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7" y="2050978"/>
            <a:ext cx="9010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39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A6EAD-B768-486F-A6A1-B2E22E20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8DA64-38EA-441D-9D23-DCE3D7E6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0D79-CCA3-4CA2-A8C5-4DEB36B3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决策树 </a:t>
            </a:r>
            <a:r>
              <a:rPr lang="en-US" altLang="zh-CN"/>
              <a:t>Decision Tree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09E8DE-0741-4264-B786-051CFF7DB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1" y="1749287"/>
            <a:ext cx="8222128" cy="4624947"/>
          </a:xfrm>
        </p:spPr>
      </p:pic>
    </p:spTree>
    <p:extLst>
      <p:ext uri="{BB962C8B-B14F-4D97-AF65-F5344CB8AC3E}">
        <p14:creationId xmlns:p14="http://schemas.microsoft.com/office/powerpoint/2010/main" val="10405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39C13-58E1-406D-B649-FCBA782F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决策树 </a:t>
            </a:r>
            <a:r>
              <a:rPr lang="en-US" altLang="zh-CN"/>
              <a:t>Decision Tree</a:t>
            </a:r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0A26BBC-07F9-454C-8367-944017D5F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1" y="1757238"/>
            <a:ext cx="10861145" cy="4491161"/>
          </a:xfrm>
        </p:spPr>
      </p:pic>
    </p:spTree>
    <p:extLst>
      <p:ext uri="{BB962C8B-B14F-4D97-AF65-F5344CB8AC3E}">
        <p14:creationId xmlns:p14="http://schemas.microsoft.com/office/powerpoint/2010/main" val="78799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F75A-2CFD-4D0E-A18E-35461800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决策树 </a:t>
            </a:r>
            <a:r>
              <a:rPr lang="en-US" altLang="zh-CN"/>
              <a:t>Decision Tree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5CC38-D16C-4E85-A14A-C14761C1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每次选择一个最重要的变量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选择一个合适的切点，把数据分裂成两部分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在分裂后的子数据上继续选择变量和切点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反复分裂数据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直到子数据行数太少，或者分裂次数超过预设</a:t>
            </a:r>
          </a:p>
        </p:txBody>
      </p:sp>
    </p:spTree>
    <p:extLst>
      <p:ext uri="{BB962C8B-B14F-4D97-AF65-F5344CB8AC3E}">
        <p14:creationId xmlns:p14="http://schemas.microsoft.com/office/powerpoint/2010/main" val="275513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FA102-21C1-437F-A5EB-41C130D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决策树 </a:t>
            </a:r>
            <a:r>
              <a:rPr lang="en-US" altLang="zh-CN"/>
              <a:t>Decision Tree</a:t>
            </a:r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DE50DFC-8BF9-4FB9-A330-2976FE4CB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0" y="1385437"/>
            <a:ext cx="6628249" cy="248684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D8B889-3092-4BD3-B0DA-2E3D8CD2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3" y="4031311"/>
            <a:ext cx="6102113" cy="27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5E5F8-39BC-4ADF-BDFE-1F613F42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分裂变量和分裂点选取原则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3D40F-FDD6-4975-A8FD-2E6A5E94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定义一个分裂收益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尝试所有变量和候选切点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选取最佳变量和切点，使得分裂收益最大化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7906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47D04-2CF6-4961-8F24-154DAEA2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分裂收益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7B60C-1E05-40F8-8820-9E5289C3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回归问题：</a:t>
            </a:r>
            <a:endParaRPr lang="en-US" altLang="zh-CN" sz="2400"/>
          </a:p>
          <a:p>
            <a:pPr lvl="1"/>
            <a:r>
              <a:rPr lang="en-US" altLang="zh-CN" sz="2200"/>
              <a:t>Square_Loss=sum((y1[i]-m1)^2)+sum((y2[i]-m2)^2)</a:t>
            </a:r>
          </a:p>
          <a:p>
            <a:pPr lvl="1"/>
            <a:r>
              <a:rPr lang="en-US" altLang="zh-CN" sz="2200"/>
              <a:t>Gain=sum_y1*sum_y1/n_y1+ sum_y2*sum_y2/n_y2</a:t>
            </a:r>
          </a:p>
          <a:p>
            <a:endParaRPr lang="en-US" altLang="zh-CN" sz="2400"/>
          </a:p>
          <a:p>
            <a:r>
              <a:rPr lang="zh-CN" altLang="en-US" sz="2400"/>
              <a:t>分类问题</a:t>
            </a:r>
            <a:endParaRPr lang="en-US" altLang="zh-CN" sz="2400"/>
          </a:p>
          <a:p>
            <a:pPr lvl="1"/>
            <a:r>
              <a:rPr lang="en-US" altLang="zh-CN" sz="2200"/>
              <a:t>Gini Index</a:t>
            </a:r>
          </a:p>
          <a:p>
            <a:pPr lvl="1"/>
            <a:r>
              <a:rPr lang="en-US" altLang="zh-CN" sz="220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341949170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934</Words>
  <Application>Microsoft Office PowerPoint</Application>
  <PresentationFormat>宽屏</PresentationFormat>
  <Paragraphs>160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方正姚体</vt:lpstr>
      <vt:lpstr>华文新魏</vt:lpstr>
      <vt:lpstr>Arial</vt:lpstr>
      <vt:lpstr>Trebuchet MS</vt:lpstr>
      <vt:lpstr>Wingdings 3</vt:lpstr>
      <vt:lpstr>平面</vt:lpstr>
      <vt:lpstr>随机森林</vt:lpstr>
      <vt:lpstr>随机森林</vt:lpstr>
      <vt:lpstr>决策树 Decision Tree</vt:lpstr>
      <vt:lpstr>决策树 Decision Tree</vt:lpstr>
      <vt:lpstr>决策树 Decision Tree</vt:lpstr>
      <vt:lpstr>决策树 Decision Tree</vt:lpstr>
      <vt:lpstr>决策树 Decision Tree</vt:lpstr>
      <vt:lpstr>分裂变量和分裂点选取原则</vt:lpstr>
      <vt:lpstr>分裂收益</vt:lpstr>
      <vt:lpstr>分类收益</vt:lpstr>
      <vt:lpstr>选择阈值</vt:lpstr>
      <vt:lpstr>反复分裂样本</vt:lpstr>
      <vt:lpstr>递归算法</vt:lpstr>
      <vt:lpstr>叶子大小适中即可</vt:lpstr>
      <vt:lpstr>决策树评价</vt:lpstr>
      <vt:lpstr>随机森林</vt:lpstr>
      <vt:lpstr>随机森林：多棵树bagging</vt:lpstr>
      <vt:lpstr>随机森林：多棵树bagging</vt:lpstr>
      <vt:lpstr>随机子空间法</vt:lpstr>
      <vt:lpstr>盲人摸象：专家逼近真理</vt:lpstr>
      <vt:lpstr>多样性：力量的来源</vt:lpstr>
      <vt:lpstr>多样性：力量的来源</vt:lpstr>
      <vt:lpstr>Mtry和variance-bias tradeoff</vt:lpstr>
      <vt:lpstr>extraTree*</vt:lpstr>
      <vt:lpstr>包外估计</vt:lpstr>
      <vt:lpstr>变量重要性</vt:lpstr>
      <vt:lpstr>随机森林一个小缺点</vt:lpstr>
      <vt:lpstr>UltraForest</vt:lpstr>
      <vt:lpstr>倾斜随机森林</vt:lpstr>
      <vt:lpstr>倾斜分割和多项式分割</vt:lpstr>
      <vt:lpstr>随机森林与K-NN关系</vt:lpstr>
      <vt:lpstr>随机森林和k-NN的决策边界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随机森林</dc:title>
  <dc:creator>wangyi</dc:creator>
  <cp:lastModifiedBy>wangyi</cp:lastModifiedBy>
  <cp:revision>62</cp:revision>
  <dcterms:created xsi:type="dcterms:W3CDTF">2019-11-16T07:31:41Z</dcterms:created>
  <dcterms:modified xsi:type="dcterms:W3CDTF">2019-11-16T11:18:06Z</dcterms:modified>
</cp:coreProperties>
</file>