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A42E-710A-4206-AC27-30C9E47E378A}" type="doc">
      <dgm:prSet loTypeId="urn:microsoft.com/office/officeart/2005/8/layout/radial3" loCatId="relationship" qsTypeId="urn:microsoft.com/office/officeart/2005/8/quickstyle/3d2#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0CB38E-318D-4EC2-BA3D-F6426EC7C51C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EAED6F-E259-420B-9545-7C1504EF257F}" type="par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F68566F-92F1-407B-B1F4-F7805956CE2F}" type="sib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00339D5-CE91-4C51-8AE4-4DAA228F5E1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gm:t>
    </dgm:pt>
    <dgm:pt modelId="{F6853BE1-CA89-4B0F-B850-6EA21252D238}" type="par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B9900714-BAF3-4E4D-A3F2-D1E7FB8EC28E}" type="sib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2D68A33A-2DDA-4D64-B64C-B0FB63EEC06D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C7D083-4338-4862-8C60-1BCE814F6D68}" type="par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5E83C395-70C3-4F14-852B-9A81748133C0}" type="sib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B8BDD185-4478-43F1-A039-948C2AEFFDB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gm:t>
    </dgm:pt>
    <dgm:pt modelId="{AF8E0F4A-2F25-4D37-87A7-2D72B3E75859}" type="par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ECF6BA5E-8036-4FFD-8C6A-D8DDB716559C}" type="sib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1C447DE1-B7D3-4A8C-8352-96F263814497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gm:t>
    </dgm:pt>
    <dgm:pt modelId="{6055C5D7-0246-410D-B949-E3DEE3F4F1CC}" type="par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61981177-3CCE-46BD-AA04-64AE6A8AE435}" type="sib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BCC2A1E0-F5BB-42F0-B346-3BF26E731DCF}" type="pres">
      <dgm:prSet presAssocID="{DBC5A42E-710A-4206-AC27-30C9E47E378A}" presName="composite" presStyleCnt="0">
        <dgm:presLayoutVars>
          <dgm:chMax val="1"/>
          <dgm:dir/>
          <dgm:resizeHandles val="exact"/>
        </dgm:presLayoutVars>
      </dgm:prSet>
      <dgm:spPr/>
    </dgm:pt>
    <dgm:pt modelId="{04E3A70E-976E-4C42-8377-C731EB75DC83}" type="pres">
      <dgm:prSet presAssocID="{DBC5A42E-710A-4206-AC27-30C9E47E378A}" presName="radial" presStyleCnt="0">
        <dgm:presLayoutVars>
          <dgm:animLvl val="ctr"/>
        </dgm:presLayoutVars>
      </dgm:prSet>
      <dgm:spPr/>
    </dgm:pt>
    <dgm:pt modelId="{6FEA431D-A2CA-4043-8131-580635354D2E}" type="pres">
      <dgm:prSet presAssocID="{B10CB38E-318D-4EC2-BA3D-F6426EC7C51C}" presName="centerShape" presStyleLbl="vennNode1" presStyleIdx="0" presStyleCnt="5"/>
      <dgm:spPr/>
    </dgm:pt>
    <dgm:pt modelId="{7358D172-53BA-4DE5-8818-7AE035043731}" type="pres">
      <dgm:prSet presAssocID="{B00339D5-CE91-4C51-8AE4-4DAA228F5E13}" presName="node" presStyleLbl="vennNode1" presStyleIdx="1" presStyleCnt="5">
        <dgm:presLayoutVars>
          <dgm:bulletEnabled val="1"/>
        </dgm:presLayoutVars>
      </dgm:prSet>
      <dgm:spPr/>
    </dgm:pt>
    <dgm:pt modelId="{B2824CA0-FE13-4B8D-BF94-95AA9D338ED3}" type="pres">
      <dgm:prSet presAssocID="{2D68A33A-2DDA-4D64-B64C-B0FB63EEC06D}" presName="node" presStyleLbl="vennNode1" presStyleIdx="2" presStyleCnt="5">
        <dgm:presLayoutVars>
          <dgm:bulletEnabled val="1"/>
        </dgm:presLayoutVars>
      </dgm:prSet>
      <dgm:spPr/>
    </dgm:pt>
    <dgm:pt modelId="{A2F9F9E6-465B-4E36-8A45-4CF1CDFC5105}" type="pres">
      <dgm:prSet presAssocID="{B8BDD185-4478-43F1-A039-948C2AEFFDB3}" presName="node" presStyleLbl="vennNode1" presStyleIdx="3" presStyleCnt="5">
        <dgm:presLayoutVars>
          <dgm:bulletEnabled val="1"/>
        </dgm:presLayoutVars>
      </dgm:prSet>
      <dgm:spPr/>
    </dgm:pt>
    <dgm:pt modelId="{6CDBECA2-9A92-4493-BA3D-DB1AAC9BEA1C}" type="pres">
      <dgm:prSet presAssocID="{1C447DE1-B7D3-4A8C-8352-96F26381449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74C952A-9E25-4EBB-AB4A-35FA1F9E60DD}" type="presOf" srcId="{2D68A33A-2DDA-4D64-B64C-B0FB63EEC06D}" destId="{B2824CA0-FE13-4B8D-BF94-95AA9D338ED3}" srcOrd="0" destOrd="0" presId="urn:microsoft.com/office/officeart/2005/8/layout/radial3"/>
    <dgm:cxn modelId="{04C1F944-10BD-425D-83CF-8F50EAF222BB}" type="presOf" srcId="{DBC5A42E-710A-4206-AC27-30C9E47E378A}" destId="{BCC2A1E0-F5BB-42F0-B346-3BF26E731DCF}" srcOrd="0" destOrd="0" presId="urn:microsoft.com/office/officeart/2005/8/layout/radial3"/>
    <dgm:cxn modelId="{BF5BB273-0651-464C-BB12-BCA883D527F3}" srcId="{B10CB38E-318D-4EC2-BA3D-F6426EC7C51C}" destId="{2D68A33A-2DDA-4D64-B64C-B0FB63EEC06D}" srcOrd="1" destOrd="0" parTransId="{BEC7D083-4338-4862-8C60-1BCE814F6D68}" sibTransId="{5E83C395-70C3-4F14-852B-9A81748133C0}"/>
    <dgm:cxn modelId="{A433FD93-4DFC-46FD-B006-1BAB84059E2F}" type="presOf" srcId="{B8BDD185-4478-43F1-A039-948C2AEFFDB3}" destId="{A2F9F9E6-465B-4E36-8A45-4CF1CDFC5105}" srcOrd="0" destOrd="0" presId="urn:microsoft.com/office/officeart/2005/8/layout/radial3"/>
    <dgm:cxn modelId="{31AB219A-B259-40FC-B840-CDB151E547F7}" srcId="{B10CB38E-318D-4EC2-BA3D-F6426EC7C51C}" destId="{1C447DE1-B7D3-4A8C-8352-96F263814497}" srcOrd="3" destOrd="0" parTransId="{6055C5D7-0246-410D-B949-E3DEE3F4F1CC}" sibTransId="{61981177-3CCE-46BD-AA04-64AE6A8AE435}"/>
    <dgm:cxn modelId="{CF3612A9-0217-4EE9-819D-7B56A126AAD3}" type="presOf" srcId="{1C447DE1-B7D3-4A8C-8352-96F263814497}" destId="{6CDBECA2-9A92-4493-BA3D-DB1AAC9BEA1C}" srcOrd="0" destOrd="0" presId="urn:microsoft.com/office/officeart/2005/8/layout/radial3"/>
    <dgm:cxn modelId="{4B2287C2-C08F-4176-9A30-39EA35474A21}" type="presOf" srcId="{B10CB38E-318D-4EC2-BA3D-F6426EC7C51C}" destId="{6FEA431D-A2CA-4043-8131-580635354D2E}" srcOrd="0" destOrd="0" presId="urn:microsoft.com/office/officeart/2005/8/layout/radial3"/>
    <dgm:cxn modelId="{946ED4C5-AAE8-432B-B9DC-EABB3855EF18}" srcId="{B10CB38E-318D-4EC2-BA3D-F6426EC7C51C}" destId="{B8BDD185-4478-43F1-A039-948C2AEFFDB3}" srcOrd="2" destOrd="0" parTransId="{AF8E0F4A-2F25-4D37-87A7-2D72B3E75859}" sibTransId="{ECF6BA5E-8036-4FFD-8C6A-D8DDB716559C}"/>
    <dgm:cxn modelId="{41623EDA-EE98-4247-8F30-EBE0CC4802AB}" srcId="{B10CB38E-318D-4EC2-BA3D-F6426EC7C51C}" destId="{B00339D5-CE91-4C51-8AE4-4DAA228F5E13}" srcOrd="0" destOrd="0" parTransId="{F6853BE1-CA89-4B0F-B850-6EA21252D238}" sibTransId="{B9900714-BAF3-4E4D-A3F2-D1E7FB8EC28E}"/>
    <dgm:cxn modelId="{DF4441E4-BEC1-42C6-8CC5-38BA4FC88DB6}" srcId="{DBC5A42E-710A-4206-AC27-30C9E47E378A}" destId="{B10CB38E-318D-4EC2-BA3D-F6426EC7C51C}" srcOrd="0" destOrd="0" parTransId="{DBEAED6F-E259-420B-9545-7C1504EF257F}" sibTransId="{BF68566F-92F1-407B-B1F4-F7805956CE2F}"/>
    <dgm:cxn modelId="{F20F38E8-2BCD-49B3-9DA7-1337606D3CD8}" type="presOf" srcId="{B00339D5-CE91-4C51-8AE4-4DAA228F5E13}" destId="{7358D172-53BA-4DE5-8818-7AE035043731}" srcOrd="0" destOrd="0" presId="urn:microsoft.com/office/officeart/2005/8/layout/radial3"/>
    <dgm:cxn modelId="{3C7EB670-D7E5-4B08-80E8-A43DAC1846FD}" type="presParOf" srcId="{BCC2A1E0-F5BB-42F0-B346-3BF26E731DCF}" destId="{04E3A70E-976E-4C42-8377-C731EB75DC83}" srcOrd="0" destOrd="0" presId="urn:microsoft.com/office/officeart/2005/8/layout/radial3"/>
    <dgm:cxn modelId="{03C1B8B8-08D6-4593-8F18-339E1121FA38}" type="presParOf" srcId="{04E3A70E-976E-4C42-8377-C731EB75DC83}" destId="{6FEA431D-A2CA-4043-8131-580635354D2E}" srcOrd="0" destOrd="0" presId="urn:microsoft.com/office/officeart/2005/8/layout/radial3"/>
    <dgm:cxn modelId="{1D574BD3-E2AF-4922-B85A-7784DDE2B279}" type="presParOf" srcId="{04E3A70E-976E-4C42-8377-C731EB75DC83}" destId="{7358D172-53BA-4DE5-8818-7AE035043731}" srcOrd="1" destOrd="0" presId="urn:microsoft.com/office/officeart/2005/8/layout/radial3"/>
    <dgm:cxn modelId="{56D9BE9F-96FE-4D4D-881E-3A051A96E9C0}" type="presParOf" srcId="{04E3A70E-976E-4C42-8377-C731EB75DC83}" destId="{B2824CA0-FE13-4B8D-BF94-95AA9D338ED3}" srcOrd="2" destOrd="0" presId="urn:microsoft.com/office/officeart/2005/8/layout/radial3"/>
    <dgm:cxn modelId="{7216FA39-AE85-4327-9895-B0096899FF91}" type="presParOf" srcId="{04E3A70E-976E-4C42-8377-C731EB75DC83}" destId="{A2F9F9E6-465B-4E36-8A45-4CF1CDFC5105}" srcOrd="3" destOrd="0" presId="urn:microsoft.com/office/officeart/2005/8/layout/radial3"/>
    <dgm:cxn modelId="{10C7D197-28C9-4D8C-A31C-428869E96DA0}" type="presParOf" srcId="{04E3A70E-976E-4C42-8377-C731EB75DC83}" destId="{6CDBECA2-9A92-4493-BA3D-DB1AAC9BEA1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431D-A2CA-4043-8131-580635354D2E}">
      <dsp:nvSpPr>
        <dsp:cNvPr id="0" name=""/>
        <dsp:cNvSpPr/>
      </dsp:nvSpPr>
      <dsp:spPr>
        <a:xfrm>
          <a:off x="2446584" y="1186444"/>
          <a:ext cx="2955703" cy="295570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79437" y="1619297"/>
        <a:ext cx="2089997" cy="2089997"/>
      </dsp:txXfrm>
    </dsp:sp>
    <dsp:sp modelId="{7358D172-53BA-4DE5-8818-7AE035043731}">
      <dsp:nvSpPr>
        <dsp:cNvPr id="0" name=""/>
        <dsp:cNvSpPr/>
      </dsp:nvSpPr>
      <dsp:spPr>
        <a:xfrm>
          <a:off x="3185510" y="527"/>
          <a:ext cx="1477851" cy="14778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sp:txBody>
      <dsp:txXfrm>
        <a:off x="3401936" y="216953"/>
        <a:ext cx="1044999" cy="1044999"/>
      </dsp:txXfrm>
    </dsp:sp>
    <dsp:sp modelId="{B2824CA0-FE13-4B8D-BF94-95AA9D338ED3}">
      <dsp:nvSpPr>
        <dsp:cNvPr id="0" name=""/>
        <dsp:cNvSpPr/>
      </dsp:nvSpPr>
      <dsp:spPr>
        <a:xfrm>
          <a:off x="5110352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326778" y="2141796"/>
        <a:ext cx="1044999" cy="1044999"/>
      </dsp:txXfrm>
    </dsp:sp>
    <dsp:sp modelId="{A2F9F9E6-465B-4E36-8A45-4CF1CDFC5105}">
      <dsp:nvSpPr>
        <dsp:cNvPr id="0" name=""/>
        <dsp:cNvSpPr/>
      </dsp:nvSpPr>
      <dsp:spPr>
        <a:xfrm>
          <a:off x="3185510" y="3850212"/>
          <a:ext cx="1477851" cy="14778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sp:txBody>
      <dsp:txXfrm>
        <a:off x="3401936" y="4066638"/>
        <a:ext cx="1044999" cy="1044999"/>
      </dsp:txXfrm>
    </dsp:sp>
    <dsp:sp modelId="{6CDBECA2-9A92-4493-BA3D-DB1AAC9BEA1C}">
      <dsp:nvSpPr>
        <dsp:cNvPr id="0" name=""/>
        <dsp:cNvSpPr/>
      </dsp:nvSpPr>
      <dsp:spPr>
        <a:xfrm>
          <a:off x="1260667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sp:txBody>
      <dsp:txXfrm>
        <a:off x="1477093" y="2141796"/>
        <a:ext cx="1044999" cy="104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D168-4CC7-468C-8332-9AAE10D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机器人是工业文明的梦，</a:t>
            </a:r>
            <a:r>
              <a:rPr lang="en-US" altLang="zh-CN"/>
              <a:t>out</a:t>
            </a:r>
            <a:r>
              <a:rPr lang="zh-CN" altLang="en-US"/>
              <a:t>了</a:t>
            </a:r>
            <a:br>
              <a:rPr lang="en-US" altLang="zh-CN"/>
            </a:br>
            <a:r>
              <a:rPr lang="zh-CN" altLang="en-US"/>
              <a:t>人工智能是后工业文明的梦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35C395-013B-4CA2-9540-6140E99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4" y="2437606"/>
            <a:ext cx="4508500" cy="3327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E97CB2-1BEF-4C0A-9F65-43AA4FC8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91" y="2379413"/>
            <a:ext cx="6400800" cy="36004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8A6FE75-F329-4921-A394-71DE0FB27FC0}"/>
              </a:ext>
            </a:extLst>
          </p:cNvPr>
          <p:cNvSpPr/>
          <p:nvPr/>
        </p:nvSpPr>
        <p:spPr>
          <a:xfrm>
            <a:off x="4837471" y="3755923"/>
            <a:ext cx="589936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3088753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369E-F509-415C-B471-2DEE1D1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</a:t>
            </a:r>
            <a:r>
              <a:rPr lang="en-US" altLang="zh-CN"/>
              <a:t>x</a:t>
            </a:r>
            <a:r>
              <a:rPr lang="zh-CN" altLang="en-US"/>
              <a:t>医学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B168A-6C27-4571-9BAF-34BBDE7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95" y="-2"/>
            <a:ext cx="36049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0595D-46D7-466F-A571-42B615FD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8" y="1702490"/>
            <a:ext cx="4732020" cy="50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9CD5C1-805D-4907-82DE-4F742BC0CB86}"/>
              </a:ext>
            </a:extLst>
          </p:cNvPr>
          <p:cNvSpPr txBox="1"/>
          <p:nvPr/>
        </p:nvSpPr>
        <p:spPr>
          <a:xfrm>
            <a:off x="9545618" y="5239910"/>
            <a:ext cx="1387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Topol,2019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CF45-6A87-4154-BE5A-A5E0A37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人工智能医学影像处理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32C7A-6FDB-4377-933F-95C681C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" y="2455296"/>
            <a:ext cx="10372725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3BC043-E49E-402C-ADE8-F10660C3AF89}"/>
              </a:ext>
            </a:extLst>
          </p:cNvPr>
          <p:cNvSpPr txBox="1"/>
          <p:nvPr/>
        </p:nvSpPr>
        <p:spPr>
          <a:xfrm>
            <a:off x="9151952" y="597938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B13F-C530-4338-AA11-4C60F1C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人工智能电子病历分析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E4424-B268-4A5B-8AE4-4202E30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3" y="1534272"/>
            <a:ext cx="102965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62BDD6-8510-4293-910F-DC1FBAF80A61}"/>
              </a:ext>
            </a:extLst>
          </p:cNvPr>
          <p:cNvSpPr txBox="1"/>
          <p:nvPr/>
        </p:nvSpPr>
        <p:spPr>
          <a:xfrm>
            <a:off x="9151952" y="640875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D492-D829-450B-AFF2-BC21C5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人工智能在基因组学中的应用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BBA71-A14B-4277-BB4A-0E2CC56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0" y="1720340"/>
            <a:ext cx="1023937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3415B7-CF93-444C-B90E-FF0161BE5623}"/>
              </a:ext>
            </a:extLst>
          </p:cNvPr>
          <p:cNvSpPr txBox="1"/>
          <p:nvPr/>
        </p:nvSpPr>
        <p:spPr>
          <a:xfrm>
            <a:off x="9151952" y="6416705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98522-EFA5-4B3F-9F82-EA858AB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人工智能多模态整合框架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F746-4394-4861-96E9-63BA5022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4" y="1864705"/>
            <a:ext cx="4991100" cy="4257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2CE599-0CF6-4E80-9FAB-1FF3FCFBD406}"/>
              </a:ext>
            </a:extLst>
          </p:cNvPr>
          <p:cNvSpPr txBox="1"/>
          <p:nvPr/>
        </p:nvSpPr>
        <p:spPr>
          <a:xfrm>
            <a:off x="9151952" y="632923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1E04-C907-4FEC-9205-B2EECE1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人工智能根据面部特征识别罕见病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5B8C-B178-4B2E-BDE7-7BF0DF9E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615481"/>
            <a:ext cx="10477500" cy="4772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B79E0-2464-4EFF-9E31-85882641905B}"/>
              </a:ext>
            </a:extLst>
          </p:cNvPr>
          <p:cNvSpPr txBox="1"/>
          <p:nvPr/>
        </p:nvSpPr>
        <p:spPr>
          <a:xfrm>
            <a:off x="9151952" y="644055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Gurovich 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631D-A66A-42BF-A90E-6B0F8E0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我的“体用合一”的复合型创新体系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B87133F6-5EFD-469F-87E0-1607C7DFF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366666"/>
              </p:ext>
            </p:extLst>
          </p:nvPr>
        </p:nvGraphicFramePr>
        <p:xfrm>
          <a:off x="1115616" y="141277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高中和本科数学不要丢掉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充分掌握一门编程语言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打好统计学基础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学一点机器学习理念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听说一点</a:t>
            </a:r>
            <a:r>
              <a:rPr lang="en-US" altLang="zh-CN" sz="2400"/>
              <a:t>AI</a:t>
            </a:r>
            <a:r>
              <a:rPr lang="zh-CN" altLang="en-US" sz="2400"/>
              <a:t>知识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自带笔记本电脑听课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考试成绩权重：</a:t>
            </a:r>
            <a:endParaRPr lang="en-US" altLang="zh-CN" sz="2200"/>
          </a:p>
          <a:p>
            <a:pPr lvl="1"/>
            <a:r>
              <a:rPr lang="zh-CN" altLang="en-US" sz="2200"/>
              <a:t>上课出勤：</a:t>
            </a:r>
            <a:r>
              <a:rPr lang="en-US" altLang="zh-CN" sz="2200"/>
              <a:t>50%</a:t>
            </a:r>
          </a:p>
          <a:p>
            <a:pPr lvl="1"/>
            <a:r>
              <a:rPr lang="zh-CN" altLang="en-US" sz="2200"/>
              <a:t>课堂活跃：</a:t>
            </a:r>
            <a:r>
              <a:rPr lang="en-US" altLang="zh-CN" sz="2200"/>
              <a:t>20%</a:t>
            </a:r>
          </a:p>
          <a:p>
            <a:pPr lvl="1"/>
            <a:r>
              <a:rPr lang="zh-CN" altLang="en-US" sz="2200"/>
              <a:t>期末考试：</a:t>
            </a:r>
            <a:r>
              <a:rPr lang="en-US" altLang="zh-CN" sz="2200"/>
              <a:t>30%</a:t>
            </a:r>
          </a:p>
          <a:p>
            <a:pPr lvl="1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1AA7-CBFC-49A8-A3C9-BF1B7698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上课老师介绍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42953-084C-4015-B109-A81AF05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姚音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黄强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陆晨琪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2681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2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3442" y="1846837"/>
            <a:ext cx="62675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高考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zh-CN" altLang="en-US" sz="2800"/>
              <a:t>我：想去中科大学机器人。</a:t>
            </a:r>
            <a:endParaRPr lang="en-US" altLang="zh-CN" sz="2800"/>
          </a:p>
          <a:p>
            <a:r>
              <a:rPr lang="zh-CN" altLang="en-US" sz="2800"/>
              <a:t>父亲：二十一世纪是生物的世纪。。。</a:t>
            </a:r>
            <a:endParaRPr lang="en-US" altLang="zh-CN" sz="2800"/>
          </a:p>
          <a:p>
            <a:r>
              <a:rPr lang="zh-CN" altLang="en-US" sz="2800">
                <a:solidFill>
                  <a:srgbClr val="00B0F0"/>
                </a:solidFill>
              </a:rPr>
              <a:t>二十年历程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zh-CN" altLang="en-US" sz="2800"/>
              <a:t>父亲是对的：不念生物不上科学正轨。当年</a:t>
            </a:r>
            <a:r>
              <a:rPr lang="en-US" altLang="zh-CN" sz="2800"/>
              <a:t>AI</a:t>
            </a:r>
            <a:r>
              <a:rPr lang="zh-CN" altLang="en-US" sz="2800"/>
              <a:t>还没上正轨，入坑即死坑。</a:t>
            </a:r>
            <a:endParaRPr lang="en-US" altLang="zh-CN" sz="2800"/>
          </a:p>
          <a:p>
            <a:r>
              <a:rPr lang="zh-CN" altLang="en-US" sz="2800"/>
              <a:t>我也是对的：人工智能是未来的大势所趋，体现为工业革命。</a:t>
            </a:r>
            <a:endParaRPr lang="en-US" altLang="zh-CN" sz="2800"/>
          </a:p>
          <a:p>
            <a:r>
              <a:rPr lang="zh-CN" altLang="en-US" sz="280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800">
              <a:solidFill>
                <a:srgbClr val="C00000"/>
              </a:solidFill>
            </a:endParaRPr>
          </a:p>
          <a:p>
            <a:r>
              <a:rPr lang="zh-CN" altLang="en-US" sz="280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AC5B-DF2F-40CE-B553-A569611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8037"/>
            <a:ext cx="8596668" cy="1320800"/>
          </a:xfrm>
        </p:spPr>
        <p:txBody>
          <a:bodyPr/>
          <a:lstStyle/>
          <a:p>
            <a:r>
              <a:rPr lang="zh-CN" altLang="en-US"/>
              <a:t>论文投稿推荐和</a:t>
            </a:r>
            <a:r>
              <a:rPr lang="en-US" altLang="zh-CN"/>
              <a:t>Chinglish</a:t>
            </a:r>
            <a:r>
              <a:rPr lang="zh-CN" altLang="en-US"/>
              <a:t>检出</a:t>
            </a:r>
            <a:br>
              <a:rPr lang="en-US" altLang="zh-CN"/>
            </a:br>
            <a:r>
              <a:rPr lang="en-US" altLang="zh-CN"/>
              <a:t>www.drwang.top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AB18-8266-4276-A343-5653159A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AD2E6-55CC-412E-8FB6-48E61ECA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" y="169362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3D16-E0CC-4DB4-814F-FF0FD598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小一机器人健康点评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7832C-9964-4068-84A7-715D030B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BCCC-B85E-4AE4-83DD-4048CF6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0C2A-D4A6-42B7-9BEF-5373C9E9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基于电子病历的</a:t>
            </a:r>
            <a:r>
              <a:rPr lang="en-US" altLang="zh-CN"/>
              <a:t>AI</a:t>
            </a:r>
            <a:r>
              <a:rPr lang="zh-CN" altLang="en-US"/>
              <a:t>诊断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7E609-C035-460B-869C-4E22AC5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" y="1986119"/>
            <a:ext cx="7315200" cy="41148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ED76E10-EAD1-49A9-ADEC-79F97262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28" y="2740689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67207844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365</Words>
  <Application>Microsoft Office PowerPoint</Application>
  <PresentationFormat>宽屏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上课老师介绍</vt:lpstr>
      <vt:lpstr>为什么生物医学背景要学习机器学习？</vt:lpstr>
      <vt:lpstr>“人不是因为伟大才善梦，而是因为善梦才伟大” －－钟扬</vt:lpstr>
      <vt:lpstr>论文投稿推荐和Chinglish检出 www.drwang.top</vt:lpstr>
      <vt:lpstr>小一机器人健康点评</vt:lpstr>
      <vt:lpstr>基于电子病历的AI诊断</vt:lpstr>
      <vt:lpstr>机器人是工业文明的梦，out了 人工智能是后工业文明的梦</vt:lpstr>
      <vt:lpstr>以人工智能为代表的第四次工业革命</vt:lpstr>
      <vt:lpstr>工业革命，浩浩汤汤，顺之者昌，逆之者亡。</vt:lpstr>
      <vt:lpstr>人工智能x医学</vt:lpstr>
      <vt:lpstr>人工智能医学影像处理</vt:lpstr>
      <vt:lpstr>人工智能电子病历分析</vt:lpstr>
      <vt:lpstr>人工智能在基因组学中的应用</vt:lpstr>
      <vt:lpstr>人工智能多模态整合框架</vt:lpstr>
      <vt:lpstr>人工智能根据面部特征识别罕见病</vt:lpstr>
      <vt:lpstr>我的“体用合一”的复合型创新体系</vt:lpstr>
      <vt:lpstr>如何在生物医学背景下学习机器学习？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wangyi</cp:lastModifiedBy>
  <cp:revision>72</cp:revision>
  <dcterms:created xsi:type="dcterms:W3CDTF">2019-08-21T00:37:31Z</dcterms:created>
  <dcterms:modified xsi:type="dcterms:W3CDTF">2019-08-22T02:18:16Z</dcterms:modified>
</cp:coreProperties>
</file>