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65" r:id="rId8"/>
    <p:sldId id="264" r:id="rId9"/>
    <p:sldId id="259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8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84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45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325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67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539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82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44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0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08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64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8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90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22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69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8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64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035E6-BDE3-4943-AFED-FF77561E17AE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20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0A03B-06A6-4BCB-8139-FC7A38743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线性代数温故知新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2EB267-316E-47F2-B267-547647887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生命科学中的机器学习</a:t>
            </a:r>
            <a:br>
              <a:rPr lang="en-US" altLang="zh-CN"/>
            </a:br>
            <a:r>
              <a:rPr lang="en-US" altLang="zh-CN"/>
              <a:t>BIOL130173</a:t>
            </a:r>
          </a:p>
          <a:p>
            <a:r>
              <a:rPr lang="zh-CN" altLang="en-US"/>
              <a:t>王一</a:t>
            </a:r>
          </a:p>
        </p:txBody>
      </p:sp>
    </p:spTree>
    <p:extLst>
      <p:ext uri="{BB962C8B-B14F-4D97-AF65-F5344CB8AC3E}">
        <p14:creationId xmlns:p14="http://schemas.microsoft.com/office/powerpoint/2010/main" val="337797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4A2EF-3509-4435-8338-69409852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标量</a:t>
            </a:r>
            <a:r>
              <a:rPr lang="en-US" altLang="zh-CN"/>
              <a:t>(Scalar)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ECAC4-D663-4B85-97F8-89775AE85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就是一个数字，通常是实数。</a:t>
            </a:r>
            <a:endParaRPr lang="en-US" altLang="zh-CN" sz="2400"/>
          </a:p>
          <a:p>
            <a:r>
              <a:rPr lang="zh-CN" altLang="en-US" sz="2400"/>
              <a:t>温度，体重，年龄等。</a:t>
            </a:r>
            <a:endParaRPr lang="en-US" altLang="zh-CN" sz="2400"/>
          </a:p>
          <a:p>
            <a:r>
              <a:rPr lang="zh-CN" altLang="en-US" sz="2400"/>
              <a:t>不好意思，自从进了大学，我再也没碰过</a:t>
            </a:r>
            <a:r>
              <a:rPr lang="zh-CN" altLang="en-US" sz="2400">
                <a:solidFill>
                  <a:srgbClr val="FF0000"/>
                </a:solidFill>
              </a:rPr>
              <a:t>复数</a:t>
            </a:r>
            <a:r>
              <a:rPr lang="zh-CN" altLang="en-US" sz="2400"/>
              <a:t>。</a:t>
            </a:r>
            <a:endParaRPr lang="en-US" altLang="zh-CN" sz="2400"/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4052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FFF02-AAE8-4CC1-9992-6CF385AB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向量</a:t>
            </a:r>
            <a:r>
              <a:rPr lang="en-US" altLang="zh-CN"/>
              <a:t>(vector)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9FD10-A114-4737-B065-9C2B09CDC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就是一组数字</a:t>
            </a:r>
            <a:endParaRPr lang="en-US" altLang="zh-CN" sz="240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400"/>
              <a:t>计算机科学里和数组</a:t>
            </a:r>
            <a:r>
              <a:rPr lang="en-US" altLang="zh-CN" sz="2400"/>
              <a:t>(array)</a:t>
            </a:r>
            <a:r>
              <a:rPr lang="zh-CN" altLang="en-US" sz="2400"/>
              <a:t>等价</a:t>
            </a:r>
            <a:endParaRPr lang="en-US" altLang="zh-CN" sz="2400"/>
          </a:p>
          <a:p>
            <a:r>
              <a:rPr lang="zh-CN" altLang="en-US" sz="2400"/>
              <a:t>向量是一种宽度为</a:t>
            </a:r>
            <a:r>
              <a:rPr lang="en-US" altLang="zh-CN" sz="2400"/>
              <a:t>1</a:t>
            </a:r>
            <a:r>
              <a:rPr lang="zh-CN" altLang="en-US" sz="2400"/>
              <a:t>的特殊矩阵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FC9A63-4EFB-49F6-ABA7-F84565CF9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13" y="2663777"/>
            <a:ext cx="22002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9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9431A-AF54-4AE6-8E6A-A91C3F79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</a:t>
            </a:r>
            <a:r>
              <a:rPr lang="en-US" altLang="zh-CN"/>
              <a:t>(matrix)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8049F8-1DAD-4A90-ABEC-64E1BE8D3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就是一张二维的表格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行存储，列存储？</a:t>
            </a:r>
            <a:endParaRPr lang="en-US" altLang="zh-CN" sz="2400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5FD33E-FB69-4B27-9043-442B632F1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32" y="3896218"/>
            <a:ext cx="28479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9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EA3C4-9299-488E-AFEB-669199C7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矩阵即是数据，也是函数（运动）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DF21155C-9288-4140-A8EF-B809B4798E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227570"/>
              </p:ext>
            </p:extLst>
          </p:nvPr>
        </p:nvGraphicFramePr>
        <p:xfrm>
          <a:off x="166978" y="3554233"/>
          <a:ext cx="3767301" cy="683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952">
                  <a:extLst>
                    <a:ext uri="{9D8B030D-6E8A-4147-A177-3AD203B41FA5}">
                      <a16:colId xmlns:a16="http://schemas.microsoft.com/office/drawing/2014/main" val="4010539326"/>
                    </a:ext>
                  </a:extLst>
                </a:gridCol>
                <a:gridCol w="509512">
                  <a:extLst>
                    <a:ext uri="{9D8B030D-6E8A-4147-A177-3AD203B41FA5}">
                      <a16:colId xmlns:a16="http://schemas.microsoft.com/office/drawing/2014/main" val="3600574052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1290845955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3311088961"/>
                    </a:ext>
                  </a:extLst>
                </a:gridCol>
                <a:gridCol w="1194357">
                  <a:extLst>
                    <a:ext uri="{9D8B030D-6E8A-4147-A177-3AD203B41FA5}">
                      <a16:colId xmlns:a16="http://schemas.microsoft.com/office/drawing/2014/main" val="2621557079"/>
                    </a:ext>
                  </a:extLst>
                </a:gridCol>
              </a:tblGrid>
              <a:tr h="3419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职业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魔法师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弓箭手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5755971"/>
                  </a:ext>
                </a:extLst>
              </a:tr>
              <a:tr h="3419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骑法师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7031687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48FA23E-A9DF-4E9B-BE7D-DA10A2678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465069"/>
              </p:ext>
            </p:extLst>
          </p:nvPr>
        </p:nvGraphicFramePr>
        <p:xfrm>
          <a:off x="4444777" y="3285044"/>
          <a:ext cx="3371358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6928">
                  <a:extLst>
                    <a:ext uri="{9D8B030D-6E8A-4147-A177-3AD203B41FA5}">
                      <a16:colId xmlns:a16="http://schemas.microsoft.com/office/drawing/2014/main" val="550438623"/>
                    </a:ext>
                  </a:extLst>
                </a:gridCol>
                <a:gridCol w="586162">
                  <a:extLst>
                    <a:ext uri="{9D8B030D-6E8A-4147-A177-3AD203B41FA5}">
                      <a16:colId xmlns:a16="http://schemas.microsoft.com/office/drawing/2014/main" val="3560520730"/>
                    </a:ext>
                  </a:extLst>
                </a:gridCol>
                <a:gridCol w="586162">
                  <a:extLst>
                    <a:ext uri="{9D8B030D-6E8A-4147-A177-3AD203B41FA5}">
                      <a16:colId xmlns:a16="http://schemas.microsoft.com/office/drawing/2014/main" val="3017517785"/>
                    </a:ext>
                  </a:extLst>
                </a:gridCol>
                <a:gridCol w="629354">
                  <a:extLst>
                    <a:ext uri="{9D8B030D-6E8A-4147-A177-3AD203B41FA5}">
                      <a16:colId xmlns:a16="http://schemas.microsoft.com/office/drawing/2014/main" val="340348876"/>
                    </a:ext>
                  </a:extLst>
                </a:gridCol>
                <a:gridCol w="732752">
                  <a:extLst>
                    <a:ext uri="{9D8B030D-6E8A-4147-A177-3AD203B41FA5}">
                      <a16:colId xmlns:a16="http://schemas.microsoft.com/office/drawing/2014/main" val="2636546198"/>
                    </a:ext>
                  </a:extLst>
                </a:gridCol>
              </a:tblGrid>
              <a:tr h="2812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职业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力量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血槽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敏捷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6650654"/>
                  </a:ext>
                </a:extLst>
              </a:tr>
              <a:tr h="2812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5390638"/>
                  </a:ext>
                </a:extLst>
              </a:tr>
              <a:tr h="2812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魔法师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4852498"/>
                  </a:ext>
                </a:extLst>
              </a:tr>
              <a:tr h="2812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8458684"/>
                  </a:ext>
                </a:extLst>
              </a:tr>
              <a:tr h="2812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弓箭手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0453381"/>
                  </a:ext>
                </a:extLst>
              </a:tr>
            </a:tbl>
          </a:graphicData>
        </a:graphic>
      </p:graphicFrame>
      <p:sp>
        <p:nvSpPr>
          <p:cNvPr id="6" name="乘号 5">
            <a:extLst>
              <a:ext uri="{FF2B5EF4-FFF2-40B4-BE49-F238E27FC236}">
                <a16:creationId xmlns:a16="http://schemas.microsoft.com/office/drawing/2014/main" id="{3D828139-7C95-43F2-BF19-8930B7F6E590}"/>
              </a:ext>
            </a:extLst>
          </p:cNvPr>
          <p:cNvSpPr/>
          <p:nvPr/>
        </p:nvSpPr>
        <p:spPr>
          <a:xfrm>
            <a:off x="3913327" y="3578085"/>
            <a:ext cx="499648" cy="6917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2E32021-B069-490A-A113-5581B55A6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899127"/>
              </p:ext>
            </p:extLst>
          </p:nvPr>
        </p:nvGraphicFramePr>
        <p:xfrm>
          <a:off x="8452235" y="3694984"/>
          <a:ext cx="3085329" cy="56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952">
                  <a:extLst>
                    <a:ext uri="{9D8B030D-6E8A-4147-A177-3AD203B41FA5}">
                      <a16:colId xmlns:a16="http://schemas.microsoft.com/office/drawing/2014/main" val="522575774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907697836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566173974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4188794394"/>
                    </a:ext>
                  </a:extLst>
                </a:gridCol>
                <a:gridCol w="714557">
                  <a:extLst>
                    <a:ext uri="{9D8B030D-6E8A-4147-A177-3AD203B41FA5}">
                      <a16:colId xmlns:a16="http://schemas.microsoft.com/office/drawing/2014/main" val="3671607614"/>
                    </a:ext>
                  </a:extLst>
                </a:gridCol>
              </a:tblGrid>
              <a:tr h="121152"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力量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魔法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血槽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敏捷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9710312"/>
                  </a:ext>
                </a:extLst>
              </a:tr>
              <a:tr h="2390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+mn-ea"/>
                        </a:rPr>
                        <a:t>骑法师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1058679"/>
                  </a:ext>
                </a:extLst>
              </a:tr>
            </a:tbl>
          </a:graphicData>
        </a:graphic>
      </p:graphicFrame>
      <p:sp>
        <p:nvSpPr>
          <p:cNvPr id="8" name="等号 7">
            <a:extLst>
              <a:ext uri="{FF2B5EF4-FFF2-40B4-BE49-F238E27FC236}">
                <a16:creationId xmlns:a16="http://schemas.microsoft.com/office/drawing/2014/main" id="{8B9E1F72-1CE3-4EFA-8988-DCB920D03CBF}"/>
              </a:ext>
            </a:extLst>
          </p:cNvPr>
          <p:cNvSpPr/>
          <p:nvPr/>
        </p:nvSpPr>
        <p:spPr>
          <a:xfrm>
            <a:off x="7839458" y="3792771"/>
            <a:ext cx="526269" cy="38166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A6DF54-6BCD-400A-A545-FC03AEBCCAFD}"/>
              </a:ext>
            </a:extLst>
          </p:cNvPr>
          <p:cNvSpPr txBox="1"/>
          <p:nvPr/>
        </p:nvSpPr>
        <p:spPr>
          <a:xfrm>
            <a:off x="4405025" y="4715134"/>
            <a:ext cx="906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输入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4896A9-D9EF-4D97-9072-B469B77AF90D}"/>
              </a:ext>
            </a:extLst>
          </p:cNvPr>
          <p:cNvSpPr txBox="1"/>
          <p:nvPr/>
        </p:nvSpPr>
        <p:spPr>
          <a:xfrm>
            <a:off x="5702413" y="2780546"/>
            <a:ext cx="905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513233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FECFA-CAB4-4C96-8556-EF2A09C6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矩阵转置</a:t>
            </a:r>
            <a:r>
              <a:rPr lang="en-US" altLang="zh-CN"/>
              <a:t>(matrix transposition)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593FF-550D-47B7-8859-08A4AAE3B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400"/>
              <a:t>万物都有学问。这么简单的事也有挑战。</a:t>
            </a:r>
            <a:endParaRPr lang="en-US" altLang="zh-CN" sz="2400"/>
          </a:p>
          <a:p>
            <a:r>
              <a:rPr lang="zh-CN" altLang="en-US" sz="2400">
                <a:solidFill>
                  <a:srgbClr val="7030A0"/>
                </a:solidFill>
              </a:rPr>
              <a:t>网上搜</a:t>
            </a:r>
            <a:r>
              <a:rPr lang="en-US" altLang="zh-CN" sz="2400">
                <a:solidFill>
                  <a:srgbClr val="7030A0"/>
                </a:solidFill>
              </a:rPr>
              <a:t>in-place matrix transposition</a:t>
            </a:r>
            <a:endParaRPr lang="zh-CN" altLang="en-US" sz="2400">
              <a:solidFill>
                <a:srgbClr val="7030A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A63183-9DCC-47F8-8969-1E8D60951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24" y="2009514"/>
            <a:ext cx="70389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77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8A5B6-CA7D-44EC-9294-8498222E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矩阵乘法</a:t>
            </a:r>
            <a:r>
              <a:rPr lang="en-US" altLang="zh-CN"/>
              <a:t>(matrix multiplication)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393E82-B0C5-4C78-A563-07CB6D35D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62" y="1469797"/>
            <a:ext cx="8596668" cy="4235780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12133C-08CD-416E-B43C-71513E9D1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5" y="6270830"/>
            <a:ext cx="4248150" cy="533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689085-110B-4572-BA25-B4850CBF0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004" y="6199268"/>
            <a:ext cx="3267075" cy="6191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38E7DB-5586-418C-934E-523F9FB30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627" y="6133024"/>
            <a:ext cx="30670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66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7CFD0-B82E-4019-94F5-10DB6C4D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单位阵（</a:t>
            </a:r>
            <a:r>
              <a:rPr lang="en-US" altLang="zh-CN"/>
              <a:t>Identity Matrix)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29EF2-33E4-4A58-B375-639CF78E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单位阵：对角线都是</a:t>
            </a:r>
            <a:r>
              <a:rPr lang="en-US" altLang="zh-CN" sz="2400"/>
              <a:t>1</a:t>
            </a:r>
            <a:r>
              <a:rPr lang="zh-CN" altLang="en-US" sz="2400"/>
              <a:t>，其余值都是</a:t>
            </a:r>
            <a:r>
              <a:rPr lang="en-US" altLang="zh-CN" sz="2400"/>
              <a:t>0</a:t>
            </a:r>
            <a:r>
              <a:rPr lang="zh-CN" altLang="en-US" sz="2400"/>
              <a:t>的方形矩阵。</a:t>
            </a:r>
            <a:endParaRPr lang="en-US" altLang="zh-CN" sz="2400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C26027-237E-4DF8-9312-83C9B2D1F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7" y="2908893"/>
            <a:ext cx="45148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10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D7223-BC1E-4012-800A-15B0F330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逆矩阵</a:t>
            </a:r>
            <a:r>
              <a:rPr lang="en-US" altLang="zh-CN"/>
              <a:t>(inverse matrix)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4ECB7-32E3-48C0-8A52-B94342E38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2435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400"/>
              <a:t>逆矩阵和原矩阵相乘为单位阵</a:t>
            </a:r>
            <a:endParaRPr lang="en-US" altLang="zh-CN" sz="2400"/>
          </a:p>
          <a:p>
            <a:pPr marL="0" indent="0">
              <a:buNone/>
            </a:pPr>
            <a:endParaRPr lang="en-US" altLang="zh-CN" sz="4000"/>
          </a:p>
          <a:p>
            <a:r>
              <a:rPr lang="zh-CN" altLang="en-US" sz="4000"/>
              <a:t>王</a:t>
            </a:r>
            <a:r>
              <a:rPr lang="en-US" altLang="zh-CN" sz="4000" baseline="30000"/>
              <a:t>-1</a:t>
            </a:r>
            <a:r>
              <a:rPr lang="zh-CN" altLang="en-US" sz="4000"/>
              <a:t>王</a:t>
            </a:r>
            <a:r>
              <a:rPr lang="en-US" altLang="zh-CN" sz="4000"/>
              <a:t>=</a:t>
            </a:r>
            <a:r>
              <a:rPr lang="zh-CN" altLang="en-US" sz="4000"/>
              <a:t>一             王</a:t>
            </a:r>
            <a:r>
              <a:rPr lang="en-US" altLang="zh-CN" sz="4000" baseline="30000"/>
              <a:t>-1</a:t>
            </a:r>
            <a:r>
              <a:rPr lang="zh-CN" altLang="en-US" sz="4000"/>
              <a:t> </a:t>
            </a:r>
            <a:r>
              <a:rPr lang="en-US" altLang="zh-CN" sz="4000"/>
              <a:t>=</a:t>
            </a:r>
            <a:r>
              <a:rPr lang="zh-CN" altLang="en-US" sz="4000"/>
              <a:t>？</a:t>
            </a:r>
            <a:endParaRPr lang="en-US" altLang="zh-CN" sz="4000"/>
          </a:p>
          <a:p>
            <a:pPr marL="0" indent="0">
              <a:buNone/>
            </a:pPr>
            <a:endParaRPr lang="en-US" altLang="zh-CN" sz="4000"/>
          </a:p>
          <a:p>
            <a:endParaRPr lang="en-US" altLang="zh-CN" sz="4000">
              <a:solidFill>
                <a:srgbClr val="FF0000"/>
              </a:solidFill>
            </a:endParaRPr>
          </a:p>
          <a:p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77B557-D695-465C-BFCF-0A9826EE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36" y="1920447"/>
            <a:ext cx="2114550" cy="6953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41BE30-F1AA-4D63-B849-67D66ADD7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72" y="3698884"/>
            <a:ext cx="7259950" cy="28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07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F8DC7-4739-494B-B258-C6AE16DC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吉洪诺夫正则化</a:t>
            </a:r>
            <a:r>
              <a:rPr lang="en-US" altLang="zh-CN"/>
              <a:t>(Tikhonov regularization 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B95DC-32FD-4B5C-9F15-DAAB1B3F5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y=1/x</a:t>
            </a:r>
            <a:r>
              <a:rPr lang="zh-CN" altLang="en-US" sz="2400"/>
              <a:t>，当</a:t>
            </a:r>
            <a:r>
              <a:rPr lang="en-US" altLang="zh-CN" sz="2400"/>
              <a:t>x</a:t>
            </a:r>
            <a:r>
              <a:rPr lang="zh-CN" altLang="en-US" sz="2400"/>
              <a:t>很小的时候，</a:t>
            </a:r>
            <a:r>
              <a:rPr lang="en-US" altLang="zh-CN" sz="2400"/>
              <a:t>y</a:t>
            </a:r>
            <a:r>
              <a:rPr lang="zh-CN" altLang="en-US" sz="2400"/>
              <a:t>趋向于无穷大。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x=x+</a:t>
            </a:r>
            <a:r>
              <a:rPr lang="el-GR" altLang="zh-CN" sz="2400"/>
              <a:t> λ</a:t>
            </a:r>
            <a:r>
              <a:rPr lang="en-US" altLang="zh-CN" sz="2400"/>
              <a:t>,</a:t>
            </a:r>
            <a:r>
              <a:rPr lang="zh-CN" altLang="en-US" sz="2400"/>
              <a:t>其中</a:t>
            </a:r>
            <a:r>
              <a:rPr lang="el-GR" altLang="zh-CN" sz="2400"/>
              <a:t>λ</a:t>
            </a:r>
            <a:r>
              <a:rPr lang="zh-CN" altLang="en-US" sz="2400"/>
              <a:t>是一个小的数字，那么</a:t>
            </a:r>
            <a:r>
              <a:rPr lang="en-US" altLang="zh-CN" sz="2400"/>
              <a:t>y</a:t>
            </a:r>
            <a:r>
              <a:rPr lang="zh-CN" altLang="en-US" sz="2400"/>
              <a:t>就不会无穷大了，</a:t>
            </a:r>
            <a:r>
              <a:rPr lang="el-GR" altLang="zh-CN" sz="2400"/>
              <a:t> λ</a:t>
            </a:r>
            <a:r>
              <a:rPr lang="zh-CN" altLang="en-US" sz="2400"/>
              <a:t>起到一个稳定的作用。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吉洪诺夫正则化</a:t>
            </a:r>
            <a:endParaRPr lang="en-US" altLang="zh-CN" sz="2400"/>
          </a:p>
          <a:p>
            <a:pPr lvl="1"/>
            <a:r>
              <a:rPr lang="en-US" altLang="zh-CN" sz="3500"/>
              <a:t>A=A+</a:t>
            </a:r>
            <a:r>
              <a:rPr lang="el-GR" altLang="zh-CN" sz="3500"/>
              <a:t>λ</a:t>
            </a:r>
            <a:r>
              <a:rPr lang="en-US" altLang="zh-CN" sz="3500"/>
              <a:t>I</a:t>
            </a:r>
          </a:p>
          <a:p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03715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32CD7-6E8E-42E1-94A2-664010BE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逆矩阵用于解方程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E71D1-0256-456E-903B-213953FF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AABBFB-9C66-4449-95EC-50AC2DFBC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36" y="2207853"/>
            <a:ext cx="2857500" cy="2028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6F5172-44B4-4382-B195-7A802956A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911" y="4941250"/>
            <a:ext cx="18859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4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91420-1A0F-4CC2-846D-72A5F48A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数据科学的两大数学基础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A7118-9A24-4AFD-A2B0-1AFDBC2FE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/>
              <a:t>线性代数</a:t>
            </a:r>
            <a:endParaRPr lang="en-US" altLang="zh-CN" sz="2800"/>
          </a:p>
          <a:p>
            <a:pPr lvl="1"/>
            <a:r>
              <a:rPr lang="zh-CN" altLang="en-US" sz="2600"/>
              <a:t>多变量运算的必备数学基础</a:t>
            </a:r>
            <a:endParaRPr lang="en-US" altLang="zh-CN" sz="2600"/>
          </a:p>
          <a:p>
            <a:endParaRPr lang="en-US" altLang="zh-CN" sz="2800"/>
          </a:p>
          <a:p>
            <a:r>
              <a:rPr lang="zh-CN" altLang="en-US" sz="2800"/>
              <a:t>概率统计</a:t>
            </a:r>
            <a:endParaRPr lang="en-US" altLang="zh-CN" sz="2800"/>
          </a:p>
          <a:p>
            <a:pPr lvl="1"/>
            <a:r>
              <a:rPr lang="zh-CN" altLang="en-US" sz="2600"/>
              <a:t>真实世界问题的数学基础</a:t>
            </a:r>
            <a:endParaRPr lang="en-US" altLang="zh-CN" sz="2600"/>
          </a:p>
          <a:p>
            <a:endParaRPr lang="en-US" altLang="zh-CN" sz="2800"/>
          </a:p>
          <a:p>
            <a:r>
              <a:rPr lang="zh-CN" altLang="en-US" sz="2800"/>
              <a:t>所有让你累的事都在帮你</a:t>
            </a:r>
            <a:endParaRPr lang="en-US" altLang="zh-CN" sz="2800"/>
          </a:p>
          <a:p>
            <a:r>
              <a:rPr lang="zh-CN" altLang="en-US" sz="2800"/>
              <a:t>所有让你爽的事都在害你</a:t>
            </a:r>
            <a:endParaRPr lang="en-US" altLang="zh-CN" sz="2800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5B16A7-C492-464A-AFC7-DF87EC08E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115" y="736822"/>
            <a:ext cx="26924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83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B1769-212B-451C-8E60-BE9F7E2C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范数</a:t>
            </a:r>
            <a:r>
              <a:rPr lang="en-US" altLang="zh-CN"/>
              <a:t>(norm)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2E653F-DBEA-49B5-B2AF-E036006F64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范数是用来衡量大小的，是绝对值的推广。</a:t>
                </a:r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  <a:p>
                <a:r>
                  <a:rPr lang="en-US" altLang="zh-CN"/>
                  <a:t>Nuclear Norm: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𝑆𝑖𝑛𝑔𝑢𝑙𝑎𝑟𝑉𝑎𝑙𝑢𝑒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2E653F-DBEA-49B5-B2AF-E036006F64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543E0C5-54A0-4585-988E-FA5F38BD4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529" y="2539903"/>
            <a:ext cx="2014538" cy="8334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C432F8-0FE9-4CDF-8305-ACD04F8D0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738" y="3736625"/>
            <a:ext cx="44196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36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3E72D-E496-49E3-AEF1-640585CD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特殊矩阵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FA9ED-64A7-4EB8-88C5-6AB2833C1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对角阵</a:t>
            </a:r>
            <a:r>
              <a:rPr lang="en-US" altLang="zh-CN" sz="2400"/>
              <a:t>(Diagonal Matrix)</a:t>
            </a:r>
          </a:p>
          <a:p>
            <a:endParaRPr lang="en-US" altLang="zh-CN" sz="2400"/>
          </a:p>
          <a:p>
            <a:r>
              <a:rPr lang="zh-CN" altLang="en-US" sz="2400"/>
              <a:t>对称阵</a:t>
            </a:r>
            <a:r>
              <a:rPr lang="en-US" altLang="zh-CN" sz="2400"/>
              <a:t>(Symmetric Matrix)</a:t>
            </a:r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正交阵</a:t>
            </a:r>
            <a:r>
              <a:rPr lang="en-US" altLang="zh-CN" sz="2400"/>
              <a:t>(Orthogonal Matrix)</a:t>
            </a:r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709E32-EA66-4971-B014-0651897C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42" y="3731151"/>
            <a:ext cx="1438275" cy="609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B1B162-B13B-4A36-8874-3141C7BDA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84" y="5271081"/>
            <a:ext cx="18573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9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CD3B1-7D59-45F4-B23B-DD6BD917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特征值</a:t>
            </a:r>
            <a:r>
              <a:rPr lang="en-US" altLang="zh-CN"/>
              <a:t>(eigenvalue)</a:t>
            </a:r>
            <a:br>
              <a:rPr lang="en-US" altLang="zh-CN"/>
            </a:br>
            <a:r>
              <a:rPr lang="zh-CN" altLang="en-US"/>
              <a:t>特征向量</a:t>
            </a:r>
            <a:r>
              <a:rPr lang="en-US" altLang="zh-CN"/>
              <a:t>(eigenvector)</a:t>
            </a:r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EC84380-A84D-4CDC-B9FE-EC82EF853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特征值是一个不动点，第一特征值可以通过迭代获得。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当代有很先进的算法来计算，例如</a:t>
            </a:r>
            <a:r>
              <a:rPr lang="en-US" altLang="zh-CN" sz="2400"/>
              <a:t>QR</a:t>
            </a:r>
            <a:r>
              <a:rPr lang="zh-CN" altLang="en-US" sz="2400"/>
              <a:t>分解等（听说过即可）。</a:t>
            </a:r>
            <a:endParaRPr lang="en-US" altLang="zh-CN" sz="2400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1BBAE8-240A-4FFA-A803-CC9EE6263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76" y="2673873"/>
            <a:ext cx="16478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050CC-1830-441A-B5A8-A34BF386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奇异值分解</a:t>
            </a:r>
            <a:r>
              <a:rPr lang="en-US" altLang="zh-CN"/>
              <a:t>(SVD,Singular Value Decomposition)</a:t>
            </a:r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8E2B136-DEF7-47FA-BA6E-E4CE74B84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300" y="2241158"/>
            <a:ext cx="2152650" cy="523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30DEC3-7C00-45BB-BFBB-3EEA8F53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615" y="1367920"/>
            <a:ext cx="4309606" cy="50344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6CEE6D0-1502-4873-8B58-DD9D57C71E3E}"/>
              </a:ext>
            </a:extLst>
          </p:cNvPr>
          <p:cNvSpPr txBox="1"/>
          <p:nvPr/>
        </p:nvSpPr>
        <p:spPr>
          <a:xfrm>
            <a:off x="677334" y="3373341"/>
            <a:ext cx="4281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线性代数的终极武器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27CAE4B-234B-4592-A367-6DF32C260C1C}"/>
                  </a:ext>
                </a:extLst>
              </p:cNvPr>
              <p:cNvSpPr txBox="1"/>
              <p:nvPr/>
            </p:nvSpPr>
            <p:spPr>
              <a:xfrm>
                <a:off x="874643" y="4738980"/>
                <a:ext cx="27567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27CAE4B-234B-4592-A367-6DF32C260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43" y="4738980"/>
                <a:ext cx="275679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562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34982-9295-4638-90E2-25DA7A4F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广义逆</a:t>
            </a:r>
            <a:r>
              <a:rPr lang="en-US" altLang="zh-CN"/>
              <a:t>(Moore-Penrose Pseudoinverse)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3C9AF5-3614-4B02-BA61-A94CF348E640}"/>
                  </a:ext>
                </a:extLst>
              </p:cNvPr>
              <p:cNvSpPr txBox="1"/>
              <p:nvPr/>
            </p:nvSpPr>
            <p:spPr>
              <a:xfrm>
                <a:off x="1046095" y="2814764"/>
                <a:ext cx="24660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3C9AF5-3614-4B02-BA61-A94CF348E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95" y="2814764"/>
                <a:ext cx="246607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B7FF512-3265-4651-B12C-2B8B8BFD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96" y="4228390"/>
            <a:ext cx="2705100" cy="571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60A2BB-5558-45B9-9AA1-B77C8F082F69}"/>
              </a:ext>
            </a:extLst>
          </p:cNvPr>
          <p:cNvSpPr txBox="1"/>
          <p:nvPr/>
        </p:nvSpPr>
        <p:spPr>
          <a:xfrm>
            <a:off x="4150580" y="4373214"/>
            <a:ext cx="4619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其中</a:t>
            </a:r>
            <a:r>
              <a:rPr lang="en-US" altLang="zh-CN" sz="2400"/>
              <a:t>+</a:t>
            </a:r>
            <a:r>
              <a:rPr lang="zh-CN" altLang="en-US" sz="2400"/>
              <a:t>号表示奇异值非零的项</a:t>
            </a:r>
          </a:p>
        </p:txBody>
      </p:sp>
    </p:spTree>
    <p:extLst>
      <p:ext uri="{BB962C8B-B14F-4D97-AF65-F5344CB8AC3E}">
        <p14:creationId xmlns:p14="http://schemas.microsoft.com/office/powerpoint/2010/main" val="1446051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D768A-2190-4F6F-9140-5FDF05F7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矩阵的迹</a:t>
            </a:r>
            <a:r>
              <a:rPr lang="en-US" altLang="zh-CN"/>
              <a:t>(Trace)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432BE3-1B6E-4A6E-880E-3A56BE783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04" y="2186361"/>
            <a:ext cx="2952750" cy="1085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79F84AD-39D4-486C-828A-C6C7AF50B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73" y="4533445"/>
            <a:ext cx="36861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92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F6D69-D65D-42A6-B39E-95AE27F8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行列式（</a:t>
            </a:r>
            <a:r>
              <a:rPr lang="en-US" altLang="zh-CN"/>
              <a:t>Determinant)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FA1706-88FD-4ADB-84BB-438E4292C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𝑆𝑖𝑛𝑔𝑢𝑙𝑎𝑟𝑉𝑎𝑙𝑢𝑒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800"/>
              </a:p>
              <a:p>
                <a:endParaRPr lang="en-US" altLang="zh-CN" sz="2800"/>
              </a:p>
              <a:p>
                <a:r>
                  <a:rPr lang="en-US" altLang="zh-CN" sz="2800"/>
                  <a:t>Det(A)</a:t>
                </a:r>
                <a:r>
                  <a:rPr lang="zh-CN" altLang="en-US" sz="2800"/>
                  <a:t>决定了</a:t>
                </a:r>
                <a:r>
                  <a:rPr lang="en-US" altLang="zh-CN" sz="2800"/>
                  <a:t>A</a:t>
                </a:r>
                <a:r>
                  <a:rPr lang="zh-CN" altLang="en-US" sz="2800"/>
                  <a:t>的稳定程度</a:t>
                </a:r>
                <a:endParaRPr lang="en-US" altLang="zh-CN" sz="2800"/>
              </a:p>
              <a:p>
                <a:endParaRPr lang="en-US" altLang="zh-CN" sz="2800"/>
              </a:p>
              <a:p>
                <a:r>
                  <a:rPr lang="zh-CN" altLang="en-US" sz="2800"/>
                  <a:t>吉洪诺夫正则化确保了</a:t>
                </a:r>
                <a:r>
                  <a:rPr lang="en-US" altLang="zh-CN" sz="2800"/>
                  <a:t>Det(A)</a:t>
                </a:r>
                <a:r>
                  <a:rPr lang="zh-CN" altLang="en-US" sz="2800"/>
                  <a:t>不为零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FA1706-88FD-4ADB-84BB-438E4292C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899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77A9D-5BAE-43B9-A202-32EB31C0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617C6-46BB-4358-938C-D993D832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/>
              <a:t>提问！</a:t>
            </a:r>
          </a:p>
        </p:txBody>
      </p:sp>
    </p:spTree>
    <p:extLst>
      <p:ext uri="{BB962C8B-B14F-4D97-AF65-F5344CB8AC3E}">
        <p14:creationId xmlns:p14="http://schemas.microsoft.com/office/powerpoint/2010/main" val="153437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E9B70-6709-41AB-A86F-5663E638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0711"/>
            <a:ext cx="8596668" cy="1320800"/>
          </a:xfrm>
        </p:spPr>
        <p:txBody>
          <a:bodyPr/>
          <a:lstStyle/>
          <a:p>
            <a:r>
              <a:rPr lang="zh-CN" altLang="en-US"/>
              <a:t>曾经有三部电影叫</a:t>
            </a:r>
            <a:r>
              <a:rPr lang="en-US" altLang="zh-CN"/>
              <a:t>《The Matrix》</a:t>
            </a:r>
            <a:br>
              <a:rPr lang="en-US" altLang="zh-CN"/>
            </a:br>
            <a:r>
              <a:rPr lang="zh-CN" altLang="en-US"/>
              <a:t>讲的是线性代数的故事。。。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FFAEF9D-2BB6-4A10-A79B-11261350C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6" y="1385137"/>
            <a:ext cx="3438756" cy="487157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BE7451-2C83-4E5A-8CCF-EA374A069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36" y="1391481"/>
            <a:ext cx="5120639" cy="38404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57FACD-0A36-4291-923C-17EB18381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324" y="1379587"/>
            <a:ext cx="3540760" cy="502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1C6F6-2302-4965-A8E8-84D46032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世界背后是一张张表（矩阵）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7DC02C-C0F8-4F37-B845-31827CD17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20" y="2028335"/>
            <a:ext cx="10115593" cy="4261147"/>
          </a:xfrm>
        </p:spPr>
      </p:pic>
    </p:spTree>
    <p:extLst>
      <p:ext uri="{BB962C8B-B14F-4D97-AF65-F5344CB8AC3E}">
        <p14:creationId xmlns:p14="http://schemas.microsoft.com/office/powerpoint/2010/main" val="9810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B2B18-BB3D-4861-9C32-EE0C0FAF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图也是矩阵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A70B4D2-EC20-4BB4-A349-2E816C4F4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98" y="1908527"/>
            <a:ext cx="11233191" cy="4567087"/>
          </a:xfrm>
        </p:spPr>
      </p:pic>
    </p:spTree>
    <p:extLst>
      <p:ext uri="{BB962C8B-B14F-4D97-AF65-F5344CB8AC3E}">
        <p14:creationId xmlns:p14="http://schemas.microsoft.com/office/powerpoint/2010/main" val="385260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340A4-94A7-4598-BFD6-7A9FDEC6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为什么我不热衷旅游？</a:t>
            </a:r>
            <a:br>
              <a:rPr lang="en-US" altLang="zh-CN"/>
            </a:br>
            <a:r>
              <a:rPr lang="zh-CN" altLang="en-US"/>
              <a:t>旅游只是改变你在矩阵里的</a:t>
            </a:r>
            <a:r>
              <a:rPr lang="en-US" altLang="zh-CN"/>
              <a:t>X,Y</a:t>
            </a:r>
            <a:r>
              <a:rPr lang="zh-CN" altLang="en-US"/>
              <a:t>坐标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E1A06CE-D445-4D05-AC79-2E2CED1E6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1" y="2956776"/>
            <a:ext cx="5819944" cy="3839984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2B6B3A8-ABB8-4C94-AF5D-581D36CD6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980" y="2155296"/>
            <a:ext cx="6217265" cy="46629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ACB7302-660A-45CF-AA03-8FA415C55715}"/>
              </a:ext>
            </a:extLst>
          </p:cNvPr>
          <p:cNvSpPr txBox="1"/>
          <p:nvPr/>
        </p:nvSpPr>
        <p:spPr>
          <a:xfrm>
            <a:off x="993058" y="2414199"/>
            <a:ext cx="3896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现代化都市都一个样。。。</a:t>
            </a:r>
          </a:p>
        </p:txBody>
      </p:sp>
    </p:spTree>
    <p:extLst>
      <p:ext uri="{BB962C8B-B14F-4D97-AF65-F5344CB8AC3E}">
        <p14:creationId xmlns:p14="http://schemas.microsoft.com/office/powerpoint/2010/main" val="391195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AA8E8-3309-4696-A8F2-722F3512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数据科学的基础就是脑子里能想象一张表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19D833-65CB-4930-B367-6B8AD146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每一行是一个实体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每一列是一个属性</a:t>
            </a:r>
            <a:endParaRPr lang="en-US" altLang="zh-CN" sz="2400"/>
          </a:p>
          <a:p>
            <a:endParaRPr lang="en-US" altLang="zh-CN" sz="2400"/>
          </a:p>
          <a:p>
            <a:endParaRPr lang="zh-CN" altLang="en-US" sz="240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43A9B73-2E12-482F-ADCC-A67EF4199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93048"/>
              </p:ext>
            </p:extLst>
          </p:nvPr>
        </p:nvGraphicFramePr>
        <p:xfrm>
          <a:off x="779227" y="4036943"/>
          <a:ext cx="4349363" cy="19024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782">
                  <a:extLst>
                    <a:ext uri="{9D8B030D-6E8A-4147-A177-3AD203B41FA5}">
                      <a16:colId xmlns:a16="http://schemas.microsoft.com/office/drawing/2014/main" val="550438623"/>
                    </a:ext>
                  </a:extLst>
                </a:gridCol>
                <a:gridCol w="684813">
                  <a:extLst>
                    <a:ext uri="{9D8B030D-6E8A-4147-A177-3AD203B41FA5}">
                      <a16:colId xmlns:a16="http://schemas.microsoft.com/office/drawing/2014/main" val="3560520730"/>
                    </a:ext>
                  </a:extLst>
                </a:gridCol>
                <a:gridCol w="684813">
                  <a:extLst>
                    <a:ext uri="{9D8B030D-6E8A-4147-A177-3AD203B41FA5}">
                      <a16:colId xmlns:a16="http://schemas.microsoft.com/office/drawing/2014/main" val="3017517785"/>
                    </a:ext>
                  </a:extLst>
                </a:gridCol>
                <a:gridCol w="684813">
                  <a:extLst>
                    <a:ext uri="{9D8B030D-6E8A-4147-A177-3AD203B41FA5}">
                      <a16:colId xmlns:a16="http://schemas.microsoft.com/office/drawing/2014/main" val="340348876"/>
                    </a:ext>
                  </a:extLst>
                </a:gridCol>
                <a:gridCol w="1317142">
                  <a:extLst>
                    <a:ext uri="{9D8B030D-6E8A-4147-A177-3AD203B41FA5}">
                      <a16:colId xmlns:a16="http://schemas.microsoft.com/office/drawing/2014/main" val="2636546198"/>
                    </a:ext>
                  </a:extLst>
                </a:gridCol>
              </a:tblGrid>
              <a:tr h="3852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职业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力量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魔法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血槽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敏捷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6650654"/>
                  </a:ext>
                </a:extLst>
              </a:tr>
              <a:tr h="1945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骑士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90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30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60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5390638"/>
                  </a:ext>
                </a:extLst>
              </a:tr>
              <a:tr h="3852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魔法师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30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30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80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4852498"/>
                  </a:ext>
                </a:extLst>
              </a:tr>
              <a:tr h="1945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剑士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30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90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90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8458684"/>
                  </a:ext>
                </a:extLst>
              </a:tr>
              <a:tr h="3852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弓箭手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80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40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60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045338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917BAD4-50D9-4AF8-AAC1-437AE10297E8}"/>
              </a:ext>
            </a:extLst>
          </p:cNvPr>
          <p:cNvSpPr txBox="1"/>
          <p:nvPr/>
        </p:nvSpPr>
        <p:spPr>
          <a:xfrm>
            <a:off x="5542057" y="4778734"/>
            <a:ext cx="4071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数据之妙，心中有表</a:t>
            </a:r>
          </a:p>
        </p:txBody>
      </p:sp>
    </p:spTree>
    <p:extLst>
      <p:ext uri="{BB962C8B-B14F-4D97-AF65-F5344CB8AC3E}">
        <p14:creationId xmlns:p14="http://schemas.microsoft.com/office/powerpoint/2010/main" val="262093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E9F45-4B5D-4C14-88C0-0DC72C25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线性运动是运动的基本形式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74566-C26E-4F7E-B9A4-E85791998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辩证唯物主义：运动是绝对的，静止是相对的</a:t>
            </a:r>
            <a:endParaRPr lang="en-US" altLang="zh-CN" sz="2400"/>
          </a:p>
          <a:p>
            <a:r>
              <a:rPr lang="zh-CN" altLang="en-US" sz="2400"/>
              <a:t>任何复杂的运动，在一瞬间，都可以近似成线性运动</a:t>
            </a:r>
            <a:br>
              <a:rPr lang="en-US" altLang="zh-CN" sz="2400"/>
            </a:br>
            <a:endParaRPr lang="zh-CN" altLang="en-US" sz="240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E409227-DA4C-41A3-A22D-66D6A46F8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71672"/>
              </p:ext>
            </p:extLst>
          </p:nvPr>
        </p:nvGraphicFramePr>
        <p:xfrm>
          <a:off x="79509" y="3579246"/>
          <a:ext cx="3427016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745">
                  <a:extLst>
                    <a:ext uri="{9D8B030D-6E8A-4147-A177-3AD203B41FA5}">
                      <a16:colId xmlns:a16="http://schemas.microsoft.com/office/drawing/2014/main" val="550438623"/>
                    </a:ext>
                  </a:extLst>
                </a:gridCol>
                <a:gridCol w="595839">
                  <a:extLst>
                    <a:ext uri="{9D8B030D-6E8A-4147-A177-3AD203B41FA5}">
                      <a16:colId xmlns:a16="http://schemas.microsoft.com/office/drawing/2014/main" val="3560520730"/>
                    </a:ext>
                  </a:extLst>
                </a:gridCol>
                <a:gridCol w="595839">
                  <a:extLst>
                    <a:ext uri="{9D8B030D-6E8A-4147-A177-3AD203B41FA5}">
                      <a16:colId xmlns:a16="http://schemas.microsoft.com/office/drawing/2014/main" val="3017517785"/>
                    </a:ext>
                  </a:extLst>
                </a:gridCol>
                <a:gridCol w="639744">
                  <a:extLst>
                    <a:ext uri="{9D8B030D-6E8A-4147-A177-3AD203B41FA5}">
                      <a16:colId xmlns:a16="http://schemas.microsoft.com/office/drawing/2014/main" val="340348876"/>
                    </a:ext>
                  </a:extLst>
                </a:gridCol>
                <a:gridCol w="744849">
                  <a:extLst>
                    <a:ext uri="{9D8B030D-6E8A-4147-A177-3AD203B41FA5}">
                      <a16:colId xmlns:a16="http://schemas.microsoft.com/office/drawing/2014/main" val="2636546198"/>
                    </a:ext>
                  </a:extLst>
                </a:gridCol>
              </a:tblGrid>
              <a:tr h="1486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职业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力量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血槽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敏捷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6650654"/>
                  </a:ext>
                </a:extLst>
              </a:tr>
              <a:tr h="1486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5390638"/>
                  </a:ext>
                </a:extLst>
              </a:tr>
              <a:tr h="1978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魔法师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4852498"/>
                  </a:ext>
                </a:extLst>
              </a:tr>
              <a:tr h="1486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8458684"/>
                  </a:ext>
                </a:extLst>
              </a:tr>
              <a:tr h="1978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弓箭手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045338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22383B2-38F8-4AAA-BB26-0E25A49BE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036481"/>
              </p:ext>
            </p:extLst>
          </p:nvPr>
        </p:nvGraphicFramePr>
        <p:xfrm>
          <a:off x="4094918" y="3579250"/>
          <a:ext cx="3855864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353">
                  <a:extLst>
                    <a:ext uri="{9D8B030D-6E8A-4147-A177-3AD203B41FA5}">
                      <a16:colId xmlns:a16="http://schemas.microsoft.com/office/drawing/2014/main" val="3309846034"/>
                    </a:ext>
                  </a:extLst>
                </a:gridCol>
                <a:gridCol w="723584">
                  <a:extLst>
                    <a:ext uri="{9D8B030D-6E8A-4147-A177-3AD203B41FA5}">
                      <a16:colId xmlns:a16="http://schemas.microsoft.com/office/drawing/2014/main" val="708297101"/>
                    </a:ext>
                  </a:extLst>
                </a:gridCol>
                <a:gridCol w="723584">
                  <a:extLst>
                    <a:ext uri="{9D8B030D-6E8A-4147-A177-3AD203B41FA5}">
                      <a16:colId xmlns:a16="http://schemas.microsoft.com/office/drawing/2014/main" val="1527653480"/>
                    </a:ext>
                  </a:extLst>
                </a:gridCol>
                <a:gridCol w="723584">
                  <a:extLst>
                    <a:ext uri="{9D8B030D-6E8A-4147-A177-3AD203B41FA5}">
                      <a16:colId xmlns:a16="http://schemas.microsoft.com/office/drawing/2014/main" val="2568840404"/>
                    </a:ext>
                  </a:extLst>
                </a:gridCol>
                <a:gridCol w="1150759">
                  <a:extLst>
                    <a:ext uri="{9D8B030D-6E8A-4147-A177-3AD203B41FA5}">
                      <a16:colId xmlns:a16="http://schemas.microsoft.com/office/drawing/2014/main" val="2993822540"/>
                    </a:ext>
                  </a:extLst>
                </a:gridCol>
              </a:tblGrid>
              <a:tr h="25457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solidFill>
                            <a:srgbClr val="0070C0"/>
                          </a:solidFill>
                          <a:effectLst/>
                        </a:rPr>
                        <a:t>升级</a:t>
                      </a:r>
                      <a:endParaRPr lang="zh-CN" altLang="en-US" sz="1800" b="0" i="0" u="none" strike="noStrike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力量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血槽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敏捷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9618992"/>
                  </a:ext>
                </a:extLst>
              </a:tr>
              <a:tr h="1388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力量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1.1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7204582"/>
                  </a:ext>
                </a:extLst>
              </a:tr>
              <a:tr h="1388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1.1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44745025"/>
                  </a:ext>
                </a:extLst>
              </a:tr>
              <a:tr h="1388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血槽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1.1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8410333"/>
                  </a:ext>
                </a:extLst>
              </a:tr>
              <a:tr h="1388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敏捷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1.1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388396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3008A49-4579-41C2-B31A-84A35D9C9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78431"/>
              </p:ext>
            </p:extLst>
          </p:nvPr>
        </p:nvGraphicFramePr>
        <p:xfrm>
          <a:off x="8541067" y="3584802"/>
          <a:ext cx="3266806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0015">
                  <a:extLst>
                    <a:ext uri="{9D8B030D-6E8A-4147-A177-3AD203B41FA5}">
                      <a16:colId xmlns:a16="http://schemas.microsoft.com/office/drawing/2014/main" val="158711113"/>
                    </a:ext>
                  </a:extLst>
                </a:gridCol>
                <a:gridCol w="618490">
                  <a:extLst>
                    <a:ext uri="{9D8B030D-6E8A-4147-A177-3AD203B41FA5}">
                      <a16:colId xmlns:a16="http://schemas.microsoft.com/office/drawing/2014/main" val="2099122983"/>
                    </a:ext>
                  </a:extLst>
                </a:gridCol>
                <a:gridCol w="618490">
                  <a:extLst>
                    <a:ext uri="{9D8B030D-6E8A-4147-A177-3AD203B41FA5}">
                      <a16:colId xmlns:a16="http://schemas.microsoft.com/office/drawing/2014/main" val="1430684046"/>
                    </a:ext>
                  </a:extLst>
                </a:gridCol>
                <a:gridCol w="618490">
                  <a:extLst>
                    <a:ext uri="{9D8B030D-6E8A-4147-A177-3AD203B41FA5}">
                      <a16:colId xmlns:a16="http://schemas.microsoft.com/office/drawing/2014/main" val="663354439"/>
                    </a:ext>
                  </a:extLst>
                </a:gridCol>
                <a:gridCol w="581321">
                  <a:extLst>
                    <a:ext uri="{9D8B030D-6E8A-4147-A177-3AD203B41FA5}">
                      <a16:colId xmlns:a16="http://schemas.microsoft.com/office/drawing/2014/main" val="2575840826"/>
                    </a:ext>
                  </a:extLst>
                </a:gridCol>
              </a:tblGrid>
              <a:tr h="14940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职业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力量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血槽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敏捷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46965316"/>
                  </a:ext>
                </a:extLst>
              </a:tr>
              <a:tr h="14940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6210615"/>
                  </a:ext>
                </a:extLst>
              </a:tr>
              <a:tr h="1945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魔法师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110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88318347"/>
                  </a:ext>
                </a:extLst>
              </a:tr>
              <a:tr h="14940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1957570"/>
                  </a:ext>
                </a:extLst>
              </a:tr>
              <a:tr h="1945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弓箭手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2342801"/>
                  </a:ext>
                </a:extLst>
              </a:tr>
            </a:tbl>
          </a:graphicData>
        </a:graphic>
      </p:graphicFrame>
      <p:sp>
        <p:nvSpPr>
          <p:cNvPr id="7" name="乘号 6">
            <a:extLst>
              <a:ext uri="{FF2B5EF4-FFF2-40B4-BE49-F238E27FC236}">
                <a16:creationId xmlns:a16="http://schemas.microsoft.com/office/drawing/2014/main" id="{C598F437-49C0-4DAE-9E57-1F1098BEFDD1}"/>
              </a:ext>
            </a:extLst>
          </p:cNvPr>
          <p:cNvSpPr/>
          <p:nvPr/>
        </p:nvSpPr>
        <p:spPr>
          <a:xfrm>
            <a:off x="3523714" y="3959753"/>
            <a:ext cx="499648" cy="6917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号 7">
            <a:extLst>
              <a:ext uri="{FF2B5EF4-FFF2-40B4-BE49-F238E27FC236}">
                <a16:creationId xmlns:a16="http://schemas.microsoft.com/office/drawing/2014/main" id="{834B7F6A-6B92-412C-BE4B-C38C72B6ABEA}"/>
              </a:ext>
            </a:extLst>
          </p:cNvPr>
          <p:cNvSpPr/>
          <p:nvPr/>
        </p:nvSpPr>
        <p:spPr>
          <a:xfrm>
            <a:off x="7958728" y="4110828"/>
            <a:ext cx="526269" cy="38166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CF2430-E2AA-4BAE-914C-D8F526FE22D0}"/>
              </a:ext>
            </a:extLst>
          </p:cNvPr>
          <p:cNvSpPr txBox="1"/>
          <p:nvPr/>
        </p:nvSpPr>
        <p:spPr>
          <a:xfrm>
            <a:off x="3943848" y="5057036"/>
            <a:ext cx="906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输入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AE851D-AF16-4CCE-BFFC-460B91C3AB12}"/>
              </a:ext>
            </a:extLst>
          </p:cNvPr>
          <p:cNvSpPr txBox="1"/>
          <p:nvPr/>
        </p:nvSpPr>
        <p:spPr>
          <a:xfrm>
            <a:off x="5328701" y="3082695"/>
            <a:ext cx="905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输出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E33CC5A-D640-4F00-AFEA-731BE83DBE75}"/>
              </a:ext>
            </a:extLst>
          </p:cNvPr>
          <p:cNvSpPr txBox="1"/>
          <p:nvPr/>
        </p:nvSpPr>
        <p:spPr>
          <a:xfrm>
            <a:off x="2782956" y="5535302"/>
            <a:ext cx="6567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矩阵是一种特殊的函数，行是输入，列是输出。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</a:rPr>
              <a:t>矩阵作为函数，把输入转化为输出。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</a:rPr>
              <a:t>矩阵相乘其实是线性的函数嵌套。</a:t>
            </a:r>
          </a:p>
        </p:txBody>
      </p:sp>
    </p:spTree>
    <p:extLst>
      <p:ext uri="{BB962C8B-B14F-4D97-AF65-F5344CB8AC3E}">
        <p14:creationId xmlns:p14="http://schemas.microsoft.com/office/powerpoint/2010/main" val="166272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91420-1A0F-4CC2-846D-72A5F48A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线性代数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A7118-9A24-4AFD-A2B0-1AFDBC2FE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8943"/>
            <a:ext cx="8596668" cy="505702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/>
              <a:t>标量，向量，矩阵</a:t>
            </a:r>
            <a:endParaRPr lang="en-US" altLang="zh-CN" sz="2800"/>
          </a:p>
          <a:p>
            <a:r>
              <a:rPr lang="zh-CN" altLang="en-US" sz="2800"/>
              <a:t>矩阵和向量运算</a:t>
            </a:r>
            <a:endParaRPr lang="en-US" altLang="zh-CN" sz="2800"/>
          </a:p>
          <a:p>
            <a:r>
              <a:rPr lang="zh-CN" altLang="en-US" sz="2800"/>
              <a:t>单位阵和矩阵逆</a:t>
            </a:r>
            <a:endParaRPr lang="en-US" altLang="zh-CN" sz="2800"/>
          </a:p>
          <a:p>
            <a:r>
              <a:rPr lang="zh-CN" altLang="en-US" sz="2800"/>
              <a:t>范数</a:t>
            </a:r>
            <a:endParaRPr lang="en-US" altLang="zh-CN" sz="2800"/>
          </a:p>
          <a:p>
            <a:r>
              <a:rPr lang="zh-CN" altLang="en-US" sz="2800"/>
              <a:t>特殊矩阵</a:t>
            </a:r>
            <a:endParaRPr lang="en-US" altLang="zh-CN" sz="2800"/>
          </a:p>
          <a:p>
            <a:r>
              <a:rPr lang="zh-CN" altLang="en-US" sz="2800"/>
              <a:t>特征值分解</a:t>
            </a:r>
            <a:endParaRPr lang="en-US" altLang="zh-CN" sz="2800"/>
          </a:p>
          <a:p>
            <a:r>
              <a:rPr lang="zh-CN" altLang="en-US" sz="2800"/>
              <a:t>奇异值分解</a:t>
            </a:r>
            <a:endParaRPr lang="en-US" altLang="zh-CN" sz="2800"/>
          </a:p>
          <a:p>
            <a:r>
              <a:rPr lang="zh-CN" altLang="en-US" sz="2800"/>
              <a:t>广义逆</a:t>
            </a:r>
            <a:endParaRPr lang="en-US" altLang="zh-CN" sz="2800"/>
          </a:p>
          <a:p>
            <a:r>
              <a:rPr lang="zh-CN" altLang="en-US" sz="2800"/>
              <a:t>迹算子</a:t>
            </a:r>
            <a:endParaRPr lang="en-US" altLang="zh-CN" sz="2800"/>
          </a:p>
          <a:p>
            <a:r>
              <a:rPr lang="zh-CN" altLang="en-US" sz="2800"/>
              <a:t>行列式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410971282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295</TotalTime>
  <Words>785</Words>
  <Application>Microsoft Office PowerPoint</Application>
  <PresentationFormat>宽屏</PresentationFormat>
  <Paragraphs>271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线性代数温故知新</vt:lpstr>
      <vt:lpstr>数据科学的两大数学基础</vt:lpstr>
      <vt:lpstr>曾经有三部电影叫《The Matrix》 讲的是线性代数的故事。。。</vt:lpstr>
      <vt:lpstr>世界背后是一张张表（矩阵）</vt:lpstr>
      <vt:lpstr>图也是矩阵</vt:lpstr>
      <vt:lpstr>为什么我不热衷旅游？ 旅游只是改变你在矩阵里的X,Y坐标</vt:lpstr>
      <vt:lpstr>数据科学的基础就是脑子里能想象一张表</vt:lpstr>
      <vt:lpstr>线性运动是运动的基本形式</vt:lpstr>
      <vt:lpstr>线性代数</vt:lpstr>
      <vt:lpstr>标量(Scalar)</vt:lpstr>
      <vt:lpstr>向量(vector)</vt:lpstr>
      <vt:lpstr>矩阵(matrix)</vt:lpstr>
      <vt:lpstr>矩阵即是数据，也是函数（运动）</vt:lpstr>
      <vt:lpstr>矩阵转置(matrix transposition)</vt:lpstr>
      <vt:lpstr>矩阵乘法(matrix multiplication)</vt:lpstr>
      <vt:lpstr>单位阵（Identity Matrix)</vt:lpstr>
      <vt:lpstr>逆矩阵(inverse matrix)</vt:lpstr>
      <vt:lpstr>吉洪诺夫正则化(Tikhonov regularization )</vt:lpstr>
      <vt:lpstr>逆矩阵用于解方程</vt:lpstr>
      <vt:lpstr>范数(norm)</vt:lpstr>
      <vt:lpstr>特殊矩阵</vt:lpstr>
      <vt:lpstr>特征值(eigenvalue) 特征向量(eigenvector)</vt:lpstr>
      <vt:lpstr>奇异值分解(SVD,Singular Value Decomposition)</vt:lpstr>
      <vt:lpstr>广义逆(Moore-Penrose Pseudoinverse)</vt:lpstr>
      <vt:lpstr>矩阵的迹(Trace)</vt:lpstr>
      <vt:lpstr>行列式（Determinant)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机器学习的数学基础</dc:title>
  <dc:creator>wangyi</dc:creator>
  <cp:lastModifiedBy>wangyi</cp:lastModifiedBy>
  <cp:revision>77</cp:revision>
  <dcterms:created xsi:type="dcterms:W3CDTF">2019-08-28T10:48:14Z</dcterms:created>
  <dcterms:modified xsi:type="dcterms:W3CDTF">2019-09-03T05:01:44Z</dcterms:modified>
</cp:coreProperties>
</file>