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68" r:id="rId15"/>
    <p:sldId id="270" r:id="rId16"/>
    <p:sldId id="273" r:id="rId17"/>
    <p:sldId id="272" r:id="rId18"/>
    <p:sldId id="269" r:id="rId19"/>
    <p:sldId id="279" r:id="rId20"/>
    <p:sldId id="293" r:id="rId21"/>
    <p:sldId id="274" r:id="rId22"/>
    <p:sldId id="276" r:id="rId23"/>
    <p:sldId id="277" r:id="rId24"/>
    <p:sldId id="278" r:id="rId25"/>
    <p:sldId id="280" r:id="rId26"/>
    <p:sldId id="281" r:id="rId27"/>
    <p:sldId id="282" r:id="rId28"/>
    <p:sldId id="292" r:id="rId29"/>
    <p:sldId id="294" r:id="rId30"/>
    <p:sldId id="283" r:id="rId31"/>
    <p:sldId id="284" r:id="rId32"/>
    <p:sldId id="286" r:id="rId33"/>
    <p:sldId id="288" r:id="rId34"/>
    <p:sldId id="285" r:id="rId35"/>
    <p:sldId id="287" r:id="rId36"/>
    <p:sldId id="289" r:id="rId37"/>
    <p:sldId id="290" r:id="rId38"/>
    <p:sldId id="29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E98D-C7DD-42F9-ACF5-1B1B12F6B0CE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48A-BC88-49E1-8408-3B5FCEFF8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98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E98D-C7DD-42F9-ACF5-1B1B12F6B0CE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48A-BC88-49E1-8408-3B5FCEFF8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84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E98D-C7DD-42F9-ACF5-1B1B12F6B0CE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48A-BC88-49E1-8408-3B5FCEFF842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1532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E98D-C7DD-42F9-ACF5-1B1B12F6B0CE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48A-BC88-49E1-8408-3B5FCEFF8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247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E98D-C7DD-42F9-ACF5-1B1B12F6B0CE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48A-BC88-49E1-8408-3B5FCEFF842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6246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E98D-C7DD-42F9-ACF5-1B1B12F6B0CE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48A-BC88-49E1-8408-3B5FCEFF8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507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E98D-C7DD-42F9-ACF5-1B1B12F6B0CE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48A-BC88-49E1-8408-3B5FCEFF8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757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E98D-C7DD-42F9-ACF5-1B1B12F6B0CE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48A-BC88-49E1-8408-3B5FCEFF8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29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E98D-C7DD-42F9-ACF5-1B1B12F6B0CE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48A-BC88-49E1-8408-3B5FCEFF8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15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E98D-C7DD-42F9-ACF5-1B1B12F6B0CE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48A-BC88-49E1-8408-3B5FCEFF8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0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E98D-C7DD-42F9-ACF5-1B1B12F6B0CE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48A-BC88-49E1-8408-3B5FCEFF8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28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E98D-C7DD-42F9-ACF5-1B1B12F6B0CE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48A-BC88-49E1-8408-3B5FCEFF8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32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E98D-C7DD-42F9-ACF5-1B1B12F6B0CE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48A-BC88-49E1-8408-3B5FCEFF8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E98D-C7DD-42F9-ACF5-1B1B12F6B0CE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48A-BC88-49E1-8408-3B5FCEFF8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71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E98D-C7DD-42F9-ACF5-1B1B12F6B0CE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48A-BC88-49E1-8408-3B5FCEFF8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90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E98D-C7DD-42F9-ACF5-1B1B12F6B0CE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48A-BC88-49E1-8408-3B5FCEFF8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04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2E98D-C7DD-42F9-ACF5-1B1B12F6B0CE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15C48A-BC88-49E1-8408-3B5FCEFF8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28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7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4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B93F6-640F-4607-BBA6-7C9D949A5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基展开与核平滑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FC281E-B049-4566-A210-36DC643CC5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王一</a:t>
            </a:r>
          </a:p>
        </p:txBody>
      </p:sp>
    </p:spTree>
    <p:extLst>
      <p:ext uri="{BB962C8B-B14F-4D97-AF65-F5344CB8AC3E}">
        <p14:creationId xmlns:p14="http://schemas.microsoft.com/office/powerpoint/2010/main" val="3145228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D451E-CB02-4F59-A758-6F3E75846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方波拟合结果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624BB1-AFC8-40B4-B435-57EC1F198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55" y="1673346"/>
            <a:ext cx="5580450" cy="425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99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884F9-E406-49A5-8F1D-C695B931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玩坏了。。。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831F91-9A00-45B0-B05F-742328D98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87" y="2117987"/>
            <a:ext cx="91725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67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5CB70-F920-4E01-A63F-DEC444005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方波加斜波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485034-FB07-4341-A341-644A65F6E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363" y="1676400"/>
            <a:ext cx="6005222" cy="47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36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BDAA3-DA66-409A-A982-6DEDB2F79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B-Spline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A40AE2-843C-4A77-9E05-C244A3BA0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68" y="1352891"/>
            <a:ext cx="7198654" cy="544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16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AC13D-6A1A-4446-B538-FFCB5253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基展开</a:t>
            </a:r>
            <a:r>
              <a:rPr lang="en-US" altLang="zh-CN"/>
              <a:t>Basis Expansion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CAD0FAF-0961-44F1-80DD-0CF1B3266169}"/>
                  </a:ext>
                </a:extLst>
              </p:cNvPr>
              <p:cNvSpPr txBox="1"/>
              <p:nvPr/>
            </p:nvSpPr>
            <p:spPr>
              <a:xfrm>
                <a:off x="1055245" y="3232877"/>
                <a:ext cx="1226780" cy="734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</m:mr>
                      </m:m>
                      <m:groupChr>
                        <m:groupChrPr>
                          <m:chr m:val="⇒"/>
                          <m:vertJc m:val="bot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3)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3)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CAD0FAF-0961-44F1-80DD-0CF1B3266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245" y="3232877"/>
                <a:ext cx="1226780" cy="734826"/>
              </a:xfrm>
              <a:prstGeom prst="rect">
                <a:avLst/>
              </a:prstGeom>
              <a:blipFill>
                <a:blip r:embed="rId2"/>
                <a:stretch>
                  <a:fillRect r="-2711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F2C041A4-91AA-4033-9547-837D1BF6513E}"/>
              </a:ext>
            </a:extLst>
          </p:cNvPr>
          <p:cNvSpPr txBox="1"/>
          <p:nvPr/>
        </p:nvSpPr>
        <p:spPr>
          <a:xfrm>
            <a:off x="1009815" y="4802588"/>
            <a:ext cx="7521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之前的例子都是一维数据扩充，也可以进行高维扩充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3DD539-38F5-4F6B-B07B-B0B98CCFC5C4}"/>
              </a:ext>
            </a:extLst>
          </p:cNvPr>
          <p:cNvSpPr/>
          <p:nvPr/>
        </p:nvSpPr>
        <p:spPr>
          <a:xfrm>
            <a:off x="984927" y="2099347"/>
            <a:ext cx="4628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/>
              <a:t>把原始数据进行非线性扩充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D4CBD7-D3CF-4A23-AA59-7CDA115A6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756" y="2225411"/>
            <a:ext cx="15906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06E0B-5A87-44AB-AD6F-719ADEC3C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随机比特回归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66FC1-2C5D-4D78-8389-3BB5D315E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16248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400"/>
              <a:t>随机产生无数个特征（</a:t>
            </a:r>
            <a:r>
              <a:rPr lang="en-US" altLang="zh-CN" sz="2400"/>
              <a:t>10</a:t>
            </a:r>
            <a:r>
              <a:rPr lang="zh-CN" altLang="en-US" sz="2400"/>
              <a:t>万）总有适合的</a:t>
            </a:r>
            <a:endParaRPr lang="en-US" altLang="zh-CN" sz="2400"/>
          </a:p>
          <a:p>
            <a:r>
              <a:rPr lang="zh-CN" altLang="en-US" sz="2400"/>
              <a:t>随机取若干个子变量，例如</a:t>
            </a:r>
            <a:r>
              <a:rPr lang="en-US" altLang="zh-CN" sz="2400"/>
              <a:t>x1,x4,x6</a:t>
            </a:r>
          </a:p>
          <a:p>
            <a:r>
              <a:rPr lang="zh-CN" altLang="en-US" sz="2400"/>
              <a:t>随机正态分布产生相应的权重</a:t>
            </a:r>
            <a:endParaRPr lang="en-US" altLang="zh-CN" sz="2400"/>
          </a:p>
          <a:p>
            <a:r>
              <a:rPr lang="en-US" altLang="zh-CN" sz="2400"/>
              <a:t>Bit(i)=w1*x1+w4*x4+w6*x6&gt;T</a:t>
            </a:r>
          </a:p>
          <a:p>
            <a:r>
              <a:rPr lang="zh-CN" altLang="en-US" sz="2400"/>
              <a:t>使用正则化的回归和逻辑回归</a:t>
            </a:r>
            <a:endParaRPr lang="en-US" altLang="zh-CN" sz="2400"/>
          </a:p>
          <a:p>
            <a:r>
              <a:rPr lang="zh-CN" altLang="en-US" sz="2400"/>
              <a:t>使用</a:t>
            </a:r>
            <a:r>
              <a:rPr lang="en-US" altLang="zh-CN" sz="2400"/>
              <a:t>SSE</a:t>
            </a:r>
            <a:r>
              <a:rPr lang="zh-CN" altLang="en-US" sz="2400"/>
              <a:t>加速</a:t>
            </a:r>
            <a:endParaRPr lang="en-US" altLang="zh-CN" sz="2400"/>
          </a:p>
          <a:p>
            <a:r>
              <a:rPr lang="zh-CN" altLang="en-US" sz="2400"/>
              <a:t>非常准确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96BA76-695C-4461-9643-0F89E5D5A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419" y="78479"/>
            <a:ext cx="5040974" cy="672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25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BCFAE-7B3B-4E78-A5D3-EF9AF7CD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RBR</a:t>
            </a:r>
            <a:r>
              <a:rPr lang="zh-CN" altLang="en-US"/>
              <a:t>用于分类数据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67B345-13D7-455F-9555-C8FAB5A0F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3163"/>
            <a:ext cx="12192000" cy="396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55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F8D80-45A5-4DED-874A-CC3DE29F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RBR</a:t>
            </a:r>
            <a:r>
              <a:rPr lang="zh-CN" altLang="en-US"/>
              <a:t>用于分类数据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8DA09D-2E7A-436A-A052-F98FA8FAC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2967"/>
            <a:ext cx="12192000" cy="453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59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38DB9-75A2-4503-B4D1-00E340C4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下一节课作业：“科学”拟合器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26105-6AE2-4E68-A5AF-829C3DB86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给定一个数据，使用</a:t>
            </a:r>
            <a:r>
              <a:rPr lang="en-US" altLang="zh-CN" sz="2400"/>
              <a:t>1,x,x^p,exp(x),log(x),sqrt(x),sin(x),cos(x)</a:t>
            </a:r>
            <a:r>
              <a:rPr lang="zh-CN" altLang="en-US" sz="2400"/>
              <a:t>等基函数进行“科学拟合”，并输出拟合系数和图像。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5AD09AB-4A78-45A9-85E4-B5D8AA4D005E}"/>
                  </a:ext>
                </a:extLst>
              </p:cNvPr>
              <p:cNvSpPr txBox="1"/>
              <p:nvPr/>
            </p:nvSpPr>
            <p:spPr>
              <a:xfrm>
                <a:off x="1256306" y="3940541"/>
                <a:ext cx="13851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zh-CN"/>
                          <m:t>(</m:t>
                        </m:r>
                        <m:r>
                          <m:rPr>
                            <m:nor/>
                          </m:rPr>
                          <a:rPr lang="en-US" altLang="zh-CN"/>
                          <m:t>X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m:rPr>
                            <m:nor/>
                          </m:rPr>
                          <a:rPr lang="en-US" altLang="zh-CN"/>
                          <m:t>X</m:t>
                        </m:r>
                        <m:r>
                          <m:rPr>
                            <m:nor/>
                          </m:rPr>
                          <a:rPr lang="en-US" altLang="zh-CN"/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nor/>
                      </m:rPr>
                      <a:rPr lang="en-US" altLang="zh-CN"/>
                      <m:t>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altLang="zh-CN"/>
                  <a:t>Y</a:t>
                </a:r>
                <a:endParaRPr lang="zh-CN" altLang="en-US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5AD09AB-4A78-45A9-85E4-B5D8AA4D0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306" y="3940541"/>
                <a:ext cx="1385139" cy="276999"/>
              </a:xfrm>
              <a:prstGeom prst="rect">
                <a:avLst/>
              </a:prstGeom>
              <a:blipFill>
                <a:blip r:embed="rId2"/>
                <a:stretch>
                  <a:fillRect l="-7930" t="-30435" r="-6167" b="-4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213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550B6-B733-485B-9714-D190B826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核平滑</a:t>
            </a:r>
            <a:r>
              <a:rPr lang="en-US" altLang="zh-CN"/>
              <a:t>Kenel Smoothing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D6B37E-5A2E-47F9-A7B5-514567F88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58" y="4001495"/>
            <a:ext cx="2733675" cy="800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B6B420C-4C92-4A66-882A-D4838CD0E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58" y="1952332"/>
            <a:ext cx="2152650" cy="7905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1F5E4F4-61AE-412F-8A9D-EB197C57A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494" y="3148178"/>
            <a:ext cx="3028950" cy="25812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A5FDA6-EE38-4BD2-9775-A15D946082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9052" y="2683524"/>
            <a:ext cx="37242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0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97852-1F62-4387-9D7C-883AECED4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回顾回归模型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B475C-97E5-4D09-A6AC-CF7DAFD2D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endParaRPr lang="en-US" altLang="zh-CN"/>
          </a:p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5E4D333-68A3-4134-BAE9-886482C729A1}"/>
                  </a:ext>
                </a:extLst>
              </p:cNvPr>
              <p:cNvSpPr/>
              <p:nvPr/>
            </p:nvSpPr>
            <p:spPr>
              <a:xfrm>
                <a:off x="993913" y="1902465"/>
                <a:ext cx="2095830" cy="1144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5E4D333-68A3-4134-BAE9-886482C72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913" y="1902465"/>
                <a:ext cx="2095830" cy="11446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31F2B04-B716-46D9-8060-658BD9893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79" y="3224212"/>
            <a:ext cx="1419225" cy="4095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A149013-DF7A-4350-996D-4CFDE9AFAFF5}"/>
              </a:ext>
            </a:extLst>
          </p:cNvPr>
          <p:cNvSpPr txBox="1"/>
          <p:nvPr/>
        </p:nvSpPr>
        <p:spPr>
          <a:xfrm>
            <a:off x="898497" y="4471702"/>
            <a:ext cx="84681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即使是最简单的线性回归，其实也是两部分数据的拼接</a:t>
            </a:r>
            <a:r>
              <a:rPr lang="en-US" altLang="zh-CN" sz="2400"/>
              <a:t>:1</a:t>
            </a:r>
            <a:r>
              <a:rPr lang="zh-CN" altLang="en-US" sz="2400"/>
              <a:t>和</a:t>
            </a:r>
            <a:r>
              <a:rPr lang="en-US" altLang="zh-CN" sz="2400"/>
              <a:t>X</a:t>
            </a:r>
          </a:p>
          <a:p>
            <a:endParaRPr lang="en-US" altLang="zh-CN" sz="2400"/>
          </a:p>
          <a:p>
            <a:r>
              <a:rPr lang="zh-CN" altLang="en-US" sz="2400"/>
              <a:t>编写回归程序的小窍门：</a:t>
            </a:r>
            <a:endParaRPr lang="en-US" altLang="zh-CN" sz="2400"/>
          </a:p>
          <a:p>
            <a:r>
              <a:rPr lang="zh-CN" altLang="en-US" sz="2400"/>
              <a:t>不要为截距编程头疼，而是把</a:t>
            </a:r>
            <a:r>
              <a:rPr lang="en-US" altLang="zh-CN" sz="2400"/>
              <a:t>X</a:t>
            </a:r>
            <a:r>
              <a:rPr lang="zh-CN" altLang="en-US" sz="2400"/>
              <a:t>扩展成</a:t>
            </a:r>
            <a:r>
              <a:rPr lang="en-US" altLang="zh-CN" sz="2400"/>
              <a:t>(1,X)</a:t>
            </a:r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F85B861-FB4B-4B59-A44F-DEC2904D8D6B}"/>
                  </a:ext>
                </a:extLst>
              </p:cNvPr>
              <p:cNvSpPr txBox="1"/>
              <p:nvPr/>
            </p:nvSpPr>
            <p:spPr>
              <a:xfrm>
                <a:off x="4052884" y="2103788"/>
                <a:ext cx="14192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zh-CN"/>
                          <m:t>(</m:t>
                        </m:r>
                        <m:r>
                          <m:rPr>
                            <m:nor/>
                          </m:rPr>
                          <a:rPr lang="en-US" altLang="zh-CN"/>
                          <m:t>X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m:rPr>
                            <m:nor/>
                          </m:rPr>
                          <a:rPr lang="en-US" altLang="zh-CN"/>
                          <m:t>X</m:t>
                        </m:r>
                        <m:r>
                          <m:rPr>
                            <m:nor/>
                          </m:rPr>
                          <a:rPr lang="en-US" altLang="zh-CN"/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nor/>
                      </m:rPr>
                      <a:rPr lang="en-US" altLang="zh-CN"/>
                      <m:t>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altLang="zh-CN"/>
                  <a:t>Y</a:t>
                </a:r>
                <a:endParaRPr lang="zh-CN" altLang="en-US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F85B861-FB4B-4B59-A44F-DEC2904D8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884" y="2103788"/>
                <a:ext cx="1419225" cy="276999"/>
              </a:xfrm>
              <a:prstGeom prst="rect">
                <a:avLst/>
              </a:prstGeom>
              <a:blipFill>
                <a:blip r:embed="rId4"/>
                <a:stretch>
                  <a:fillRect l="-7725" t="-30435" r="-3004" b="-4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443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>
            <a:extLst>
              <a:ext uri="{FF2B5EF4-FFF2-40B4-BE49-F238E27FC236}">
                <a16:creationId xmlns:a16="http://schemas.microsoft.com/office/drawing/2014/main" id="{86900C1C-4850-41B0-9DC3-9DF3A7D496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1066800"/>
          <a:ext cx="7507288" cy="491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3606480" imgH="2361960" progId="Equation.3">
                  <p:embed/>
                </p:oleObj>
              </mc:Choice>
              <mc:Fallback>
                <p:oleObj name="Equation" r:id="rId3" imgW="3606480" imgH="2361960" progId="Equation.3">
                  <p:embed/>
                  <p:pic>
                    <p:nvPicPr>
                      <p:cNvPr id="8194" name="Object 2">
                        <a:extLst>
                          <a:ext uri="{FF2B5EF4-FFF2-40B4-BE49-F238E27FC236}">
                            <a16:creationId xmlns:a16="http://schemas.microsoft.com/office/drawing/2014/main" id="{86900C1C-4850-41B0-9DC3-9DF3A7D496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66800"/>
                        <a:ext cx="7507288" cy="491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8">
            <a:extLst>
              <a:ext uri="{FF2B5EF4-FFF2-40B4-BE49-F238E27FC236}">
                <a16:creationId xmlns:a16="http://schemas.microsoft.com/office/drawing/2014/main" id="{ED73F44B-42DD-45F3-8F13-6501616C8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569913"/>
            <a:ext cx="24929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核函数定义</a:t>
            </a:r>
            <a:endParaRPr lang="en-US" altLang="zh-CN" sz="36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729225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01B9E-1FC0-4937-9EB6-DBF6DACA2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K-NN</a:t>
            </a:r>
            <a:r>
              <a:rPr lang="zh-CN" altLang="en-US"/>
              <a:t>其实是一个局部均匀核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9A5303-E16B-4E15-84DE-8A38AEEB2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60" y="1442541"/>
            <a:ext cx="56769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81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08099-F69C-4D42-BEEF-A59AD44F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给近邻更大的权重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61E18E-6A4C-476B-9D69-00E723553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8DE61E-CAEC-42DA-B094-B0DC32B13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27" y="1428254"/>
            <a:ext cx="57531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56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EFC12-EC5D-480F-9339-F8649D513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常见的核函数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249F01-C7BA-41E4-AECE-7E59EF2C6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24AE45-E320-450E-8AEC-9DDA81ED4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79" y="1496709"/>
            <a:ext cx="1051560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54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17ED1-08FD-40B8-83C7-B935B888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核平滑的边界缺陷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565682-5968-434A-8045-090431A71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00" y="1747466"/>
            <a:ext cx="103060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14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85E3E-C8DB-45F9-AF98-1B8C2679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局部线性回归：对数据点加权即可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AFA482-893F-4BB4-86F8-AAB5C858E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23" y="1725186"/>
            <a:ext cx="104108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74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BBD74-DB4A-43A1-B5A7-8F3D2BAE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选择核的带宽</a:t>
            </a:r>
            <a:r>
              <a:rPr lang="en-US" altLang="zh-CN"/>
              <a:t>(bandwidth)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F5E3E8-4412-4A9E-A6A3-93A064B9C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采用</a:t>
            </a:r>
            <a:r>
              <a:rPr lang="en-US" altLang="zh-CN" sz="2400"/>
              <a:t>Leave one out</a:t>
            </a:r>
            <a:r>
              <a:rPr lang="zh-CN" altLang="en-US" sz="2400"/>
              <a:t>或者</a:t>
            </a:r>
            <a:r>
              <a:rPr lang="en-US" altLang="zh-CN" sz="2400"/>
              <a:t>K-fold Cross Validation</a:t>
            </a:r>
          </a:p>
          <a:p>
            <a:endParaRPr lang="en-US" altLang="zh-CN" sz="2400"/>
          </a:p>
          <a:p>
            <a:r>
              <a:rPr lang="zh-CN" altLang="en-US" sz="2400"/>
              <a:t>采用</a:t>
            </a:r>
            <a:r>
              <a:rPr lang="en-US" altLang="zh-CN" sz="2400"/>
              <a:t>”Rule-of-thumb” </a:t>
            </a:r>
            <a:r>
              <a:rPr lang="zh-CN" altLang="en-US" sz="2400"/>
              <a:t>经验公式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在非专业情况下，用</a:t>
            </a:r>
            <a:r>
              <a:rPr lang="en-US" altLang="zh-CN" sz="2400"/>
              <a:t>r</a:t>
            </a:r>
            <a:r>
              <a:rPr lang="zh-CN" altLang="en-US" sz="2400"/>
              <a:t>的</a:t>
            </a:r>
            <a:r>
              <a:rPr lang="en-US" altLang="zh-CN" sz="2400"/>
              <a:t>lowess</a:t>
            </a:r>
            <a:r>
              <a:rPr lang="zh-CN" altLang="en-US" sz="2400"/>
              <a:t>即可</a:t>
            </a:r>
          </a:p>
        </p:txBody>
      </p:sp>
    </p:spTree>
    <p:extLst>
      <p:ext uri="{BB962C8B-B14F-4D97-AF65-F5344CB8AC3E}">
        <p14:creationId xmlns:p14="http://schemas.microsoft.com/office/powerpoint/2010/main" val="2210872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BD7DA-0E68-45F7-ADEF-B76FAB68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LOWESS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B71D46-D93E-4E1F-A752-4578663D1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实际上最常用的平滑手段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R</a:t>
            </a:r>
            <a:r>
              <a:rPr lang="zh-CN" altLang="en-US" sz="2400"/>
              <a:t>函数</a:t>
            </a:r>
            <a:r>
              <a:rPr lang="en-US" altLang="zh-CN" sz="2400"/>
              <a:t>lowess</a:t>
            </a:r>
          </a:p>
          <a:p>
            <a:endParaRPr lang="zh-CN" altLang="en-US" sz="2400"/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FF4E9741-EED7-49D1-B0A8-9787BB062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342" y="148431"/>
            <a:ext cx="6569075" cy="656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289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F8795-1983-4B52-A1C2-1E7D6625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Kernel Density Estimation</a:t>
            </a:r>
            <a:endParaRPr lang="zh-CN" altLang="en-US"/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F7E77272-B47B-4A5C-B4D8-947F8FDDB2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819461"/>
              </p:ext>
            </p:extLst>
          </p:nvPr>
        </p:nvGraphicFramePr>
        <p:xfrm>
          <a:off x="710414" y="1930179"/>
          <a:ext cx="8645525" cy="431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4241520" imgH="2133360" progId="Equation.3">
                  <p:embed/>
                </p:oleObj>
              </mc:Choice>
              <mc:Fallback>
                <p:oleObj name="Equation" r:id="rId3" imgW="4241520" imgH="2133360" progId="Equation.3">
                  <p:embed/>
                  <p:pic>
                    <p:nvPicPr>
                      <p:cNvPr id="9218" name="Object 2">
                        <a:extLst>
                          <a:ext uri="{FF2B5EF4-FFF2-40B4-BE49-F238E27FC236}">
                            <a16:creationId xmlns:a16="http://schemas.microsoft.com/office/drawing/2014/main" id="{3F8D20BC-F075-4931-80CD-C547B5A4D1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14" y="1930179"/>
                        <a:ext cx="8645525" cy="431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4855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95F5C-FC28-4E3D-A7A4-602B5B58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概率密度估计</a:t>
            </a:r>
          </a:p>
        </p:txBody>
      </p:sp>
      <p:pic>
        <p:nvPicPr>
          <p:cNvPr id="4" name="Picture 4" descr="lect3fig0">
            <a:extLst>
              <a:ext uri="{FF2B5EF4-FFF2-40B4-BE49-F238E27FC236}">
                <a16:creationId xmlns:a16="http://schemas.microsoft.com/office/drawing/2014/main" id="{2E4BC021-0BF0-4B61-96A5-10116DDCB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57400"/>
            <a:ext cx="59436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08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8338A-E053-4422-8990-9C9D97BF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扩展到多项式回归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BE0A99-DA4D-44AF-A7A8-8608A6199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24308"/>
          </a:xfrm>
        </p:spPr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sz="2400"/>
              <a:t>可以拟合一个</a:t>
            </a:r>
            <a:r>
              <a:rPr lang="en-US" altLang="zh-CN" sz="2400"/>
              <a:t>p</a:t>
            </a:r>
            <a:r>
              <a:rPr lang="zh-CN" altLang="en-US" sz="2400"/>
              <a:t>次多项式了！</a:t>
            </a:r>
            <a:endParaRPr lang="en-US" altLang="zh-CN" sz="2400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4BC5C9-B0BC-4887-B8F1-B7D14D4BD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582" y="2243056"/>
            <a:ext cx="6203448" cy="7307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272BE5C-A029-425D-9829-E1C9BF33D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364" y="3873113"/>
            <a:ext cx="3963519" cy="82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08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31CC2-054B-40A8-A46A-760EE000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Basis+Kernel=</a:t>
            </a:r>
            <a:r>
              <a:rPr lang="zh-CN" altLang="en-US"/>
              <a:t>核回归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E714C9-0A8B-4141-ADD2-1EBDB4D60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691" y="1454133"/>
            <a:ext cx="1590675" cy="2762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F994391-E222-42AD-AE43-C20386C2490D}"/>
                  </a:ext>
                </a:extLst>
              </p:cNvPr>
              <p:cNvSpPr txBox="1"/>
              <p:nvPr/>
            </p:nvSpPr>
            <p:spPr>
              <a:xfrm>
                <a:off x="970060" y="1952715"/>
                <a:ext cx="231382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zh-CN"/>
                          <m:t>(</m:t>
                        </m:r>
                        <m:r>
                          <m:rPr>
                            <m:nor/>
                          </m:rPr>
                          <a:rPr lang="en-US" altLang="zh-CN" b="0" i="1" smtClean="0"/>
                          <m:t>X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m:rPr>
                            <m:nor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m:rPr>
                            <m:nor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/>
                  <a:t>Y</a:t>
                </a:r>
                <a:endParaRPr lang="zh-CN" altLang="en-US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F994391-E222-42AD-AE43-C20386C24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60" y="1952715"/>
                <a:ext cx="2313829" cy="276999"/>
              </a:xfrm>
              <a:prstGeom prst="rect">
                <a:avLst/>
              </a:prstGeom>
              <a:blipFill>
                <a:blip r:embed="rId3"/>
                <a:stretch>
                  <a:fillRect l="-2632" t="-30435" b="-4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BDADFF96-DCE4-4EE3-8F74-3ABEE6413599}"/>
              </a:ext>
            </a:extLst>
          </p:cNvPr>
          <p:cNvSpPr txBox="1"/>
          <p:nvPr/>
        </p:nvSpPr>
        <p:spPr>
          <a:xfrm>
            <a:off x="3021497" y="1454133"/>
            <a:ext cx="269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把</a:t>
            </a:r>
            <a:r>
              <a:rPr lang="en-US" altLang="zh-CN"/>
              <a:t>X</a:t>
            </a:r>
            <a:r>
              <a:rPr lang="zh-CN" altLang="en-US"/>
              <a:t>扩展到特征空间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FB2303-F673-48CD-9A38-7EB7E70BE32D}"/>
              </a:ext>
            </a:extLst>
          </p:cNvPr>
          <p:cNvSpPr txBox="1"/>
          <p:nvPr/>
        </p:nvSpPr>
        <p:spPr>
          <a:xfrm>
            <a:off x="3070529" y="1932538"/>
            <a:ext cx="269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做线性回归</a:t>
            </a:r>
          </a:p>
        </p:txBody>
      </p:sp>
      <p:pic>
        <p:nvPicPr>
          <p:cNvPr id="1026" name="Picture 2" descr="https://images2015.cnblogs.com/blog/1085343/201705/1085343-20170523155909976-1650931774.png">
            <a:extLst>
              <a:ext uri="{FF2B5EF4-FFF2-40B4-BE49-F238E27FC236}">
                <a16:creationId xmlns:a16="http://schemas.microsoft.com/office/drawing/2014/main" id="{86616E13-0FF8-4BB3-AA95-91371458C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625" y="2405141"/>
            <a:ext cx="455295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images2015.cnblogs.com/blog/1085343/201705/1085343-20170523155928945-1808535111.png">
            <a:extLst>
              <a:ext uri="{FF2B5EF4-FFF2-40B4-BE49-F238E27FC236}">
                <a16:creationId xmlns:a16="http://schemas.microsoft.com/office/drawing/2014/main" id="{09AD6E98-16AF-4DE4-85FE-C5EFBCDCB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03" y="3023730"/>
            <a:ext cx="12382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229406A-BBC0-466F-B85B-450EC7A0C9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528" y="3023728"/>
            <a:ext cx="1362075" cy="2857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13A19D5-E4A7-4C08-BE0E-2E492EA3E506}"/>
                  </a:ext>
                </a:extLst>
              </p:cNvPr>
              <p:cNvSpPr txBox="1"/>
              <p:nvPr/>
            </p:nvSpPr>
            <p:spPr>
              <a:xfrm>
                <a:off x="135172" y="3399850"/>
                <a:ext cx="100106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13A19D5-E4A7-4C08-BE0E-2E492EA3E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72" y="3399850"/>
                <a:ext cx="10010693" cy="276999"/>
              </a:xfrm>
              <a:prstGeom prst="rect">
                <a:avLst/>
              </a:prstGeom>
              <a:blipFill>
                <a:blip r:embed="rId7"/>
                <a:stretch>
                  <a:fillRect t="-2222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3A07FD4D-966D-4655-8783-F4F8A50D035F}"/>
              </a:ext>
            </a:extLst>
          </p:cNvPr>
          <p:cNvSpPr txBox="1"/>
          <p:nvPr/>
        </p:nvSpPr>
        <p:spPr>
          <a:xfrm>
            <a:off x="1063903" y="2562304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左乘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3596D03-B44A-49AD-8568-2102829D0DE7}"/>
              </a:ext>
            </a:extLst>
          </p:cNvPr>
          <p:cNvSpPr txBox="1"/>
          <p:nvPr/>
        </p:nvSpPr>
        <p:spPr>
          <a:xfrm>
            <a:off x="7990812" y="2603385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右乘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B885517-4374-46A7-A089-DA386A644619}"/>
                  </a:ext>
                </a:extLst>
              </p:cNvPr>
              <p:cNvSpPr txBox="1"/>
              <p:nvPr/>
            </p:nvSpPr>
            <p:spPr>
              <a:xfrm>
                <a:off x="1749289" y="3949817"/>
                <a:ext cx="5630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B885517-4374-46A7-A089-DA386A644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289" y="3949817"/>
                <a:ext cx="5630848" cy="276999"/>
              </a:xfrm>
              <a:prstGeom prst="rect">
                <a:avLst/>
              </a:prstGeom>
              <a:blipFill>
                <a:blip r:embed="rId8"/>
                <a:stretch>
                  <a:fillRect t="-2222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05FA46D-FC62-4150-AB42-98CA34202631}"/>
                  </a:ext>
                </a:extLst>
              </p:cNvPr>
              <p:cNvSpPr txBox="1"/>
              <p:nvPr/>
            </p:nvSpPr>
            <p:spPr>
              <a:xfrm>
                <a:off x="1901689" y="4467978"/>
                <a:ext cx="5630848" cy="8458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𝑋𝑋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altLang="zh-CN"/>
              </a:p>
              <a:p>
                <a:endParaRPr lang="en-US" altLang="zh-CN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05FA46D-FC62-4150-AB42-98CA34202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689" y="4467978"/>
                <a:ext cx="5630848" cy="845873"/>
              </a:xfrm>
              <a:prstGeom prst="rect">
                <a:avLst/>
              </a:prstGeom>
              <a:blipFill>
                <a:blip r:embed="rId9"/>
                <a:stretch>
                  <a:fillRect t="-5755" b="-11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04B5F5B1-671C-4D71-B93F-47CFD7BB5D58}"/>
              </a:ext>
            </a:extLst>
          </p:cNvPr>
          <p:cNvSpPr txBox="1"/>
          <p:nvPr/>
        </p:nvSpPr>
        <p:spPr>
          <a:xfrm>
            <a:off x="2894275" y="5470498"/>
            <a:ext cx="422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我们可以直接指定</a:t>
            </a:r>
            <a:r>
              <a:rPr lang="en-US" altLang="zh-CN"/>
              <a:t>K</a:t>
            </a:r>
            <a:r>
              <a:rPr lang="zh-CN" altLang="en-US"/>
              <a:t>，从而隐式的指定</a:t>
            </a:r>
            <a:r>
              <a:rPr lang="az-Cyrl-AZ" altLang="zh-CN"/>
              <a:t>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382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B3DF8-4319-4D09-B719-948E72D2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Kernel Trick</a:t>
            </a:r>
            <a:endParaRPr lang="zh-CN" alt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2DFAC77-CA9D-44BC-8ECA-852DC00D5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75" y="1889993"/>
            <a:ext cx="413226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BF28BC-8E26-460B-91B6-043000E49C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711" y="3479776"/>
            <a:ext cx="2679197" cy="3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254772-ED1B-43E8-AC6A-D64C94925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711" y="4380298"/>
            <a:ext cx="3920960" cy="3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848A83-E9A9-4908-8F7F-18D15C4BB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36" y="5336062"/>
            <a:ext cx="3478434" cy="31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A13E569-4175-4B16-9F76-C3D0F33780A9}"/>
                  </a:ext>
                </a:extLst>
              </p:cNvPr>
              <p:cNvSpPr txBox="1"/>
              <p:nvPr/>
            </p:nvSpPr>
            <p:spPr>
              <a:xfrm>
                <a:off x="1113182" y="2751849"/>
                <a:ext cx="15425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A13E569-4175-4B16-9F76-C3D0F3378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82" y="2751849"/>
                <a:ext cx="1542554" cy="276999"/>
              </a:xfrm>
              <a:prstGeom prst="rect">
                <a:avLst/>
              </a:prstGeom>
              <a:blipFill>
                <a:blip r:embed="rId6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520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7536D-3F02-459F-83F7-1FF95C877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核回归可以产生非线性决策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B4B3627-3C49-4873-A77B-E20C9CB4E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46" y="1486415"/>
            <a:ext cx="6814268" cy="5103513"/>
          </a:xfrm>
        </p:spPr>
      </p:pic>
    </p:spTree>
    <p:extLst>
      <p:ext uri="{BB962C8B-B14F-4D97-AF65-F5344CB8AC3E}">
        <p14:creationId xmlns:p14="http://schemas.microsoft.com/office/powerpoint/2010/main" val="290741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B2B74-84F8-4A39-A167-0DDF5265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Kernel</a:t>
            </a:r>
            <a:r>
              <a:rPr lang="zh-CN" altLang="en-US"/>
              <a:t>可以把线性不可分的变成线性可分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6C36DE-8073-4F22-8CDF-7EA38355B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91" y="2262104"/>
            <a:ext cx="89154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89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3298E-12FF-4DEA-88F8-30A145F0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从特征到核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191B2F-908A-4837-870D-26542D1314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sz="2400"/>
                  <a:t>特征：</a:t>
                </a:r>
                <a:endParaRPr lang="en-US" altLang="zh-CN" sz="2400"/>
              </a:p>
              <a:p>
                <a:pPr lvl="1"/>
                <a:r>
                  <a:rPr lang="en-US" altLang="zh-CN" sz="2200"/>
                  <a:t>A:	</a:t>
                </a:r>
                <a:r>
                  <a:rPr lang="zh-CN" altLang="en-US" sz="2200"/>
                  <a:t>性别：男</a:t>
                </a:r>
                <a:r>
                  <a:rPr lang="en-US" altLang="zh-CN" sz="2200"/>
                  <a:t>	</a:t>
                </a:r>
                <a:r>
                  <a:rPr lang="zh-CN" altLang="en-US" sz="2200"/>
                  <a:t>身高：</a:t>
                </a:r>
                <a:r>
                  <a:rPr lang="en-US" altLang="zh-CN" sz="2200"/>
                  <a:t>1.70	</a:t>
                </a:r>
                <a:r>
                  <a:rPr lang="zh-CN" altLang="en-US" sz="2200"/>
                  <a:t>体重：</a:t>
                </a:r>
                <a:r>
                  <a:rPr lang="en-US" altLang="zh-CN" sz="2200"/>
                  <a:t>70</a:t>
                </a:r>
              </a:p>
              <a:p>
                <a:pPr lvl="1"/>
                <a:r>
                  <a:rPr lang="en-US" altLang="zh-CN" sz="2200"/>
                  <a:t>B:	</a:t>
                </a:r>
                <a:r>
                  <a:rPr lang="zh-CN" altLang="en-US" sz="2200"/>
                  <a:t>性别：女</a:t>
                </a:r>
                <a:r>
                  <a:rPr lang="en-US" altLang="zh-CN" sz="2200"/>
                  <a:t>	</a:t>
                </a:r>
                <a:r>
                  <a:rPr lang="zh-CN" altLang="en-US" sz="2200"/>
                  <a:t>身高：</a:t>
                </a:r>
                <a:r>
                  <a:rPr lang="en-US" altLang="zh-CN" sz="2200"/>
                  <a:t>1.60	</a:t>
                </a:r>
                <a:r>
                  <a:rPr lang="zh-CN" altLang="en-US" sz="2200"/>
                  <a:t>体重：</a:t>
                </a:r>
                <a:r>
                  <a:rPr lang="en-US" altLang="zh-CN" sz="2200"/>
                  <a:t>50</a:t>
                </a:r>
              </a:p>
              <a:p>
                <a:pPr lvl="1"/>
                <a:r>
                  <a:rPr lang="en-US" altLang="zh-CN" sz="2200"/>
                  <a:t>C:	</a:t>
                </a:r>
                <a:r>
                  <a:rPr lang="zh-CN" altLang="en-US" sz="2200"/>
                  <a:t>性别：</a:t>
                </a:r>
                <a:r>
                  <a:rPr lang="en-US" altLang="zh-CN" sz="2200"/>
                  <a:t>?	</a:t>
                </a:r>
                <a:r>
                  <a:rPr lang="zh-CN" altLang="en-US" sz="2200"/>
                  <a:t>身高：</a:t>
                </a:r>
                <a:r>
                  <a:rPr lang="en-US" altLang="zh-CN" sz="2200"/>
                  <a:t>1.71	</a:t>
                </a:r>
                <a:r>
                  <a:rPr lang="zh-CN" altLang="en-US" sz="2200"/>
                  <a:t>体重：</a:t>
                </a:r>
                <a:r>
                  <a:rPr lang="en-US" altLang="zh-CN" sz="2200"/>
                  <a:t>65</a:t>
                </a:r>
              </a:p>
              <a:p>
                <a:pPr lvl="1"/>
                <a:endParaRPr lang="en-US" altLang="zh-CN" sz="2200"/>
              </a:p>
              <a:p>
                <a:r>
                  <a:rPr lang="en-US" altLang="zh-CN" sz="2400" i="1">
                    <a:latin typeface="Cambria Math" panose="02040503050406030204" pitchFamily="18" charset="0"/>
                  </a:rPr>
                  <a:t>A	B		C</a:t>
                </a: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0.9</m:t>
                          </m:r>
                        </m:e>
                      </m:mr>
                      <m:m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mr>
                      <m:m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0.9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zh-CN" altLang="en-US" sz="240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191B2F-908A-4837-870D-26542D1314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297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5ED94-3680-46CF-B1B6-F622A593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Kernel Trick</a:t>
            </a:r>
            <a:r>
              <a:rPr lang="zh-CN" altLang="en-US"/>
              <a:t>启示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46C6B0-9DF9-4398-9AFC-2C4768AAB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400"/>
              <a:t>事物之间可测量的是特征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人类感受到的却是两两之间的相似度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西方思维以特征为核心，类似线性思维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东方思维以人和人之间关系为核心，类似</a:t>
            </a:r>
            <a:r>
              <a:rPr lang="en-US" altLang="zh-CN" sz="2400"/>
              <a:t>kernel trick</a:t>
            </a:r>
          </a:p>
          <a:p>
            <a:endParaRPr lang="en-US" altLang="zh-CN" sz="2400"/>
          </a:p>
          <a:p>
            <a:r>
              <a:rPr lang="zh-CN" altLang="en-US" sz="2400"/>
              <a:t>“对事不对人”是非常高的道德要求，但是人和事是卷在一起的，很难分离</a:t>
            </a:r>
          </a:p>
        </p:txBody>
      </p:sp>
    </p:spTree>
    <p:extLst>
      <p:ext uri="{BB962C8B-B14F-4D97-AF65-F5344CB8AC3E}">
        <p14:creationId xmlns:p14="http://schemas.microsoft.com/office/powerpoint/2010/main" val="6846363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B9DC5-2BE4-4B28-AE3A-212DC1AF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全基因组非线性回归的魔术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EB0445-2027-4141-9B3F-C7DCC6D05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全基因组有几百万个变量：</a:t>
            </a:r>
            <a:r>
              <a:rPr lang="en-US" altLang="zh-CN" sz="2400"/>
              <a:t>SNP+INDEL</a:t>
            </a:r>
          </a:p>
          <a:p>
            <a:r>
              <a:rPr lang="zh-CN" altLang="en-US" sz="2400"/>
              <a:t>我们有几百个优秀游泳运动员的基因组数据</a:t>
            </a:r>
            <a:endParaRPr lang="en-US" altLang="zh-CN" sz="2400"/>
          </a:p>
          <a:p>
            <a:r>
              <a:rPr lang="zh-CN" altLang="en-US" sz="2400"/>
              <a:t>希望用基因来预测游泳成绩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传统回归法：</a:t>
            </a:r>
            <a:r>
              <a:rPr lang="en-US" altLang="zh-CN" sz="2400"/>
              <a:t>Score=sum(w[i]*g[i],i)</a:t>
            </a:r>
          </a:p>
          <a:p>
            <a:r>
              <a:rPr lang="zh-CN" altLang="en-US" sz="2400"/>
              <a:t>问题：几百万个变量，没法做回归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4056A32-E424-4B6B-A1F2-DD51AF1E7CB4}"/>
                  </a:ext>
                </a:extLst>
              </p:cNvPr>
              <p:cNvSpPr txBox="1"/>
              <p:nvPr/>
            </p:nvSpPr>
            <p:spPr>
              <a:xfrm>
                <a:off x="1280162" y="5411533"/>
                <a:ext cx="231382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zh-CN"/>
                          <m:t>(</m:t>
                        </m:r>
                        <m:r>
                          <m:rPr>
                            <m:nor/>
                          </m:rPr>
                          <a:rPr lang="en-US" altLang="zh-CN" b="0" i="1" smtClean="0"/>
                          <m:t>X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m:rPr>
                            <m:nor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m:rPr>
                            <m:nor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/>
                  <a:t>Y</a:t>
                </a:r>
                <a:endParaRPr lang="zh-CN" altLang="en-US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4056A32-E424-4B6B-A1F2-DD51AF1E7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62" y="5411533"/>
                <a:ext cx="2313829" cy="276999"/>
              </a:xfrm>
              <a:prstGeom prst="rect">
                <a:avLst/>
              </a:prstGeom>
              <a:blipFill>
                <a:blip r:embed="rId2"/>
                <a:stretch>
                  <a:fillRect l="-2632" t="-31111" b="-4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爆炸形: 8 pt  4">
            <a:extLst>
              <a:ext uri="{FF2B5EF4-FFF2-40B4-BE49-F238E27FC236}">
                <a16:creationId xmlns:a16="http://schemas.microsoft.com/office/drawing/2014/main" id="{1EB6F524-4293-4A80-9485-20117476948F}"/>
              </a:ext>
            </a:extLst>
          </p:cNvPr>
          <p:cNvSpPr/>
          <p:nvPr/>
        </p:nvSpPr>
        <p:spPr>
          <a:xfrm>
            <a:off x="1256306" y="5720337"/>
            <a:ext cx="2146854" cy="95875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百万</a:t>
            </a:r>
            <a:r>
              <a:rPr lang="en-US" altLang="zh-CN">
                <a:solidFill>
                  <a:srgbClr val="FF0000"/>
                </a:solidFill>
              </a:rPr>
              <a:t>X</a:t>
            </a:r>
            <a:r>
              <a:rPr lang="zh-CN" altLang="en-US">
                <a:solidFill>
                  <a:srgbClr val="FF0000"/>
                </a:solidFill>
              </a:rPr>
              <a:t>百万矩阵</a:t>
            </a:r>
          </a:p>
        </p:txBody>
      </p:sp>
    </p:spTree>
    <p:extLst>
      <p:ext uri="{BB962C8B-B14F-4D97-AF65-F5344CB8AC3E}">
        <p14:creationId xmlns:p14="http://schemas.microsoft.com/office/powerpoint/2010/main" val="26187782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9E069-7269-4251-8457-44279A38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全基因组非线性回归的魔术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063A6-7E8F-46D1-B51D-B12586C74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老师</a:t>
            </a:r>
            <a:r>
              <a:rPr lang="zh-CN" altLang="en-US" sz="2400"/>
              <a:t>：我不但可以把全基因组几百万个变量都进行回归，而且还可以考虑他们所有的</a:t>
            </a:r>
            <a:r>
              <a:rPr lang="en-US" altLang="zh-CN" sz="2400"/>
              <a:t>9-SNP</a:t>
            </a:r>
            <a:r>
              <a:rPr lang="zh-CN" altLang="en-US" sz="2400"/>
              <a:t>子集的组合！</a:t>
            </a:r>
            <a:endParaRPr lang="en-US" altLang="zh-CN" sz="2400"/>
          </a:p>
          <a:p>
            <a:r>
              <a:rPr lang="en-US" altLang="zh-CN" sz="2400"/>
              <a:t>9-SNP</a:t>
            </a:r>
            <a:r>
              <a:rPr lang="zh-CN" altLang="en-US" sz="2400"/>
              <a:t>组合的话是天文数字啊！</a:t>
            </a:r>
            <a:r>
              <a:rPr lang="en-US" altLang="zh-CN" sz="2400"/>
              <a:t>1000000^9</a:t>
            </a:r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zh-CN" altLang="en-US" sz="24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988B7A-B1E1-4BFE-B27E-20C6CD89E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051" y="2687542"/>
            <a:ext cx="3571309" cy="2028702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E2926A04-FBDF-40DA-AF23-126B3A4FA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04" y="4012513"/>
            <a:ext cx="2679197" cy="3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B0DF1F-3C1A-4DD3-9F5C-E2A9AC946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19" y="4451571"/>
            <a:ext cx="3196591" cy="233669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7C63AB2-74E7-4C4D-A53D-6EF82123AC27}"/>
              </a:ext>
            </a:extLst>
          </p:cNvPr>
          <p:cNvSpPr txBox="1"/>
          <p:nvPr/>
        </p:nvSpPr>
        <p:spPr>
          <a:xfrm>
            <a:off x="4961613" y="5653379"/>
            <a:ext cx="3571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小样本，高维度的法宝</a:t>
            </a:r>
          </a:p>
        </p:txBody>
      </p:sp>
    </p:spTree>
    <p:extLst>
      <p:ext uri="{BB962C8B-B14F-4D97-AF65-F5344CB8AC3E}">
        <p14:creationId xmlns:p14="http://schemas.microsoft.com/office/powerpoint/2010/main" val="2830845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D019B-0F07-40B8-916F-53BC4EA3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谢谢！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31E3A2-4F24-48D0-8877-097D73015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24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9074F-C701-42B8-8CC9-A4ECC264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多个组分的贡献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E3C526-C6FC-45E4-A676-500435C8C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03" y="1264673"/>
            <a:ext cx="86487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8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D53FD-4B76-4B1D-B3CB-AC0E12303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多项式拟合的效果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70B4F2-C91B-4846-BE97-FE38FEC49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216" y="1980379"/>
            <a:ext cx="6249435" cy="465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3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9747E-1BD1-445D-ACE0-0B9452A0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多项式拟合和泰勒展开的类比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4CB1C-A428-462C-B0E2-56DEDB3FB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对比一下泰勒展开的多项式：</a:t>
            </a:r>
            <a:endParaRPr lang="en-US" altLang="zh-CN" sz="2400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04FEC9-A0C3-4856-9376-AF596A50B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17" y="2922935"/>
            <a:ext cx="8606628" cy="254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3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D8629-B36C-4BDE-BABB-A9F2015B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傅里叶级数也可以用回归描述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99AE0B6-F159-4E5A-92A8-40068B9AF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02" y="1940125"/>
            <a:ext cx="4714875" cy="18097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EE3A341-A8D0-46BE-9E4B-DA7D8DBFCD40}"/>
                  </a:ext>
                </a:extLst>
              </p:cNvPr>
              <p:cNvSpPr txBox="1"/>
              <p:nvPr/>
            </p:nvSpPr>
            <p:spPr>
              <a:xfrm>
                <a:off x="1182467" y="4854943"/>
                <a:ext cx="3393365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mt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mt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EE3A341-A8D0-46BE-9E4B-DA7D8DBFC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467" y="4854943"/>
                <a:ext cx="3393365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05ED12F1-3116-4BD0-A4B7-3108135ED48B}"/>
              </a:ext>
            </a:extLst>
          </p:cNvPr>
          <p:cNvSpPr txBox="1"/>
          <p:nvPr/>
        </p:nvSpPr>
        <p:spPr>
          <a:xfrm>
            <a:off x="1200647" y="5868062"/>
            <a:ext cx="8118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傅里叶级数里的变量互相都是正交的，所以可以快速求解</a:t>
            </a:r>
          </a:p>
        </p:txBody>
      </p:sp>
    </p:spTree>
    <p:extLst>
      <p:ext uri="{BB962C8B-B14F-4D97-AF65-F5344CB8AC3E}">
        <p14:creationId xmlns:p14="http://schemas.microsoft.com/office/powerpoint/2010/main" val="3807263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C46DE-82B5-452A-BCA6-42EDC3A8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傅里叶级数拟合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2D337788-FE68-485B-8F7E-BAE3975C0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26" y="2792966"/>
            <a:ext cx="8510676" cy="3687959"/>
          </a:xfrm>
        </p:spPr>
      </p:pic>
    </p:spTree>
    <p:extLst>
      <p:ext uri="{BB962C8B-B14F-4D97-AF65-F5344CB8AC3E}">
        <p14:creationId xmlns:p14="http://schemas.microsoft.com/office/powerpoint/2010/main" val="3330222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786AE93-3A25-4097-A80C-105CFFC00A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/>
                  <a:t>什么东西都可以往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zh-CN" altLang="en-US"/>
                  <a:t>里面塞。。。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786AE93-3A25-4097-A80C-105CFFC00A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8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F25C110-EF8A-4D96-9846-D8329E9A1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50" y="2291175"/>
            <a:ext cx="9611984" cy="298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1058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489</TotalTime>
  <Words>673</Words>
  <Application>Microsoft Office PowerPoint</Application>
  <PresentationFormat>宽屏</PresentationFormat>
  <Paragraphs>124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方正姚体</vt:lpstr>
      <vt:lpstr>华文新魏</vt:lpstr>
      <vt:lpstr>Arial</vt:lpstr>
      <vt:lpstr>Cambria Math</vt:lpstr>
      <vt:lpstr>Trebuchet MS</vt:lpstr>
      <vt:lpstr>Wingdings 3</vt:lpstr>
      <vt:lpstr>平面</vt:lpstr>
      <vt:lpstr>Microsoft Equation 3.0</vt:lpstr>
      <vt:lpstr>基展开与核平滑</vt:lpstr>
      <vt:lpstr>回顾回归模型</vt:lpstr>
      <vt:lpstr>扩展到多项式回归</vt:lpstr>
      <vt:lpstr>多个组分的贡献</vt:lpstr>
      <vt:lpstr>多项式拟合的效果</vt:lpstr>
      <vt:lpstr>多项式拟合和泰勒展开的类比</vt:lpstr>
      <vt:lpstr>傅里叶级数也可以用回归描述</vt:lpstr>
      <vt:lpstr>傅里叶级数拟合</vt:lpstr>
      <vt:lpstr>什么东西都可以往Φ里面塞。。。</vt:lpstr>
      <vt:lpstr>方波拟合结果</vt:lpstr>
      <vt:lpstr>玩坏了。。。</vt:lpstr>
      <vt:lpstr>方波加斜波</vt:lpstr>
      <vt:lpstr>B-Spline</vt:lpstr>
      <vt:lpstr>基展开Basis Expansion</vt:lpstr>
      <vt:lpstr>随机比特回归</vt:lpstr>
      <vt:lpstr>RBR用于分类数据</vt:lpstr>
      <vt:lpstr>RBR用于分类数据</vt:lpstr>
      <vt:lpstr>下一节课作业：“科学”拟合器</vt:lpstr>
      <vt:lpstr>核平滑Kenel Smoothing</vt:lpstr>
      <vt:lpstr>PowerPoint 演示文稿</vt:lpstr>
      <vt:lpstr>K-NN其实是一个局部均匀核</vt:lpstr>
      <vt:lpstr>给近邻更大的权重</vt:lpstr>
      <vt:lpstr>常见的核函数</vt:lpstr>
      <vt:lpstr>核平滑的边界缺陷</vt:lpstr>
      <vt:lpstr>局部线性回归：对数据点加权即可</vt:lpstr>
      <vt:lpstr>选择核的带宽(bandwidth)</vt:lpstr>
      <vt:lpstr>LOWESS</vt:lpstr>
      <vt:lpstr>Kernel Density Estimation</vt:lpstr>
      <vt:lpstr>概率密度估计</vt:lpstr>
      <vt:lpstr>Basis+Kernel=核回归</vt:lpstr>
      <vt:lpstr>Kernel Trick</vt:lpstr>
      <vt:lpstr>核回归可以产生非线性决策</vt:lpstr>
      <vt:lpstr>Kernel可以把线性不可分的变成线性可分</vt:lpstr>
      <vt:lpstr>从特征到核</vt:lpstr>
      <vt:lpstr>Kernel Trick启示</vt:lpstr>
      <vt:lpstr>全基因组非线性回归的魔术</vt:lpstr>
      <vt:lpstr>全基因组非线性回归的魔术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wangyi</dc:creator>
  <cp:lastModifiedBy>wangyi</cp:lastModifiedBy>
  <cp:revision>57</cp:revision>
  <dcterms:created xsi:type="dcterms:W3CDTF">2019-10-31T03:40:57Z</dcterms:created>
  <dcterms:modified xsi:type="dcterms:W3CDTF">2019-11-02T11:08:38Z</dcterms:modified>
</cp:coreProperties>
</file>