
<file path=[Content_Types].xml><?xml version="1.0" encoding="utf-8"?>
<Types xmlns="http://schemas.openxmlformats.org/package/2006/content-types">
  <Default Extension="png" ContentType="image/png"/>
  <Default Extension="mp3" ContentType="audio/mpe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431" r:id="rId2"/>
    <p:sldId id="432" r:id="rId3"/>
    <p:sldId id="433" r:id="rId4"/>
    <p:sldId id="491" r:id="rId5"/>
    <p:sldId id="563" r:id="rId6"/>
    <p:sldId id="564" r:id="rId7"/>
    <p:sldId id="565" r:id="rId8"/>
    <p:sldId id="484" r:id="rId9"/>
    <p:sldId id="476" r:id="rId10"/>
    <p:sldId id="477" r:id="rId11"/>
    <p:sldId id="478" r:id="rId12"/>
    <p:sldId id="513" r:id="rId13"/>
    <p:sldId id="587" r:id="rId14"/>
    <p:sldId id="480" r:id="rId15"/>
    <p:sldId id="566" r:id="rId16"/>
    <p:sldId id="515" r:id="rId17"/>
    <p:sldId id="481" r:id="rId18"/>
    <p:sldId id="482" r:id="rId19"/>
    <p:sldId id="548" r:id="rId20"/>
    <p:sldId id="550" r:id="rId21"/>
    <p:sldId id="570" r:id="rId22"/>
    <p:sldId id="573" r:id="rId23"/>
    <p:sldId id="589" r:id="rId24"/>
    <p:sldId id="569" r:id="rId25"/>
    <p:sldId id="572" r:id="rId26"/>
    <p:sldId id="567" r:id="rId27"/>
    <p:sldId id="527" r:id="rId28"/>
    <p:sldId id="490" r:id="rId29"/>
    <p:sldId id="526" r:id="rId30"/>
    <p:sldId id="568" r:id="rId31"/>
    <p:sldId id="534" r:id="rId32"/>
    <p:sldId id="580" r:id="rId33"/>
    <p:sldId id="531" r:id="rId34"/>
    <p:sldId id="535" r:id="rId35"/>
    <p:sldId id="583" r:id="rId36"/>
    <p:sldId id="574" r:id="rId37"/>
    <p:sldId id="536" r:id="rId38"/>
    <p:sldId id="539" r:id="rId39"/>
    <p:sldId id="540" r:id="rId40"/>
    <p:sldId id="541" r:id="rId41"/>
    <p:sldId id="542" r:id="rId42"/>
    <p:sldId id="543" r:id="rId43"/>
    <p:sldId id="560" r:id="rId44"/>
    <p:sldId id="593" r:id="rId45"/>
    <p:sldId id="558" r:id="rId46"/>
    <p:sldId id="559" r:id="rId47"/>
    <p:sldId id="590" r:id="rId48"/>
    <p:sldId id="586" r:id="rId49"/>
    <p:sldId id="591" r:id="rId50"/>
    <p:sldId id="585" r:id="rId51"/>
    <p:sldId id="575" r:id="rId52"/>
    <p:sldId id="584" r:id="rId5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5" autoAdjust="0"/>
    <p:restoredTop sz="73483" autoAdjust="0"/>
  </p:normalViewPr>
  <p:slideViewPr>
    <p:cSldViewPr snapToGrid="0">
      <p:cViewPr varScale="1">
        <p:scale>
          <a:sx n="82" d="100"/>
          <a:sy n="82"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9B414CE-0F0A-4F8B-AFDE-83F015D25305}" type="datetimeFigureOut">
              <a:rPr lang="en-US" smtClean="0"/>
              <a:t>10/5/2019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435E853-B553-4B1E-BDD8-0ADBDC2F2881}" type="slidenum">
              <a:rPr lang="en-US" smtClean="0"/>
              <a:t>‹#›</a:t>
            </a:fld>
            <a:endParaRPr lang="en-US"/>
          </a:p>
        </p:txBody>
      </p:sp>
    </p:spTree>
    <p:extLst>
      <p:ext uri="{BB962C8B-B14F-4D97-AF65-F5344CB8AC3E}">
        <p14:creationId xmlns:p14="http://schemas.microsoft.com/office/powerpoint/2010/main" val="3911303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17EFBDA-ED56-4248-B9FF-2472643F6D78}" type="datetimeFigureOut">
              <a:rPr lang="en-US" smtClean="0"/>
              <a:t>10/5/2019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1AB310A-F379-4B57-BFC9-721962E32886}" type="slidenum">
              <a:rPr lang="en-US" smtClean="0"/>
              <a:t>‹#›</a:t>
            </a:fld>
            <a:endParaRPr lang="en-US"/>
          </a:p>
        </p:txBody>
      </p:sp>
    </p:spTree>
    <p:extLst>
      <p:ext uri="{BB962C8B-B14F-4D97-AF65-F5344CB8AC3E}">
        <p14:creationId xmlns:p14="http://schemas.microsoft.com/office/powerpoint/2010/main" val="295465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Standardized_mome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Standardized_momen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mathworld.wolfram.com/ExponentialDistribution.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tattrek.com/Help/Glossary.aspx?Target=Parameter"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tattrek.com/Help/Glossary.aspx?Target=confidence_level" TargetMode="External"/><Relationship Id="rId4" Type="http://schemas.openxmlformats.org/officeDocument/2006/relationships/hyperlink" Target="http://stattrek.com/Help/Glossary.aspx?Target=Random%20variable"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google.com/url?sa=t&amp;rct=j&amp;q=&amp;esrc=s&amp;source=web&amp;cd=4&amp;cad=rja&amp;uact=8&amp;ved=0ahUKEwiBwbTzy6vQAhUM7IMKHQrwCNUQFggqMAM&amp;url=http://www.theanalysisfactor.com/the-difference-between-relative-risk-and-odds-ratios/&amp;usg=AFQjCNFHWkMesyXNyYRft_v4Tnreuqs0CQ"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en.wikipedia.org/wiki/Radioactive"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en.wikipedia.org/wiki/Receptor_(biochemistry)"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ellular_migratio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en.wikipedia.org/wiki/Immune"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en.wikipedia.org/wiki/Stress_(biology)"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1</a:t>
            </a:fld>
            <a:endParaRPr lang="en-US"/>
          </a:p>
        </p:txBody>
      </p:sp>
    </p:spTree>
    <p:extLst>
      <p:ext uri="{BB962C8B-B14F-4D97-AF65-F5344CB8AC3E}">
        <p14:creationId xmlns:p14="http://schemas.microsoft.com/office/powerpoint/2010/main" val="1306945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10</a:t>
            </a:fld>
            <a:endParaRPr lang="en-US"/>
          </a:p>
        </p:txBody>
      </p:sp>
    </p:spTree>
    <p:extLst>
      <p:ext uri="{BB962C8B-B14F-4D97-AF65-F5344CB8AC3E}">
        <p14:creationId xmlns:p14="http://schemas.microsoft.com/office/powerpoint/2010/main" val="128160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11</a:t>
            </a:fld>
            <a:endParaRPr lang="en-US"/>
          </a:p>
        </p:txBody>
      </p:sp>
    </p:spTree>
    <p:extLst>
      <p:ext uri="{BB962C8B-B14F-4D97-AF65-F5344CB8AC3E}">
        <p14:creationId xmlns:p14="http://schemas.microsoft.com/office/powerpoint/2010/main" val="251859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dirty="0"/>
              <a:t>Mean of (3, 4, 8, 17) = 32 / 4 = 8</a:t>
            </a:r>
          </a:p>
          <a:p>
            <a:r>
              <a:rPr lang="en-US" sz="1400" b="0" dirty="0"/>
              <a:t>Median of</a:t>
            </a:r>
            <a:r>
              <a:rPr lang="en-US" sz="1400" b="0" baseline="0" dirty="0"/>
              <a:t> (3, 4, 8, 17) = (4+8) / 2 = 6</a:t>
            </a:r>
          </a:p>
          <a:p>
            <a:r>
              <a:rPr lang="en-US" sz="1400" b="0" dirty="0"/>
              <a:t>No Mode in this data set.</a:t>
            </a:r>
          </a:p>
          <a:p>
            <a:endParaRPr lang="en-US" sz="1400" b="0" dirty="0"/>
          </a:p>
          <a:p>
            <a:r>
              <a:rPr lang="en-US" sz="1400" b="0" i="0" kern="1200" dirty="0">
                <a:solidFill>
                  <a:schemeClr val="tx1"/>
                </a:solidFill>
                <a:effectLst/>
                <a:latin typeface="+mn-lt"/>
                <a:ea typeface="+mn-ea"/>
                <a:cs typeface="+mn-cs"/>
              </a:rPr>
              <a:t>There may be no mode if no value appears more than any other.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There may also be two modes (bimodal), three modes (tri-modal), or four or more modes (multimodal).</a:t>
            </a:r>
            <a:endParaRPr lang="en-US" sz="1400" b="0" dirty="0"/>
          </a:p>
        </p:txBody>
      </p:sp>
      <p:sp>
        <p:nvSpPr>
          <p:cNvPr id="4" name="Slide Number Placeholder 3"/>
          <p:cNvSpPr>
            <a:spLocks noGrp="1"/>
          </p:cNvSpPr>
          <p:nvPr>
            <p:ph type="sldNum" sz="quarter" idx="10"/>
          </p:nvPr>
        </p:nvSpPr>
        <p:spPr/>
        <p:txBody>
          <a:bodyPr/>
          <a:lstStyle/>
          <a:p>
            <a:fld id="{21AB310A-F379-4B57-BFC9-721962E32886}" type="slidenum">
              <a:rPr lang="en-US" smtClean="0"/>
              <a:t>12</a:t>
            </a:fld>
            <a:endParaRPr lang="en-US"/>
          </a:p>
        </p:txBody>
      </p:sp>
    </p:spTree>
    <p:extLst>
      <p:ext uri="{BB962C8B-B14F-4D97-AF65-F5344CB8AC3E}">
        <p14:creationId xmlns:p14="http://schemas.microsoft.com/office/powerpoint/2010/main" val="1666375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Why we need another type of descriptive statistics</a:t>
            </a:r>
          </a:p>
        </p:txBody>
      </p:sp>
      <p:sp>
        <p:nvSpPr>
          <p:cNvPr id="4" name="Slide Number Placeholder 3"/>
          <p:cNvSpPr>
            <a:spLocks noGrp="1"/>
          </p:cNvSpPr>
          <p:nvPr>
            <p:ph type="sldNum" sz="quarter" idx="10"/>
          </p:nvPr>
        </p:nvSpPr>
        <p:spPr/>
        <p:txBody>
          <a:bodyPr/>
          <a:lstStyle/>
          <a:p>
            <a:fld id="{21AB310A-F379-4B57-BFC9-721962E32886}" type="slidenum">
              <a:rPr lang="en-US" smtClean="0"/>
              <a:t>13</a:t>
            </a:fld>
            <a:endParaRPr lang="en-US"/>
          </a:p>
        </p:txBody>
      </p:sp>
    </p:spTree>
    <p:extLst>
      <p:ext uri="{BB962C8B-B14F-4D97-AF65-F5344CB8AC3E}">
        <p14:creationId xmlns:p14="http://schemas.microsoft.com/office/powerpoint/2010/main" val="3179794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sz="1400" dirty="0"/>
              <a:t>Min/Max – not reported often, should be checked for our</a:t>
            </a:r>
            <a:r>
              <a:rPr lang="en-US" sz="1400" baseline="0" dirty="0"/>
              <a:t> own good. </a:t>
            </a:r>
          </a:p>
          <a:p>
            <a:pPr defTabSz="931774"/>
            <a:r>
              <a:rPr lang="en-US" sz="1400" baseline="0" dirty="0"/>
              <a:t>(Any outlier? Discrepancy?)</a:t>
            </a:r>
            <a:endParaRPr lang="en-US" sz="1400" dirty="0"/>
          </a:p>
          <a:p>
            <a:pPr defTabSz="931774"/>
            <a:endParaRPr lang="en-US" sz="1400" dirty="0"/>
          </a:p>
          <a:p>
            <a:pPr defTabSz="931774"/>
            <a:r>
              <a:rPr lang="en-US" sz="1400" b="1" u="sng" dirty="0"/>
              <a:t>* Why use SD</a:t>
            </a:r>
            <a:r>
              <a:rPr lang="en-US" sz="1400" b="1" u="sng" baseline="0" dirty="0"/>
              <a:t> instead of Variance? </a:t>
            </a:r>
          </a:p>
          <a:p>
            <a:pPr defTabSz="931774"/>
            <a:endParaRPr lang="en-US" sz="1400" baseline="0" dirty="0"/>
          </a:p>
          <a:p>
            <a:pPr defTabSz="931774"/>
            <a:r>
              <a:rPr lang="en-US" sz="1400" baseline="0" dirty="0"/>
              <a:t>SD is expressed in same units as the mean is.</a:t>
            </a:r>
          </a:p>
          <a:p>
            <a:pPr defTabSz="931774"/>
            <a:r>
              <a:rPr lang="en-US" sz="1400" baseline="0" dirty="0"/>
              <a:t>SD is useful to describe the variability of data.</a:t>
            </a:r>
          </a:p>
          <a:p>
            <a:pPr defTabSz="931774"/>
            <a:endParaRPr lang="en-US" sz="1400" baseline="0" dirty="0"/>
          </a:p>
          <a:p>
            <a:pPr defTabSz="931774"/>
            <a:r>
              <a:rPr lang="en-US" sz="1400" baseline="0" dirty="0"/>
              <a:t>Variance is expressed in squared units.</a:t>
            </a:r>
          </a:p>
          <a:p>
            <a:pPr defTabSz="931774"/>
            <a:r>
              <a:rPr lang="en-US" sz="1400" baseline="0" dirty="0"/>
              <a:t>More useful mathematically.</a:t>
            </a:r>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14</a:t>
            </a:fld>
            <a:endParaRPr lang="en-US"/>
          </a:p>
        </p:txBody>
      </p:sp>
    </p:spTree>
    <p:extLst>
      <p:ext uri="{BB962C8B-B14F-4D97-AF65-F5344CB8AC3E}">
        <p14:creationId xmlns:p14="http://schemas.microsoft.com/office/powerpoint/2010/main" val="414728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sz="1300" b="0" i="0" kern="1200" dirty="0">
                <a:solidFill>
                  <a:schemeClr val="tx1"/>
                </a:solidFill>
                <a:effectLst/>
                <a:latin typeface="+mn-lt"/>
                <a:ea typeface="+mn-ea"/>
                <a:cs typeface="+mn-cs"/>
              </a:rPr>
              <a:t>SE</a:t>
            </a:r>
            <a:r>
              <a:rPr lang="en-US" sz="1300" b="0" i="0" kern="1200" baseline="0" dirty="0">
                <a:solidFill>
                  <a:schemeClr val="tx1"/>
                </a:solidFill>
                <a:effectLst/>
                <a:latin typeface="+mn-lt"/>
                <a:ea typeface="+mn-ea"/>
                <a:cs typeface="+mn-cs"/>
              </a:rPr>
              <a:t> </a:t>
            </a:r>
            <a:r>
              <a:rPr lang="en-US" sz="1300" b="0" i="0" kern="1200" dirty="0">
                <a:solidFill>
                  <a:schemeClr val="tx1"/>
                </a:solidFill>
                <a:effectLst/>
                <a:latin typeface="+mn-lt"/>
                <a:ea typeface="+mn-ea"/>
                <a:cs typeface="+mn-cs"/>
              </a:rPr>
              <a:t>provide simple measures of uncertainty in a value.</a:t>
            </a:r>
          </a:p>
          <a:p>
            <a:pPr defTabSz="931774"/>
            <a:endParaRPr lang="en-US" sz="1300" b="0" i="0" kern="1200" dirty="0">
              <a:solidFill>
                <a:schemeClr val="tx1"/>
              </a:solidFill>
              <a:effectLst/>
              <a:latin typeface="+mn-lt"/>
              <a:ea typeface="+mn-ea"/>
              <a:cs typeface="+mn-cs"/>
            </a:endParaRPr>
          </a:p>
          <a:p>
            <a:pPr defTabSz="931774"/>
            <a:r>
              <a:rPr lang="en-US" sz="1300" b="0" i="0" kern="1200" dirty="0">
                <a:solidFill>
                  <a:schemeClr val="tx1"/>
                </a:solidFill>
                <a:effectLst/>
                <a:latin typeface="+mn-lt"/>
                <a:ea typeface="+mn-ea"/>
                <a:cs typeface="+mn-cs"/>
              </a:rPr>
              <a:t>The SEM quantifies the precision of the mean. It is a measure of how far your sample mean is likely to be from the true pop. mean.</a:t>
            </a:r>
          </a:p>
          <a:p>
            <a:pPr marL="0" marR="0" lvl="0" indent="0" algn="l" defTabSz="931774" rtl="0" eaLnBrk="1" fontAlgn="auto" latinLnBrk="0" hangingPunct="1">
              <a:lnSpc>
                <a:spcPct val="100000"/>
              </a:lnSpc>
              <a:spcBef>
                <a:spcPts val="0"/>
              </a:spcBef>
              <a:spcAft>
                <a:spcPts val="0"/>
              </a:spcAft>
              <a:buClrTx/>
              <a:buSzTx/>
              <a:buFontTx/>
              <a:buNone/>
              <a:tabLst/>
              <a:defRPr/>
            </a:pPr>
            <a:endParaRPr lang="en-US" sz="1300" b="0" i="0" kern="1200" dirty="0">
              <a:solidFill>
                <a:schemeClr val="tx1"/>
              </a:solidFill>
              <a:effectLst/>
              <a:latin typeface="+mn-lt"/>
              <a:ea typeface="+mn-ea"/>
              <a:cs typeface="+mn-cs"/>
            </a:endParaRPr>
          </a:p>
          <a:p>
            <a:pPr marL="0" marR="0" lvl="0" indent="0" algn="l" defTabSz="931774" rtl="0" eaLnBrk="1" fontAlgn="auto" latinLnBrk="0" hangingPunct="1">
              <a:lnSpc>
                <a:spcPct val="100000"/>
              </a:lnSpc>
              <a:spcBef>
                <a:spcPts val="0"/>
              </a:spcBef>
              <a:spcAft>
                <a:spcPts val="0"/>
              </a:spcAft>
              <a:buClrTx/>
              <a:buSzTx/>
              <a:buFontTx/>
              <a:buNone/>
              <a:tabLst/>
              <a:defRPr/>
            </a:pPr>
            <a:r>
              <a:rPr lang="en-US" sz="1300" b="0" i="0" kern="1200" dirty="0">
                <a:solidFill>
                  <a:schemeClr val="tx1"/>
                </a:solidFill>
                <a:effectLst/>
                <a:latin typeface="+mn-lt"/>
                <a:ea typeface="+mn-ea"/>
                <a:cs typeface="+mn-cs"/>
              </a:rPr>
              <a:t>The SEM is always smaller than the SD.</a:t>
            </a:r>
            <a:endParaRPr lang="en-US" sz="1300" dirty="0"/>
          </a:p>
          <a:p>
            <a:pPr defTabSz="931774"/>
            <a:endParaRPr lang="en-US" sz="1300" dirty="0"/>
          </a:p>
          <a:p>
            <a:pPr defTabSz="931774"/>
            <a:r>
              <a:rPr lang="en-US" sz="1300" b="1" u="sng" dirty="0"/>
              <a:t>As the sample size increases, the SE decreases</a:t>
            </a:r>
          </a:p>
          <a:p>
            <a:pPr defTabSz="931774"/>
            <a:r>
              <a:rPr lang="en-US" sz="1300" b="1" u="sng" dirty="0"/>
              <a:t>i.e., the sample means cluster more closely around the pop. Mean.</a:t>
            </a:r>
          </a:p>
          <a:p>
            <a:pPr defTabSz="931774"/>
            <a:endParaRPr lang="en-US" sz="1300" dirty="0"/>
          </a:p>
          <a:p>
            <a:pPr defTabSz="931774"/>
            <a:r>
              <a:rPr lang="en-US" sz="1300" dirty="0"/>
              <a:t>In regression analysis, the term “SE" is also used in the phrase ’SE of the regression’ to mean the ordinary least squares estimate of the SD of the underlying </a:t>
            </a:r>
            <a:r>
              <a:rPr lang="en-US" sz="1300" u="none" dirty="0"/>
              <a:t>errors.</a:t>
            </a:r>
          </a:p>
          <a:p>
            <a:pPr defTabSz="931774"/>
            <a:endParaRPr lang="en-US" sz="1300" u="none" dirty="0"/>
          </a:p>
        </p:txBody>
      </p:sp>
      <p:sp>
        <p:nvSpPr>
          <p:cNvPr id="4" name="Slide Number Placeholder 3"/>
          <p:cNvSpPr>
            <a:spLocks noGrp="1"/>
          </p:cNvSpPr>
          <p:nvPr>
            <p:ph type="sldNum" sz="quarter" idx="10"/>
          </p:nvPr>
        </p:nvSpPr>
        <p:spPr/>
        <p:txBody>
          <a:bodyPr/>
          <a:lstStyle/>
          <a:p>
            <a:fld id="{21AB310A-F379-4B57-BFC9-721962E32886}" type="slidenum">
              <a:rPr lang="en-US" smtClean="0"/>
              <a:t>15</a:t>
            </a:fld>
            <a:endParaRPr lang="en-US"/>
          </a:p>
        </p:txBody>
      </p:sp>
    </p:spTree>
    <p:extLst>
      <p:ext uri="{BB962C8B-B14F-4D97-AF65-F5344CB8AC3E}">
        <p14:creationId xmlns:p14="http://schemas.microsoft.com/office/powerpoint/2010/main" val="2561089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If your SE is too big,</a:t>
            </a:r>
            <a:r>
              <a:rPr lang="en-US" sz="1400" baseline="0" dirty="0"/>
              <a:t> you cannot trust that your sample mean represent the pop mean.</a:t>
            </a:r>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16</a:t>
            </a:fld>
            <a:endParaRPr lang="en-US"/>
          </a:p>
        </p:txBody>
      </p:sp>
    </p:spTree>
    <p:extLst>
      <p:ext uri="{BB962C8B-B14F-4D97-AF65-F5344CB8AC3E}">
        <p14:creationId xmlns:p14="http://schemas.microsoft.com/office/powerpoint/2010/main" val="783078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sz="1400" dirty="0"/>
              <a:t>The skewness is the third </a:t>
            </a:r>
            <a:r>
              <a:rPr lang="en-US" sz="1400" dirty="0">
                <a:hlinkClick r:id="rId3" tooltip="Standardized moment"/>
              </a:rPr>
              <a:t>standardized moment</a:t>
            </a:r>
            <a:r>
              <a:rPr lang="en-US" sz="1400" dirty="0"/>
              <a:t> </a:t>
            </a:r>
          </a:p>
        </p:txBody>
      </p:sp>
      <p:sp>
        <p:nvSpPr>
          <p:cNvPr id="4" name="Slide Number Placeholder 3"/>
          <p:cNvSpPr>
            <a:spLocks noGrp="1"/>
          </p:cNvSpPr>
          <p:nvPr>
            <p:ph type="sldNum" sz="quarter" idx="10"/>
          </p:nvPr>
        </p:nvSpPr>
        <p:spPr/>
        <p:txBody>
          <a:bodyPr/>
          <a:lstStyle/>
          <a:p>
            <a:fld id="{21AB310A-F379-4B57-BFC9-721962E32886}" type="slidenum">
              <a:rPr lang="en-US" smtClean="0"/>
              <a:t>17</a:t>
            </a:fld>
            <a:endParaRPr lang="en-US"/>
          </a:p>
        </p:txBody>
      </p:sp>
    </p:spTree>
    <p:extLst>
      <p:ext uri="{BB962C8B-B14F-4D97-AF65-F5344CB8AC3E}">
        <p14:creationId xmlns:p14="http://schemas.microsoft.com/office/powerpoint/2010/main" val="2940180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sz="1400" dirty="0"/>
              <a:t>The kurtosis is the fourth </a:t>
            </a:r>
            <a:r>
              <a:rPr lang="en-US" sz="1400" dirty="0">
                <a:hlinkClick r:id="rId3" tooltip="Standardized moment"/>
              </a:rPr>
              <a:t>standardized moment</a:t>
            </a:r>
            <a:r>
              <a:rPr lang="en-US" sz="1400" dirty="0"/>
              <a:t>. </a:t>
            </a:r>
          </a:p>
          <a:p>
            <a:pPr defTabSz="931774"/>
            <a:endParaRPr lang="en-US" sz="1400" dirty="0"/>
          </a:p>
          <a:p>
            <a:pPr defTabSz="931774"/>
            <a:r>
              <a:rPr lang="en-US" sz="1400" dirty="0"/>
              <a:t>K(X) = E[ {(x-m)/sigma}^4 ] </a:t>
            </a:r>
          </a:p>
          <a:p>
            <a:pPr defTabSz="931774"/>
            <a:r>
              <a:rPr lang="en-US" sz="1400" dirty="0"/>
              <a:t>       = E[(X-m)^4] / ( E[(X-m)^2] )^2</a:t>
            </a:r>
            <a:endParaRPr lang="en-US" sz="1400" u="sng" dirty="0"/>
          </a:p>
          <a:p>
            <a:pPr defTabSz="931774"/>
            <a:r>
              <a:rPr lang="en-US" sz="1400" u="sng" dirty="0"/>
              <a:t> </a:t>
            </a:r>
          </a:p>
          <a:p>
            <a:pPr defTabSz="931774"/>
            <a:r>
              <a:rPr lang="en-US" sz="1400" dirty="0"/>
              <a:t>Extreme cases:</a:t>
            </a:r>
          </a:p>
          <a:p>
            <a:pPr defTabSz="931774"/>
            <a:r>
              <a:rPr lang="en-US" sz="1400" dirty="0"/>
              <a:t>1. Uniform distribution</a:t>
            </a:r>
          </a:p>
          <a:p>
            <a:pPr defTabSz="931774"/>
            <a:r>
              <a:rPr lang="en-US" sz="1400" dirty="0"/>
              <a:t>2. Laplace distribution: the distribution of differences between two independent variates with identical </a:t>
            </a:r>
            <a:r>
              <a:rPr lang="en-US" sz="1400" dirty="0">
                <a:hlinkClick r:id="rId4"/>
              </a:rPr>
              <a:t>exponential distributions</a:t>
            </a:r>
            <a:r>
              <a:rPr lang="en-US" sz="1400" dirty="0"/>
              <a:t> </a:t>
            </a:r>
          </a:p>
          <a:p>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18</a:t>
            </a:fld>
            <a:endParaRPr lang="en-US"/>
          </a:p>
        </p:txBody>
      </p:sp>
    </p:spTree>
    <p:extLst>
      <p:ext uri="{BB962C8B-B14F-4D97-AF65-F5344CB8AC3E}">
        <p14:creationId xmlns:p14="http://schemas.microsoft.com/office/powerpoint/2010/main" val="189891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most frequent reason that researchers transform their data is to make the distribution of the data “normal”, and thus fulfill one of the assumptions of conducting a parametric means comparison. (T-test, ANOVA, linear regression etc.)</a:t>
            </a:r>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1" u="sng" dirty="0">
                <a:sym typeface="Symbol" panose="05050102010706020507" pitchFamily="18" charset="2"/>
              </a:rPr>
              <a:t>Disadvantage of non-parametric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sym typeface="Symbol" panose="05050102010706020507" pitchFamily="18" charset="2"/>
              </a:rPr>
              <a:t>The power of these tests is (slightly) smaller than those of normal-based tests </a:t>
            </a:r>
            <a:r>
              <a:rPr lang="en-US" altLang="en-US" sz="1400" b="0" u="sng" dirty="0">
                <a:sym typeface="Symbol" panose="05050102010706020507" pitchFamily="18" charset="2"/>
              </a:rPr>
              <a:t>if</a:t>
            </a:r>
            <a:r>
              <a:rPr lang="en-US" altLang="en-US" sz="1400" b="0" dirty="0">
                <a:sym typeface="Symbol" panose="05050102010706020507" pitchFamily="18" charset="2"/>
              </a:rPr>
              <a:t> the data are normally distributed. </a:t>
            </a:r>
            <a:endParaRPr lang="en-US" altLang="en-US" sz="1400" dirty="0">
              <a:sym typeface="Symbol" panose="05050102010706020507" pitchFamily="18" charset="2"/>
            </a:endParaRPr>
          </a:p>
          <a:p>
            <a:endParaRPr lang="en-US" sz="1400" dirty="0"/>
          </a:p>
          <a:p>
            <a:r>
              <a:rPr lang="en-US" sz="1400" dirty="0"/>
              <a:t>Transformation can bring the extreme outliers closer to the rest of the data </a:t>
            </a:r>
          </a:p>
          <a:p>
            <a:r>
              <a:rPr lang="en-US" sz="1400" dirty="0"/>
              <a:t>(Log- transform) .</a:t>
            </a:r>
          </a:p>
        </p:txBody>
      </p:sp>
      <p:sp>
        <p:nvSpPr>
          <p:cNvPr id="4" name="Slide Number Placeholder 3"/>
          <p:cNvSpPr>
            <a:spLocks noGrp="1"/>
          </p:cNvSpPr>
          <p:nvPr>
            <p:ph type="sldNum" sz="quarter" idx="10"/>
          </p:nvPr>
        </p:nvSpPr>
        <p:spPr/>
        <p:txBody>
          <a:bodyPr/>
          <a:lstStyle/>
          <a:p>
            <a:fld id="{21AB310A-F379-4B57-BFC9-721962E32886}" type="slidenum">
              <a:rPr lang="en-US" smtClean="0"/>
              <a:t>19</a:t>
            </a:fld>
            <a:endParaRPr lang="en-US"/>
          </a:p>
        </p:txBody>
      </p:sp>
    </p:spTree>
    <p:extLst>
      <p:ext uri="{BB962C8B-B14F-4D97-AF65-F5344CB8AC3E}">
        <p14:creationId xmlns:p14="http://schemas.microsoft.com/office/powerpoint/2010/main" val="73232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2</a:t>
            </a:fld>
            <a:endParaRPr lang="en-US"/>
          </a:p>
        </p:txBody>
      </p:sp>
    </p:spTree>
    <p:extLst>
      <p:ext uri="{BB962C8B-B14F-4D97-AF65-F5344CB8AC3E}">
        <p14:creationId xmlns:p14="http://schemas.microsoft.com/office/powerpoint/2010/main" val="1813336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Log transforms are particularly appropriate if the variance increase</a:t>
            </a:r>
            <a:r>
              <a:rPr lang="en-US" sz="1300" baseline="0" dirty="0"/>
              <a:t> with the mean (reduce skewness)</a:t>
            </a:r>
          </a:p>
          <a:p>
            <a:endParaRPr lang="en-US" sz="1300" baseline="0" dirty="0"/>
          </a:p>
          <a:p>
            <a:r>
              <a:rPr lang="en-US" sz="1300" dirty="0"/>
              <a:t>It, </a:t>
            </a:r>
            <a:r>
              <a:rPr lang="en-US" sz="1300" b="0" i="0" kern="1200" dirty="0">
                <a:solidFill>
                  <a:schemeClr val="tx1"/>
                </a:solidFill>
                <a:effectLst/>
                <a:latin typeface="+mn-lt"/>
                <a:ea typeface="+mn-ea"/>
                <a:cs typeface="+mn-cs"/>
              </a:rPr>
              <a:t>in visualizations, can bring extreme outliers closer to the rest of the data so graphs aren’t stretched out as much.</a:t>
            </a:r>
            <a:endParaRPr lang="en-US" sz="1300" baseline="0" dirty="0"/>
          </a:p>
          <a:p>
            <a:endParaRPr lang="en-US" sz="13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Square</a:t>
            </a:r>
            <a:r>
              <a:rPr lang="en-US" sz="1300" baseline="0" dirty="0"/>
              <a:t> root </a:t>
            </a:r>
            <a:r>
              <a:rPr lang="en-US" sz="1300" dirty="0"/>
              <a:t>transform is often of value when the data are counts,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baseline="0" dirty="0"/>
              <a:t>      </a:t>
            </a:r>
            <a:r>
              <a:rPr lang="en-US" sz="1300" dirty="0"/>
              <a:t>e.g. blood cells on a </a:t>
            </a:r>
            <a:r>
              <a:rPr lang="en-US" sz="1300" dirty="0" err="1"/>
              <a:t>haemocytometer</a:t>
            </a:r>
            <a:r>
              <a:rPr lang="en-US" sz="13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Carrying out a square root transform will convert data with a Poisson distribution to a normal distribution.</a:t>
            </a:r>
          </a:p>
          <a:p>
            <a:endParaRPr lang="en-US" sz="1300" dirty="0"/>
          </a:p>
          <a:p>
            <a:r>
              <a:rPr lang="en-US" sz="1300" dirty="0"/>
              <a:t>Reciprocal transformation: </a:t>
            </a:r>
          </a:p>
          <a:p>
            <a:r>
              <a:rPr lang="en-US" sz="1300" dirty="0"/>
              <a:t>If a log transform does not normalize your data you could try a reciprocal (1/x) transformation. </a:t>
            </a:r>
          </a:p>
          <a:p>
            <a:r>
              <a:rPr lang="en-US" sz="1300" dirty="0"/>
              <a:t>This is often used for enzyme reaction rate data.</a:t>
            </a:r>
          </a:p>
          <a:p>
            <a:endParaRPr lang="en-US" sz="1300" dirty="0"/>
          </a:p>
        </p:txBody>
      </p:sp>
      <p:sp>
        <p:nvSpPr>
          <p:cNvPr id="4" name="Slide Number Placeholder 3"/>
          <p:cNvSpPr>
            <a:spLocks noGrp="1"/>
          </p:cNvSpPr>
          <p:nvPr>
            <p:ph type="sldNum" sz="quarter" idx="10"/>
          </p:nvPr>
        </p:nvSpPr>
        <p:spPr/>
        <p:txBody>
          <a:bodyPr/>
          <a:lstStyle/>
          <a:p>
            <a:fld id="{21AB310A-F379-4B57-BFC9-721962E32886}" type="slidenum">
              <a:rPr lang="en-US" smtClean="0"/>
              <a:t>20</a:t>
            </a:fld>
            <a:endParaRPr lang="en-US"/>
          </a:p>
        </p:txBody>
      </p:sp>
    </p:spTree>
    <p:extLst>
      <p:ext uri="{BB962C8B-B14F-4D97-AF65-F5344CB8AC3E}">
        <p14:creationId xmlns:p14="http://schemas.microsoft.com/office/powerpoint/2010/main" val="3250224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21</a:t>
            </a:fld>
            <a:endParaRPr lang="en-US"/>
          </a:p>
        </p:txBody>
      </p:sp>
    </p:spTree>
    <p:extLst>
      <p:ext uri="{BB962C8B-B14F-4D97-AF65-F5344CB8AC3E}">
        <p14:creationId xmlns:p14="http://schemas.microsoft.com/office/powerpoint/2010/main" val="2298826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Since data transformation methods involve the application of a mathematical function to your data, you need to be careful when reporting or interpreting any insights derived from the transformed data because a transformation changes the unit of the data.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For example, when we apply a logarithmic function to a population variable, the unit of measurement becomes the log of the population. </a:t>
            </a:r>
          </a:p>
        </p:txBody>
      </p:sp>
      <p:sp>
        <p:nvSpPr>
          <p:cNvPr id="4" name="Slide Number Placeholder 3"/>
          <p:cNvSpPr>
            <a:spLocks noGrp="1"/>
          </p:cNvSpPr>
          <p:nvPr>
            <p:ph type="sldNum" sz="quarter" idx="10"/>
          </p:nvPr>
        </p:nvSpPr>
        <p:spPr/>
        <p:txBody>
          <a:bodyPr/>
          <a:lstStyle/>
          <a:p>
            <a:fld id="{21AB310A-F379-4B57-BFC9-721962E32886}" type="slidenum">
              <a:rPr lang="en-US" smtClean="0"/>
              <a:t>22</a:t>
            </a:fld>
            <a:endParaRPr lang="en-US"/>
          </a:p>
        </p:txBody>
      </p:sp>
    </p:spTree>
    <p:extLst>
      <p:ext uri="{BB962C8B-B14F-4D97-AF65-F5344CB8AC3E}">
        <p14:creationId xmlns:p14="http://schemas.microsoft.com/office/powerpoint/2010/main" val="1922437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When you’re sharing results, your audience may assume that the calculated numbers or visualizations they’re seeing are based on raw data, so if the values have been transformed, you should clearly communicate what transformation was used, as well as what units the data are being displayed in.</a:t>
            </a:r>
            <a:endParaRPr lang="en-US" sz="1400" dirty="0"/>
          </a:p>
          <a:p>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23</a:t>
            </a:fld>
            <a:endParaRPr lang="en-US"/>
          </a:p>
        </p:txBody>
      </p:sp>
    </p:spTree>
    <p:extLst>
      <p:ext uri="{BB962C8B-B14F-4D97-AF65-F5344CB8AC3E}">
        <p14:creationId xmlns:p14="http://schemas.microsoft.com/office/powerpoint/2010/main" val="2161788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more informative graphs of the data</a:t>
            </a:r>
          </a:p>
        </p:txBody>
      </p:sp>
      <p:sp>
        <p:nvSpPr>
          <p:cNvPr id="4" name="Slide Number Placeholder 3"/>
          <p:cNvSpPr>
            <a:spLocks noGrp="1"/>
          </p:cNvSpPr>
          <p:nvPr>
            <p:ph type="sldNum" sz="quarter" idx="10"/>
          </p:nvPr>
        </p:nvSpPr>
        <p:spPr/>
        <p:txBody>
          <a:bodyPr/>
          <a:lstStyle/>
          <a:p>
            <a:fld id="{21AB310A-F379-4B57-BFC9-721962E32886}" type="slidenum">
              <a:rPr lang="en-US" smtClean="0"/>
              <a:t>24</a:t>
            </a:fld>
            <a:endParaRPr lang="en-US"/>
          </a:p>
        </p:txBody>
      </p:sp>
    </p:spTree>
    <p:extLst>
      <p:ext uri="{BB962C8B-B14F-4D97-AF65-F5344CB8AC3E}">
        <p14:creationId xmlns:p14="http://schemas.microsoft.com/office/powerpoint/2010/main" val="700183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 1</a:t>
            </a:r>
            <a:r>
              <a:rPr lang="en-US" sz="1400" baseline="0" dirty="0"/>
              <a:t> million SNPs, 1 million tests</a:t>
            </a:r>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25</a:t>
            </a:fld>
            <a:endParaRPr lang="en-US"/>
          </a:p>
        </p:txBody>
      </p:sp>
    </p:spTree>
    <p:extLst>
      <p:ext uri="{BB962C8B-B14F-4D97-AF65-F5344CB8AC3E}">
        <p14:creationId xmlns:p14="http://schemas.microsoft.com/office/powerpoint/2010/main" val="3407690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Back to some more examples</a:t>
            </a:r>
          </a:p>
          <a:p>
            <a:endParaRPr lang="en-US" sz="1400" dirty="0"/>
          </a:p>
          <a:p>
            <a:r>
              <a:rPr lang="en-US" sz="1400" b="1" u="sng" dirty="0"/>
              <a:t>Role of TSPO</a:t>
            </a:r>
            <a:r>
              <a:rPr lang="en-US" sz="1400" b="1" u="sng" baseline="0" dirty="0"/>
              <a:t> gene</a:t>
            </a:r>
            <a:r>
              <a:rPr lang="en-US" sz="1400" baseline="0" dirty="0"/>
              <a:t> in the brain by comparing the healthy brain to the brain of advance ALZ.</a:t>
            </a:r>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26</a:t>
            </a:fld>
            <a:endParaRPr lang="en-US"/>
          </a:p>
        </p:txBody>
      </p:sp>
    </p:spTree>
    <p:extLst>
      <p:ext uri="{BB962C8B-B14F-4D97-AF65-F5344CB8AC3E}">
        <p14:creationId xmlns:p14="http://schemas.microsoft.com/office/powerpoint/2010/main" val="3609697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HH: homozygous (high-affinity: similarity, likeness,</a:t>
            </a:r>
            <a:r>
              <a:rPr lang="en-US" baseline="0" dirty="0"/>
              <a:t> link, resemblance)</a:t>
            </a:r>
            <a:endParaRPr lang="en-US" dirty="0"/>
          </a:p>
          <a:p>
            <a:r>
              <a:rPr lang="en-US" dirty="0"/>
              <a:t>HL: heterozygotes (mixed-affinity)</a:t>
            </a:r>
          </a:p>
          <a:p>
            <a:r>
              <a:rPr lang="en-US" dirty="0"/>
              <a:t>LL: homozygous (low-affinity)</a:t>
            </a:r>
          </a:p>
          <a:p>
            <a:endParaRPr lang="en-US" dirty="0"/>
          </a:p>
          <a:p>
            <a:r>
              <a:rPr lang="en-US" u="sng" dirty="0"/>
              <a:t>Cholinesterase</a:t>
            </a:r>
            <a:r>
              <a:rPr lang="en-US" u="sng" baseline="0" dirty="0"/>
              <a:t> inhibitors </a:t>
            </a:r>
            <a:r>
              <a:rPr lang="en-US" baseline="0" dirty="0"/>
              <a:t>are </a:t>
            </a:r>
            <a:r>
              <a:rPr lang="en-US" sz="1200" b="0" i="0" kern="1200" dirty="0">
                <a:solidFill>
                  <a:schemeClr val="tx1"/>
                </a:solidFill>
                <a:effectLst/>
                <a:latin typeface="+mn-lt"/>
                <a:ea typeface="+mn-ea"/>
                <a:cs typeface="+mn-cs"/>
              </a:rPr>
              <a:t>a </a:t>
            </a:r>
            <a:r>
              <a:rPr lang="en-US" sz="1200" b="1" i="0" u="sng" kern="1200" dirty="0">
                <a:solidFill>
                  <a:schemeClr val="tx1"/>
                </a:solidFill>
                <a:effectLst/>
                <a:latin typeface="+mn-lt"/>
                <a:ea typeface="+mn-ea"/>
                <a:cs typeface="+mn-cs"/>
              </a:rPr>
              <a:t>group of medicines </a:t>
            </a:r>
          </a:p>
          <a:p>
            <a:r>
              <a:rPr lang="en-US" sz="1200" b="0" i="0" kern="1200" dirty="0">
                <a:solidFill>
                  <a:schemeClr val="tx1"/>
                </a:solidFill>
                <a:effectLst/>
                <a:latin typeface="+mn-lt"/>
                <a:ea typeface="+mn-ea"/>
                <a:cs typeface="+mn-cs"/>
              </a:rPr>
              <a:t>that block the normal breakdown of acetylcholine</a:t>
            </a:r>
            <a:r>
              <a:rPr lang="en-US" dirty="0"/>
              <a:t> </a:t>
            </a:r>
          </a:p>
          <a:p>
            <a:r>
              <a:rPr lang="en-US" dirty="0"/>
              <a:t>(e.g., Exelon-Novartis, Aricept-Pfizer).</a:t>
            </a:r>
          </a:p>
          <a:p>
            <a:endParaRPr lang="en-US" dirty="0"/>
          </a:p>
          <a:p>
            <a:r>
              <a:rPr lang="en-US" b="1" u="sng" dirty="0"/>
              <a:t>The use of this drug </a:t>
            </a:r>
            <a:r>
              <a:rPr lang="en-US" baseline="0" dirty="0"/>
              <a:t>is more prevalent in </a:t>
            </a:r>
            <a:r>
              <a:rPr lang="en-US" b="1" baseline="0" dirty="0"/>
              <a:t>patients with ALZ </a:t>
            </a:r>
          </a:p>
          <a:p>
            <a:r>
              <a:rPr lang="en-US" baseline="0" dirty="0"/>
              <a:t>than </a:t>
            </a:r>
            <a:r>
              <a:rPr lang="en-US" b="1" baseline="0" dirty="0"/>
              <a:t>patients with MCI </a:t>
            </a:r>
            <a:r>
              <a:rPr lang="en-US" baseline="0" dirty="0"/>
              <a:t>(79% vs. 40%, </a:t>
            </a:r>
            <a:r>
              <a:rPr lang="en-US" b="1" u="sng" baseline="0" dirty="0"/>
              <a:t>P=0.036</a:t>
            </a:r>
            <a:r>
              <a:rPr lang="en-US" baseline="0" dirty="0"/>
              <a:t>)</a:t>
            </a:r>
          </a:p>
          <a:p>
            <a:endParaRPr lang="en-US" dirty="0"/>
          </a:p>
        </p:txBody>
      </p:sp>
      <p:sp>
        <p:nvSpPr>
          <p:cNvPr id="4" name="Slide Number Placeholder 3"/>
          <p:cNvSpPr>
            <a:spLocks noGrp="1"/>
          </p:cNvSpPr>
          <p:nvPr>
            <p:ph type="sldNum" sz="quarter" idx="10"/>
          </p:nvPr>
        </p:nvSpPr>
        <p:spPr/>
        <p:txBody>
          <a:bodyPr/>
          <a:lstStyle/>
          <a:p>
            <a:fld id="{21AB310A-F379-4B57-BFC9-721962E32886}" type="slidenum">
              <a:rPr lang="en-US" smtClean="0"/>
              <a:t>27</a:t>
            </a:fld>
            <a:endParaRPr lang="en-US"/>
          </a:p>
        </p:txBody>
      </p:sp>
    </p:spTree>
    <p:extLst>
      <p:ext uri="{BB962C8B-B14F-4D97-AF65-F5344CB8AC3E}">
        <p14:creationId xmlns:p14="http://schemas.microsoft.com/office/powerpoint/2010/main" val="68798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P-values from T-test,</a:t>
            </a:r>
            <a:r>
              <a:rPr lang="en-US" sz="1400" baseline="0" dirty="0"/>
              <a:t> ANOVA, etc. in Descriptive Tables.</a:t>
            </a:r>
          </a:p>
          <a:p>
            <a:endParaRPr lang="en-US" sz="1400" dirty="0"/>
          </a:p>
          <a:p>
            <a:r>
              <a:rPr lang="en-US" sz="1400" dirty="0"/>
              <a:t>Briefly go over</a:t>
            </a:r>
          </a:p>
          <a:p>
            <a:r>
              <a:rPr lang="en-US" sz="1400" dirty="0"/>
              <a:t>More details</a:t>
            </a:r>
            <a:r>
              <a:rPr lang="en-US" sz="1400" baseline="0" dirty="0"/>
              <a:t> in next lectures</a:t>
            </a:r>
          </a:p>
          <a:p>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28</a:t>
            </a:fld>
            <a:endParaRPr lang="en-US"/>
          </a:p>
        </p:txBody>
      </p:sp>
    </p:spTree>
    <p:extLst>
      <p:ext uri="{BB962C8B-B14F-4D97-AF65-F5344CB8AC3E}">
        <p14:creationId xmlns:p14="http://schemas.microsoft.com/office/powerpoint/2010/main" val="4195427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C.I. is also often introduced in Descriptive</a:t>
            </a:r>
            <a:r>
              <a:rPr lang="en-US" sz="1400" baseline="0" dirty="0"/>
              <a:t> Stat Tables.</a:t>
            </a:r>
          </a:p>
          <a:p>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29</a:t>
            </a:fld>
            <a:endParaRPr lang="en-US"/>
          </a:p>
        </p:txBody>
      </p:sp>
    </p:spTree>
    <p:extLst>
      <p:ext uri="{BB962C8B-B14F-4D97-AF65-F5344CB8AC3E}">
        <p14:creationId xmlns:p14="http://schemas.microsoft.com/office/powerpoint/2010/main" val="164000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Any scientific paper</a:t>
            </a:r>
          </a:p>
          <a:p>
            <a:endParaRPr lang="en-US" sz="1400" dirty="0"/>
          </a:p>
          <a:p>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3</a:t>
            </a:fld>
            <a:endParaRPr lang="en-US"/>
          </a:p>
        </p:txBody>
      </p:sp>
    </p:spTree>
    <p:extLst>
      <p:ext uri="{BB962C8B-B14F-4D97-AF65-F5344CB8AC3E}">
        <p14:creationId xmlns:p14="http://schemas.microsoft.com/office/powerpoint/2010/main" val="3779791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a 95% confidence interval states that the population mean is &gt;100 and &lt; 200. How would you interpret this statement?</a:t>
            </a:r>
          </a:p>
          <a:p>
            <a:r>
              <a:rPr lang="en-US" sz="1200" b="0" i="0" kern="1200" dirty="0">
                <a:solidFill>
                  <a:schemeClr val="tx1"/>
                </a:solidFill>
                <a:effectLst/>
                <a:latin typeface="+mn-lt"/>
                <a:ea typeface="+mn-ea"/>
                <a:cs typeface="+mn-cs"/>
              </a:rPr>
              <a:t>Some people think this means there is a 95% chance that the population mean falls between 100 and 200. This is incorrect. </a:t>
            </a:r>
          </a:p>
          <a:p>
            <a:r>
              <a:rPr lang="en-US" sz="1200" b="0" i="0" kern="1200" dirty="0">
                <a:solidFill>
                  <a:schemeClr val="tx1"/>
                </a:solidFill>
                <a:effectLst/>
                <a:latin typeface="+mn-lt"/>
                <a:ea typeface="+mn-ea"/>
                <a:cs typeface="+mn-cs"/>
              </a:rPr>
              <a:t>Like any population </a:t>
            </a:r>
            <a:r>
              <a:rPr lang="en-US" sz="1200" b="0" i="0" u="none" strike="noStrike" kern="1200" dirty="0">
                <a:solidFill>
                  <a:schemeClr val="tx1"/>
                </a:solidFill>
                <a:effectLst/>
                <a:latin typeface="+mn-lt"/>
                <a:ea typeface="+mn-ea"/>
                <a:cs typeface="+mn-cs"/>
                <a:hlinkClick r:id="rId3"/>
              </a:rPr>
              <a:t>parameter</a:t>
            </a:r>
            <a:r>
              <a:rPr lang="en-US" sz="1200" b="0" i="0" kern="1200" dirty="0">
                <a:solidFill>
                  <a:schemeClr val="tx1"/>
                </a:solidFill>
                <a:effectLst/>
                <a:latin typeface="+mn-lt"/>
                <a:ea typeface="+mn-ea"/>
                <a:cs typeface="+mn-cs"/>
              </a:rPr>
              <a:t>, the population mean is a constant, not a </a:t>
            </a:r>
            <a:r>
              <a:rPr lang="en-US" sz="1200" b="0" i="0" u="none" strike="noStrike" kern="1200" dirty="0">
                <a:solidFill>
                  <a:schemeClr val="tx1"/>
                </a:solidFill>
                <a:effectLst/>
                <a:latin typeface="+mn-lt"/>
                <a:ea typeface="+mn-ea"/>
                <a:cs typeface="+mn-cs"/>
                <a:hlinkClick r:id="rId4" invalidUrl="http://stattrek.com/Help/Glossary.aspx?Target=Random variable"/>
              </a:rPr>
              <a:t>random variable</a:t>
            </a:r>
            <a:r>
              <a:rPr lang="en-US" sz="1200" b="0" i="0" kern="1200" dirty="0">
                <a:solidFill>
                  <a:schemeClr val="tx1"/>
                </a:solidFill>
                <a:effectLst/>
                <a:latin typeface="+mn-lt"/>
                <a:ea typeface="+mn-ea"/>
                <a:cs typeface="+mn-cs"/>
              </a:rPr>
              <a:t>. It does not change. The probability that a constant falls within any given range is always 0.00 or 1.00.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means that 95% of the intervals would include the parameter.  It means that if the same population is sampled on numerous occasions and interval estimates are made on each occasion, the resulting intervals would bracket the true population parameter in approximately 95 % of the cases.  The </a:t>
            </a:r>
            <a:r>
              <a:rPr lang="en-US" sz="1200" b="0" i="0" u="none" strike="noStrike" kern="1200" dirty="0">
                <a:solidFill>
                  <a:schemeClr val="tx1"/>
                </a:solidFill>
                <a:effectLst/>
                <a:latin typeface="+mn-lt"/>
                <a:ea typeface="+mn-ea"/>
                <a:cs typeface="+mn-cs"/>
                <a:hlinkClick r:id="rId5"/>
              </a:rPr>
              <a:t>confidence level</a:t>
            </a:r>
            <a:r>
              <a:rPr lang="en-US" sz="1200" b="0" i="0" kern="1200" dirty="0">
                <a:solidFill>
                  <a:schemeClr val="tx1"/>
                </a:solidFill>
                <a:effectLst/>
                <a:latin typeface="+mn-lt"/>
                <a:ea typeface="+mn-ea"/>
                <a:cs typeface="+mn-cs"/>
              </a:rPr>
              <a:t> describes the uncertainty associated with a </a:t>
            </a:r>
            <a:r>
              <a:rPr lang="en-US" sz="1200" b="0" i="1" kern="1200" dirty="0">
                <a:solidFill>
                  <a:schemeClr val="tx1"/>
                </a:solidFill>
                <a:effectLst/>
                <a:latin typeface="+mn-lt"/>
                <a:ea typeface="+mn-ea"/>
                <a:cs typeface="+mn-cs"/>
              </a:rPr>
              <a:t>sampling method</a:t>
            </a:r>
            <a:r>
              <a:rPr lang="en-US" sz="1200" b="0" i="0" kern="1200" dirty="0">
                <a:solidFill>
                  <a:schemeClr val="tx1"/>
                </a:solidFill>
                <a:effectLst/>
                <a:latin typeface="+mn-lt"/>
                <a:ea typeface="+mn-ea"/>
                <a:cs typeface="+mn-cs"/>
              </a:rPr>
              <a:t>.  Suppose we used the same sampling method to select different samples and to compute a different interval estimate for each sample.  Some interval estimates would include the true population parameter and some would not.  A 90% confidence level means that we would expect 90% of the interval estimates to include the population parameter;  A 95% confidence level means that 95% of the intervals would include the parameter; and so on.</a:t>
            </a:r>
          </a:p>
          <a:p>
            <a:endParaRPr lang="en-US" dirty="0"/>
          </a:p>
        </p:txBody>
      </p:sp>
      <p:sp>
        <p:nvSpPr>
          <p:cNvPr id="4" name="Slide Number Placeholder 3"/>
          <p:cNvSpPr>
            <a:spLocks noGrp="1"/>
          </p:cNvSpPr>
          <p:nvPr>
            <p:ph type="sldNum" sz="quarter" idx="10"/>
          </p:nvPr>
        </p:nvSpPr>
        <p:spPr/>
        <p:txBody>
          <a:bodyPr/>
          <a:lstStyle/>
          <a:p>
            <a:fld id="{21AB310A-F379-4B57-BFC9-721962E32886}" type="slidenum">
              <a:rPr lang="en-US" smtClean="0"/>
              <a:t>30</a:t>
            </a:fld>
            <a:endParaRPr lang="en-US"/>
          </a:p>
        </p:txBody>
      </p:sp>
    </p:spTree>
    <p:extLst>
      <p:ext uri="{BB962C8B-B14F-4D97-AF65-F5344CB8AC3E}">
        <p14:creationId xmlns:p14="http://schemas.microsoft.com/office/powerpoint/2010/main" val="3224591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31</a:t>
            </a:fld>
            <a:endParaRPr lang="en-US"/>
          </a:p>
        </p:txBody>
      </p:sp>
    </p:spTree>
    <p:extLst>
      <p:ext uri="{BB962C8B-B14F-4D97-AF65-F5344CB8AC3E}">
        <p14:creationId xmlns:p14="http://schemas.microsoft.com/office/powerpoint/2010/main" val="2843087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l-GR" altLang="en-US" sz="1200" dirty="0">
                <a:solidFill>
                  <a:schemeClr val="bg1">
                    <a:lumMod val="50000"/>
                  </a:schemeClr>
                </a:solidFill>
              </a:rPr>
              <a:t>The locations of the critical region boundaries for three different levels of significance: α</a:t>
            </a:r>
            <a:r>
              <a:rPr lang="en-US" altLang="en-US" sz="1200" dirty="0">
                <a:solidFill>
                  <a:schemeClr val="bg1">
                    <a:lumMod val="50000"/>
                  </a:schemeClr>
                </a:solidFill>
              </a:rPr>
              <a:t> = </a:t>
            </a:r>
            <a:r>
              <a:rPr lang="el-GR" altLang="en-US" sz="1200" dirty="0">
                <a:solidFill>
                  <a:schemeClr val="bg1">
                    <a:lumMod val="50000"/>
                  </a:schemeClr>
                </a:solidFill>
              </a:rPr>
              <a:t>.05, α</a:t>
            </a:r>
            <a:r>
              <a:rPr lang="en-US" altLang="en-US" sz="1200" dirty="0">
                <a:solidFill>
                  <a:schemeClr val="bg1">
                    <a:lumMod val="50000"/>
                  </a:schemeClr>
                </a:solidFill>
              </a:rPr>
              <a:t> = </a:t>
            </a:r>
            <a:r>
              <a:rPr lang="el-GR" altLang="en-US" sz="1200" dirty="0">
                <a:solidFill>
                  <a:schemeClr val="bg1">
                    <a:lumMod val="50000"/>
                  </a:schemeClr>
                </a:solidFill>
              </a:rPr>
              <a:t>.01, and α</a:t>
            </a:r>
            <a:r>
              <a:rPr lang="en-US" altLang="en-US" sz="1200" dirty="0">
                <a:solidFill>
                  <a:schemeClr val="bg1">
                    <a:lumMod val="50000"/>
                  </a:schemeClr>
                </a:solidFill>
              </a:rPr>
              <a:t> = </a:t>
            </a:r>
            <a:r>
              <a:rPr lang="el-GR" altLang="en-US" sz="1200" dirty="0">
                <a:solidFill>
                  <a:schemeClr val="bg1">
                    <a:lumMod val="50000"/>
                  </a:schemeClr>
                </a:solidFill>
              </a:rPr>
              <a:t>.001.</a:t>
            </a:r>
            <a:endParaRPr lang="en-US" altLang="en-US" sz="1200" dirty="0">
              <a:solidFill>
                <a:schemeClr val="bg1">
                  <a:lumMod val="50000"/>
                </a:schemeClr>
              </a:solidFill>
            </a:endParaRPr>
          </a:p>
          <a:p>
            <a:pPr eaLnBrk="1" hangingPunct="1">
              <a:defRPr/>
            </a:pPr>
            <a:endParaRPr lang="en-US" altLang="en-US" sz="1200" dirty="0">
              <a:solidFill>
                <a:schemeClr val="bg1">
                  <a:lumMod val="50000"/>
                </a:schemeClr>
              </a:solidFill>
            </a:endParaRPr>
          </a:p>
          <a:p>
            <a:pPr eaLnBrk="1" hangingPunct="1">
              <a:defRPr/>
            </a:pPr>
            <a:r>
              <a:rPr lang="en-US" altLang="en-US" sz="1200" dirty="0">
                <a:solidFill>
                  <a:schemeClr val="bg1">
                    <a:lumMod val="50000"/>
                  </a:schemeClr>
                </a:solidFill>
              </a:rPr>
              <a:t>If Z statistic exceed the critical value for a given alpha, we reject null hypothesis and conclude that there is significant difference</a:t>
            </a:r>
          </a:p>
          <a:p>
            <a:endParaRPr lang="en-US" dirty="0"/>
          </a:p>
        </p:txBody>
      </p:sp>
      <p:sp>
        <p:nvSpPr>
          <p:cNvPr id="4" name="Slide Number Placeholder 3"/>
          <p:cNvSpPr>
            <a:spLocks noGrp="1"/>
          </p:cNvSpPr>
          <p:nvPr>
            <p:ph type="sldNum" sz="quarter" idx="10"/>
          </p:nvPr>
        </p:nvSpPr>
        <p:spPr/>
        <p:txBody>
          <a:bodyPr/>
          <a:lstStyle/>
          <a:p>
            <a:fld id="{21AB310A-F379-4B57-BFC9-721962E32886}" type="slidenum">
              <a:rPr lang="en-US" smtClean="0"/>
              <a:t>32</a:t>
            </a:fld>
            <a:endParaRPr lang="en-US"/>
          </a:p>
        </p:txBody>
      </p:sp>
    </p:spTree>
    <p:extLst>
      <p:ext uri="{BB962C8B-B14F-4D97-AF65-F5344CB8AC3E}">
        <p14:creationId xmlns:p14="http://schemas.microsoft.com/office/powerpoint/2010/main" val="3408149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AB310A-F379-4B57-BFC9-721962E32886}" type="slidenum">
              <a:rPr lang="en-US" smtClean="0"/>
              <a:t>33</a:t>
            </a:fld>
            <a:endParaRPr lang="en-US"/>
          </a:p>
        </p:txBody>
      </p:sp>
    </p:spTree>
    <p:extLst>
      <p:ext uri="{BB962C8B-B14F-4D97-AF65-F5344CB8AC3E}">
        <p14:creationId xmlns:p14="http://schemas.microsoft.com/office/powerpoint/2010/main" val="3279401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i.e., Odds of developing disease for exposed person is 8.873 time higher than not exposed person</a:t>
            </a:r>
          </a:p>
          <a:p>
            <a:endParaRPr lang="en-US" altLang="en-US" dirty="0"/>
          </a:p>
          <a:p>
            <a:r>
              <a:rPr lang="en-US" altLang="en-US" sz="1200" u="sng" dirty="0">
                <a:hlinkClick r:id="rId3"/>
              </a:rPr>
              <a:t>Bivariate analysis</a:t>
            </a:r>
          </a:p>
          <a:p>
            <a:endParaRPr lang="en-US" altLang="en-US" sz="1200" dirty="0">
              <a:hlinkClick r:id="rId3"/>
            </a:endParaRPr>
          </a:p>
          <a:p>
            <a:r>
              <a:rPr lang="en-US" altLang="en-US" sz="1200" dirty="0">
                <a:hlinkClick r:id="rId3"/>
              </a:rPr>
              <a:t>The Difference Between OR and RR</a:t>
            </a:r>
            <a:r>
              <a:rPr lang="en-US" altLang="en-US" sz="1200" dirty="0"/>
              <a:t>: The basic difference is that OR is a </a:t>
            </a:r>
            <a:r>
              <a:rPr lang="en-US" altLang="en-US" sz="1200" u="sng" dirty="0"/>
              <a:t>ratio of </a:t>
            </a:r>
            <a:r>
              <a:rPr lang="en-US" altLang="en-US" sz="1200" b="1" u="sng" dirty="0"/>
              <a:t>two odds </a:t>
            </a:r>
            <a:r>
              <a:rPr lang="en-US" altLang="en-US" sz="1200" dirty="0"/>
              <a:t>whereas RR is a </a:t>
            </a:r>
            <a:r>
              <a:rPr lang="en-US" altLang="en-US" sz="1200" u="sng" dirty="0"/>
              <a:t>ratio of </a:t>
            </a:r>
            <a:r>
              <a:rPr lang="en-US" altLang="en-US" sz="1200" b="1" u="sng" dirty="0"/>
              <a:t>two probabilities</a:t>
            </a:r>
            <a:r>
              <a:rPr lang="en-US" altLang="en-US" sz="1200" b="1" dirty="0"/>
              <a:t>.</a:t>
            </a:r>
            <a:r>
              <a:rPr lang="en-US" altLang="en-US" sz="1200" dirty="0"/>
              <a:t> </a:t>
            </a:r>
          </a:p>
          <a:p>
            <a:endParaRPr lang="en-US" altLang="en-US" sz="1200" dirty="0"/>
          </a:p>
          <a:p>
            <a:r>
              <a:rPr lang="en-US" altLang="en-US" sz="1200" dirty="0"/>
              <a:t>OR is a good estimate of RR when disease being studied is not a frequent one. </a:t>
            </a:r>
          </a:p>
          <a:p>
            <a:r>
              <a:rPr lang="en-US" altLang="en-US" sz="1200" dirty="0"/>
              <a:t>OR can magnify risk when the disease is more common.</a:t>
            </a:r>
          </a:p>
          <a:p>
            <a:r>
              <a:rPr lang="en-US" altLang="en-US" sz="1200" dirty="0"/>
              <a:t>(e.g., instead of 54 and 66, if 54 vs. 1000, then OR and RR would be about the same)</a:t>
            </a:r>
          </a:p>
          <a:p>
            <a:endParaRPr lang="en-US" dirty="0"/>
          </a:p>
        </p:txBody>
      </p:sp>
      <p:sp>
        <p:nvSpPr>
          <p:cNvPr id="4" name="Slide Number Placeholder 3"/>
          <p:cNvSpPr>
            <a:spLocks noGrp="1"/>
          </p:cNvSpPr>
          <p:nvPr>
            <p:ph type="sldNum" sz="quarter" idx="10"/>
          </p:nvPr>
        </p:nvSpPr>
        <p:spPr/>
        <p:txBody>
          <a:bodyPr/>
          <a:lstStyle/>
          <a:p>
            <a:fld id="{21AB310A-F379-4B57-BFC9-721962E32886}" type="slidenum">
              <a:rPr lang="en-US" smtClean="0"/>
              <a:t>34</a:t>
            </a:fld>
            <a:endParaRPr lang="en-US"/>
          </a:p>
        </p:txBody>
      </p:sp>
    </p:spTree>
    <p:extLst>
      <p:ext uri="{BB962C8B-B14F-4D97-AF65-F5344CB8AC3E}">
        <p14:creationId xmlns:p14="http://schemas.microsoft.com/office/powerpoint/2010/main" val="120430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Dr. </a:t>
            </a:r>
            <a:r>
              <a:rPr lang="en-US" sz="1400" dirty="0" err="1"/>
              <a:t>Merikangas’s</a:t>
            </a:r>
            <a:r>
              <a:rPr lang="en-US" sz="1400" dirty="0"/>
              <a:t> Example 2 </a:t>
            </a:r>
            <a:r>
              <a:rPr lang="en-US" sz="1400" dirty="0" err="1"/>
              <a:t>conti</a:t>
            </a:r>
            <a:r>
              <a:rPr lang="en-US" sz="1400" dirty="0"/>
              <a:t>. </a:t>
            </a:r>
          </a:p>
          <a:p>
            <a:endParaRPr lang="en-US" sz="1400" dirty="0"/>
          </a:p>
          <a:p>
            <a:r>
              <a:rPr lang="en-US" sz="1400" dirty="0"/>
              <a:t>OR = 1.72</a:t>
            </a:r>
          </a:p>
          <a:p>
            <a:r>
              <a:rPr lang="en-US" sz="1400" dirty="0"/>
              <a:t>Odds of recurrence</a:t>
            </a:r>
            <a:r>
              <a:rPr lang="en-US" sz="1400" baseline="0" dirty="0"/>
              <a:t> for person with both MDD </a:t>
            </a:r>
            <a:r>
              <a:rPr lang="zh-CN" altLang="en-US" sz="1400" baseline="0" dirty="0" smtClean="0"/>
              <a:t>（抑郁）</a:t>
            </a:r>
            <a:r>
              <a:rPr lang="en-US" sz="1400" baseline="0" dirty="0" smtClean="0"/>
              <a:t>and </a:t>
            </a:r>
            <a:r>
              <a:rPr lang="en-US" sz="1400" baseline="0" dirty="0"/>
              <a:t>Mania is 1.72 times higher than person with Mania only</a:t>
            </a:r>
          </a:p>
          <a:p>
            <a:endParaRPr lang="en-US" sz="1400" dirty="0"/>
          </a:p>
          <a:p>
            <a:r>
              <a:rPr lang="en-US" sz="1400" dirty="0"/>
              <a:t>OR = 1.23</a:t>
            </a:r>
          </a:p>
          <a:p>
            <a:r>
              <a:rPr lang="en-US" sz="1400" dirty="0"/>
              <a:t>Odds of recurrence</a:t>
            </a:r>
            <a:r>
              <a:rPr lang="en-US" sz="1400" baseline="0" dirty="0"/>
              <a:t> for person with both MDD and Mania is 1.23 times higher than person with MDD only</a:t>
            </a:r>
          </a:p>
          <a:p>
            <a:endParaRPr lang="en-US" sz="1400" baseline="0" dirty="0"/>
          </a:p>
          <a:p>
            <a:r>
              <a:rPr lang="en-US" sz="1400" b="1" u="sng" dirty="0"/>
              <a:t>95% C.I. provides the significance of this statistics</a:t>
            </a:r>
            <a:r>
              <a:rPr lang="en-US" sz="1400" b="1" u="none" dirty="0"/>
              <a:t> </a:t>
            </a:r>
          </a:p>
          <a:p>
            <a:r>
              <a:rPr lang="en-US" sz="1400" b="1" u="none" dirty="0"/>
              <a:t>However, C.I contains ‘1’ which means</a:t>
            </a:r>
            <a:r>
              <a:rPr lang="en-US" sz="1400" b="1" u="none" baseline="0" dirty="0"/>
              <a:t> related</a:t>
            </a:r>
            <a:endParaRPr lang="en-US" sz="1400" b="1" u="none" dirty="0"/>
          </a:p>
        </p:txBody>
      </p:sp>
      <p:sp>
        <p:nvSpPr>
          <p:cNvPr id="4" name="Slide Number Placeholder 3"/>
          <p:cNvSpPr>
            <a:spLocks noGrp="1"/>
          </p:cNvSpPr>
          <p:nvPr>
            <p:ph type="sldNum" sz="quarter" idx="10"/>
          </p:nvPr>
        </p:nvSpPr>
        <p:spPr/>
        <p:txBody>
          <a:bodyPr/>
          <a:lstStyle/>
          <a:p>
            <a:fld id="{21AB310A-F379-4B57-BFC9-721962E32886}" type="slidenum">
              <a:rPr lang="en-US" smtClean="0"/>
              <a:t>35</a:t>
            </a:fld>
            <a:endParaRPr lang="en-US"/>
          </a:p>
        </p:txBody>
      </p:sp>
    </p:spTree>
    <p:extLst>
      <p:ext uri="{BB962C8B-B14F-4D97-AF65-F5344CB8AC3E}">
        <p14:creationId xmlns:p14="http://schemas.microsoft.com/office/powerpoint/2010/main" val="2263498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main reason for differentiating univariate and bivariate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Bivariate analysis is not only simple descriptive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but also it describes the relationship between two different variables.</a:t>
            </a:r>
          </a:p>
          <a:p>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36</a:t>
            </a:fld>
            <a:endParaRPr lang="en-US"/>
          </a:p>
        </p:txBody>
      </p:sp>
    </p:spTree>
    <p:extLst>
      <p:ext uri="{BB962C8B-B14F-4D97-AF65-F5344CB8AC3E}">
        <p14:creationId xmlns:p14="http://schemas.microsoft.com/office/powerpoint/2010/main" val="3543240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37</a:t>
            </a:fld>
            <a:endParaRPr lang="en-US"/>
          </a:p>
        </p:txBody>
      </p:sp>
    </p:spTree>
    <p:extLst>
      <p:ext uri="{BB962C8B-B14F-4D97-AF65-F5344CB8AC3E}">
        <p14:creationId xmlns:p14="http://schemas.microsoft.com/office/powerpoint/2010/main" val="1675349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38</a:t>
            </a:fld>
            <a:endParaRPr lang="en-US"/>
          </a:p>
        </p:txBody>
      </p:sp>
    </p:spTree>
    <p:extLst>
      <p:ext uri="{BB962C8B-B14F-4D97-AF65-F5344CB8AC3E}">
        <p14:creationId xmlns:p14="http://schemas.microsoft.com/office/powerpoint/2010/main" val="2170358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39</a:t>
            </a:fld>
            <a:endParaRPr lang="en-US"/>
          </a:p>
        </p:txBody>
      </p:sp>
    </p:spTree>
    <p:extLst>
      <p:ext uri="{BB962C8B-B14F-4D97-AF65-F5344CB8AC3E}">
        <p14:creationId xmlns:p14="http://schemas.microsoft.com/office/powerpoint/2010/main" val="3601038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Treatment – Group of</a:t>
            </a:r>
            <a:r>
              <a:rPr lang="en-US" sz="1400" baseline="0" dirty="0"/>
              <a:t> samples</a:t>
            </a:r>
            <a:r>
              <a:rPr lang="en-US" sz="1400" dirty="0"/>
              <a:t> w/ Stimulus vs. w/o Stimulus</a:t>
            </a:r>
          </a:p>
          <a:p>
            <a:endParaRPr lang="en-US" sz="1400" dirty="0"/>
          </a:p>
          <a:p>
            <a:r>
              <a:rPr lang="en-US" sz="1400" dirty="0"/>
              <a:t>Exposure</a:t>
            </a:r>
            <a:r>
              <a:rPr lang="en-US" sz="1400" baseline="0" dirty="0"/>
              <a:t> – Group of samples w/ Light vs. w/o Light</a:t>
            </a:r>
          </a:p>
          <a:p>
            <a:endParaRPr lang="en-US" sz="1400" baseline="0" dirty="0"/>
          </a:p>
          <a:p>
            <a:r>
              <a:rPr lang="en-US" sz="1400" baseline="0" dirty="0"/>
              <a:t>Comorbidity – Diabetes &amp; Hypertension</a:t>
            </a:r>
          </a:p>
          <a:p>
            <a:r>
              <a:rPr lang="en-US" sz="1400" baseline="0" dirty="0"/>
              <a:t>(2 chronic disease/conditions at the same time)</a:t>
            </a:r>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4</a:t>
            </a:fld>
            <a:endParaRPr lang="en-US"/>
          </a:p>
        </p:txBody>
      </p:sp>
    </p:spTree>
    <p:extLst>
      <p:ext uri="{BB962C8B-B14F-4D97-AF65-F5344CB8AC3E}">
        <p14:creationId xmlns:p14="http://schemas.microsoft.com/office/powerpoint/2010/main" val="14872974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40</a:t>
            </a:fld>
            <a:endParaRPr lang="en-US"/>
          </a:p>
        </p:txBody>
      </p:sp>
    </p:spTree>
    <p:extLst>
      <p:ext uri="{BB962C8B-B14F-4D97-AF65-F5344CB8AC3E}">
        <p14:creationId xmlns:p14="http://schemas.microsoft.com/office/powerpoint/2010/main" val="21125535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1" dirty="0" smtClean="0">
                <a:solidFill>
                  <a:srgbClr val="FF0000"/>
                </a:solidFill>
              </a:rPr>
              <a:t>在这里打住</a:t>
            </a:r>
            <a:endParaRPr lang="en-US" b="1" dirty="0">
              <a:solidFill>
                <a:srgbClr val="FF0000"/>
              </a:solidFill>
            </a:endParaRPr>
          </a:p>
        </p:txBody>
      </p:sp>
      <p:sp>
        <p:nvSpPr>
          <p:cNvPr id="4" name="Slide Number Placeholder 3"/>
          <p:cNvSpPr>
            <a:spLocks noGrp="1"/>
          </p:cNvSpPr>
          <p:nvPr>
            <p:ph type="sldNum" sz="quarter" idx="10"/>
          </p:nvPr>
        </p:nvSpPr>
        <p:spPr/>
        <p:txBody>
          <a:bodyPr/>
          <a:lstStyle/>
          <a:p>
            <a:fld id="{21AB310A-F379-4B57-BFC9-721962E32886}" type="slidenum">
              <a:rPr lang="en-US" smtClean="0"/>
              <a:t>41</a:t>
            </a:fld>
            <a:endParaRPr lang="en-US"/>
          </a:p>
        </p:txBody>
      </p:sp>
    </p:spTree>
    <p:extLst>
      <p:ext uri="{BB962C8B-B14F-4D97-AF65-F5344CB8AC3E}">
        <p14:creationId xmlns:p14="http://schemas.microsoft.com/office/powerpoint/2010/main" val="2468491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t>
            </a:r>
            <a:r>
              <a:rPr lang="en-US" sz="1400" baseline="30000" dirty="0"/>
              <a:t>3</a:t>
            </a:r>
            <a:r>
              <a:rPr lang="en-US" sz="1400" dirty="0"/>
              <a:t>H]PBR28, a newly developed translocator protein-specific radioligand (with greater specific signal).</a:t>
            </a:r>
          </a:p>
          <a:p>
            <a:endParaRPr lang="en-US" sz="1400" dirty="0"/>
          </a:p>
          <a:p>
            <a:r>
              <a:rPr lang="en-US" sz="1400" b="0" i="0" kern="1200" dirty="0">
                <a:solidFill>
                  <a:schemeClr val="tx1"/>
                </a:solidFill>
                <a:effectLst/>
                <a:latin typeface="+mn-lt"/>
                <a:ea typeface="+mn-ea"/>
                <a:cs typeface="+mn-cs"/>
              </a:rPr>
              <a:t>A </a:t>
            </a:r>
            <a:r>
              <a:rPr lang="en-US" sz="1400" b="1" i="0" kern="1200" dirty="0">
                <a:solidFill>
                  <a:schemeClr val="tx1"/>
                </a:solidFill>
                <a:effectLst/>
                <a:latin typeface="+mn-lt"/>
                <a:ea typeface="+mn-ea"/>
                <a:cs typeface="+mn-cs"/>
              </a:rPr>
              <a:t>radioligand</a:t>
            </a:r>
            <a:r>
              <a:rPr lang="en-US" sz="1400" b="0" i="0" kern="1200" dirty="0">
                <a:solidFill>
                  <a:schemeClr val="tx1"/>
                </a:solidFill>
                <a:effectLst/>
                <a:latin typeface="+mn-lt"/>
                <a:ea typeface="+mn-ea"/>
                <a:cs typeface="+mn-cs"/>
              </a:rPr>
              <a:t> is a </a:t>
            </a:r>
            <a:r>
              <a:rPr lang="en-US" sz="1400" b="0" i="0" u="none" strike="noStrike" kern="1200" dirty="0">
                <a:solidFill>
                  <a:schemeClr val="tx1"/>
                </a:solidFill>
                <a:effectLst/>
                <a:latin typeface="+mn-lt"/>
                <a:ea typeface="+mn-ea"/>
                <a:cs typeface="+mn-cs"/>
                <a:hlinkClick r:id="rId3" tooltip="Radioactive"/>
              </a:rPr>
              <a:t>radioactive</a:t>
            </a:r>
            <a:r>
              <a:rPr lang="en-US" sz="1400" b="0" i="0" kern="1200" dirty="0">
                <a:solidFill>
                  <a:schemeClr val="tx1"/>
                </a:solidFill>
                <a:effectLst/>
                <a:latin typeface="+mn-lt"/>
                <a:ea typeface="+mn-ea"/>
                <a:cs typeface="+mn-cs"/>
              </a:rPr>
              <a:t> biochemical substance.</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It is used for diagnosis (or for research-oriented study) of the </a:t>
            </a:r>
            <a:r>
              <a:rPr lang="en-US" sz="1400" b="0" i="0" u="none" strike="noStrike" kern="1200" dirty="0">
                <a:solidFill>
                  <a:schemeClr val="tx1"/>
                </a:solidFill>
                <a:effectLst/>
                <a:latin typeface="+mn-lt"/>
                <a:ea typeface="+mn-ea"/>
                <a:cs typeface="+mn-cs"/>
                <a:hlinkClick r:id="rId4" tooltip="Receptor (biochemistry)"/>
              </a:rPr>
              <a:t>receptor</a:t>
            </a:r>
            <a:r>
              <a:rPr lang="en-US" sz="1400" b="0" i="0" kern="1200" dirty="0">
                <a:solidFill>
                  <a:schemeClr val="tx1"/>
                </a:solidFill>
                <a:effectLst/>
                <a:latin typeface="+mn-lt"/>
                <a:ea typeface="+mn-ea"/>
                <a:cs typeface="+mn-cs"/>
              </a:rPr>
              <a:t> systems of the body.</a:t>
            </a:r>
          </a:p>
          <a:p>
            <a:endParaRPr lang="en-US" sz="1400" dirty="0"/>
          </a:p>
          <a:p>
            <a:r>
              <a:rPr lang="en-US" sz="1400" b="0" i="0" kern="1200" dirty="0">
                <a:solidFill>
                  <a:schemeClr val="tx1"/>
                </a:solidFill>
                <a:effectLst/>
                <a:latin typeface="+mn-lt"/>
                <a:ea typeface="+mn-ea"/>
                <a:cs typeface="+mn-cs"/>
              </a:rPr>
              <a:t>It is injected into the tissue. It binds to its </a:t>
            </a:r>
            <a:r>
              <a:rPr lang="en-US" sz="1400" b="0" i="0" u="none" strike="noStrike" kern="1200" dirty="0">
                <a:solidFill>
                  <a:schemeClr val="tx1"/>
                </a:solidFill>
                <a:effectLst/>
                <a:latin typeface="+mn-lt"/>
                <a:ea typeface="+mn-ea"/>
                <a:cs typeface="+mn-cs"/>
              </a:rPr>
              <a:t>receptor</a:t>
            </a:r>
            <a:r>
              <a:rPr lang="en-US" sz="1400" b="0" i="0" u="none" strike="noStrike" kern="1200" baseline="0" dirty="0">
                <a:solidFill>
                  <a:schemeClr val="tx1"/>
                </a:solidFill>
                <a:effectLst/>
                <a:latin typeface="+mn-lt"/>
                <a:ea typeface="+mn-ea"/>
                <a:cs typeface="+mn-cs"/>
              </a:rPr>
              <a:t>. </a:t>
            </a:r>
          </a:p>
          <a:p>
            <a:endParaRPr lang="en-US" sz="1400" dirty="0"/>
          </a:p>
          <a:p>
            <a:r>
              <a:rPr lang="en-US" sz="1400" b="0" i="0" kern="1200" dirty="0">
                <a:solidFill>
                  <a:schemeClr val="tx1"/>
                </a:solidFill>
                <a:effectLst/>
                <a:latin typeface="+mn-lt"/>
                <a:ea typeface="+mn-ea"/>
                <a:cs typeface="+mn-cs"/>
              </a:rPr>
              <a:t>When the radioactive isotope in the ligand decays it can be measured by PET. </a:t>
            </a:r>
            <a:endParaRPr lang="en-US" sz="1400" dirty="0"/>
          </a:p>
          <a:p>
            <a:endParaRPr lang="en-US" sz="1400" dirty="0"/>
          </a:p>
          <a:p>
            <a:r>
              <a:rPr lang="en-US" sz="1400" dirty="0"/>
              <a:t>HH: homozygous high-affinity (similarity, likeness,</a:t>
            </a:r>
            <a:r>
              <a:rPr lang="en-US" sz="1400" baseline="0" dirty="0"/>
              <a:t> link, resemblance)</a:t>
            </a:r>
            <a:endParaRPr lang="en-US" sz="1400" dirty="0"/>
          </a:p>
          <a:p>
            <a:r>
              <a:rPr lang="en-US" sz="1400" dirty="0"/>
              <a:t>HL: heterozygotes</a:t>
            </a:r>
          </a:p>
          <a:p>
            <a:r>
              <a:rPr lang="en-US" sz="1400" dirty="0"/>
              <a:t>LL: homozygous low-affinity</a:t>
            </a:r>
          </a:p>
        </p:txBody>
      </p:sp>
      <p:sp>
        <p:nvSpPr>
          <p:cNvPr id="4" name="Slide Number Placeholder 3"/>
          <p:cNvSpPr>
            <a:spLocks noGrp="1"/>
          </p:cNvSpPr>
          <p:nvPr>
            <p:ph type="sldNum" sz="quarter" idx="10"/>
          </p:nvPr>
        </p:nvSpPr>
        <p:spPr/>
        <p:txBody>
          <a:bodyPr/>
          <a:lstStyle/>
          <a:p>
            <a:fld id="{21AB310A-F379-4B57-BFC9-721962E32886}" type="slidenum">
              <a:rPr lang="en-US" smtClean="0"/>
              <a:t>42</a:t>
            </a:fld>
            <a:endParaRPr lang="en-US"/>
          </a:p>
        </p:txBody>
      </p:sp>
    </p:spTree>
    <p:extLst>
      <p:ext uri="{BB962C8B-B14F-4D97-AF65-F5344CB8AC3E}">
        <p14:creationId xmlns:p14="http://schemas.microsoft.com/office/powerpoint/2010/main" val="4203402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is the internal data in R, name is </a:t>
            </a:r>
            <a:r>
              <a:rPr lang="en-US" altLang="en-US" dirty="0" err="1"/>
              <a:t>InsectSprays</a:t>
            </a: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Effectiveness of Insect Sprays</a:t>
            </a:r>
          </a:p>
          <a:p>
            <a:r>
              <a:rPr lang="en-US" sz="1200" b="0" i="0" kern="1200" dirty="0">
                <a:solidFill>
                  <a:schemeClr val="tx1"/>
                </a:solidFill>
                <a:effectLst/>
                <a:latin typeface="+mn-lt"/>
                <a:ea typeface="+mn-ea"/>
                <a:cs typeface="+mn-cs"/>
              </a:rPr>
              <a:t>The counts of insects in agricultural experimental units treated with different insecticides.</a:t>
            </a:r>
            <a:endParaRPr lang="en-US" altLang="en-US" dirty="0"/>
          </a:p>
          <a:p>
            <a:endParaRPr lang="en-US" altLang="en-US" dirty="0"/>
          </a:p>
          <a:p>
            <a:r>
              <a:rPr lang="en-US" altLang="en-US" dirty="0"/>
              <a:t>It includes 72 rows and 2 columns. The first row is count, and the second row is spray type (6 groups)</a:t>
            </a:r>
          </a:p>
          <a:p>
            <a:endParaRPr lang="en-US" altLang="en-US" dirty="0"/>
          </a:p>
          <a:p>
            <a:r>
              <a:rPr lang="en-US" altLang="en-US" dirty="0"/>
              <a:t>Statistical questions: If there is difference in the effect of Spray A,B,C,D,E,F?</a:t>
            </a:r>
          </a:p>
          <a:p>
            <a:endParaRPr lang="en-US" dirty="0"/>
          </a:p>
        </p:txBody>
      </p:sp>
      <p:sp>
        <p:nvSpPr>
          <p:cNvPr id="4" name="Slide Number Placeholder 3"/>
          <p:cNvSpPr>
            <a:spLocks noGrp="1"/>
          </p:cNvSpPr>
          <p:nvPr>
            <p:ph type="sldNum" sz="quarter" idx="10"/>
          </p:nvPr>
        </p:nvSpPr>
        <p:spPr/>
        <p:txBody>
          <a:bodyPr/>
          <a:lstStyle/>
          <a:p>
            <a:fld id="{21AB310A-F379-4B57-BFC9-721962E32886}" type="slidenum">
              <a:rPr lang="en-US" smtClean="0"/>
              <a:t>43</a:t>
            </a:fld>
            <a:endParaRPr lang="en-US"/>
          </a:p>
        </p:txBody>
      </p:sp>
    </p:spTree>
    <p:extLst>
      <p:ext uri="{BB962C8B-B14F-4D97-AF65-F5344CB8AC3E}">
        <p14:creationId xmlns:p14="http://schemas.microsoft.com/office/powerpoint/2010/main" val="2150037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first column of </a:t>
            </a:r>
            <a:r>
              <a:rPr lang="en-US" altLang="en-US" dirty="0" err="1"/>
              <a:t>InsectSprays</a:t>
            </a:r>
            <a:r>
              <a:rPr lang="en-US" altLang="en-US" dirty="0"/>
              <a:t> data is the count, it is quantitative, So we can check the descriptive statistics first such as mean and sd.</a:t>
            </a:r>
          </a:p>
          <a:p>
            <a:endParaRPr lang="en-US" dirty="0"/>
          </a:p>
        </p:txBody>
      </p:sp>
      <p:sp>
        <p:nvSpPr>
          <p:cNvPr id="4" name="Slide Number Placeholder 3"/>
          <p:cNvSpPr>
            <a:spLocks noGrp="1"/>
          </p:cNvSpPr>
          <p:nvPr>
            <p:ph type="sldNum" sz="quarter" idx="10"/>
          </p:nvPr>
        </p:nvSpPr>
        <p:spPr/>
        <p:txBody>
          <a:bodyPr/>
          <a:lstStyle/>
          <a:p>
            <a:fld id="{21AB310A-F379-4B57-BFC9-721962E32886}" type="slidenum">
              <a:rPr lang="en-US" smtClean="0"/>
              <a:t>45</a:t>
            </a:fld>
            <a:endParaRPr lang="en-US"/>
          </a:p>
        </p:txBody>
      </p:sp>
    </p:spTree>
    <p:extLst>
      <p:ext uri="{BB962C8B-B14F-4D97-AF65-F5344CB8AC3E}">
        <p14:creationId xmlns:p14="http://schemas.microsoft.com/office/powerpoint/2010/main" val="30861846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46</a:t>
            </a:fld>
            <a:endParaRPr lang="en-US"/>
          </a:p>
        </p:txBody>
      </p:sp>
    </p:spTree>
    <p:extLst>
      <p:ext uri="{BB962C8B-B14F-4D97-AF65-F5344CB8AC3E}">
        <p14:creationId xmlns:p14="http://schemas.microsoft.com/office/powerpoint/2010/main" val="3427415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47</a:t>
            </a:fld>
            <a:endParaRPr lang="en-US"/>
          </a:p>
        </p:txBody>
      </p:sp>
    </p:spTree>
    <p:extLst>
      <p:ext uri="{BB962C8B-B14F-4D97-AF65-F5344CB8AC3E}">
        <p14:creationId xmlns:p14="http://schemas.microsoft.com/office/powerpoint/2010/main" val="8694952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Since the example data his six groups in the second column– spray, we can also draw six boxplots for each groups together.</a:t>
            </a:r>
          </a:p>
          <a:p>
            <a:r>
              <a:rPr lang="en-US" altLang="en-US" dirty="0"/>
              <a:t>You can tell, A and B has less difference then group A vs. group C.</a:t>
            </a:r>
          </a:p>
          <a:p>
            <a:r>
              <a:rPr lang="en-US" altLang="en-US" dirty="0"/>
              <a:t>We will test this in a statistical way later.</a:t>
            </a:r>
          </a:p>
          <a:p>
            <a:endParaRPr lang="en-US" alt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1AB310A-F379-4B57-BFC9-721962E32886}" type="slidenum">
              <a:rPr lang="en-US" smtClean="0"/>
              <a:t>48</a:t>
            </a:fld>
            <a:endParaRPr lang="en-US"/>
          </a:p>
        </p:txBody>
      </p:sp>
    </p:spTree>
    <p:extLst>
      <p:ext uri="{BB962C8B-B14F-4D97-AF65-F5344CB8AC3E}">
        <p14:creationId xmlns:p14="http://schemas.microsoft.com/office/powerpoint/2010/main" val="14346042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Since the example data his six groups in the second column– spray, we can also draw six boxplots for each groups together.</a:t>
            </a:r>
          </a:p>
          <a:p>
            <a:r>
              <a:rPr lang="en-US" altLang="en-US" dirty="0"/>
              <a:t>You can tell, A and B has less difference then group A vs. group C.</a:t>
            </a:r>
          </a:p>
          <a:p>
            <a:r>
              <a:rPr lang="en-US" altLang="en-US" dirty="0"/>
              <a:t>We will test this in a statistical way later.</a:t>
            </a:r>
          </a:p>
          <a:p>
            <a:endParaRPr lang="en-US" alt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1AB310A-F379-4B57-BFC9-721962E32886}" type="slidenum">
              <a:rPr lang="en-US" smtClean="0"/>
              <a:t>49</a:t>
            </a:fld>
            <a:endParaRPr lang="en-US"/>
          </a:p>
        </p:txBody>
      </p:sp>
    </p:spTree>
    <p:extLst>
      <p:ext uri="{BB962C8B-B14F-4D97-AF65-F5344CB8AC3E}">
        <p14:creationId xmlns:p14="http://schemas.microsoft.com/office/powerpoint/2010/main" val="3948403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50</a:t>
            </a:fld>
            <a:endParaRPr lang="en-US"/>
          </a:p>
        </p:txBody>
      </p:sp>
    </p:spTree>
    <p:extLst>
      <p:ext uri="{BB962C8B-B14F-4D97-AF65-F5344CB8AC3E}">
        <p14:creationId xmlns:p14="http://schemas.microsoft.com/office/powerpoint/2010/main" val="296635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kern="1200" dirty="0">
                <a:solidFill>
                  <a:schemeClr val="tx1"/>
                </a:solidFill>
                <a:effectLst/>
                <a:latin typeface="+mn-lt"/>
                <a:ea typeface="+mn-ea"/>
                <a:cs typeface="+mn-cs"/>
              </a:rPr>
              <a:t>How the genes bring together the WS characteristics with changes</a:t>
            </a:r>
            <a:r>
              <a:rPr lang="en-US" sz="1400" b="0" i="0" u="none" kern="1200" baseline="0" dirty="0">
                <a:solidFill>
                  <a:schemeClr val="tx1"/>
                </a:solidFill>
                <a:effectLst/>
                <a:latin typeface="+mn-lt"/>
                <a:ea typeface="+mn-ea"/>
                <a:cs typeface="+mn-cs"/>
              </a:rPr>
              <a:t> in insula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 this</a:t>
            </a:r>
            <a:r>
              <a:rPr lang="en-US" sz="1400" baseline="0" dirty="0"/>
              <a:t> study, authors show an overall decrease in insula in WS compared to NC.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sng" kern="1200" dirty="0">
                <a:solidFill>
                  <a:schemeClr val="tx1"/>
                </a:solidFill>
                <a:effectLst/>
                <a:latin typeface="+mn-lt"/>
                <a:ea typeface="+mn-ea"/>
                <a:cs typeface="+mn-cs"/>
              </a:rPr>
              <a:t>Neuronal </a:t>
            </a:r>
            <a:r>
              <a:rPr lang="en-US" sz="1400" b="1" i="0" u="sng" strike="noStrike" kern="1200" dirty="0">
                <a:solidFill>
                  <a:schemeClr val="tx1"/>
                </a:solidFill>
                <a:effectLst/>
                <a:latin typeface="+mn-lt"/>
                <a:ea typeface="+mn-ea"/>
                <a:cs typeface="+mn-cs"/>
                <a:hlinkClick r:id="rId3" tooltip="Cellular migration"/>
              </a:rPr>
              <a:t>migration</a:t>
            </a:r>
            <a:r>
              <a:rPr lang="en-US" sz="1400" b="0" i="0" kern="1200" dirty="0">
                <a:solidFill>
                  <a:schemeClr val="tx1"/>
                </a:solidFill>
                <a:effectLst/>
                <a:latin typeface="+mn-lt"/>
                <a:ea typeface="+mn-ea"/>
                <a:cs typeface="+mn-cs"/>
              </a:rPr>
              <a:t> is the method by which neurons travel from their origin to their final position in the brain. </a:t>
            </a:r>
          </a:p>
          <a:p>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5</a:t>
            </a:fld>
            <a:endParaRPr lang="en-US"/>
          </a:p>
        </p:txBody>
      </p:sp>
    </p:spTree>
    <p:extLst>
      <p:ext uri="{BB962C8B-B14F-4D97-AF65-F5344CB8AC3E}">
        <p14:creationId xmlns:p14="http://schemas.microsoft.com/office/powerpoint/2010/main" val="35858796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PACAP: Pituitary adenylate cyclase-activating </a:t>
            </a:r>
          </a:p>
          <a:p>
            <a:endParaRPr lang="en-US" sz="1400" dirty="0"/>
          </a:p>
          <a:p>
            <a:r>
              <a:rPr lang="en-US" sz="1400" b="1" kern="1200" dirty="0">
                <a:solidFill>
                  <a:schemeClr val="tx1"/>
                </a:solidFill>
                <a:effectLst/>
                <a:latin typeface="+mn-lt"/>
                <a:ea typeface="+mn-ea"/>
                <a:cs typeface="+mn-cs"/>
              </a:rPr>
              <a:t>ADCYAP1</a:t>
            </a:r>
            <a:r>
              <a:rPr lang="en-US" sz="1400" kern="1200" dirty="0">
                <a:solidFill>
                  <a:schemeClr val="tx1"/>
                </a:solidFill>
                <a:effectLst/>
                <a:latin typeface="+mn-lt"/>
                <a:ea typeface="+mn-ea"/>
                <a:cs typeface="+mn-cs"/>
              </a:rPr>
              <a:t> (adenylate cyclase activating polypeptide 1</a:t>
            </a:r>
            <a:r>
              <a:rPr lang="en-US" sz="1400" dirty="0">
                <a:effectLst/>
                <a:latin typeface="+mn-lt"/>
              </a:rPr>
              <a:t>) gene. </a:t>
            </a:r>
          </a:p>
          <a:p>
            <a:endParaRPr lang="en-US" sz="1400" dirty="0">
              <a:effectLst/>
              <a:latin typeface="+mn-lt"/>
            </a:endParaRPr>
          </a:p>
          <a:p>
            <a:r>
              <a:rPr lang="en-US" sz="1400" baseline="0" dirty="0">
                <a:effectLst/>
                <a:latin typeface="+mn-lt"/>
              </a:rPr>
              <a:t>Recent publications show that this gene has been associated with PTSD (post-traumatic stress disorder). </a:t>
            </a:r>
          </a:p>
          <a:p>
            <a:endParaRPr lang="en-US" sz="1400" b="1" dirty="0">
              <a:latin typeface="+mn-lt"/>
            </a:endParaRPr>
          </a:p>
          <a:p>
            <a:r>
              <a:rPr lang="en-US" sz="1400" b="1" dirty="0">
                <a:latin typeface="+mn-lt"/>
              </a:rPr>
              <a:t>CORT (Corticosterone)</a:t>
            </a:r>
            <a:r>
              <a:rPr lang="en-US" sz="1400" dirty="0">
                <a:latin typeface="+mn-lt"/>
              </a:rPr>
              <a:t>: </a:t>
            </a:r>
            <a:r>
              <a:rPr lang="en-US" sz="1400" b="1" i="0" u="sng" kern="1200" dirty="0">
                <a:solidFill>
                  <a:schemeClr val="tx1"/>
                </a:solidFill>
                <a:effectLst/>
                <a:latin typeface="+mn-lt"/>
                <a:ea typeface="+mn-ea"/>
                <a:cs typeface="+mn-cs"/>
              </a:rPr>
              <a:t>a hormone </a:t>
            </a:r>
            <a:r>
              <a:rPr lang="en-US" sz="1400" b="0" i="0" kern="1200" dirty="0">
                <a:solidFill>
                  <a:schemeClr val="tx1"/>
                </a:solidFill>
                <a:effectLst/>
                <a:latin typeface="+mn-lt"/>
                <a:ea typeface="+mn-ea"/>
                <a:cs typeface="+mn-cs"/>
              </a:rPr>
              <a:t>secreted by the adrenal cortex, </a:t>
            </a:r>
          </a:p>
          <a:p>
            <a:r>
              <a:rPr lang="en-US" sz="1400" b="0" i="0" kern="1200" dirty="0">
                <a:solidFill>
                  <a:schemeClr val="tx1"/>
                </a:solidFill>
                <a:effectLst/>
                <a:latin typeface="+mn-lt"/>
                <a:ea typeface="+mn-ea"/>
                <a:cs typeface="+mn-cs"/>
              </a:rPr>
              <a:t>involved in regulation of energy, </a:t>
            </a:r>
            <a:r>
              <a:rPr lang="en-US" sz="1400" b="0" i="0" u="none" strike="noStrike" kern="1200" dirty="0">
                <a:solidFill>
                  <a:schemeClr val="tx1"/>
                </a:solidFill>
                <a:effectLst/>
                <a:latin typeface="+mn-lt"/>
                <a:ea typeface="+mn-ea"/>
                <a:cs typeface="+mn-cs"/>
                <a:hlinkClick r:id="rId3" tooltip="Immune"/>
              </a:rPr>
              <a:t>immune</a:t>
            </a:r>
            <a:r>
              <a:rPr lang="en-US" sz="1400" b="0" i="0" kern="1200" dirty="0">
                <a:solidFill>
                  <a:schemeClr val="tx1"/>
                </a:solidFill>
                <a:effectLst/>
                <a:latin typeface="+mn-lt"/>
                <a:ea typeface="+mn-ea"/>
                <a:cs typeface="+mn-cs"/>
              </a:rPr>
              <a:t> reactions, and </a:t>
            </a:r>
            <a:r>
              <a:rPr lang="en-US" sz="1400" b="0" i="0" u="none" strike="noStrike" kern="1200" dirty="0">
                <a:solidFill>
                  <a:schemeClr val="tx1"/>
                </a:solidFill>
                <a:effectLst/>
                <a:latin typeface="+mn-lt"/>
                <a:ea typeface="+mn-ea"/>
                <a:cs typeface="+mn-cs"/>
                <a:hlinkClick r:id="rId4" tooltip="Stress (biology)"/>
              </a:rPr>
              <a:t>stress</a:t>
            </a:r>
            <a:r>
              <a:rPr lang="en-US" sz="1400" b="0" i="0" kern="1200" dirty="0">
                <a:solidFill>
                  <a:schemeClr val="tx1"/>
                </a:solidFill>
                <a:effectLst/>
                <a:latin typeface="+mn-lt"/>
                <a:ea typeface="+mn-ea"/>
                <a:cs typeface="+mn-cs"/>
              </a:rPr>
              <a:t> responses. </a:t>
            </a:r>
            <a:endParaRPr lang="en-US" sz="1400" dirty="0">
              <a:latin typeface="+mn-lt"/>
            </a:endParaRPr>
          </a:p>
        </p:txBody>
      </p:sp>
      <p:sp>
        <p:nvSpPr>
          <p:cNvPr id="4" name="Slide Number Placeholder 3"/>
          <p:cNvSpPr>
            <a:spLocks noGrp="1"/>
          </p:cNvSpPr>
          <p:nvPr>
            <p:ph type="sldNum" sz="quarter" idx="10"/>
          </p:nvPr>
        </p:nvSpPr>
        <p:spPr/>
        <p:txBody>
          <a:bodyPr/>
          <a:lstStyle/>
          <a:p>
            <a:fld id="{21AB310A-F379-4B57-BFC9-721962E32886}" type="slidenum">
              <a:rPr lang="en-US" smtClean="0"/>
              <a:t>51</a:t>
            </a:fld>
            <a:endParaRPr lang="en-US"/>
          </a:p>
        </p:txBody>
      </p:sp>
    </p:spTree>
    <p:extLst>
      <p:ext uri="{BB962C8B-B14F-4D97-AF65-F5344CB8AC3E}">
        <p14:creationId xmlns:p14="http://schemas.microsoft.com/office/powerpoint/2010/main" val="13321964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B310A-F379-4B57-BFC9-721962E32886}" type="slidenum">
              <a:rPr lang="en-US" smtClean="0"/>
              <a:t>52</a:t>
            </a:fld>
            <a:endParaRPr lang="en-US"/>
          </a:p>
        </p:txBody>
      </p:sp>
    </p:spTree>
    <p:extLst>
      <p:ext uri="{BB962C8B-B14F-4D97-AF65-F5344CB8AC3E}">
        <p14:creationId xmlns:p14="http://schemas.microsoft.com/office/powerpoint/2010/main" val="379976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Parents of 11 participants with WS completed</a:t>
            </a:r>
            <a:r>
              <a:rPr lang="en-US" sz="1400" baseline="0" dirty="0"/>
              <a:t> the parent report form of the MPQ (</a:t>
            </a:r>
            <a:r>
              <a:rPr lang="en-US" sz="1400" b="0" i="0" kern="1200" dirty="0">
                <a:solidFill>
                  <a:schemeClr val="tx1"/>
                </a:solidFill>
                <a:effectLst/>
                <a:latin typeface="+mn-lt"/>
                <a:ea typeface="+mn-ea"/>
                <a:cs typeface="+mn-cs"/>
              </a:rPr>
              <a:t>Multidimensional Personality Questionnaire) </a:t>
            </a:r>
          </a:p>
          <a:p>
            <a:pPr marL="171450" indent="-171450">
              <a:buFontTx/>
              <a:buChar char="-"/>
            </a:pPr>
            <a:r>
              <a:rPr lang="en-US" sz="1400" baseline="0" dirty="0"/>
              <a:t>to assess WS personality and association with Brain structure and function.</a:t>
            </a:r>
          </a:p>
          <a:p>
            <a:endParaRPr lang="en-US" sz="1400" dirty="0"/>
          </a:p>
          <a:p>
            <a:r>
              <a:rPr lang="en-US" sz="1400" baseline="0" dirty="0"/>
              <a:t>How to compare the study variables of brain activity measures </a:t>
            </a:r>
          </a:p>
          <a:p>
            <a:r>
              <a:rPr lang="en-US" sz="1400" baseline="0" dirty="0"/>
              <a:t>such as fractional anisotropy will be discussed in the next lecture </a:t>
            </a:r>
          </a:p>
          <a:p>
            <a:r>
              <a:rPr lang="en-US" sz="1400" baseline="0" dirty="0"/>
              <a:t>when we study T-test, ANOVA, Mann-Whitney U test, etc.</a:t>
            </a:r>
          </a:p>
          <a:p>
            <a:endParaRPr lang="en-US" sz="1400" baseline="0" dirty="0"/>
          </a:p>
          <a:p>
            <a:r>
              <a:rPr lang="en-US" sz="1400" baseline="0" dirty="0"/>
              <a:t>In this example, we will focus on the descriptive statistics of demographic variables</a:t>
            </a:r>
          </a:p>
          <a:p>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6</a:t>
            </a:fld>
            <a:endParaRPr lang="en-US"/>
          </a:p>
        </p:txBody>
      </p:sp>
    </p:spTree>
    <p:extLst>
      <p:ext uri="{BB962C8B-B14F-4D97-AF65-F5344CB8AC3E}">
        <p14:creationId xmlns:p14="http://schemas.microsoft.com/office/powerpoint/2010/main" val="244371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aseline="0" dirty="0"/>
              <a:t>US census data: </a:t>
            </a:r>
          </a:p>
          <a:p>
            <a:r>
              <a:rPr lang="en-US" sz="1400" baseline="0" dirty="0"/>
              <a:t>Student 96.6%, Non-student 3.4% in US adolescent Age 13-17</a:t>
            </a:r>
          </a:p>
          <a:p>
            <a:endParaRPr lang="en-US" sz="14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t>Weighted % </a:t>
            </a:r>
            <a:r>
              <a:rPr lang="en-US" sz="1400" baseline="0" dirty="0">
                <a:sym typeface="Wingdings" panose="05000000000000000000" pitchFamily="2" charset="2"/>
              </a:rPr>
              <a:t> </a:t>
            </a:r>
            <a:r>
              <a:rPr lang="en-US" sz="1400" baseline="0" dirty="0"/>
              <a:t>= student x 0.966 = non-student x 0.034</a:t>
            </a:r>
          </a:p>
          <a:p>
            <a:endParaRPr lang="en-US" sz="1400" baseline="0" dirty="0"/>
          </a:p>
          <a:p>
            <a:r>
              <a:rPr lang="en-US" sz="1400" baseline="0" dirty="0"/>
              <a:t>Ex) test 50%, quiz 30%, homework 20% </a:t>
            </a:r>
            <a:r>
              <a:rPr lang="en-US" sz="1400" baseline="0" dirty="0">
                <a:sym typeface="Wingdings" panose="05000000000000000000" pitchFamily="2" charset="2"/>
              </a:rPr>
              <a:t> Weighted % = test score x 0.5 + quiz x 0.3 = homework x 0.2</a:t>
            </a:r>
            <a:r>
              <a:rPr lang="en-US" sz="1400" baseline="0" dirty="0"/>
              <a:t> </a:t>
            </a:r>
          </a:p>
          <a:p>
            <a:endParaRPr lang="en-US" sz="1400" baseline="0" dirty="0"/>
          </a:p>
          <a:p>
            <a:r>
              <a:rPr lang="en-US" sz="1400" baseline="0" dirty="0"/>
              <a:t>SE: SD of the sampling distribution. Will be discussed in detail in a few slides later.</a:t>
            </a:r>
          </a:p>
        </p:txBody>
      </p:sp>
      <p:sp>
        <p:nvSpPr>
          <p:cNvPr id="4" name="Slide Number Placeholder 3"/>
          <p:cNvSpPr>
            <a:spLocks noGrp="1"/>
          </p:cNvSpPr>
          <p:nvPr>
            <p:ph type="sldNum" sz="quarter" idx="10"/>
          </p:nvPr>
        </p:nvSpPr>
        <p:spPr/>
        <p:txBody>
          <a:bodyPr/>
          <a:lstStyle/>
          <a:p>
            <a:fld id="{21AB310A-F379-4B57-BFC9-721962E32886}" type="slidenum">
              <a:rPr lang="en-US" smtClean="0"/>
              <a:t>7</a:t>
            </a:fld>
            <a:endParaRPr lang="en-US"/>
          </a:p>
        </p:txBody>
      </p:sp>
    </p:spTree>
    <p:extLst>
      <p:ext uri="{BB962C8B-B14F-4D97-AF65-F5344CB8AC3E}">
        <p14:creationId xmlns:p14="http://schemas.microsoft.com/office/powerpoint/2010/main" val="98842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baseline="0" dirty="0"/>
              <a:t>Prevalence rates </a:t>
            </a:r>
            <a:r>
              <a:rPr lang="en-US" sz="1400" baseline="0" dirty="0"/>
              <a:t>of Mania and MDD were significantly greater </a:t>
            </a:r>
          </a:p>
          <a:p>
            <a:r>
              <a:rPr lang="en-US" sz="1400" baseline="0" dirty="0"/>
              <a:t>among </a:t>
            </a:r>
            <a:r>
              <a:rPr lang="en-US" sz="1400" b="1" baseline="0" dirty="0"/>
              <a:t>females</a:t>
            </a:r>
            <a:r>
              <a:rPr lang="en-US" sz="1400" baseline="0" dirty="0"/>
              <a:t> than males (3.3% vs. 1.8%).</a:t>
            </a:r>
          </a:p>
          <a:p>
            <a:endParaRPr lang="en-US" sz="1400" baseline="0" dirty="0"/>
          </a:p>
          <a:p>
            <a:r>
              <a:rPr lang="en-US" sz="1400" baseline="0" dirty="0"/>
              <a:t>Similarly, the prevalence rates of MDD only were significantly greater </a:t>
            </a:r>
          </a:p>
          <a:p>
            <a:r>
              <a:rPr lang="en-US" sz="1400" baseline="0" dirty="0"/>
              <a:t>among females than males (10.2% vs. 5.1%).</a:t>
            </a:r>
          </a:p>
          <a:p>
            <a:endParaRPr lang="en-US" sz="1400" baseline="0" dirty="0"/>
          </a:p>
          <a:p>
            <a:r>
              <a:rPr lang="en-US" sz="1400" baseline="0" dirty="0"/>
              <a:t>In Contrast, the prevalence rates of Mania only were significantly greater </a:t>
            </a:r>
          </a:p>
          <a:p>
            <a:r>
              <a:rPr lang="en-US" sz="1400" baseline="0" dirty="0"/>
              <a:t>among males than females (2.2% vs. 1.2%).</a:t>
            </a:r>
          </a:p>
          <a:p>
            <a:endParaRPr lang="en-US" sz="14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AB310A-F379-4B57-BFC9-721962E32886}" type="slidenum">
              <a:rPr lang="en-US" smtClean="0"/>
              <a:t>8</a:t>
            </a:fld>
            <a:endParaRPr lang="en-US"/>
          </a:p>
        </p:txBody>
      </p:sp>
    </p:spTree>
    <p:extLst>
      <p:ext uri="{BB962C8B-B14F-4D97-AF65-F5344CB8AC3E}">
        <p14:creationId xmlns:p14="http://schemas.microsoft.com/office/powerpoint/2010/main" val="1117869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New data: 200 columns</a:t>
            </a:r>
            <a:r>
              <a:rPr lang="en-US" sz="1400" baseline="0" dirty="0"/>
              <a:t> and 300 rows</a:t>
            </a:r>
          </a:p>
          <a:p>
            <a:endParaRPr lang="en-US" sz="1400" baseline="0" dirty="0"/>
          </a:p>
          <a:p>
            <a:r>
              <a:rPr lang="en-US" sz="1400" baseline="0" dirty="0"/>
              <a:t>Or even, 5 columns and 20 rows</a:t>
            </a:r>
            <a:endParaRPr lang="en-US" sz="1400" dirty="0"/>
          </a:p>
        </p:txBody>
      </p:sp>
      <p:sp>
        <p:nvSpPr>
          <p:cNvPr id="4" name="Slide Number Placeholder 3"/>
          <p:cNvSpPr>
            <a:spLocks noGrp="1"/>
          </p:cNvSpPr>
          <p:nvPr>
            <p:ph type="sldNum" sz="quarter" idx="10"/>
          </p:nvPr>
        </p:nvSpPr>
        <p:spPr/>
        <p:txBody>
          <a:bodyPr/>
          <a:lstStyle/>
          <a:p>
            <a:fld id="{21AB310A-F379-4B57-BFC9-721962E32886}" type="slidenum">
              <a:rPr lang="en-US" smtClean="0"/>
              <a:t>9</a:t>
            </a:fld>
            <a:endParaRPr lang="en-US"/>
          </a:p>
        </p:txBody>
      </p:sp>
    </p:spTree>
    <p:extLst>
      <p:ext uri="{BB962C8B-B14F-4D97-AF65-F5344CB8AC3E}">
        <p14:creationId xmlns:p14="http://schemas.microsoft.com/office/powerpoint/2010/main" val="3244801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10/5/2019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10/5/2019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10/5/2019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media" Target="../media/media2.mp3"/><Relationship Id="rId7" Type="http://schemas.openxmlformats.org/officeDocument/2006/relationships/image" Target="../media/image8.gif"/><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audio" Target="../media/media2.mp3"/><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10.png"/><Relationship Id="rId5" Type="http://schemas.openxmlformats.org/officeDocument/2006/relationships/image" Target="../media/image14.jpe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6.e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none" dirty="0"/>
              <a:t>Lecture </a:t>
            </a:r>
            <a:r>
              <a:rPr lang="en-US" dirty="0"/>
              <a:t>3: </a:t>
            </a:r>
            <a:br>
              <a:rPr lang="en-US" dirty="0"/>
            </a:br>
            <a:r>
              <a:rPr lang="en-US" cap="none" dirty="0"/>
              <a:t>Descriptive Analysis </a:t>
            </a:r>
            <a:r>
              <a:rPr lang="en-US" dirty="0"/>
              <a:t>	</a:t>
            </a:r>
          </a:p>
        </p:txBody>
      </p:sp>
      <p:sp>
        <p:nvSpPr>
          <p:cNvPr id="3" name="Subtitle 2"/>
          <p:cNvSpPr>
            <a:spLocks noGrp="1"/>
          </p:cNvSpPr>
          <p:nvPr>
            <p:ph type="subTitle" idx="1"/>
          </p:nvPr>
        </p:nvSpPr>
        <p:spPr>
          <a:xfrm>
            <a:off x="1371599" y="3628501"/>
            <a:ext cx="9346558" cy="1985222"/>
          </a:xfrm>
        </p:spPr>
        <p:txBody>
          <a:bodyPr>
            <a:noAutofit/>
          </a:bodyPr>
          <a:lstStyle/>
          <a:p>
            <a:endParaRPr lang="en-US" sz="2400" dirty="0"/>
          </a:p>
          <a:p>
            <a:r>
              <a:rPr lang="en-US" altLang="en-US" sz="2400" b="1" dirty="0" smtClean="0"/>
              <a:t>Yin Yao, </a:t>
            </a:r>
            <a:r>
              <a:rPr lang="en-US" altLang="en-US" sz="2400" b="1" dirty="0"/>
              <a:t>Ph.D</a:t>
            </a:r>
            <a:r>
              <a:rPr lang="en-US" altLang="en-US" sz="2400" dirty="0" smtClean="0"/>
              <a:t>.</a:t>
            </a:r>
          </a:p>
          <a:p>
            <a:r>
              <a:rPr lang="en-US" altLang="en-US" sz="2400" dirty="0" smtClean="0"/>
              <a:t>Department of Biostatistics and Computational Biology</a:t>
            </a:r>
          </a:p>
          <a:p>
            <a:r>
              <a:rPr lang="en-US" altLang="en-US" sz="2400" dirty="0" err="1" smtClean="0"/>
              <a:t>Fudan</a:t>
            </a:r>
            <a:r>
              <a:rPr lang="en-US" altLang="en-US" sz="2400" dirty="0" smtClean="0"/>
              <a:t> University</a:t>
            </a:r>
            <a:endParaRPr lang="en-US" altLang="en-US" sz="2400" dirty="0"/>
          </a:p>
          <a:p>
            <a:endParaRPr lang="en-US" sz="2400" dirty="0"/>
          </a:p>
          <a:p>
            <a:endParaRPr lang="en-US" sz="2400" dirty="0"/>
          </a:p>
        </p:txBody>
      </p:sp>
    </p:spTree>
    <p:extLst>
      <p:ext uri="{BB962C8B-B14F-4D97-AF65-F5344CB8AC3E}">
        <p14:creationId xmlns:p14="http://schemas.microsoft.com/office/powerpoint/2010/main" val="67831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Types of Descriptive Statistics</a:t>
            </a:r>
          </a:p>
        </p:txBody>
      </p:sp>
      <p:sp>
        <p:nvSpPr>
          <p:cNvPr id="3" name="Content Placeholder 2"/>
          <p:cNvSpPr>
            <a:spLocks noGrp="1"/>
          </p:cNvSpPr>
          <p:nvPr>
            <p:ph idx="1"/>
          </p:nvPr>
        </p:nvSpPr>
        <p:spPr>
          <a:xfrm>
            <a:off x="685800" y="2194560"/>
            <a:ext cx="10820400" cy="4327426"/>
          </a:xfrm>
        </p:spPr>
        <p:txBody>
          <a:bodyPr>
            <a:normAutofit/>
          </a:bodyPr>
          <a:lstStyle/>
          <a:p>
            <a:r>
              <a:rPr lang="en-US" dirty="0"/>
              <a:t>Measure of central tendency </a:t>
            </a:r>
          </a:p>
          <a:p>
            <a:pPr lvl="1"/>
            <a:r>
              <a:rPr lang="en-US" dirty="0" smtClean="0"/>
              <a:t>Mean </a:t>
            </a:r>
            <a:r>
              <a:rPr lang="zh-CN" altLang="en-US" dirty="0" smtClean="0"/>
              <a:t>（均值）</a:t>
            </a:r>
            <a:endParaRPr lang="en-US" dirty="0"/>
          </a:p>
          <a:p>
            <a:pPr lvl="1"/>
            <a:r>
              <a:rPr lang="en-US" dirty="0" smtClean="0"/>
              <a:t>Median </a:t>
            </a:r>
            <a:r>
              <a:rPr lang="zh-CN" altLang="en-US" dirty="0" smtClean="0"/>
              <a:t>（中位数）</a:t>
            </a:r>
            <a:endParaRPr lang="en-US" dirty="0"/>
          </a:p>
          <a:p>
            <a:pPr lvl="1"/>
            <a:r>
              <a:rPr lang="en-US" dirty="0" smtClean="0"/>
              <a:t>Mode </a:t>
            </a:r>
            <a:r>
              <a:rPr lang="zh-CN" altLang="en-US" dirty="0" smtClean="0"/>
              <a:t>（众数）</a:t>
            </a:r>
            <a:endParaRPr lang="en-US" dirty="0"/>
          </a:p>
          <a:p>
            <a:r>
              <a:rPr lang="en-US" dirty="0"/>
              <a:t>Measure of dispersion</a:t>
            </a:r>
          </a:p>
          <a:p>
            <a:pPr lvl="1"/>
            <a:r>
              <a:rPr lang="en-US" dirty="0"/>
              <a:t>Standard deviation (SD), standard error (SE), </a:t>
            </a:r>
            <a:r>
              <a:rPr lang="en-US" dirty="0" smtClean="0"/>
              <a:t>variance </a:t>
            </a:r>
            <a:r>
              <a:rPr lang="zh-CN" altLang="en-US" dirty="0" smtClean="0"/>
              <a:t>（方差）</a:t>
            </a:r>
            <a:endParaRPr lang="en-US" dirty="0"/>
          </a:p>
          <a:p>
            <a:pPr lvl="1"/>
            <a:r>
              <a:rPr lang="en-US" dirty="0"/>
              <a:t>Minimum and maximum</a:t>
            </a:r>
          </a:p>
          <a:p>
            <a:pPr lvl="1"/>
            <a:r>
              <a:rPr lang="en-US" dirty="0"/>
              <a:t>Kurtosis </a:t>
            </a:r>
            <a:r>
              <a:rPr lang="zh-CN" altLang="en-US" dirty="0" smtClean="0"/>
              <a:t>（峰度）</a:t>
            </a:r>
            <a:r>
              <a:rPr lang="en-US" dirty="0" smtClean="0"/>
              <a:t>and</a:t>
            </a:r>
            <a:r>
              <a:rPr lang="en-US" dirty="0"/>
              <a:t> </a:t>
            </a:r>
            <a:r>
              <a:rPr lang="en-US" dirty="0" err="1" smtClean="0"/>
              <a:t>skewness</a:t>
            </a:r>
            <a:r>
              <a:rPr lang="en-US" dirty="0" smtClean="0"/>
              <a:t> </a:t>
            </a:r>
            <a:r>
              <a:rPr lang="zh-CN" altLang="en-US" dirty="0" smtClean="0"/>
              <a:t>（偏度）</a:t>
            </a:r>
            <a:endParaRPr lang="en-US" dirty="0"/>
          </a:p>
          <a:p>
            <a:r>
              <a:rPr lang="en-US" dirty="0"/>
              <a:t>Measure of frequency</a:t>
            </a:r>
          </a:p>
          <a:p>
            <a:pPr lvl="1"/>
            <a:r>
              <a:rPr lang="en-US" dirty="0"/>
              <a:t>Count, Frequency, Percent</a:t>
            </a:r>
          </a:p>
        </p:txBody>
      </p:sp>
    </p:spTree>
    <p:extLst>
      <p:ext uri="{BB962C8B-B14F-4D97-AF65-F5344CB8AC3E}">
        <p14:creationId xmlns:p14="http://schemas.microsoft.com/office/powerpoint/2010/main" val="68809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Measure of Central Tendency</a:t>
            </a:r>
          </a:p>
        </p:txBody>
      </p:sp>
      <p:sp>
        <p:nvSpPr>
          <p:cNvPr id="3" name="Content Placeholder 2"/>
          <p:cNvSpPr>
            <a:spLocks noGrp="1"/>
          </p:cNvSpPr>
          <p:nvPr>
            <p:ph idx="1"/>
          </p:nvPr>
        </p:nvSpPr>
        <p:spPr/>
        <p:txBody>
          <a:bodyPr/>
          <a:lstStyle/>
          <a:p>
            <a:r>
              <a:rPr lang="en-US" dirty="0" smtClean="0"/>
              <a:t>Mean </a:t>
            </a:r>
            <a:r>
              <a:rPr lang="zh-CN" altLang="en-US" dirty="0" smtClean="0"/>
              <a:t>（均值）</a:t>
            </a:r>
            <a:endParaRPr lang="en-US" dirty="0"/>
          </a:p>
          <a:p>
            <a:pPr lvl="1"/>
            <a:r>
              <a:rPr lang="en-US" dirty="0"/>
              <a:t>To obtain an average value, add up all your data values and divide by the number of data items.</a:t>
            </a:r>
          </a:p>
          <a:p>
            <a:r>
              <a:rPr lang="en-US" dirty="0" smtClean="0"/>
              <a:t>Median </a:t>
            </a:r>
            <a:r>
              <a:rPr lang="zh-CN" altLang="en-US" dirty="0" smtClean="0"/>
              <a:t>（中位数）</a:t>
            </a:r>
            <a:endParaRPr lang="en-US" dirty="0"/>
          </a:p>
          <a:p>
            <a:pPr lvl="1"/>
            <a:r>
              <a:rPr lang="en-US" dirty="0"/>
              <a:t>To obtain the median value, first sort your list from lowest to highest: and then select the value in the exact middle as the median.</a:t>
            </a:r>
          </a:p>
          <a:p>
            <a:r>
              <a:rPr lang="en-US" dirty="0" smtClean="0"/>
              <a:t>Mode </a:t>
            </a:r>
            <a:r>
              <a:rPr lang="zh-CN" altLang="en-US" dirty="0" smtClean="0"/>
              <a:t>（众数）</a:t>
            </a:r>
            <a:endParaRPr lang="en-US" dirty="0"/>
          </a:p>
          <a:p>
            <a:pPr lvl="1"/>
            <a:r>
              <a:rPr lang="en-US" dirty="0"/>
              <a:t> The most repeated value in the data set.</a:t>
            </a:r>
          </a:p>
        </p:txBody>
      </p:sp>
    </p:spTree>
    <p:extLst>
      <p:ext uri="{BB962C8B-B14F-4D97-AF65-F5344CB8AC3E}">
        <p14:creationId xmlns:p14="http://schemas.microsoft.com/office/powerpoint/2010/main" val="397696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easure of central tendenc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9818" y="1263280"/>
            <a:ext cx="7275332" cy="5444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ean median mode carto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987" y="1293812"/>
            <a:ext cx="4473459" cy="5383062"/>
          </a:xfrm>
          <a:prstGeom prst="rect">
            <a:avLst/>
          </a:prstGeom>
          <a:noFill/>
          <a:extLst>
            <a:ext uri="{909E8E84-426E-40DD-AFC4-6F175D3DCCD1}">
              <a14:hiddenFill xmlns:a14="http://schemas.microsoft.com/office/drawing/2010/main">
                <a:solidFill>
                  <a:srgbClr val="FFFFFF"/>
                </a:solidFill>
              </a14:hiddenFill>
            </a:ext>
          </a:extLst>
        </p:spPr>
      </p:pic>
      <p:pic>
        <p:nvPicPr>
          <p:cNvPr id="2" name="speech">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349770" y="684212"/>
            <a:ext cx="609600" cy="609600"/>
          </a:xfrm>
          <a:prstGeom prst="rect">
            <a:avLst/>
          </a:prstGeom>
        </p:spPr>
      </p:pic>
      <p:pic>
        <p:nvPicPr>
          <p:cNvPr id="3" name="mom">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3437744" y="530901"/>
            <a:ext cx="609600" cy="609600"/>
          </a:xfrm>
          <a:prstGeom prst="rect">
            <a:avLst/>
          </a:prstGeom>
        </p:spPr>
      </p:pic>
    </p:spTree>
    <p:extLst>
      <p:ext uri="{BB962C8B-B14F-4D97-AF65-F5344CB8AC3E}">
        <p14:creationId xmlns:p14="http://schemas.microsoft.com/office/powerpoint/2010/main" val="131764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4068" fill="hold"/>
                                        <p:tgtEl>
                                          <p:spTgt spid="2"/>
                                        </p:tgtEl>
                                      </p:cBhvr>
                                    </p:cmd>
                                  </p:childTnLst>
                                </p:cTn>
                              </p:par>
                            </p:childTnLst>
                          </p:cTn>
                        </p:par>
                        <p:par>
                          <p:cTn id="10" fill="hold">
                            <p:stCondLst>
                              <p:cond delay="4068"/>
                            </p:stCondLst>
                            <p:childTnLst>
                              <p:par>
                                <p:cTn id="11" presetID="1" presetClass="mediacall" presetSubtype="0" fill="hold" nodeType="afterEffect">
                                  <p:stCondLst>
                                    <p:cond delay="0"/>
                                  </p:stCondLst>
                                  <p:childTnLst>
                                    <p:cmd type="call" cmd="playFrom(0.0)">
                                      <p:cBhvr>
                                        <p:cTn id="12" dur="271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3" fill="hold" display="0">
                  <p:stCondLst>
                    <p:cond delay="indefinite"/>
                  </p:stCondLst>
                  <p:endCondLst>
                    <p:cond evt="onStopAudio" delay="0">
                      <p:tgtEl>
                        <p:sldTgt/>
                      </p:tgtEl>
                    </p:cond>
                  </p:endCondLst>
                </p:cTn>
                <p:tgtEl>
                  <p:spTgt spid="2"/>
                </p:tgtEl>
              </p:cMediaNode>
            </p:audio>
            <p:audio>
              <p:cMediaNode vol="80000" showWhenStopped="0">
                <p:cTn id="14"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vumc.nl/afdelingen-themas/239911/7351096/27788/FlawOfAver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 y="0"/>
            <a:ext cx="10953642" cy="6886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7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65300"/>
            <a:ext cx="8610600" cy="1293028"/>
          </a:xfrm>
        </p:spPr>
        <p:txBody>
          <a:bodyPr/>
          <a:lstStyle/>
          <a:p>
            <a:r>
              <a:rPr lang="en-US" cap="none" dirty="0"/>
              <a:t>Measure of Dispersion</a:t>
            </a:r>
          </a:p>
        </p:txBody>
      </p:sp>
      <p:sp>
        <p:nvSpPr>
          <p:cNvPr id="3" name="Content Placeholder 2"/>
          <p:cNvSpPr>
            <a:spLocks noGrp="1"/>
          </p:cNvSpPr>
          <p:nvPr>
            <p:ph idx="1"/>
          </p:nvPr>
        </p:nvSpPr>
        <p:spPr>
          <a:xfrm>
            <a:off x="743211" y="1490310"/>
            <a:ext cx="10762989" cy="4024125"/>
          </a:xfrm>
        </p:spPr>
        <p:txBody>
          <a:bodyPr>
            <a:normAutofit/>
          </a:bodyPr>
          <a:lstStyle/>
          <a:p>
            <a:r>
              <a:rPr lang="en-US" sz="2400" dirty="0"/>
              <a:t>Minimum and Maximum</a:t>
            </a:r>
          </a:p>
          <a:p>
            <a:r>
              <a:rPr lang="en-US" sz="2400" dirty="0"/>
              <a:t>Standard deviation (SD)</a:t>
            </a:r>
          </a:p>
          <a:p>
            <a:pPr lvl="1"/>
            <a:r>
              <a:rPr lang="en-US" sz="2200" dirty="0"/>
              <a:t>Measure to quantify the amount of variation or </a:t>
            </a:r>
            <a:r>
              <a:rPr lang="en-US" sz="2200" dirty="0" smtClean="0"/>
              <a:t>dispersion </a:t>
            </a:r>
            <a:r>
              <a:rPr lang="zh-CN" altLang="en-US" sz="2200" dirty="0" smtClean="0"/>
              <a:t>（离散度）</a:t>
            </a:r>
            <a:r>
              <a:rPr lang="en-US" sz="2200" dirty="0" smtClean="0"/>
              <a:t>.</a:t>
            </a:r>
            <a:endParaRPr lang="en-US" sz="2200" dirty="0"/>
          </a:p>
          <a:p>
            <a:pPr lvl="2"/>
            <a:r>
              <a:rPr lang="en-US" sz="2000" dirty="0"/>
              <a:t>A low SD indicates that the data points tend to be close to the mean</a:t>
            </a:r>
          </a:p>
          <a:p>
            <a:pPr lvl="2"/>
            <a:r>
              <a:rPr lang="en-US" sz="2000" dirty="0"/>
              <a:t>A high SD indicates that the data points are spread out over a wider range of values. </a:t>
            </a:r>
          </a:p>
          <a:p>
            <a:pPr lvl="1"/>
            <a:r>
              <a:rPr lang="en-US" sz="2200" dirty="0"/>
              <a:t>Square root of variance</a:t>
            </a:r>
          </a:p>
        </p:txBody>
      </p:sp>
      <p:pic>
        <p:nvPicPr>
          <p:cNvPr id="4" name="Picture 3"/>
          <p:cNvPicPr>
            <a:picLocks noChangeAspect="1"/>
          </p:cNvPicPr>
          <p:nvPr/>
        </p:nvPicPr>
        <p:blipFill>
          <a:blip r:embed="rId3"/>
          <a:stretch>
            <a:fillRect/>
          </a:stretch>
        </p:blipFill>
        <p:spPr>
          <a:xfrm>
            <a:off x="1188306" y="4520291"/>
            <a:ext cx="4332278" cy="1988287"/>
          </a:xfrm>
          <a:prstGeom prst="rect">
            <a:avLst/>
          </a:prstGeom>
        </p:spPr>
      </p:pic>
      <p:pic>
        <p:nvPicPr>
          <p:cNvPr id="5" name="Picture 4" descr="Image result for standard deviation carto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5679" y="3660045"/>
            <a:ext cx="5214598" cy="288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0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SD vs. SE</a:t>
            </a:r>
          </a:p>
        </p:txBody>
      </p:sp>
      <p:sp>
        <p:nvSpPr>
          <p:cNvPr id="3" name="Content Placeholder 2"/>
          <p:cNvSpPr>
            <a:spLocks noGrp="1"/>
          </p:cNvSpPr>
          <p:nvPr>
            <p:ph idx="1"/>
          </p:nvPr>
        </p:nvSpPr>
        <p:spPr/>
        <p:txBody>
          <a:bodyPr>
            <a:noAutofit/>
          </a:bodyPr>
          <a:lstStyle/>
          <a:p>
            <a:r>
              <a:rPr lang="en-US" dirty="0"/>
              <a:t>SE of a statistic is the SD of its sampling distribution of a statistic. </a:t>
            </a:r>
          </a:p>
          <a:p>
            <a:endParaRPr lang="en-US" sz="800" dirty="0"/>
          </a:p>
          <a:p>
            <a:r>
              <a:rPr lang="en-US" dirty="0"/>
              <a:t>For example:</a:t>
            </a:r>
          </a:p>
          <a:p>
            <a:pPr lvl="1"/>
            <a:r>
              <a:rPr lang="en-US" sz="2200" dirty="0"/>
              <a:t>SD of a sample is the degree to which individuals within the sample differ from the sample mean.</a:t>
            </a:r>
          </a:p>
          <a:p>
            <a:pPr lvl="1"/>
            <a:r>
              <a:rPr lang="en-US" sz="2200" dirty="0"/>
              <a:t>SE of the sample mean is an estimate of how far the sample mean is likely to be from the population mean.</a:t>
            </a:r>
          </a:p>
          <a:p>
            <a:pPr lvl="1"/>
            <a:endParaRPr lang="en-US" sz="800" dirty="0"/>
          </a:p>
          <a:p>
            <a:r>
              <a:rPr lang="en-US" dirty="0"/>
              <a:t>Relationship</a:t>
            </a:r>
          </a:p>
          <a:p>
            <a:pPr lvl="1"/>
            <a:r>
              <a:rPr lang="en-US" sz="2200" dirty="0"/>
              <a:t>For a given sample size, the SE equals the SD divided by the square root of the sample size. </a:t>
            </a:r>
          </a:p>
        </p:txBody>
      </p:sp>
    </p:spTree>
    <p:extLst>
      <p:ext uri="{BB962C8B-B14F-4D97-AF65-F5344CB8AC3E}">
        <p14:creationId xmlns:p14="http://schemas.microsoft.com/office/powerpoint/2010/main" val="409675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414" y="319944"/>
            <a:ext cx="8878246" cy="65380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30638" y="6303845"/>
            <a:ext cx="5238427" cy="369332"/>
          </a:xfrm>
          <a:prstGeom prst="rect">
            <a:avLst/>
          </a:prstGeom>
          <a:noFill/>
        </p:spPr>
        <p:txBody>
          <a:bodyPr wrap="square" rtlCol="0">
            <a:spAutoFit/>
          </a:bodyPr>
          <a:lstStyle/>
          <a:p>
            <a:r>
              <a:rPr lang="en-US" dirty="0">
                <a:solidFill>
                  <a:srgbClr val="7030A0"/>
                </a:solidFill>
              </a:rPr>
              <a:t>facebook.com/pedromics</a:t>
            </a:r>
          </a:p>
        </p:txBody>
      </p:sp>
      <p:pic>
        <p:nvPicPr>
          <p:cNvPr id="3" name="speech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722963" y="755755"/>
            <a:ext cx="609600" cy="609600"/>
          </a:xfrm>
          <a:prstGeom prst="rect">
            <a:avLst/>
          </a:prstGeom>
        </p:spPr>
      </p:pic>
    </p:spTree>
    <p:extLst>
      <p:ext uri="{BB962C8B-B14F-4D97-AF65-F5344CB8AC3E}">
        <p14:creationId xmlns:p14="http://schemas.microsoft.com/office/powerpoint/2010/main" val="72129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204"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396" y="392233"/>
            <a:ext cx="8610600" cy="1094424"/>
          </a:xfrm>
        </p:spPr>
        <p:txBody>
          <a:bodyPr/>
          <a:lstStyle/>
          <a:p>
            <a:r>
              <a:rPr lang="en-US" cap="none" dirty="0"/>
              <a:t>Measure of Dispersion</a:t>
            </a:r>
          </a:p>
        </p:txBody>
      </p:sp>
      <p:sp>
        <p:nvSpPr>
          <p:cNvPr id="3" name="Content Placeholder 2"/>
          <p:cNvSpPr>
            <a:spLocks noGrp="1"/>
          </p:cNvSpPr>
          <p:nvPr>
            <p:ph idx="1"/>
          </p:nvPr>
        </p:nvSpPr>
        <p:spPr>
          <a:xfrm>
            <a:off x="4502741" y="1839433"/>
            <a:ext cx="7246236" cy="4819022"/>
          </a:xfrm>
        </p:spPr>
        <p:txBody>
          <a:bodyPr>
            <a:normAutofit/>
          </a:bodyPr>
          <a:lstStyle/>
          <a:p>
            <a:r>
              <a:rPr lang="en-US" sz="2400" dirty="0"/>
              <a:t>Skewness</a:t>
            </a:r>
          </a:p>
          <a:p>
            <a:endParaRPr lang="en-US" sz="800" dirty="0"/>
          </a:p>
          <a:p>
            <a:pPr lvl="1"/>
            <a:r>
              <a:rPr lang="en-US" sz="2200" dirty="0"/>
              <a:t>A measure of the asymmetry of the probability distribution</a:t>
            </a:r>
          </a:p>
          <a:p>
            <a:pPr lvl="1"/>
            <a:endParaRPr lang="en-US" sz="800" dirty="0"/>
          </a:p>
          <a:p>
            <a:pPr lvl="1"/>
            <a:r>
              <a:rPr lang="en-US" sz="2200" dirty="0"/>
              <a:t>The normal distribution has a skewness of zero</a:t>
            </a:r>
          </a:p>
          <a:p>
            <a:pPr lvl="2"/>
            <a:endParaRPr lang="en-US" sz="800" dirty="0"/>
          </a:p>
          <a:p>
            <a:pPr lvl="1"/>
            <a:r>
              <a:rPr lang="en-US" sz="2200" dirty="0"/>
              <a:t>Positive skew</a:t>
            </a:r>
          </a:p>
          <a:p>
            <a:pPr lvl="2"/>
            <a:r>
              <a:rPr lang="en-US" sz="2000" dirty="0"/>
              <a:t>The right tail is longer; right-skewed; skewed to the right.</a:t>
            </a:r>
          </a:p>
          <a:p>
            <a:pPr lvl="1"/>
            <a:endParaRPr lang="en-US" sz="800" dirty="0"/>
          </a:p>
          <a:p>
            <a:pPr lvl="1"/>
            <a:r>
              <a:rPr lang="en-US" sz="2200" dirty="0"/>
              <a:t>Negative skew</a:t>
            </a:r>
          </a:p>
          <a:p>
            <a:pPr lvl="2"/>
            <a:r>
              <a:rPr lang="en-US" sz="2000" dirty="0"/>
              <a:t>The left tail is longer; left-skewed; skewed to the left.</a:t>
            </a:r>
            <a:endParaRPr lang="en-US" dirty="0"/>
          </a:p>
        </p:txBody>
      </p:sp>
      <p:pic>
        <p:nvPicPr>
          <p:cNvPr id="4" name="Picture 3"/>
          <p:cNvPicPr>
            <a:picLocks noChangeAspect="1"/>
          </p:cNvPicPr>
          <p:nvPr/>
        </p:nvPicPr>
        <p:blipFill>
          <a:blip r:embed="rId3"/>
          <a:stretch>
            <a:fillRect/>
          </a:stretch>
        </p:blipFill>
        <p:spPr>
          <a:xfrm>
            <a:off x="381729" y="939446"/>
            <a:ext cx="3836756" cy="5418824"/>
          </a:xfrm>
          <a:prstGeom prst="rect">
            <a:avLst/>
          </a:prstGeom>
        </p:spPr>
      </p:pic>
    </p:spTree>
    <p:extLst>
      <p:ext uri="{BB962C8B-B14F-4D97-AF65-F5344CB8AC3E}">
        <p14:creationId xmlns:p14="http://schemas.microsoft.com/office/powerpoint/2010/main" val="177368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618" y="349704"/>
            <a:ext cx="8610600" cy="1293028"/>
          </a:xfrm>
        </p:spPr>
        <p:txBody>
          <a:bodyPr/>
          <a:lstStyle/>
          <a:p>
            <a:r>
              <a:rPr lang="en-US" cap="none" dirty="0"/>
              <a:t>Measure of Dispersion</a:t>
            </a:r>
          </a:p>
        </p:txBody>
      </p:sp>
      <p:sp>
        <p:nvSpPr>
          <p:cNvPr id="3" name="Content Placeholder 2"/>
          <p:cNvSpPr>
            <a:spLocks noGrp="1"/>
          </p:cNvSpPr>
          <p:nvPr>
            <p:ph idx="1"/>
          </p:nvPr>
        </p:nvSpPr>
        <p:spPr>
          <a:xfrm>
            <a:off x="4657060" y="1822911"/>
            <a:ext cx="6817241" cy="4416739"/>
          </a:xfrm>
        </p:spPr>
        <p:txBody>
          <a:bodyPr>
            <a:normAutofit/>
          </a:bodyPr>
          <a:lstStyle/>
          <a:p>
            <a:r>
              <a:rPr lang="en-US" sz="2400" dirty="0"/>
              <a:t>Kurtosis</a:t>
            </a:r>
          </a:p>
          <a:p>
            <a:endParaRPr lang="en-US" sz="500" dirty="0"/>
          </a:p>
          <a:p>
            <a:pPr lvl="1"/>
            <a:r>
              <a:rPr lang="en-US" sz="2200" dirty="0"/>
              <a:t>A descriptor of the shape of a probability distribution.</a:t>
            </a:r>
          </a:p>
          <a:p>
            <a:pPr lvl="1"/>
            <a:endParaRPr lang="en-US" sz="500" dirty="0"/>
          </a:p>
          <a:p>
            <a:pPr lvl="1"/>
            <a:r>
              <a:rPr lang="en-US" sz="2200" dirty="0"/>
              <a:t>The kurtosis of any univariate normal distribution is 3.</a:t>
            </a:r>
          </a:p>
          <a:p>
            <a:pPr lvl="1"/>
            <a:endParaRPr lang="en-US" sz="500" dirty="0"/>
          </a:p>
          <a:p>
            <a:pPr lvl="1"/>
            <a:r>
              <a:rPr lang="en-US" sz="2200" dirty="0"/>
              <a:t>Distributions with kurtosis &lt; 3: </a:t>
            </a:r>
          </a:p>
          <a:p>
            <a:pPr lvl="2"/>
            <a:r>
              <a:rPr lang="en-US" sz="2000" dirty="0"/>
              <a:t>Produce fewer and less extreme outliers than the normal distribution.</a:t>
            </a:r>
          </a:p>
          <a:p>
            <a:pPr lvl="1"/>
            <a:endParaRPr lang="en-US" sz="500" dirty="0"/>
          </a:p>
          <a:p>
            <a:pPr lvl="1"/>
            <a:r>
              <a:rPr lang="en-US" sz="2200" dirty="0"/>
              <a:t>Distributions with kurtosis &gt; 3: </a:t>
            </a:r>
          </a:p>
          <a:p>
            <a:pPr lvl="2"/>
            <a:r>
              <a:rPr lang="en-US" sz="2000" dirty="0"/>
              <a:t>Produce more outliers than the normal distribution.</a:t>
            </a:r>
          </a:p>
          <a:p>
            <a:pPr lvl="1"/>
            <a:endParaRPr lang="en-US" sz="2200" dirty="0"/>
          </a:p>
          <a:p>
            <a:endParaRPr lang="en-US" dirty="0"/>
          </a:p>
        </p:txBody>
      </p:sp>
      <p:pic>
        <p:nvPicPr>
          <p:cNvPr id="4" name="Picture 3"/>
          <p:cNvPicPr>
            <a:picLocks noChangeAspect="1"/>
          </p:cNvPicPr>
          <p:nvPr/>
        </p:nvPicPr>
        <p:blipFill>
          <a:blip r:embed="rId3"/>
          <a:stretch>
            <a:fillRect/>
          </a:stretch>
        </p:blipFill>
        <p:spPr>
          <a:xfrm>
            <a:off x="393405" y="964320"/>
            <a:ext cx="3751343" cy="5457357"/>
          </a:xfrm>
          <a:prstGeom prst="rect">
            <a:avLst/>
          </a:prstGeom>
        </p:spPr>
      </p:pic>
    </p:spTree>
    <p:extLst>
      <p:ext uri="{BB962C8B-B14F-4D97-AF65-F5344CB8AC3E}">
        <p14:creationId xmlns:p14="http://schemas.microsoft.com/office/powerpoint/2010/main" val="6068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Assumption of Normal Distribution</a:t>
            </a:r>
          </a:p>
        </p:txBody>
      </p:sp>
      <p:sp>
        <p:nvSpPr>
          <p:cNvPr id="3" name="Content Placeholder 2"/>
          <p:cNvSpPr>
            <a:spLocks noGrp="1"/>
          </p:cNvSpPr>
          <p:nvPr>
            <p:ph idx="1"/>
          </p:nvPr>
        </p:nvSpPr>
        <p:spPr/>
        <p:txBody>
          <a:bodyPr>
            <a:normAutofit lnSpcReduction="10000"/>
          </a:bodyPr>
          <a:lstStyle/>
          <a:p>
            <a:r>
              <a:rPr lang="en-US" sz="2400" dirty="0"/>
              <a:t>Some biological variables do not meet the assumptions of a normal distribution</a:t>
            </a:r>
          </a:p>
          <a:p>
            <a:pPr marL="0" indent="0">
              <a:buNone/>
            </a:pPr>
            <a:endParaRPr lang="en-US" sz="2400" dirty="0"/>
          </a:p>
          <a:p>
            <a:pPr lvl="1"/>
            <a:r>
              <a:rPr lang="en-US" sz="2400" dirty="0"/>
              <a:t>Non-parametric statistical tests</a:t>
            </a:r>
          </a:p>
          <a:p>
            <a:pPr lvl="2"/>
            <a:r>
              <a:rPr lang="en-US" sz="2200" dirty="0"/>
              <a:t>Wilcoxon rank sum test, Mann-Whitney U test, etc.</a:t>
            </a:r>
          </a:p>
          <a:p>
            <a:pPr lvl="2"/>
            <a:r>
              <a:rPr lang="en-US" sz="2200" dirty="0"/>
              <a:t>Will be discussed in the next lecture</a:t>
            </a:r>
          </a:p>
          <a:p>
            <a:pPr lvl="1"/>
            <a:endParaRPr lang="en-US" sz="2400" dirty="0"/>
          </a:p>
          <a:p>
            <a:pPr lvl="1"/>
            <a:r>
              <a:rPr lang="en-US" sz="2400" dirty="0"/>
              <a:t>Data transformation</a:t>
            </a:r>
          </a:p>
          <a:p>
            <a:pPr lvl="2"/>
            <a:r>
              <a:rPr lang="en-US" sz="2200" dirty="0"/>
              <a:t>Normalization</a:t>
            </a:r>
          </a:p>
          <a:p>
            <a:pPr lvl="2"/>
            <a:r>
              <a:rPr lang="en-US" sz="2200" dirty="0"/>
              <a:t>Informative plotting</a:t>
            </a:r>
          </a:p>
          <a:p>
            <a:pPr lvl="2"/>
            <a:r>
              <a:rPr lang="en-US" sz="2200" dirty="0"/>
              <a:t>Getting outliers in line</a:t>
            </a:r>
          </a:p>
        </p:txBody>
      </p:sp>
    </p:spTree>
    <p:extLst>
      <p:ext uri="{BB962C8B-B14F-4D97-AF65-F5344CB8AC3E}">
        <p14:creationId xmlns:p14="http://schemas.microsoft.com/office/powerpoint/2010/main" val="158858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653" y="526378"/>
            <a:ext cx="8610600" cy="1293028"/>
          </a:xfrm>
        </p:spPr>
        <p:txBody>
          <a:bodyPr/>
          <a:lstStyle/>
          <a:p>
            <a:r>
              <a:rPr lang="en-US" cap="none" dirty="0"/>
              <a:t>Outline</a:t>
            </a:r>
            <a:endParaRPr lang="en-US" dirty="0"/>
          </a:p>
        </p:txBody>
      </p:sp>
      <p:sp>
        <p:nvSpPr>
          <p:cNvPr id="3" name="Content Placeholder 2"/>
          <p:cNvSpPr>
            <a:spLocks noGrp="1"/>
          </p:cNvSpPr>
          <p:nvPr>
            <p:ph idx="1"/>
          </p:nvPr>
        </p:nvSpPr>
        <p:spPr>
          <a:xfrm>
            <a:off x="610644" y="1819406"/>
            <a:ext cx="11038562" cy="4454739"/>
          </a:xfrm>
        </p:spPr>
        <p:txBody>
          <a:bodyPr>
            <a:normAutofit/>
          </a:bodyPr>
          <a:lstStyle/>
          <a:p>
            <a:r>
              <a:rPr lang="en-US" sz="2400" dirty="0"/>
              <a:t>Descriptive Statistics</a:t>
            </a:r>
          </a:p>
          <a:p>
            <a:pPr lvl="1"/>
            <a:r>
              <a:rPr lang="en-US" sz="2400" dirty="0"/>
              <a:t>Types of descriptive statistics</a:t>
            </a:r>
          </a:p>
          <a:p>
            <a:pPr lvl="2"/>
            <a:r>
              <a:rPr lang="en-US" sz="2200" dirty="0"/>
              <a:t>Measure of frequency, central tendency, dispersion, frequency, etc.</a:t>
            </a:r>
          </a:p>
          <a:p>
            <a:pPr lvl="2"/>
            <a:r>
              <a:rPr lang="en-US" sz="2200" dirty="0"/>
              <a:t>Univariate, Bivariate and Multivariate analysis</a:t>
            </a:r>
          </a:p>
          <a:p>
            <a:pPr lvl="2"/>
            <a:endParaRPr lang="en-US" sz="500" dirty="0"/>
          </a:p>
          <a:p>
            <a:r>
              <a:rPr lang="en-US" sz="2400" dirty="0"/>
              <a:t>Descriptive Plots</a:t>
            </a:r>
          </a:p>
          <a:p>
            <a:pPr lvl="1"/>
            <a:r>
              <a:rPr lang="en-US" sz="2400" dirty="0"/>
              <a:t>Types of descriptive plots</a:t>
            </a:r>
          </a:p>
          <a:p>
            <a:pPr lvl="2"/>
            <a:r>
              <a:rPr lang="en-US" sz="2200" dirty="0"/>
              <a:t>Histogram, box-and-whisker, stem-and-leaf, graph with error bars, etc.</a:t>
            </a:r>
          </a:p>
          <a:p>
            <a:pPr lvl="2"/>
            <a:endParaRPr lang="en-US" sz="500" dirty="0"/>
          </a:p>
          <a:p>
            <a:pPr lvl="1"/>
            <a:endParaRPr lang="en-US" sz="500" dirty="0"/>
          </a:p>
          <a:p>
            <a:r>
              <a:rPr lang="en-US" sz="2400" dirty="0"/>
              <a:t>Application of R</a:t>
            </a:r>
          </a:p>
        </p:txBody>
      </p:sp>
    </p:spTree>
    <p:extLst>
      <p:ext uri="{BB962C8B-B14F-4D97-AF65-F5344CB8AC3E}">
        <p14:creationId xmlns:p14="http://schemas.microsoft.com/office/powerpoint/2010/main" val="286530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Data Transformation</a:t>
            </a:r>
          </a:p>
        </p:txBody>
      </p:sp>
      <p:sp>
        <p:nvSpPr>
          <p:cNvPr id="3" name="Content Placeholder 2"/>
          <p:cNvSpPr>
            <a:spLocks noGrp="1"/>
          </p:cNvSpPr>
          <p:nvPr>
            <p:ph idx="1"/>
          </p:nvPr>
        </p:nvSpPr>
        <p:spPr/>
        <p:txBody>
          <a:bodyPr/>
          <a:lstStyle/>
          <a:p>
            <a:r>
              <a:rPr lang="en-US" sz="2400" dirty="0"/>
              <a:t>To transform data</a:t>
            </a:r>
          </a:p>
          <a:p>
            <a:pPr lvl="1"/>
            <a:r>
              <a:rPr lang="en-US" sz="2200" dirty="0"/>
              <a:t>Perform a mathematical operation on each observation</a:t>
            </a:r>
          </a:p>
          <a:p>
            <a:pPr lvl="1"/>
            <a:r>
              <a:rPr lang="en-US" sz="2200" dirty="0"/>
              <a:t>Use the transformed numbers in the statistical test</a:t>
            </a:r>
          </a:p>
          <a:p>
            <a:endParaRPr lang="en-US" dirty="0"/>
          </a:p>
          <a:p>
            <a:r>
              <a:rPr lang="en-US" sz="2400" dirty="0"/>
              <a:t>Common transformations</a:t>
            </a:r>
            <a:endParaRPr lang="en-US" sz="100" dirty="0"/>
          </a:p>
          <a:p>
            <a:pPr lvl="1"/>
            <a:r>
              <a:rPr lang="en-US" sz="2200" dirty="0"/>
              <a:t>Log transformation </a:t>
            </a:r>
          </a:p>
          <a:p>
            <a:pPr lvl="2"/>
            <a:r>
              <a:rPr lang="en-US" dirty="0"/>
              <a:t>Growth rates are often exponential, and log transforms will often normalize them.</a:t>
            </a:r>
          </a:p>
          <a:p>
            <a:pPr marL="914400" lvl="2" indent="0">
              <a:buNone/>
            </a:pPr>
            <a:endParaRPr lang="en-US" sz="400" dirty="0"/>
          </a:p>
          <a:p>
            <a:pPr lvl="1"/>
            <a:r>
              <a:rPr lang="en-US" sz="2200" dirty="0"/>
              <a:t>Square-root transformation </a:t>
            </a:r>
          </a:p>
          <a:p>
            <a:pPr lvl="2"/>
            <a:r>
              <a:rPr lang="en-US" dirty="0"/>
              <a:t>Count data are often Poisson and square root will convert data with a Poisson distribution to a normal distribution</a:t>
            </a:r>
          </a:p>
        </p:txBody>
      </p:sp>
    </p:spTree>
    <p:extLst>
      <p:ext uri="{BB962C8B-B14F-4D97-AF65-F5344CB8AC3E}">
        <p14:creationId xmlns:p14="http://schemas.microsoft.com/office/powerpoint/2010/main" val="84402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7" y="228600"/>
            <a:ext cx="12027967" cy="441960"/>
          </a:xfrm>
        </p:spPr>
        <p:txBody>
          <a:bodyPr>
            <a:normAutofit fontScale="90000"/>
          </a:bodyPr>
          <a:lstStyle/>
          <a:p>
            <a:pPr algn="ctr"/>
            <a:r>
              <a:rPr lang="en-US" b="1" cap="none" dirty="0">
                <a:highlight>
                  <a:srgbClr val="000000"/>
                </a:highlight>
              </a:rPr>
              <a:t>Log Transformation</a:t>
            </a:r>
          </a:p>
        </p:txBody>
      </p:sp>
      <p:pic>
        <p:nvPicPr>
          <p:cNvPr id="3" name="Picture 2"/>
          <p:cNvPicPr>
            <a:picLocks noChangeAspect="1"/>
          </p:cNvPicPr>
          <p:nvPr/>
        </p:nvPicPr>
        <p:blipFill>
          <a:blip r:embed="rId3"/>
          <a:stretch>
            <a:fillRect/>
          </a:stretch>
        </p:blipFill>
        <p:spPr>
          <a:xfrm>
            <a:off x="-18847" y="953993"/>
            <a:ext cx="12210847" cy="5904007"/>
          </a:xfrm>
          <a:prstGeom prst="rect">
            <a:avLst/>
          </a:prstGeom>
        </p:spPr>
      </p:pic>
    </p:spTree>
    <p:extLst>
      <p:ext uri="{BB962C8B-B14F-4D97-AF65-F5344CB8AC3E}">
        <p14:creationId xmlns:p14="http://schemas.microsoft.com/office/powerpoint/2010/main" val="350497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Data Transformation</a:t>
            </a:r>
            <a:endParaRPr lang="en-US" dirty="0"/>
          </a:p>
        </p:txBody>
      </p:sp>
      <p:pic>
        <p:nvPicPr>
          <p:cNvPr id="6" name="Picture 5"/>
          <p:cNvPicPr>
            <a:picLocks noChangeAspect="1"/>
          </p:cNvPicPr>
          <p:nvPr/>
        </p:nvPicPr>
        <p:blipFill>
          <a:blip r:embed="rId3"/>
          <a:stretch>
            <a:fillRect/>
          </a:stretch>
        </p:blipFill>
        <p:spPr>
          <a:xfrm>
            <a:off x="351934" y="2457012"/>
            <a:ext cx="11547791" cy="3304960"/>
          </a:xfrm>
          <a:prstGeom prst="rect">
            <a:avLst/>
          </a:prstGeom>
        </p:spPr>
      </p:pic>
      <p:sp>
        <p:nvSpPr>
          <p:cNvPr id="7" name="Rectangle 6"/>
          <p:cNvSpPr/>
          <p:nvPr/>
        </p:nvSpPr>
        <p:spPr>
          <a:xfrm>
            <a:off x="351934" y="5888521"/>
            <a:ext cx="11547791" cy="369332"/>
          </a:xfrm>
          <a:prstGeom prst="rect">
            <a:avLst/>
          </a:prstGeom>
        </p:spPr>
        <p:txBody>
          <a:bodyPr wrap="square">
            <a:spAutoFit/>
          </a:bodyPr>
          <a:lstStyle/>
          <a:p>
            <a:r>
              <a:rPr lang="en-US" dirty="0"/>
              <a:t>K: constant from which each score is subtracted</a:t>
            </a:r>
          </a:p>
        </p:txBody>
      </p:sp>
    </p:spTree>
    <p:extLst>
      <p:ext uri="{BB962C8B-B14F-4D97-AF65-F5344CB8AC3E}">
        <p14:creationId xmlns:p14="http://schemas.microsoft.com/office/powerpoint/2010/main" val="207905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96805" y="4414493"/>
            <a:ext cx="3576530" cy="2145918"/>
          </a:xfrm>
          <a:prstGeom prst="rect">
            <a:avLst/>
          </a:prstGeom>
        </p:spPr>
      </p:pic>
      <p:pic>
        <p:nvPicPr>
          <p:cNvPr id="2056" name="Picture 8" descr="Image result for 1/x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868" y="3106809"/>
            <a:ext cx="3508132" cy="34536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6078613" y="450193"/>
            <a:ext cx="4081387" cy="2458108"/>
          </a:xfrm>
          <a:prstGeom prst="rect">
            <a:avLst/>
          </a:prstGeom>
        </p:spPr>
      </p:pic>
      <p:sp>
        <p:nvSpPr>
          <p:cNvPr id="6" name="TextBox 5"/>
          <p:cNvSpPr txBox="1"/>
          <p:nvPr/>
        </p:nvSpPr>
        <p:spPr>
          <a:xfrm>
            <a:off x="9182100" y="3581400"/>
            <a:ext cx="977900" cy="369332"/>
          </a:xfrm>
          <a:prstGeom prst="rect">
            <a:avLst/>
          </a:prstGeom>
          <a:noFill/>
        </p:spPr>
        <p:txBody>
          <a:bodyPr wrap="square" rtlCol="0">
            <a:spAutoFit/>
          </a:bodyPr>
          <a:lstStyle/>
          <a:p>
            <a:r>
              <a:rPr lang="en-US" b="1" dirty="0">
                <a:solidFill>
                  <a:srgbClr val="0070C0"/>
                </a:solidFill>
              </a:rPr>
              <a:t>y = 1/x</a:t>
            </a:r>
          </a:p>
        </p:txBody>
      </p:sp>
      <p:pic>
        <p:nvPicPr>
          <p:cNvPr id="7" name="Picture 6"/>
          <p:cNvPicPr>
            <a:picLocks noChangeAspect="1"/>
          </p:cNvPicPr>
          <p:nvPr/>
        </p:nvPicPr>
        <p:blipFill>
          <a:blip r:embed="rId6"/>
          <a:stretch>
            <a:fillRect/>
          </a:stretch>
        </p:blipFill>
        <p:spPr>
          <a:xfrm>
            <a:off x="2896805" y="450192"/>
            <a:ext cx="2962275" cy="3752850"/>
          </a:xfrm>
          <a:prstGeom prst="rect">
            <a:avLst/>
          </a:prstGeom>
        </p:spPr>
      </p:pic>
    </p:spTree>
    <p:extLst>
      <p:ext uri="{BB962C8B-B14F-4D97-AF65-F5344CB8AC3E}">
        <p14:creationId xmlns:p14="http://schemas.microsoft.com/office/powerpoint/2010/main" val="366190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6331" y="152400"/>
            <a:ext cx="11480954" cy="1655135"/>
          </a:xfrm>
        </p:spPr>
        <p:txBody>
          <a:bodyPr>
            <a:noAutofit/>
          </a:bodyPr>
          <a:lstStyle/>
          <a:p>
            <a:pPr algn="l"/>
            <a:r>
              <a:rPr lang="en-US" sz="2500" cap="none" dirty="0">
                <a:highlight>
                  <a:srgbClr val="000000"/>
                </a:highlight>
              </a:rPr>
              <a:t>Figures show an example of how a </a:t>
            </a:r>
            <a:r>
              <a:rPr lang="en-US" sz="2500" u="sng" cap="none" dirty="0">
                <a:highlight>
                  <a:srgbClr val="000000"/>
                </a:highlight>
              </a:rPr>
              <a:t>log transformation</a:t>
            </a:r>
            <a:r>
              <a:rPr lang="en-US" sz="2500" cap="none" dirty="0">
                <a:highlight>
                  <a:srgbClr val="000000"/>
                </a:highlight>
              </a:rPr>
              <a:t> can make patterns more visible. Both plot the brain weight of animals as a function of their body weight. The raw weights are shown in the left panel; the log-transformed weights are shown in the right panel.</a:t>
            </a:r>
          </a:p>
        </p:txBody>
      </p:sp>
      <p:pic>
        <p:nvPicPr>
          <p:cNvPr id="4" name="Picture 3"/>
          <p:cNvPicPr>
            <a:picLocks noChangeAspect="1"/>
          </p:cNvPicPr>
          <p:nvPr/>
        </p:nvPicPr>
        <p:blipFill>
          <a:blip r:embed="rId3"/>
          <a:stretch>
            <a:fillRect/>
          </a:stretch>
        </p:blipFill>
        <p:spPr>
          <a:xfrm>
            <a:off x="0" y="1934955"/>
            <a:ext cx="6141117" cy="4923045"/>
          </a:xfrm>
          <a:prstGeom prst="rect">
            <a:avLst/>
          </a:prstGeom>
        </p:spPr>
      </p:pic>
      <p:pic>
        <p:nvPicPr>
          <p:cNvPr id="5" name="Picture 4"/>
          <p:cNvPicPr>
            <a:picLocks noChangeAspect="1"/>
          </p:cNvPicPr>
          <p:nvPr/>
        </p:nvPicPr>
        <p:blipFill>
          <a:blip r:embed="rId4"/>
          <a:stretch>
            <a:fillRect/>
          </a:stretch>
        </p:blipFill>
        <p:spPr>
          <a:xfrm>
            <a:off x="6266532" y="1920109"/>
            <a:ext cx="5925468" cy="4937891"/>
          </a:xfrm>
          <a:prstGeom prst="rect">
            <a:avLst/>
          </a:prstGeom>
        </p:spPr>
      </p:pic>
    </p:spTree>
    <p:extLst>
      <p:ext uri="{BB962C8B-B14F-4D97-AF65-F5344CB8AC3E}">
        <p14:creationId xmlns:p14="http://schemas.microsoft.com/office/powerpoint/2010/main" val="303885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674" y="475989"/>
            <a:ext cx="8610600" cy="1318365"/>
          </a:xfrm>
        </p:spPr>
        <p:txBody>
          <a:bodyPr/>
          <a:lstStyle/>
          <a:p>
            <a:r>
              <a:rPr lang="en-US" cap="none" dirty="0"/>
              <a:t>Manhattan Plot</a:t>
            </a:r>
          </a:p>
        </p:txBody>
      </p:sp>
      <p:pic>
        <p:nvPicPr>
          <p:cNvPr id="3" name="Picture 2"/>
          <p:cNvPicPr>
            <a:picLocks noChangeAspect="1"/>
          </p:cNvPicPr>
          <p:nvPr/>
        </p:nvPicPr>
        <p:blipFill>
          <a:blip r:embed="rId3"/>
          <a:stretch>
            <a:fillRect/>
          </a:stretch>
        </p:blipFill>
        <p:spPr>
          <a:xfrm>
            <a:off x="0" y="1928501"/>
            <a:ext cx="12201482" cy="4748745"/>
          </a:xfrm>
          <a:prstGeom prst="rect">
            <a:avLst/>
          </a:prstGeom>
        </p:spPr>
      </p:pic>
    </p:spTree>
    <p:extLst>
      <p:ext uri="{BB962C8B-B14F-4D97-AF65-F5344CB8AC3E}">
        <p14:creationId xmlns:p14="http://schemas.microsoft.com/office/powerpoint/2010/main" val="321474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93028"/>
          </a:xfrm>
        </p:spPr>
        <p:txBody>
          <a:bodyPr/>
          <a:lstStyle/>
          <a:p>
            <a:r>
              <a:rPr lang="en-US" dirty="0"/>
              <a:t>Example 3</a:t>
            </a:r>
          </a:p>
        </p:txBody>
      </p:sp>
      <p:sp>
        <p:nvSpPr>
          <p:cNvPr id="3" name="Content Placeholder 2"/>
          <p:cNvSpPr>
            <a:spLocks noGrp="1"/>
          </p:cNvSpPr>
          <p:nvPr>
            <p:ph idx="1"/>
          </p:nvPr>
        </p:nvSpPr>
        <p:spPr>
          <a:xfrm>
            <a:off x="404037" y="1370795"/>
            <a:ext cx="11102163" cy="1318436"/>
          </a:xfrm>
        </p:spPr>
        <p:txBody>
          <a:bodyPr/>
          <a:lstStyle/>
          <a:p>
            <a:r>
              <a:rPr lang="en-US" u="sng" dirty="0"/>
              <a:t>In vivo radioligand binding to translocator protein correlates with severity of Alzheimer’s disease</a:t>
            </a:r>
            <a:r>
              <a:rPr lang="en-US" dirty="0"/>
              <a:t>. WC </a:t>
            </a:r>
            <a:r>
              <a:rPr lang="en-US" dirty="0" err="1"/>
              <a:t>Kreisl</a:t>
            </a:r>
            <a:r>
              <a:rPr lang="en-US" dirty="0"/>
              <a:t>, et al. (</a:t>
            </a:r>
            <a:r>
              <a:rPr lang="en-US" b="1" dirty="0"/>
              <a:t>RB Innis</a:t>
            </a:r>
            <a:r>
              <a:rPr lang="en-US" dirty="0"/>
              <a:t> and the Biomarkers Consortium PET Radioligand Project Team). Brain 2013</a:t>
            </a:r>
          </a:p>
        </p:txBody>
      </p:sp>
      <p:pic>
        <p:nvPicPr>
          <p:cNvPr id="4" name="Picture 4" descr="Image result for Alzhei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644" y="2689231"/>
            <a:ext cx="3632791" cy="25845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2" y="2689231"/>
            <a:ext cx="7297479" cy="3662541"/>
          </a:xfrm>
          <a:prstGeom prst="rect">
            <a:avLst/>
          </a:prstGeom>
        </p:spPr>
        <p:txBody>
          <a:bodyPr wrap="square">
            <a:spAutoFit/>
          </a:bodyPr>
          <a:lstStyle/>
          <a:p>
            <a:pPr marL="342900" indent="-342900">
              <a:buFont typeface="Arial" panose="020B0604020202020204" pitchFamily="34" charset="0"/>
              <a:buChar char="•"/>
            </a:pPr>
            <a:r>
              <a:rPr lang="en-US" sz="2200" dirty="0"/>
              <a:t>TSPO (translocator protein) is a proposed biomarker for neuroinflammation.</a:t>
            </a:r>
          </a:p>
          <a:p>
            <a:pPr marL="342900" indent="-342900">
              <a:buFont typeface="Arial" panose="020B0604020202020204" pitchFamily="34" charset="0"/>
              <a:buChar char="•"/>
            </a:pPr>
            <a:endParaRPr lang="en-US" sz="400" dirty="0"/>
          </a:p>
          <a:p>
            <a:pPr marL="342900" indent="-342900">
              <a:buFont typeface="Arial" panose="020B0604020202020204" pitchFamily="34" charset="0"/>
              <a:buChar char="•"/>
            </a:pPr>
            <a:r>
              <a:rPr lang="en-US" sz="2200" dirty="0"/>
              <a:t>Neuroinflammation is a pathological hallmark of Alzheimer’s disease (ALZ)</a:t>
            </a:r>
          </a:p>
          <a:p>
            <a:pPr marL="800100" lvl="1" indent="-342900">
              <a:buFont typeface="Arial" panose="020B0604020202020204" pitchFamily="34" charset="0"/>
              <a:buChar char="•"/>
            </a:pPr>
            <a:r>
              <a:rPr lang="en-US" sz="2200" dirty="0"/>
              <a:t>Its role in cognitive impairment and its course of development during the disease are largely unknown. </a:t>
            </a:r>
          </a:p>
          <a:p>
            <a:pPr marL="800100" lvl="1"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200" dirty="0"/>
              <a:t>Used PET (image) to measure TSPO for patients with ALZ, MCI (Mild Cognitive Impairment) and control subjects. </a:t>
            </a:r>
          </a:p>
        </p:txBody>
      </p:sp>
    </p:spTree>
    <p:extLst>
      <p:ext uri="{BB962C8B-B14F-4D97-AF65-F5344CB8AC3E}">
        <p14:creationId xmlns:p14="http://schemas.microsoft.com/office/powerpoint/2010/main" val="25217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209395"/>
            <a:ext cx="12372442" cy="4648605"/>
          </a:xfrm>
          <a:prstGeom prst="rect">
            <a:avLst/>
          </a:prstGeom>
        </p:spPr>
      </p:pic>
      <p:sp>
        <p:nvSpPr>
          <p:cNvPr id="3" name="TextBox 2"/>
          <p:cNvSpPr txBox="1"/>
          <p:nvPr/>
        </p:nvSpPr>
        <p:spPr>
          <a:xfrm>
            <a:off x="440673" y="1479841"/>
            <a:ext cx="11751327" cy="461665"/>
          </a:xfrm>
          <a:prstGeom prst="rect">
            <a:avLst/>
          </a:prstGeom>
          <a:noFill/>
        </p:spPr>
        <p:txBody>
          <a:bodyPr wrap="square" rtlCol="0">
            <a:spAutoFit/>
          </a:bodyPr>
          <a:lstStyle/>
          <a:p>
            <a:r>
              <a:rPr lang="en-US" sz="2400" dirty="0"/>
              <a:t>Table 1. Demographic Characteristics of study participants</a:t>
            </a:r>
          </a:p>
        </p:txBody>
      </p:sp>
      <p:sp>
        <p:nvSpPr>
          <p:cNvPr id="7" name="TextBox 6"/>
          <p:cNvSpPr txBox="1"/>
          <p:nvPr/>
        </p:nvSpPr>
        <p:spPr>
          <a:xfrm>
            <a:off x="10457121" y="1710673"/>
            <a:ext cx="1093186" cy="400110"/>
          </a:xfrm>
          <a:prstGeom prst="rect">
            <a:avLst/>
          </a:prstGeom>
          <a:noFill/>
        </p:spPr>
        <p:txBody>
          <a:bodyPr wrap="square" rtlCol="0">
            <a:spAutoFit/>
          </a:bodyPr>
          <a:lstStyle/>
          <a:p>
            <a:r>
              <a:rPr lang="en-US" sz="2000" b="1" dirty="0"/>
              <a:t>0.789</a:t>
            </a:r>
          </a:p>
        </p:txBody>
      </p:sp>
      <p:sp>
        <p:nvSpPr>
          <p:cNvPr id="8" name="Title 1"/>
          <p:cNvSpPr txBox="1">
            <a:spLocks/>
          </p:cNvSpPr>
          <p:nvPr/>
        </p:nvSpPr>
        <p:spPr>
          <a:xfrm>
            <a:off x="2648394" y="226578"/>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Example 3</a:t>
            </a:r>
          </a:p>
        </p:txBody>
      </p:sp>
      <p:sp>
        <p:nvSpPr>
          <p:cNvPr id="4" name="Oval 3"/>
          <p:cNvSpPr/>
          <p:nvPr/>
        </p:nvSpPr>
        <p:spPr>
          <a:xfrm>
            <a:off x="8580474" y="3274828"/>
            <a:ext cx="223284" cy="28707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72714" y="4348717"/>
            <a:ext cx="304801" cy="3285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20313" y="4616606"/>
            <a:ext cx="350878" cy="3285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12977" y="5573043"/>
            <a:ext cx="350878" cy="3285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401493" y="4599721"/>
            <a:ext cx="304801" cy="3285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922874" y="5720316"/>
            <a:ext cx="669852" cy="361507"/>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5257800" y="1941506"/>
            <a:ext cx="5199321" cy="377881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302949" y="1045623"/>
            <a:ext cx="1754371" cy="63760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ANOVA (lecture 4)</a:t>
            </a:r>
          </a:p>
        </p:txBody>
      </p:sp>
    </p:spTree>
    <p:extLst>
      <p:ext uri="{BB962C8B-B14F-4D97-AF65-F5344CB8AC3E}">
        <p14:creationId xmlns:p14="http://schemas.microsoft.com/office/powerpoint/2010/main" val="351970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9" grpId="0" animBg="1"/>
      <p:bldP spid="10" grpId="0" animBg="1"/>
      <p:bldP spid="11" grpId="0" animBg="1"/>
      <p:bldP spid="12" grpId="0" animBg="1"/>
      <p:bldP spid="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US" cap="none" dirty="0"/>
              <a:t>Descriptive Statistics vs. Inferential Statistics</a:t>
            </a:r>
          </a:p>
        </p:txBody>
      </p:sp>
      <p:sp>
        <p:nvSpPr>
          <p:cNvPr id="3" name="Content Placeholder 2"/>
          <p:cNvSpPr>
            <a:spLocks noGrp="1"/>
          </p:cNvSpPr>
          <p:nvPr>
            <p:ph idx="1"/>
          </p:nvPr>
        </p:nvSpPr>
        <p:spPr/>
        <p:txBody>
          <a:bodyPr>
            <a:normAutofit/>
          </a:bodyPr>
          <a:lstStyle/>
          <a:p>
            <a:r>
              <a:rPr lang="en-US" sz="2400" dirty="0"/>
              <a:t>Descriptive statistics </a:t>
            </a:r>
          </a:p>
          <a:p>
            <a:pPr lvl="1"/>
            <a:r>
              <a:rPr lang="en-US" sz="2200" dirty="0"/>
              <a:t>First step</a:t>
            </a:r>
          </a:p>
          <a:p>
            <a:pPr lvl="1"/>
            <a:r>
              <a:rPr lang="en-US" sz="2200" dirty="0"/>
              <a:t>Simply describing what is or what the data shows</a:t>
            </a:r>
          </a:p>
          <a:p>
            <a:r>
              <a:rPr lang="en-US" sz="2400" dirty="0"/>
              <a:t>Inferential statistics </a:t>
            </a:r>
          </a:p>
          <a:p>
            <a:pPr lvl="1"/>
            <a:r>
              <a:rPr lang="en-US" sz="2200" dirty="0"/>
              <a:t>Trying to reach conclusions that extend beyond the immediate data alone. </a:t>
            </a:r>
          </a:p>
          <a:p>
            <a:pPr lvl="1"/>
            <a:r>
              <a:rPr lang="en-US" sz="2200" dirty="0"/>
              <a:t>Example 3</a:t>
            </a:r>
          </a:p>
          <a:p>
            <a:r>
              <a:rPr lang="en-US" sz="2400" dirty="0"/>
              <a:t>Note</a:t>
            </a:r>
          </a:p>
          <a:p>
            <a:pPr lvl="1"/>
            <a:r>
              <a:rPr lang="en-US" sz="2200" dirty="0"/>
              <a:t>Even when a data analysis draws its main conclusions using inferential statistics, descriptive statistics are generally also presented</a:t>
            </a:r>
          </a:p>
        </p:txBody>
      </p:sp>
    </p:spTree>
    <p:extLst>
      <p:ext uri="{BB962C8B-B14F-4D97-AF65-F5344CB8AC3E}">
        <p14:creationId xmlns:p14="http://schemas.microsoft.com/office/powerpoint/2010/main" val="179069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65" y="408041"/>
            <a:ext cx="10820400" cy="1293028"/>
          </a:xfrm>
        </p:spPr>
        <p:txBody>
          <a:bodyPr/>
          <a:lstStyle/>
          <a:p>
            <a:r>
              <a:rPr lang="en-US" cap="none" dirty="0"/>
              <a:t>Descriptive Statistics vs. Inferential Statistics</a:t>
            </a:r>
          </a:p>
        </p:txBody>
      </p:sp>
      <p:sp>
        <p:nvSpPr>
          <p:cNvPr id="3" name="Rectangle 2"/>
          <p:cNvSpPr/>
          <p:nvPr/>
        </p:nvSpPr>
        <p:spPr>
          <a:xfrm>
            <a:off x="4823492" y="1726873"/>
            <a:ext cx="2384947" cy="104471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rPr>
              <a:t>Statistical Methods</a:t>
            </a:r>
          </a:p>
        </p:txBody>
      </p:sp>
      <p:sp>
        <p:nvSpPr>
          <p:cNvPr id="7" name="Rectangle 6"/>
          <p:cNvSpPr/>
          <p:nvPr/>
        </p:nvSpPr>
        <p:spPr>
          <a:xfrm>
            <a:off x="2002465" y="3607024"/>
            <a:ext cx="2384947" cy="104471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rPr>
              <a:t>Descriptive Statistics</a:t>
            </a:r>
          </a:p>
        </p:txBody>
      </p:sp>
      <p:sp>
        <p:nvSpPr>
          <p:cNvPr id="8" name="Rectangle 7"/>
          <p:cNvSpPr/>
          <p:nvPr/>
        </p:nvSpPr>
        <p:spPr>
          <a:xfrm>
            <a:off x="7880496" y="3617656"/>
            <a:ext cx="2384947" cy="104471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rPr>
              <a:t>Inferential Statistics</a:t>
            </a:r>
          </a:p>
        </p:txBody>
      </p:sp>
      <p:sp>
        <p:nvSpPr>
          <p:cNvPr id="9" name="Rectangle 8"/>
          <p:cNvSpPr/>
          <p:nvPr/>
        </p:nvSpPr>
        <p:spPr>
          <a:xfrm>
            <a:off x="404036" y="5526202"/>
            <a:ext cx="2384947" cy="104471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rPr>
              <a:t>Numerical Summaries</a:t>
            </a:r>
          </a:p>
        </p:txBody>
      </p:sp>
      <p:sp>
        <p:nvSpPr>
          <p:cNvPr id="10" name="Rectangle 9"/>
          <p:cNvSpPr/>
          <p:nvPr/>
        </p:nvSpPr>
        <p:spPr>
          <a:xfrm>
            <a:off x="3420138" y="5526199"/>
            <a:ext cx="2384947" cy="104471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rPr>
              <a:t>Plots</a:t>
            </a:r>
          </a:p>
        </p:txBody>
      </p:sp>
      <p:sp>
        <p:nvSpPr>
          <p:cNvPr id="11" name="Rectangle 10"/>
          <p:cNvSpPr/>
          <p:nvPr/>
        </p:nvSpPr>
        <p:spPr>
          <a:xfrm>
            <a:off x="6436240" y="5526200"/>
            <a:ext cx="2384947" cy="104471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rPr>
              <a:t>Confidence Intervals</a:t>
            </a:r>
          </a:p>
        </p:txBody>
      </p:sp>
      <p:sp>
        <p:nvSpPr>
          <p:cNvPr id="12" name="Rectangle 11"/>
          <p:cNvSpPr/>
          <p:nvPr/>
        </p:nvSpPr>
        <p:spPr>
          <a:xfrm>
            <a:off x="9324753" y="5526199"/>
            <a:ext cx="2384947" cy="104471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rPr>
              <a:t>Significance Tests</a:t>
            </a:r>
          </a:p>
        </p:txBody>
      </p:sp>
      <p:cxnSp>
        <p:nvCxnSpPr>
          <p:cNvPr id="15" name="Straight Connector 14"/>
          <p:cNvCxnSpPr/>
          <p:nvPr/>
        </p:nvCxnSpPr>
        <p:spPr>
          <a:xfrm flipV="1">
            <a:off x="1594884" y="5067704"/>
            <a:ext cx="2792528" cy="212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9" idx="0"/>
          </p:cNvCxnSpPr>
          <p:nvPr/>
        </p:nvCxnSpPr>
        <p:spPr>
          <a:xfrm>
            <a:off x="1594884" y="5050465"/>
            <a:ext cx="1626" cy="4757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50855" y="5050465"/>
            <a:ext cx="0" cy="475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93201" y="4651743"/>
            <a:ext cx="0" cy="4372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76706" y="5078336"/>
            <a:ext cx="2792528" cy="212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76706" y="5061097"/>
            <a:ext cx="1626" cy="4757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432677" y="5061097"/>
            <a:ext cx="0" cy="475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175023" y="4662375"/>
            <a:ext cx="0" cy="4372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093201" y="3189250"/>
            <a:ext cx="5979768" cy="190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129915" y="3169798"/>
            <a:ext cx="0" cy="4372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033984" y="3180430"/>
            <a:ext cx="0" cy="4372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15966" y="2771076"/>
            <a:ext cx="0" cy="437226"/>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Descriptive Statistics</a:t>
            </a:r>
            <a:endParaRPr lang="en-US" dirty="0"/>
          </a:p>
        </p:txBody>
      </p:sp>
      <p:sp>
        <p:nvSpPr>
          <p:cNvPr id="3" name="Content Placeholder 2"/>
          <p:cNvSpPr>
            <a:spLocks noGrp="1"/>
          </p:cNvSpPr>
          <p:nvPr>
            <p:ph idx="1"/>
          </p:nvPr>
        </p:nvSpPr>
        <p:spPr/>
        <p:txBody>
          <a:bodyPr>
            <a:normAutofit/>
          </a:bodyPr>
          <a:lstStyle/>
          <a:p>
            <a:r>
              <a:rPr lang="en-US" sz="2400" dirty="0"/>
              <a:t>Describe the basic features of the data in a study</a:t>
            </a:r>
          </a:p>
          <a:p>
            <a:endParaRPr lang="en-US" sz="2400" dirty="0"/>
          </a:p>
          <a:p>
            <a:r>
              <a:rPr lang="en-US" sz="2400" dirty="0"/>
              <a:t>Provide simple summaries about the sample and the measures </a:t>
            </a:r>
          </a:p>
          <a:p>
            <a:pPr marL="0" indent="0">
              <a:buNone/>
            </a:pPr>
            <a:endParaRPr lang="en-US" sz="2400" dirty="0"/>
          </a:p>
          <a:p>
            <a:r>
              <a:rPr lang="en-US" sz="2400" dirty="0"/>
              <a:t>Before analyzing data: check/ clean/ quality control</a:t>
            </a:r>
          </a:p>
          <a:p>
            <a:endParaRPr lang="en-US" sz="2400" dirty="0"/>
          </a:p>
        </p:txBody>
      </p:sp>
    </p:spTree>
    <p:extLst>
      <p:ext uri="{BB962C8B-B14F-4D97-AF65-F5344CB8AC3E}">
        <p14:creationId xmlns:p14="http://schemas.microsoft.com/office/powerpoint/2010/main" val="218374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Confidence Interval</a:t>
            </a:r>
          </a:p>
        </p:txBody>
      </p:sp>
      <p:sp>
        <p:nvSpPr>
          <p:cNvPr id="3" name="Content Placeholder 2"/>
          <p:cNvSpPr>
            <a:spLocks noGrp="1"/>
          </p:cNvSpPr>
          <p:nvPr>
            <p:ph idx="1"/>
          </p:nvPr>
        </p:nvSpPr>
        <p:spPr/>
        <p:txBody>
          <a:bodyPr>
            <a:normAutofit/>
          </a:bodyPr>
          <a:lstStyle/>
          <a:p>
            <a:r>
              <a:rPr lang="en-US" dirty="0"/>
              <a:t>A range of values defined that there is a specified probability that the value of a parameter lies within it.</a:t>
            </a:r>
          </a:p>
          <a:p>
            <a:r>
              <a:rPr lang="en-US" dirty="0"/>
              <a:t>95% confidence interval</a:t>
            </a:r>
          </a:p>
          <a:p>
            <a:endParaRPr lang="en-US" dirty="0"/>
          </a:p>
        </p:txBody>
      </p:sp>
      <p:sp>
        <p:nvSpPr>
          <p:cNvPr id="4" name="TextBox 3"/>
          <p:cNvSpPr txBox="1"/>
          <p:nvPr/>
        </p:nvSpPr>
        <p:spPr>
          <a:xfrm>
            <a:off x="987918" y="3532372"/>
            <a:ext cx="8810625" cy="477054"/>
          </a:xfrm>
          <a:prstGeom prst="rect">
            <a:avLst/>
          </a:prstGeom>
          <a:solidFill>
            <a:schemeClr val="tx1"/>
          </a:solidFill>
        </p:spPr>
        <p:txBody>
          <a:bodyPr wrap="square" rtlCol="0">
            <a:spAutoFit/>
          </a:bodyPr>
          <a:lstStyle/>
          <a:p>
            <a:r>
              <a:rPr lang="en-US" sz="2500" b="1" dirty="0">
                <a:solidFill>
                  <a:schemeClr val="accent1"/>
                </a:solidFill>
              </a:rPr>
              <a:t>confidence interval = sample statistic </a:t>
            </a:r>
            <a:r>
              <a:rPr lang="en-US" sz="2500" b="1" u="sng" dirty="0">
                <a:solidFill>
                  <a:schemeClr val="accent1"/>
                </a:solidFill>
              </a:rPr>
              <a:t>+</a:t>
            </a:r>
            <a:r>
              <a:rPr lang="en-US" sz="2500" b="1" dirty="0">
                <a:solidFill>
                  <a:schemeClr val="accent1"/>
                </a:solidFill>
              </a:rPr>
              <a:t> margin of error</a:t>
            </a:r>
          </a:p>
        </p:txBody>
      </p:sp>
    </p:spTree>
    <p:extLst>
      <p:ext uri="{BB962C8B-B14F-4D97-AF65-F5344CB8AC3E}">
        <p14:creationId xmlns:p14="http://schemas.microsoft.com/office/powerpoint/2010/main" val="44153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29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08f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814"/>
            <a:ext cx="12192000" cy="687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628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Measure of Frequency</a:t>
            </a:r>
            <a:endParaRPr lang="en-US" dirty="0"/>
          </a:p>
        </p:txBody>
      </p:sp>
      <p:sp>
        <p:nvSpPr>
          <p:cNvPr id="3" name="Content Placeholder 2"/>
          <p:cNvSpPr>
            <a:spLocks noGrp="1"/>
          </p:cNvSpPr>
          <p:nvPr>
            <p:ph idx="1"/>
          </p:nvPr>
        </p:nvSpPr>
        <p:spPr/>
        <p:txBody>
          <a:bodyPr>
            <a:normAutofit/>
          </a:bodyPr>
          <a:lstStyle/>
          <a:p>
            <a:r>
              <a:rPr lang="en-US" sz="2400" dirty="0"/>
              <a:t>Frequency/Count</a:t>
            </a:r>
          </a:p>
          <a:p>
            <a:r>
              <a:rPr lang="en-US" sz="2400" dirty="0"/>
              <a:t>Percent</a:t>
            </a:r>
          </a:p>
          <a:p>
            <a:endParaRPr lang="en-US" sz="2400" dirty="0"/>
          </a:p>
          <a:p>
            <a:r>
              <a:rPr lang="en-US" sz="2400" dirty="0"/>
              <a:t>Odds Ratio (OR)</a:t>
            </a:r>
            <a:endParaRPr lang="en-US" dirty="0"/>
          </a:p>
          <a:p>
            <a:pPr lvl="1"/>
            <a:r>
              <a:rPr lang="en-US" altLang="en-US" sz="2200" dirty="0"/>
              <a:t>A ratio of two odds</a:t>
            </a:r>
          </a:p>
          <a:p>
            <a:pPr marL="1371600" lvl="2" indent="-457200">
              <a:buFont typeface="+mj-lt"/>
              <a:buAutoNum type="arabicParenR"/>
            </a:pPr>
            <a:r>
              <a:rPr lang="en-US" altLang="en-US" sz="2000" dirty="0"/>
              <a:t>the odds that an exposed person develops disease</a:t>
            </a:r>
          </a:p>
          <a:p>
            <a:pPr marL="1371600" lvl="2" indent="-457200">
              <a:buFont typeface="+mj-lt"/>
              <a:buAutoNum type="arabicParenR"/>
            </a:pPr>
            <a:r>
              <a:rPr lang="en-US" altLang="en-US" sz="2000" dirty="0"/>
              <a:t>the odds that a non-exposure person develops disease</a:t>
            </a:r>
          </a:p>
          <a:p>
            <a:pPr lvl="1"/>
            <a:endParaRPr lang="en-US" altLang="en-US" dirty="0"/>
          </a:p>
          <a:p>
            <a:pPr lvl="1"/>
            <a:r>
              <a:rPr lang="en-US" altLang="en-US" dirty="0"/>
              <a:t>OR=1 Exposure is not related to disease</a:t>
            </a:r>
          </a:p>
          <a:p>
            <a:pPr lvl="1"/>
            <a:r>
              <a:rPr lang="en-US" altLang="en-US" dirty="0"/>
              <a:t>OR&gt;1 Exposure is positively related to disease</a:t>
            </a:r>
          </a:p>
          <a:p>
            <a:pPr lvl="1"/>
            <a:endParaRPr lang="en-US" altLang="en-US" sz="2200" dirty="0"/>
          </a:p>
          <a:p>
            <a:pPr lvl="1"/>
            <a:endParaRPr lang="en-US" sz="2200" dirty="0"/>
          </a:p>
          <a:p>
            <a:endParaRPr lang="en-US" sz="2400" dirty="0"/>
          </a:p>
          <a:p>
            <a:endParaRPr lang="en-US" sz="2400" dirty="0"/>
          </a:p>
          <a:p>
            <a:endParaRPr lang="en-US" sz="2400" dirty="0"/>
          </a:p>
        </p:txBody>
      </p:sp>
    </p:spTree>
    <p:extLst>
      <p:ext uri="{BB962C8B-B14F-4D97-AF65-F5344CB8AC3E}">
        <p14:creationId xmlns:p14="http://schemas.microsoft.com/office/powerpoint/2010/main" val="264347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Odds Ratio (OR)</a:t>
            </a:r>
          </a:p>
        </p:txBody>
      </p:sp>
      <p:sp>
        <p:nvSpPr>
          <p:cNvPr id="3" name="Content Placeholder 2"/>
          <p:cNvSpPr>
            <a:spLocks noGrp="1"/>
          </p:cNvSpPr>
          <p:nvPr>
            <p:ph idx="1"/>
          </p:nvPr>
        </p:nvSpPr>
        <p:spPr>
          <a:xfrm>
            <a:off x="943318" y="4430049"/>
            <a:ext cx="10562882" cy="1948656"/>
          </a:xfrm>
        </p:spPr>
        <p:txBody>
          <a:bodyPr>
            <a:normAutofit lnSpcReduction="10000"/>
          </a:bodyPr>
          <a:lstStyle/>
          <a:p>
            <a:pPr>
              <a:spcBef>
                <a:spcPct val="0"/>
              </a:spcBef>
              <a:buClrTx/>
              <a:buFontTx/>
              <a:buNone/>
            </a:pPr>
            <a:r>
              <a:rPr lang="en-US" altLang="en-US" sz="2400" dirty="0"/>
              <a:t>Odds of exposure for disease group = P</a:t>
            </a:r>
            <a:r>
              <a:rPr lang="en-US" altLang="en-US" sz="2400" baseline="-25000" dirty="0"/>
              <a:t>1 </a:t>
            </a:r>
            <a:r>
              <a:rPr lang="en-US" altLang="en-US" sz="2400" dirty="0"/>
              <a:t>/ (1-P</a:t>
            </a:r>
            <a:r>
              <a:rPr lang="en-US" altLang="en-US" sz="2400" baseline="-25000" dirty="0"/>
              <a:t>1</a:t>
            </a:r>
            <a:r>
              <a:rPr lang="en-US" altLang="en-US" sz="2400" dirty="0"/>
              <a:t>) = a / c</a:t>
            </a:r>
          </a:p>
          <a:p>
            <a:pPr>
              <a:spcBef>
                <a:spcPct val="0"/>
              </a:spcBef>
              <a:buClrTx/>
              <a:buFontTx/>
              <a:buNone/>
            </a:pPr>
            <a:endParaRPr lang="en-US" altLang="en-US" sz="800" dirty="0"/>
          </a:p>
          <a:p>
            <a:pPr>
              <a:spcBef>
                <a:spcPct val="0"/>
              </a:spcBef>
              <a:buClrTx/>
              <a:buFontTx/>
              <a:buNone/>
            </a:pPr>
            <a:r>
              <a:rPr lang="en-US" altLang="en-US" sz="2400" dirty="0"/>
              <a:t>Odds of exposure for non-disease group = P</a:t>
            </a:r>
            <a:r>
              <a:rPr lang="en-US" altLang="en-US" sz="2400" baseline="-25000" dirty="0"/>
              <a:t>2 </a:t>
            </a:r>
            <a:r>
              <a:rPr lang="en-US" altLang="en-US" sz="2400" dirty="0"/>
              <a:t>/ (1-P</a:t>
            </a:r>
            <a:r>
              <a:rPr lang="en-US" altLang="en-US" sz="2400" baseline="-25000" dirty="0"/>
              <a:t>2</a:t>
            </a:r>
            <a:r>
              <a:rPr lang="en-US" altLang="en-US" sz="2400" dirty="0"/>
              <a:t>) = b / d</a:t>
            </a:r>
          </a:p>
          <a:p>
            <a:pPr>
              <a:spcBef>
                <a:spcPct val="0"/>
              </a:spcBef>
              <a:buClrTx/>
              <a:buFontTx/>
              <a:buNone/>
            </a:pPr>
            <a:endParaRPr lang="en-US" altLang="en-US" sz="800" dirty="0"/>
          </a:p>
          <a:p>
            <a:pPr>
              <a:spcBef>
                <a:spcPct val="0"/>
              </a:spcBef>
              <a:buClrTx/>
              <a:buFontTx/>
              <a:buNone/>
            </a:pPr>
            <a:r>
              <a:rPr lang="en-US" altLang="en-US" sz="2400" dirty="0"/>
              <a:t>OR = (a/c) / (b/d) = ad / </a:t>
            </a:r>
            <a:r>
              <a:rPr lang="en-US" altLang="en-US" sz="2400" dirty="0" err="1"/>
              <a:t>bc</a:t>
            </a:r>
            <a:endParaRPr lang="en-US" altLang="en-US" sz="2400" dirty="0"/>
          </a:p>
          <a:p>
            <a:pPr>
              <a:spcBef>
                <a:spcPct val="0"/>
              </a:spcBef>
              <a:buClrTx/>
              <a:buFontTx/>
              <a:buNone/>
            </a:pPr>
            <a:endParaRPr lang="en-US" altLang="en-US" sz="2400" dirty="0"/>
          </a:p>
          <a:p>
            <a:pPr>
              <a:spcBef>
                <a:spcPct val="0"/>
              </a:spcBef>
              <a:buClrTx/>
              <a:buFontTx/>
              <a:buNone/>
            </a:pPr>
            <a:endParaRPr lang="en-US" altLang="en-US" sz="800" dirty="0"/>
          </a:p>
          <a:p>
            <a:pPr>
              <a:spcBef>
                <a:spcPct val="0"/>
              </a:spcBef>
              <a:buNone/>
            </a:pPr>
            <a:r>
              <a:rPr lang="en-US" altLang="en-US" sz="2400" dirty="0"/>
              <a:t>Ex) OR = </a:t>
            </a:r>
          </a:p>
          <a:p>
            <a:pPr>
              <a:spcBef>
                <a:spcPct val="0"/>
              </a:spcBef>
              <a:buClrTx/>
              <a:buFontTx/>
              <a:buNone/>
            </a:pPr>
            <a:endParaRPr lang="en-US" altLang="en-US" sz="2400" dirty="0"/>
          </a:p>
          <a:p>
            <a:pPr>
              <a:spcBef>
                <a:spcPct val="0"/>
              </a:spcBef>
              <a:buClrTx/>
              <a:buFontTx/>
              <a:buNone/>
            </a:pPr>
            <a:endParaRPr lang="en-US" altLang="en-US" sz="2400" dirty="0"/>
          </a:p>
        </p:txBody>
      </p:sp>
      <p:pic>
        <p:nvPicPr>
          <p:cNvPr id="4"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3318" y="2057400"/>
            <a:ext cx="4642233" cy="19085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317627" y="2057401"/>
            <a:ext cx="4621648" cy="1898650"/>
          </a:xfrm>
          <a:prstGeom prst="rect">
            <a:avLst/>
          </a:prstGeom>
          <a:solidFill>
            <a:schemeClr val="tx2"/>
          </a:solidFill>
        </p:spPr>
      </p:pic>
      <p:sp>
        <p:nvSpPr>
          <p:cNvPr id="6" name="Rectangle 5"/>
          <p:cNvSpPr/>
          <p:nvPr/>
        </p:nvSpPr>
        <p:spPr>
          <a:xfrm>
            <a:off x="2332832" y="5779845"/>
            <a:ext cx="3803027" cy="558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en-US" sz="2400" dirty="0"/>
              <a:t>37x53 / (13x17) = 8.873</a:t>
            </a:r>
            <a:endParaRPr lang="en-US" sz="2400" dirty="0"/>
          </a:p>
        </p:txBody>
      </p:sp>
    </p:spTree>
    <p:extLst>
      <p:ext uri="{BB962C8B-B14F-4D97-AF65-F5344CB8AC3E}">
        <p14:creationId xmlns:p14="http://schemas.microsoft.com/office/powerpoint/2010/main" val="80899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1012"/>
            <a:ext cx="9728200" cy="6885194"/>
          </a:xfrm>
          <a:prstGeom prst="rect">
            <a:avLst/>
          </a:prstGeom>
        </p:spPr>
      </p:pic>
      <p:sp>
        <p:nvSpPr>
          <p:cNvPr id="3" name="Rectangle 2"/>
          <p:cNvSpPr/>
          <p:nvPr/>
        </p:nvSpPr>
        <p:spPr>
          <a:xfrm>
            <a:off x="9728200" y="4623696"/>
            <a:ext cx="2489200" cy="2123658"/>
          </a:xfrm>
          <a:prstGeom prst="rect">
            <a:avLst/>
          </a:prstGeom>
        </p:spPr>
        <p:txBody>
          <a:bodyPr wrap="square">
            <a:spAutoFit/>
          </a:bodyPr>
          <a:lstStyle/>
          <a:p>
            <a:r>
              <a:rPr lang="en-US" sz="3600" dirty="0"/>
              <a:t>Example 2 </a:t>
            </a:r>
            <a:r>
              <a:rPr lang="en-US" sz="3000" dirty="0"/>
              <a:t>(Conti.)</a:t>
            </a:r>
          </a:p>
          <a:p>
            <a:endParaRPr lang="en-US" sz="3000" dirty="0"/>
          </a:p>
          <a:p>
            <a:r>
              <a:rPr lang="sv-SE" dirty="0"/>
              <a:t>K Merikangas et. Al.</a:t>
            </a:r>
          </a:p>
          <a:p>
            <a:r>
              <a:rPr lang="en-US" dirty="0"/>
              <a:t>(2012)</a:t>
            </a:r>
          </a:p>
        </p:txBody>
      </p:sp>
      <p:sp>
        <p:nvSpPr>
          <p:cNvPr id="4" name="Oval 3"/>
          <p:cNvSpPr/>
          <p:nvPr/>
        </p:nvSpPr>
        <p:spPr>
          <a:xfrm>
            <a:off x="6273800" y="444500"/>
            <a:ext cx="1727200" cy="762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242300" y="863542"/>
            <a:ext cx="1727200" cy="77475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59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024" y="714660"/>
            <a:ext cx="11285951" cy="1293028"/>
          </a:xfrm>
        </p:spPr>
        <p:txBody>
          <a:bodyPr/>
          <a:lstStyle/>
          <a:p>
            <a:r>
              <a:rPr lang="en-US" cap="none" dirty="0"/>
              <a:t>Univariate, Bivariate and Multivariate Analysis</a:t>
            </a:r>
          </a:p>
        </p:txBody>
      </p:sp>
      <p:sp>
        <p:nvSpPr>
          <p:cNvPr id="3" name="Content Placeholder 2"/>
          <p:cNvSpPr>
            <a:spLocks noGrp="1"/>
          </p:cNvSpPr>
          <p:nvPr>
            <p:ph idx="1"/>
          </p:nvPr>
        </p:nvSpPr>
        <p:spPr/>
        <p:txBody>
          <a:bodyPr>
            <a:normAutofit/>
          </a:bodyPr>
          <a:lstStyle/>
          <a:p>
            <a:r>
              <a:rPr lang="en-US" sz="2400" dirty="0"/>
              <a:t>Univariate</a:t>
            </a:r>
          </a:p>
          <a:p>
            <a:pPr lvl="1"/>
            <a:r>
              <a:rPr lang="en-US" sz="2200" dirty="0"/>
              <a:t>Examine one variable at a time.</a:t>
            </a:r>
          </a:p>
          <a:p>
            <a:r>
              <a:rPr lang="en-US" sz="2400" dirty="0"/>
              <a:t>Bivariate</a:t>
            </a:r>
          </a:p>
          <a:p>
            <a:pPr lvl="1"/>
            <a:r>
              <a:rPr lang="en-US" sz="2200" dirty="0"/>
              <a:t>Examine two variables at a time.</a:t>
            </a:r>
          </a:p>
          <a:p>
            <a:pPr lvl="1"/>
            <a:r>
              <a:rPr lang="en-US" sz="2200" dirty="0"/>
              <a:t>Cross-tabulation, scatter plot, correlation, etc.</a:t>
            </a:r>
          </a:p>
          <a:p>
            <a:r>
              <a:rPr lang="en-US" sz="2400" dirty="0"/>
              <a:t>Multivariate</a:t>
            </a:r>
          </a:p>
          <a:p>
            <a:pPr lvl="1"/>
            <a:r>
              <a:rPr lang="en-US" sz="2200" dirty="0"/>
              <a:t>Examine 3 or more variables at a time.</a:t>
            </a:r>
          </a:p>
          <a:p>
            <a:pPr lvl="1"/>
            <a:r>
              <a:rPr lang="en-US" sz="2200" dirty="0"/>
              <a:t>Multivariate regression</a:t>
            </a:r>
          </a:p>
          <a:p>
            <a:pPr lvl="1"/>
            <a:r>
              <a:rPr lang="en-US" sz="2200" dirty="0"/>
              <a:t>3-d plot</a:t>
            </a:r>
          </a:p>
          <a:p>
            <a:pPr lvl="1"/>
            <a:r>
              <a:rPr lang="en-US" sz="2200" dirty="0"/>
              <a:t>e.g.) EEG measures in three brain regions</a:t>
            </a:r>
          </a:p>
          <a:p>
            <a:pPr lvl="1"/>
            <a:endParaRPr lang="en-US" sz="2200" dirty="0"/>
          </a:p>
        </p:txBody>
      </p:sp>
      <p:pic>
        <p:nvPicPr>
          <p:cNvPr id="4" name="Picture 6" descr="Image result for three dimension 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004" y="4689950"/>
            <a:ext cx="3241196" cy="1997718"/>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8265004" y="3236737"/>
            <a:ext cx="3241196" cy="1331538"/>
          </a:xfrm>
          <a:prstGeom prst="rect">
            <a:avLst/>
          </a:prstGeom>
          <a:solidFill>
            <a:schemeClr val="tx2"/>
          </a:solidFill>
        </p:spPr>
      </p:pic>
      <p:pic>
        <p:nvPicPr>
          <p:cNvPr id="7" name="Picture 6"/>
          <p:cNvPicPr>
            <a:picLocks noChangeAspect="1"/>
          </p:cNvPicPr>
          <p:nvPr/>
        </p:nvPicPr>
        <p:blipFill>
          <a:blip r:embed="rId5"/>
          <a:stretch>
            <a:fillRect/>
          </a:stretch>
        </p:blipFill>
        <p:spPr>
          <a:xfrm>
            <a:off x="8265004" y="1820815"/>
            <a:ext cx="3241196" cy="1294247"/>
          </a:xfrm>
          <a:prstGeom prst="rect">
            <a:avLst/>
          </a:prstGeom>
        </p:spPr>
      </p:pic>
    </p:spTree>
    <p:extLst>
      <p:ext uri="{BB962C8B-B14F-4D97-AF65-F5344CB8AC3E}">
        <p14:creationId xmlns:p14="http://schemas.microsoft.com/office/powerpoint/2010/main" val="70433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Descriptive plots</a:t>
            </a:r>
          </a:p>
        </p:txBody>
      </p:sp>
      <p:sp>
        <p:nvSpPr>
          <p:cNvPr id="4" name="Content Placeholder 3"/>
          <p:cNvSpPr>
            <a:spLocks noGrp="1"/>
          </p:cNvSpPr>
          <p:nvPr>
            <p:ph idx="1"/>
          </p:nvPr>
        </p:nvSpPr>
        <p:spPr/>
        <p:txBody>
          <a:bodyPr>
            <a:normAutofit/>
          </a:bodyPr>
          <a:lstStyle/>
          <a:p>
            <a:r>
              <a:rPr lang="en-US" sz="2400" dirty="0"/>
              <a:t>Types of Descriptive Plots</a:t>
            </a:r>
          </a:p>
          <a:p>
            <a:endParaRPr lang="en-US" sz="2000" dirty="0"/>
          </a:p>
          <a:p>
            <a:pPr lvl="1"/>
            <a:r>
              <a:rPr lang="en-US" sz="2200" dirty="0"/>
              <a:t>Histogram plot</a:t>
            </a:r>
          </a:p>
          <a:p>
            <a:pPr lvl="1"/>
            <a:endParaRPr lang="en-US" sz="2200" dirty="0"/>
          </a:p>
          <a:p>
            <a:pPr lvl="1"/>
            <a:r>
              <a:rPr lang="en-US" sz="2200" dirty="0"/>
              <a:t>Box-and-whisker plot</a:t>
            </a:r>
          </a:p>
          <a:p>
            <a:pPr lvl="1"/>
            <a:endParaRPr lang="en-US" sz="2200" dirty="0"/>
          </a:p>
          <a:p>
            <a:pPr lvl="1"/>
            <a:r>
              <a:rPr lang="en-US" sz="2200" dirty="0"/>
              <a:t>Scatter plot</a:t>
            </a:r>
          </a:p>
          <a:p>
            <a:pPr lvl="1"/>
            <a:endParaRPr lang="en-US" sz="2200" dirty="0"/>
          </a:p>
          <a:p>
            <a:pPr lvl="1"/>
            <a:r>
              <a:rPr lang="en-US" sz="2200" dirty="0"/>
              <a:t>Pedigree plot</a:t>
            </a:r>
          </a:p>
          <a:p>
            <a:pPr lvl="1"/>
            <a:endParaRPr lang="en-US" sz="2400" dirty="0"/>
          </a:p>
        </p:txBody>
      </p:sp>
    </p:spTree>
    <p:extLst>
      <p:ext uri="{BB962C8B-B14F-4D97-AF65-F5344CB8AC3E}">
        <p14:creationId xmlns:p14="http://schemas.microsoft.com/office/powerpoint/2010/main" val="331520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0" y="352893"/>
            <a:ext cx="8610600" cy="1293028"/>
          </a:xfrm>
        </p:spPr>
        <p:txBody>
          <a:bodyPr/>
          <a:lstStyle/>
          <a:p>
            <a:r>
              <a:rPr lang="en-US" cap="none" dirty="0"/>
              <a:t>Histogram plot</a:t>
            </a:r>
          </a:p>
        </p:txBody>
      </p:sp>
      <p:pic>
        <p:nvPicPr>
          <p:cNvPr id="12290" name="Picture 2" descr="Image result for histogram 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1863090"/>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763388" y="1863090"/>
            <a:ext cx="4145797" cy="4572000"/>
          </a:xfrm>
          <a:prstGeom prst="rect">
            <a:avLst/>
          </a:prstGeom>
        </p:spPr>
      </p:pic>
    </p:spTree>
    <p:extLst>
      <p:ext uri="{BB962C8B-B14F-4D97-AF65-F5344CB8AC3E}">
        <p14:creationId xmlns:p14="http://schemas.microsoft.com/office/powerpoint/2010/main" val="191101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8460" y="410043"/>
            <a:ext cx="8610600" cy="1293028"/>
          </a:xfrm>
        </p:spPr>
        <p:txBody>
          <a:bodyPr/>
          <a:lstStyle/>
          <a:p>
            <a:r>
              <a:rPr lang="en-US" cap="none" dirty="0"/>
              <a:t>Box-and-Whisker Plot</a:t>
            </a:r>
          </a:p>
        </p:txBody>
      </p:sp>
      <p:pic>
        <p:nvPicPr>
          <p:cNvPr id="6" name="Picture 5"/>
          <p:cNvPicPr>
            <a:picLocks noChangeAspect="1"/>
          </p:cNvPicPr>
          <p:nvPr/>
        </p:nvPicPr>
        <p:blipFill>
          <a:blip r:embed="rId3"/>
          <a:stretch>
            <a:fillRect/>
          </a:stretch>
        </p:blipFill>
        <p:spPr>
          <a:xfrm>
            <a:off x="1908006" y="2263140"/>
            <a:ext cx="8367539" cy="3760470"/>
          </a:xfrm>
          <a:prstGeom prst="rect">
            <a:avLst/>
          </a:prstGeom>
        </p:spPr>
      </p:pic>
    </p:spTree>
    <p:extLst>
      <p:ext uri="{BB962C8B-B14F-4D97-AF65-F5344CB8AC3E}">
        <p14:creationId xmlns:p14="http://schemas.microsoft.com/office/powerpoint/2010/main" val="360777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178" y="601534"/>
            <a:ext cx="8610600" cy="1293028"/>
          </a:xfrm>
        </p:spPr>
        <p:txBody>
          <a:bodyPr/>
          <a:lstStyle/>
          <a:p>
            <a:r>
              <a:rPr lang="en-US" cap="none" dirty="0"/>
              <a:t>Descriptive Statistics</a:t>
            </a:r>
            <a:endParaRPr lang="en-US" dirty="0"/>
          </a:p>
        </p:txBody>
      </p:sp>
      <p:sp>
        <p:nvSpPr>
          <p:cNvPr id="3" name="Content Placeholder 2"/>
          <p:cNvSpPr>
            <a:spLocks noGrp="1"/>
          </p:cNvSpPr>
          <p:nvPr>
            <p:ph idx="1"/>
          </p:nvPr>
        </p:nvSpPr>
        <p:spPr>
          <a:xfrm>
            <a:off x="685800" y="2194560"/>
            <a:ext cx="11051088" cy="4024125"/>
          </a:xfrm>
        </p:spPr>
        <p:txBody>
          <a:bodyPr>
            <a:normAutofit/>
          </a:bodyPr>
          <a:lstStyle/>
          <a:p>
            <a:r>
              <a:rPr lang="en-US" sz="2400" dirty="0"/>
              <a:t>In papers reporting on human subjects, typically a table is included providing: </a:t>
            </a:r>
          </a:p>
          <a:p>
            <a:endParaRPr lang="en-US" sz="600" dirty="0"/>
          </a:p>
          <a:p>
            <a:pPr lvl="1"/>
            <a:r>
              <a:rPr lang="en-US" sz="2200" dirty="0"/>
              <a:t>Overall sample size</a:t>
            </a:r>
          </a:p>
          <a:p>
            <a:pPr lvl="1"/>
            <a:endParaRPr lang="en-US" sz="600" dirty="0"/>
          </a:p>
          <a:p>
            <a:pPr lvl="1"/>
            <a:r>
              <a:rPr lang="en-US" sz="2200" dirty="0"/>
              <a:t>Sample sizes in important subgroups </a:t>
            </a:r>
          </a:p>
          <a:p>
            <a:pPr lvl="2"/>
            <a:r>
              <a:rPr lang="en-US" sz="2200" dirty="0"/>
              <a:t>e.g., treatment or exposure group</a:t>
            </a:r>
          </a:p>
          <a:p>
            <a:pPr lvl="2"/>
            <a:endParaRPr lang="en-US" sz="600" dirty="0"/>
          </a:p>
          <a:p>
            <a:pPr lvl="1"/>
            <a:r>
              <a:rPr lang="en-US" sz="2200" dirty="0"/>
              <a:t>Demographic or clinical characteristics </a:t>
            </a:r>
          </a:p>
          <a:p>
            <a:pPr lvl="2"/>
            <a:r>
              <a:rPr lang="en-US" sz="2200" dirty="0"/>
              <a:t>Average age </a:t>
            </a:r>
          </a:p>
          <a:p>
            <a:pPr lvl="2"/>
            <a:r>
              <a:rPr lang="en-US" sz="2200" dirty="0"/>
              <a:t>Proportion of male or female </a:t>
            </a:r>
          </a:p>
          <a:p>
            <a:pPr lvl="2"/>
            <a:r>
              <a:rPr lang="en-US" sz="2200" dirty="0"/>
              <a:t>Proportion of subjects with related comorbidities</a:t>
            </a:r>
          </a:p>
          <a:p>
            <a:endParaRPr lang="en-US" sz="2400" dirty="0"/>
          </a:p>
          <a:p>
            <a:endParaRPr lang="en-US" sz="2400" dirty="0"/>
          </a:p>
        </p:txBody>
      </p:sp>
    </p:spTree>
    <p:extLst>
      <p:ext uri="{BB962C8B-B14F-4D97-AF65-F5344CB8AC3E}">
        <p14:creationId xmlns:p14="http://schemas.microsoft.com/office/powerpoint/2010/main" val="251212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74570" y="1864659"/>
            <a:ext cx="7669530" cy="4517729"/>
          </a:xfrm>
          <a:prstGeom prst="rect">
            <a:avLst/>
          </a:prstGeom>
        </p:spPr>
      </p:pic>
      <p:sp>
        <p:nvSpPr>
          <p:cNvPr id="3" name="Title 3"/>
          <p:cNvSpPr txBox="1">
            <a:spLocks/>
          </p:cNvSpPr>
          <p:nvPr/>
        </p:nvSpPr>
        <p:spPr>
          <a:xfrm>
            <a:off x="2815590" y="571631"/>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cap="none" dirty="0"/>
              <a:t>Example: Box-and-Whisker Plot</a:t>
            </a:r>
          </a:p>
        </p:txBody>
      </p:sp>
    </p:spTree>
    <p:extLst>
      <p:ext uri="{BB962C8B-B14F-4D97-AF65-F5344CB8AC3E}">
        <p14:creationId xmlns:p14="http://schemas.microsoft.com/office/powerpoint/2010/main" val="391250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989054" y="1803896"/>
            <a:ext cx="4625340" cy="4672861"/>
          </a:xfrm>
          <a:prstGeom prst="rect">
            <a:avLst/>
          </a:prstGeom>
        </p:spPr>
      </p:pic>
      <p:pic>
        <p:nvPicPr>
          <p:cNvPr id="2" name="Picture 1"/>
          <p:cNvPicPr>
            <a:picLocks noChangeAspect="1"/>
          </p:cNvPicPr>
          <p:nvPr/>
        </p:nvPicPr>
        <p:blipFill>
          <a:blip r:embed="rId4"/>
          <a:stretch>
            <a:fillRect/>
          </a:stretch>
        </p:blipFill>
        <p:spPr>
          <a:xfrm>
            <a:off x="719150" y="1803895"/>
            <a:ext cx="5677889" cy="4672861"/>
          </a:xfrm>
          <a:prstGeom prst="rect">
            <a:avLst/>
          </a:prstGeom>
        </p:spPr>
      </p:pic>
      <p:sp>
        <p:nvSpPr>
          <p:cNvPr id="6" name="Title 3"/>
          <p:cNvSpPr txBox="1">
            <a:spLocks/>
          </p:cNvSpPr>
          <p:nvPr/>
        </p:nvSpPr>
        <p:spPr>
          <a:xfrm>
            <a:off x="2815590" y="571631"/>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cap="none" dirty="0"/>
              <a:t>Scatter Plot</a:t>
            </a:r>
          </a:p>
        </p:txBody>
      </p:sp>
      <p:sp>
        <p:nvSpPr>
          <p:cNvPr id="4" name="TextBox 3"/>
          <p:cNvSpPr txBox="1"/>
          <p:nvPr/>
        </p:nvSpPr>
        <p:spPr>
          <a:xfrm>
            <a:off x="4615453" y="1964596"/>
            <a:ext cx="1890444" cy="461665"/>
          </a:xfrm>
          <a:prstGeom prst="rect">
            <a:avLst/>
          </a:prstGeom>
          <a:noFill/>
        </p:spPr>
        <p:txBody>
          <a:bodyPr wrap="square" rtlCol="0">
            <a:spAutoFit/>
          </a:bodyPr>
          <a:lstStyle/>
          <a:p>
            <a:r>
              <a:rPr lang="en-US" sz="2400" b="1" dirty="0">
                <a:solidFill>
                  <a:srgbClr val="FF0000"/>
                </a:solidFill>
              </a:rPr>
              <a:t>Univariate</a:t>
            </a:r>
          </a:p>
        </p:txBody>
      </p:sp>
      <p:sp>
        <p:nvSpPr>
          <p:cNvPr id="7" name="TextBox 6"/>
          <p:cNvSpPr txBox="1"/>
          <p:nvPr/>
        </p:nvSpPr>
        <p:spPr>
          <a:xfrm>
            <a:off x="9941666" y="1964596"/>
            <a:ext cx="1890444" cy="461665"/>
          </a:xfrm>
          <a:prstGeom prst="rect">
            <a:avLst/>
          </a:prstGeom>
          <a:noFill/>
        </p:spPr>
        <p:txBody>
          <a:bodyPr wrap="square" rtlCol="0">
            <a:spAutoFit/>
          </a:bodyPr>
          <a:lstStyle/>
          <a:p>
            <a:r>
              <a:rPr lang="en-US" sz="2400" b="1" dirty="0">
                <a:solidFill>
                  <a:srgbClr val="FF0000"/>
                </a:solidFill>
              </a:rPr>
              <a:t>Bivariate</a:t>
            </a:r>
          </a:p>
        </p:txBody>
      </p:sp>
    </p:spTree>
    <p:extLst>
      <p:ext uri="{BB962C8B-B14F-4D97-AF65-F5344CB8AC3E}">
        <p14:creationId xmlns:p14="http://schemas.microsoft.com/office/powerpoint/2010/main" val="257344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2891" y="354335"/>
            <a:ext cx="6585470" cy="707886"/>
          </a:xfrm>
          <a:prstGeom prst="rect">
            <a:avLst/>
          </a:prstGeom>
          <a:noFill/>
        </p:spPr>
        <p:txBody>
          <a:bodyPr wrap="square" rtlCol="0">
            <a:spAutoFit/>
          </a:bodyPr>
          <a:lstStyle/>
          <a:p>
            <a:pPr algn="r"/>
            <a:r>
              <a:rPr lang="en-US" sz="4000" dirty="0"/>
              <a:t>Example 7</a:t>
            </a:r>
            <a:endParaRPr lang="en-US" sz="2000" dirty="0"/>
          </a:p>
        </p:txBody>
      </p:sp>
      <p:sp>
        <p:nvSpPr>
          <p:cNvPr id="6" name="Rectangle 5"/>
          <p:cNvSpPr/>
          <p:nvPr/>
        </p:nvSpPr>
        <p:spPr>
          <a:xfrm>
            <a:off x="196240" y="1244509"/>
            <a:ext cx="11579183" cy="1323439"/>
          </a:xfrm>
          <a:prstGeom prst="rect">
            <a:avLst/>
          </a:prstGeom>
        </p:spPr>
        <p:txBody>
          <a:bodyPr wrap="square">
            <a:spAutoFit/>
          </a:bodyPr>
          <a:lstStyle/>
          <a:p>
            <a:r>
              <a:rPr lang="en-US" sz="2000" u="sng" dirty="0"/>
              <a:t>A genetic polymorphism for translocator protein 18 </a:t>
            </a:r>
            <a:r>
              <a:rPr lang="en-US" sz="2000" u="sng" dirty="0" err="1"/>
              <a:t>kDa</a:t>
            </a:r>
            <a:r>
              <a:rPr lang="en-US" sz="2000" u="sng" dirty="0"/>
              <a:t> affects both in vitro and in vivo radioligand binding in human brain to this putative biomarker of neuroinflammation</a:t>
            </a:r>
            <a:r>
              <a:rPr lang="sv-SE" sz="2000" dirty="0"/>
              <a:t>.</a:t>
            </a:r>
            <a:r>
              <a:rPr lang="en-US" sz="2000" u="sng" dirty="0"/>
              <a:t> </a:t>
            </a:r>
            <a:r>
              <a:rPr lang="en-US" sz="2000" dirty="0"/>
              <a:t>WC Kreisl, et al. (</a:t>
            </a:r>
            <a:r>
              <a:rPr lang="en-US" sz="2000" b="1" dirty="0"/>
              <a:t>Robert B Innis</a:t>
            </a:r>
            <a:r>
              <a:rPr lang="en-US" sz="2000" dirty="0"/>
              <a:t> and the Biomarkers Consortium PET Radioligand Project Team). Journal of Cerebral Blood Flow &amp; Metabolism. 2013</a:t>
            </a:r>
          </a:p>
        </p:txBody>
      </p:sp>
      <p:pic>
        <p:nvPicPr>
          <p:cNvPr id="5" name="Picture 4"/>
          <p:cNvPicPr>
            <a:picLocks noChangeAspect="1"/>
          </p:cNvPicPr>
          <p:nvPr/>
        </p:nvPicPr>
        <p:blipFill>
          <a:blip r:embed="rId3"/>
          <a:stretch>
            <a:fillRect/>
          </a:stretch>
        </p:blipFill>
        <p:spPr>
          <a:xfrm>
            <a:off x="-1" y="3534213"/>
            <a:ext cx="8604635" cy="3323788"/>
          </a:xfrm>
          <a:prstGeom prst="rect">
            <a:avLst/>
          </a:prstGeom>
        </p:spPr>
      </p:pic>
      <p:sp>
        <p:nvSpPr>
          <p:cNvPr id="2" name="Rectangle 1"/>
          <p:cNvSpPr/>
          <p:nvPr/>
        </p:nvSpPr>
        <p:spPr>
          <a:xfrm>
            <a:off x="8937639" y="4017929"/>
            <a:ext cx="3165318" cy="2369880"/>
          </a:xfrm>
          <a:prstGeom prst="rect">
            <a:avLst/>
          </a:prstGeom>
        </p:spPr>
        <p:txBody>
          <a:bodyPr wrap="square">
            <a:spAutoFit/>
          </a:bodyPr>
          <a:lstStyle/>
          <a:p>
            <a:r>
              <a:rPr lang="en-US" sz="2000" dirty="0"/>
              <a:t>TSPO </a:t>
            </a:r>
          </a:p>
          <a:p>
            <a:r>
              <a:rPr lang="en-US" sz="2000" dirty="0"/>
              <a:t>(translocator protein)</a:t>
            </a:r>
          </a:p>
          <a:p>
            <a:endParaRPr lang="en-US" sz="800" dirty="0"/>
          </a:p>
          <a:p>
            <a:pPr marL="342900" indent="-342900">
              <a:buFont typeface="Arial" panose="020B0604020202020204" pitchFamily="34" charset="0"/>
              <a:buChar char="•"/>
            </a:pPr>
            <a:r>
              <a:rPr lang="en-US" sz="2000" dirty="0"/>
              <a:t>A biomarker for neuroinflammation. </a:t>
            </a:r>
          </a:p>
          <a:p>
            <a:pPr marL="342900" indent="-342900">
              <a:buFont typeface="Arial" panose="020B0604020202020204" pitchFamily="34" charset="0"/>
              <a:buChar char="•"/>
            </a:pPr>
            <a:r>
              <a:rPr lang="en-US" sz="2000" dirty="0"/>
              <a:t>The density of TSPO was measured by PET.</a:t>
            </a:r>
          </a:p>
        </p:txBody>
      </p:sp>
      <p:sp>
        <p:nvSpPr>
          <p:cNvPr id="3" name="Rectangle 2"/>
          <p:cNvSpPr/>
          <p:nvPr/>
        </p:nvSpPr>
        <p:spPr>
          <a:xfrm>
            <a:off x="-2" y="2697137"/>
            <a:ext cx="11971665" cy="707886"/>
          </a:xfrm>
          <a:prstGeom prst="rect">
            <a:avLst/>
          </a:prstGeom>
        </p:spPr>
        <p:txBody>
          <a:bodyPr wrap="square">
            <a:spAutoFit/>
          </a:bodyPr>
          <a:lstStyle/>
          <a:p>
            <a:r>
              <a:rPr lang="en-US" sz="2000" dirty="0"/>
              <a:t>Figure 2. Specific [3H]PBR28 binding in dorsolateral prefrontal cortex (DLPFC) from schizophrenia patients (SZ) and healthy controls (HC) with and without (B) stratification based on genotype.</a:t>
            </a:r>
          </a:p>
        </p:txBody>
      </p:sp>
    </p:spTree>
    <p:extLst>
      <p:ext uri="{BB962C8B-B14F-4D97-AF65-F5344CB8AC3E}">
        <p14:creationId xmlns:p14="http://schemas.microsoft.com/office/powerpoint/2010/main" val="42496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254003"/>
            <a:ext cx="10786110" cy="1270001"/>
          </a:xfrm>
        </p:spPr>
        <p:txBody>
          <a:bodyPr>
            <a:normAutofit fontScale="90000"/>
          </a:bodyPr>
          <a:lstStyle/>
          <a:p>
            <a:pPr algn="ctr">
              <a:lnSpc>
                <a:spcPct val="150000"/>
              </a:lnSpc>
            </a:pPr>
            <a:r>
              <a:rPr lang="en-US" u="sng" cap="none" dirty="0"/>
              <a:t>Application of R</a:t>
            </a:r>
            <a:r>
              <a:rPr lang="en-US" cap="none" dirty="0"/>
              <a:t/>
            </a:r>
            <a:br>
              <a:rPr lang="en-US" cap="none" dirty="0"/>
            </a:br>
            <a:r>
              <a:rPr lang="en-US" sz="3200" cap="none" dirty="0"/>
              <a:t>Example Data ‘</a:t>
            </a:r>
            <a:r>
              <a:rPr lang="en-US" altLang="en-US" sz="3200" cap="none" dirty="0" err="1"/>
              <a:t>InsectSprays</a:t>
            </a:r>
            <a:r>
              <a:rPr lang="en-US" altLang="en-US" sz="3200" dirty="0"/>
              <a:t>’</a:t>
            </a:r>
            <a:endParaRPr lang="en-US" sz="3200" cap="none" dirty="0"/>
          </a:p>
        </p:txBody>
      </p:sp>
      <p:graphicFrame>
        <p:nvGraphicFramePr>
          <p:cNvPr id="4" name="Content Placeholder 3"/>
          <p:cNvGraphicFramePr>
            <a:graphicFrameLocks/>
          </p:cNvGraphicFramePr>
          <p:nvPr>
            <p:extLst>
              <p:ext uri="{D42A27DB-BD31-4B8C-83A1-F6EECF244321}">
                <p14:modId xmlns:p14="http://schemas.microsoft.com/office/powerpoint/2010/main" val="1816195789"/>
              </p:ext>
            </p:extLst>
          </p:nvPr>
        </p:nvGraphicFramePr>
        <p:xfrm>
          <a:off x="297949" y="1869900"/>
          <a:ext cx="11585820" cy="4756934"/>
        </p:xfrm>
        <a:graphic>
          <a:graphicData uri="http://schemas.openxmlformats.org/drawingml/2006/table">
            <a:tbl>
              <a:tblPr/>
              <a:tblGrid>
                <a:gridCol w="965485">
                  <a:extLst>
                    <a:ext uri="{9D8B030D-6E8A-4147-A177-3AD203B41FA5}">
                      <a16:colId xmlns="" xmlns:a16="http://schemas.microsoft.com/office/drawing/2014/main" val="4178130726"/>
                    </a:ext>
                  </a:extLst>
                </a:gridCol>
                <a:gridCol w="965485">
                  <a:extLst>
                    <a:ext uri="{9D8B030D-6E8A-4147-A177-3AD203B41FA5}">
                      <a16:colId xmlns="" xmlns:a16="http://schemas.microsoft.com/office/drawing/2014/main" val="4294829422"/>
                    </a:ext>
                  </a:extLst>
                </a:gridCol>
                <a:gridCol w="965485">
                  <a:extLst>
                    <a:ext uri="{9D8B030D-6E8A-4147-A177-3AD203B41FA5}">
                      <a16:colId xmlns="" xmlns:a16="http://schemas.microsoft.com/office/drawing/2014/main" val="4164826660"/>
                    </a:ext>
                  </a:extLst>
                </a:gridCol>
                <a:gridCol w="965485">
                  <a:extLst>
                    <a:ext uri="{9D8B030D-6E8A-4147-A177-3AD203B41FA5}">
                      <a16:colId xmlns="" xmlns:a16="http://schemas.microsoft.com/office/drawing/2014/main" val="2047199607"/>
                    </a:ext>
                  </a:extLst>
                </a:gridCol>
                <a:gridCol w="965485">
                  <a:extLst>
                    <a:ext uri="{9D8B030D-6E8A-4147-A177-3AD203B41FA5}">
                      <a16:colId xmlns="" xmlns:a16="http://schemas.microsoft.com/office/drawing/2014/main" val="1540376935"/>
                    </a:ext>
                  </a:extLst>
                </a:gridCol>
                <a:gridCol w="965485">
                  <a:extLst>
                    <a:ext uri="{9D8B030D-6E8A-4147-A177-3AD203B41FA5}">
                      <a16:colId xmlns="" xmlns:a16="http://schemas.microsoft.com/office/drawing/2014/main" val="2931422264"/>
                    </a:ext>
                  </a:extLst>
                </a:gridCol>
                <a:gridCol w="965485">
                  <a:extLst>
                    <a:ext uri="{9D8B030D-6E8A-4147-A177-3AD203B41FA5}">
                      <a16:colId xmlns="" xmlns:a16="http://schemas.microsoft.com/office/drawing/2014/main" val="562830736"/>
                    </a:ext>
                  </a:extLst>
                </a:gridCol>
                <a:gridCol w="965485">
                  <a:extLst>
                    <a:ext uri="{9D8B030D-6E8A-4147-A177-3AD203B41FA5}">
                      <a16:colId xmlns="" xmlns:a16="http://schemas.microsoft.com/office/drawing/2014/main" val="3124179613"/>
                    </a:ext>
                  </a:extLst>
                </a:gridCol>
                <a:gridCol w="965485">
                  <a:extLst>
                    <a:ext uri="{9D8B030D-6E8A-4147-A177-3AD203B41FA5}">
                      <a16:colId xmlns="" xmlns:a16="http://schemas.microsoft.com/office/drawing/2014/main" val="800007711"/>
                    </a:ext>
                  </a:extLst>
                </a:gridCol>
                <a:gridCol w="965485">
                  <a:extLst>
                    <a:ext uri="{9D8B030D-6E8A-4147-A177-3AD203B41FA5}">
                      <a16:colId xmlns="" xmlns:a16="http://schemas.microsoft.com/office/drawing/2014/main" val="3054583351"/>
                    </a:ext>
                  </a:extLst>
                </a:gridCol>
                <a:gridCol w="965485">
                  <a:extLst>
                    <a:ext uri="{9D8B030D-6E8A-4147-A177-3AD203B41FA5}">
                      <a16:colId xmlns="" xmlns:a16="http://schemas.microsoft.com/office/drawing/2014/main" val="1278417758"/>
                    </a:ext>
                  </a:extLst>
                </a:gridCol>
                <a:gridCol w="965485">
                  <a:extLst>
                    <a:ext uri="{9D8B030D-6E8A-4147-A177-3AD203B41FA5}">
                      <a16:colId xmlns="" xmlns:a16="http://schemas.microsoft.com/office/drawing/2014/main" val="1384997652"/>
                    </a:ext>
                  </a:extLst>
                </a:gridCol>
              </a:tblGrid>
              <a:tr h="365918">
                <a:tc>
                  <a:txBody>
                    <a:bodyPr/>
                    <a:lstStyle/>
                    <a:p>
                      <a:pPr algn="l" fontAlgn="b"/>
                      <a:r>
                        <a:rPr lang="en-US" sz="1600" b="0" i="0" u="none" strike="noStrike" dirty="0">
                          <a:solidFill>
                            <a:srgbClr val="000000"/>
                          </a:solidFill>
                          <a:effectLst/>
                          <a:latin typeface="Calibri" panose="020F0502020204030204" pitchFamily="34" charset="0"/>
                        </a:rPr>
                        <a:t>count</a:t>
                      </a:r>
                    </a:p>
                  </a:txBody>
                  <a:tcPr marL="9525" marR="9525" marT="952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spray</a:t>
                      </a:r>
                    </a:p>
                  </a:txBody>
                  <a:tcPr marL="9525" marR="9525" marT="952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count</a:t>
                      </a:r>
                    </a:p>
                  </a:txBody>
                  <a:tcPr marL="9525" marR="9525" marT="952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spray</a:t>
                      </a:r>
                    </a:p>
                  </a:txBody>
                  <a:tcPr marL="9525" marR="9525" marT="952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count</a:t>
                      </a:r>
                    </a:p>
                  </a:txBody>
                  <a:tcPr marL="9525" marR="9525" marT="952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spray</a:t>
                      </a:r>
                    </a:p>
                  </a:txBody>
                  <a:tcPr marL="9525" marR="9525" marT="952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count</a:t>
                      </a:r>
                    </a:p>
                  </a:txBody>
                  <a:tcPr marL="9525" marR="9525" marT="952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spray</a:t>
                      </a:r>
                    </a:p>
                  </a:txBody>
                  <a:tcPr marL="9525" marR="9525" marT="952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count</a:t>
                      </a:r>
                    </a:p>
                  </a:txBody>
                  <a:tcPr marL="9525" marR="9525" marT="952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spray</a:t>
                      </a:r>
                    </a:p>
                  </a:txBody>
                  <a:tcPr marL="9525" marR="9525" marT="952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count</a:t>
                      </a:r>
                    </a:p>
                  </a:txBody>
                  <a:tcPr marL="9525" marR="9525" marT="952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spray</a:t>
                      </a:r>
                    </a:p>
                  </a:txBody>
                  <a:tcPr marL="9525" marR="9525" marT="952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extLst>
                  <a:ext uri="{0D108BD9-81ED-4DB2-BD59-A6C34878D82A}">
                    <a16:rowId xmlns="" xmlns:a16="http://schemas.microsoft.com/office/drawing/2014/main" val="3949063785"/>
                  </a:ext>
                </a:extLst>
              </a:tr>
              <a:tr h="365918">
                <a:tc>
                  <a:txBody>
                    <a:bodyPr/>
                    <a:lstStyle/>
                    <a:p>
                      <a:pPr algn="l" fontAlgn="b"/>
                      <a:r>
                        <a:rPr lang="en-US" sz="1600" b="0" i="0" u="none" strike="noStrike">
                          <a:solidFill>
                            <a:srgbClr val="000000"/>
                          </a:solidFill>
                          <a:effectLst/>
                          <a:latin typeface="Calibri" panose="020F0502020204030204" pitchFamily="34" charset="0"/>
                        </a:rPr>
                        <a:t>10</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0</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3</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3</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3076024498"/>
                  </a:ext>
                </a:extLst>
              </a:tr>
              <a:tr h="365918">
                <a:tc>
                  <a:txBody>
                    <a:bodyPr/>
                    <a:lstStyle/>
                    <a:p>
                      <a:pPr algn="l" fontAlgn="b"/>
                      <a:r>
                        <a:rPr lang="en-US" sz="1600" b="0" i="0" u="none" strike="noStrike" dirty="0">
                          <a:solidFill>
                            <a:srgbClr val="000000"/>
                          </a:solidFill>
                          <a:effectLst/>
                          <a:latin typeface="Calibri" panose="020F0502020204030204" pitchFamily="34" charset="0"/>
                        </a:rPr>
                        <a:t>7</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17</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5</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5</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9</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350319080"/>
                  </a:ext>
                </a:extLst>
              </a:tr>
              <a:tr h="365918">
                <a:tc>
                  <a:txBody>
                    <a:bodyPr/>
                    <a:lstStyle/>
                    <a:p>
                      <a:pPr algn="l" fontAlgn="b"/>
                      <a:r>
                        <a:rPr lang="en-US" sz="1600" b="0" i="0" u="none" strike="noStrike">
                          <a:solidFill>
                            <a:srgbClr val="000000"/>
                          </a:solidFill>
                          <a:effectLst/>
                          <a:latin typeface="Calibri" panose="020F0502020204030204" pitchFamily="34" charset="0"/>
                        </a:rPr>
                        <a:t>20</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21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7</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12</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3</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15</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1930039030"/>
                  </a:ext>
                </a:extLst>
              </a:tr>
              <a:tr h="365918">
                <a:tc>
                  <a:txBody>
                    <a:bodyPr/>
                    <a:lstStyle/>
                    <a:p>
                      <a:pPr algn="l" fontAlgn="b"/>
                      <a:r>
                        <a:rPr lang="en-US" sz="1600" b="0" i="0" u="none" strike="noStrike">
                          <a:solidFill>
                            <a:srgbClr val="000000"/>
                          </a:solidFill>
                          <a:effectLst/>
                          <a:latin typeface="Calibri" panose="020F0502020204030204" pitchFamily="34" charset="0"/>
                        </a:rPr>
                        <a:t>14</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2</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6</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5</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22</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1970472765"/>
                  </a:ext>
                </a:extLst>
              </a:tr>
              <a:tr h="365918">
                <a:tc>
                  <a:txBody>
                    <a:bodyPr/>
                    <a:lstStyle/>
                    <a:p>
                      <a:pPr algn="l" fontAlgn="b"/>
                      <a:r>
                        <a:rPr lang="en-US" sz="1600" b="0" i="0" u="none" strike="noStrike">
                          <a:solidFill>
                            <a:srgbClr val="000000"/>
                          </a:solidFill>
                          <a:effectLst/>
                          <a:latin typeface="Calibri" panose="020F0502020204030204" pitchFamily="34" charset="0"/>
                        </a:rPr>
                        <a:t>14</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16</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3</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4</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3</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15</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2723431862"/>
                  </a:ext>
                </a:extLst>
              </a:tr>
              <a:tr h="365918">
                <a:tc>
                  <a:txBody>
                    <a:bodyPr/>
                    <a:lstStyle/>
                    <a:p>
                      <a:pPr algn="l" fontAlgn="b"/>
                      <a:r>
                        <a:rPr lang="en-US" sz="1600" b="0" i="0" u="none" strike="noStrike">
                          <a:solidFill>
                            <a:srgbClr val="000000"/>
                          </a:solidFill>
                          <a:effectLst/>
                          <a:latin typeface="Calibri" panose="020F0502020204030204" pitchFamily="34" charset="0"/>
                        </a:rPr>
                        <a:t>12</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14</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3</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6</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16</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841953897"/>
                  </a:ext>
                </a:extLst>
              </a:tr>
              <a:tr h="365918">
                <a:tc>
                  <a:txBody>
                    <a:bodyPr/>
                    <a:lstStyle/>
                    <a:p>
                      <a:pPr algn="l" fontAlgn="b"/>
                      <a:r>
                        <a:rPr lang="en-US" sz="1600" b="0" i="0" u="none" strike="noStrike">
                          <a:solidFill>
                            <a:srgbClr val="000000"/>
                          </a:solidFill>
                          <a:effectLst/>
                          <a:latin typeface="Calibri" panose="020F0502020204030204" pitchFamily="34" charset="0"/>
                        </a:rPr>
                        <a:t>10</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17</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2</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5</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13</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3981229950"/>
                  </a:ext>
                </a:extLst>
              </a:tr>
              <a:tr h="365918">
                <a:tc>
                  <a:txBody>
                    <a:bodyPr/>
                    <a:lstStyle/>
                    <a:p>
                      <a:pPr algn="l" fontAlgn="b"/>
                      <a:r>
                        <a:rPr lang="en-US" sz="1600" b="0" i="0" u="none" strike="noStrike">
                          <a:solidFill>
                            <a:srgbClr val="000000"/>
                          </a:solidFill>
                          <a:effectLst/>
                          <a:latin typeface="Calibri" panose="020F0502020204030204" pitchFamily="34" charset="0"/>
                        </a:rPr>
                        <a:t>23</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17</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5</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10</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672095176"/>
                  </a:ext>
                </a:extLst>
              </a:tr>
              <a:tr h="365918">
                <a:tc>
                  <a:txBody>
                    <a:bodyPr/>
                    <a:lstStyle/>
                    <a:p>
                      <a:pPr algn="l" fontAlgn="b"/>
                      <a:r>
                        <a:rPr lang="en-US" sz="1600" b="0" i="0" u="none" strike="noStrike">
                          <a:solidFill>
                            <a:srgbClr val="000000"/>
                          </a:solidFill>
                          <a:effectLst/>
                          <a:latin typeface="Calibri" panose="020F0502020204030204" pitchFamily="34" charset="0"/>
                        </a:rPr>
                        <a:t>17</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19</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3</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5</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3</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26</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3466048282"/>
                  </a:ext>
                </a:extLst>
              </a:tr>
              <a:tr h="365918">
                <a:tc>
                  <a:txBody>
                    <a:bodyPr/>
                    <a:lstStyle/>
                    <a:p>
                      <a:pPr algn="l" fontAlgn="b"/>
                      <a:r>
                        <a:rPr lang="en-US" sz="1600" b="0" i="0" u="none" strike="noStrike">
                          <a:solidFill>
                            <a:srgbClr val="000000"/>
                          </a:solidFill>
                          <a:effectLst/>
                          <a:latin typeface="Calibri" panose="020F0502020204030204" pitchFamily="34" charset="0"/>
                        </a:rPr>
                        <a:t>20</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21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0</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5</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2</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26</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1877349082"/>
                  </a:ext>
                </a:extLst>
              </a:tr>
              <a:tr h="365918">
                <a:tc>
                  <a:txBody>
                    <a:bodyPr/>
                    <a:lstStyle/>
                    <a:p>
                      <a:pPr algn="l" fontAlgn="b"/>
                      <a:r>
                        <a:rPr lang="en-US" sz="1600" b="0" i="0" u="none" strike="noStrike">
                          <a:solidFill>
                            <a:srgbClr val="000000"/>
                          </a:solidFill>
                          <a:effectLst/>
                          <a:latin typeface="Calibri" panose="020F0502020204030204" pitchFamily="34" charset="0"/>
                        </a:rPr>
                        <a:t>14</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7</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2</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6</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24</a:t>
                      </a:r>
                    </a:p>
                  </a:txBody>
                  <a:tcPr marL="9525" marR="9525" marT="9526"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 xmlns:a16="http://schemas.microsoft.com/office/drawing/2014/main" val="1445892602"/>
                  </a:ext>
                </a:extLst>
              </a:tr>
              <a:tr h="365918">
                <a:tc>
                  <a:txBody>
                    <a:bodyPr/>
                    <a:lstStyle/>
                    <a:p>
                      <a:pPr algn="l" fontAlgn="b"/>
                      <a:r>
                        <a:rPr lang="en-US" sz="1600" b="0" i="0" u="none" strike="noStrike">
                          <a:solidFill>
                            <a:srgbClr val="000000"/>
                          </a:solidFill>
                          <a:effectLst/>
                          <a:latin typeface="Calibri" panose="020F0502020204030204" pitchFamily="34" charset="0"/>
                        </a:rPr>
                        <a:t>13</a:t>
                      </a:r>
                    </a:p>
                  </a:txBody>
                  <a:tcPr marL="9525" marR="9525" marT="952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A</a:t>
                      </a:r>
                    </a:p>
                  </a:txBody>
                  <a:tcPr marL="9525" marR="9525" marT="952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13</a:t>
                      </a:r>
                    </a:p>
                  </a:txBody>
                  <a:tcPr marL="9525" marR="9525" marT="952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B</a:t>
                      </a:r>
                    </a:p>
                  </a:txBody>
                  <a:tcPr marL="9525" marR="9525" marT="952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4</a:t>
                      </a:r>
                    </a:p>
                  </a:txBody>
                  <a:tcPr marL="9525" marR="9525" marT="952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C</a:t>
                      </a:r>
                    </a:p>
                  </a:txBody>
                  <a:tcPr marL="9525" marR="9525" marT="952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4</a:t>
                      </a:r>
                    </a:p>
                  </a:txBody>
                  <a:tcPr marL="9525" marR="9525" marT="952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a:solidFill>
                            <a:srgbClr val="000000"/>
                          </a:solidFill>
                          <a:effectLst/>
                          <a:latin typeface="Calibri" panose="020F0502020204030204" pitchFamily="34" charset="0"/>
                        </a:rPr>
                        <a:t>D</a:t>
                      </a:r>
                    </a:p>
                  </a:txBody>
                  <a:tcPr marL="9525" marR="9525" marT="952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4</a:t>
                      </a:r>
                    </a:p>
                  </a:txBody>
                  <a:tcPr marL="9525" marR="9525" marT="952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E</a:t>
                      </a:r>
                    </a:p>
                  </a:txBody>
                  <a:tcPr marL="9525" marR="9525" marT="952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13</a:t>
                      </a:r>
                    </a:p>
                  </a:txBody>
                  <a:tcPr marL="9525" marR="9525" marT="952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Calibri" panose="020F0502020204030204" pitchFamily="34" charset="0"/>
                        </a:rPr>
                        <a:t>F</a:t>
                      </a:r>
                    </a:p>
                  </a:txBody>
                  <a:tcPr marL="9525" marR="9525" marT="952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 xmlns:a16="http://schemas.microsoft.com/office/drawing/2014/main" val="2642817171"/>
                  </a:ext>
                </a:extLst>
              </a:tr>
            </a:tbl>
          </a:graphicData>
        </a:graphic>
      </p:graphicFrame>
    </p:spTree>
    <p:extLst>
      <p:ext uri="{BB962C8B-B14F-4D97-AF65-F5344CB8AC3E}">
        <p14:creationId xmlns:p14="http://schemas.microsoft.com/office/powerpoint/2010/main" val="429319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This lecture is over</a:t>
            </a:r>
            <a:r>
              <a:rPr lang="en-US" altLang="zh-CN" smtClean="0"/>
              <a:t>. </a:t>
            </a:r>
            <a:r>
              <a:rPr lang="en-US" altLang="zh-CN" smtClean="0"/>
              <a:t/>
            </a:r>
            <a:br>
              <a:rPr lang="en-US" altLang="zh-CN" smtClean="0"/>
            </a:br>
            <a:r>
              <a:rPr lang="en-US" altLang="zh-CN" dirty="0" smtClean="0"/>
              <a:t>See </a:t>
            </a:r>
            <a:r>
              <a:rPr lang="en-US" altLang="zh-CN" dirty="0" smtClean="0"/>
              <a:t>me if you need to talk !</a:t>
            </a:r>
            <a:endParaRPr lang="zh-CN" altLang="en-US" dirty="0"/>
          </a:p>
        </p:txBody>
      </p:sp>
    </p:spTree>
    <p:extLst>
      <p:ext uri="{BB962C8B-B14F-4D97-AF65-F5344CB8AC3E}">
        <p14:creationId xmlns:p14="http://schemas.microsoft.com/office/powerpoint/2010/main" val="359739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66594"/>
            <a:ext cx="8610600" cy="1293028"/>
          </a:xfrm>
        </p:spPr>
        <p:txBody>
          <a:bodyPr/>
          <a:lstStyle/>
          <a:p>
            <a:r>
              <a:rPr lang="en-US" cap="none" dirty="0"/>
              <a:t>R scripts</a:t>
            </a:r>
          </a:p>
        </p:txBody>
      </p:sp>
      <p:sp>
        <p:nvSpPr>
          <p:cNvPr id="3" name="Content Placeholder 2"/>
          <p:cNvSpPr>
            <a:spLocks noGrp="1"/>
          </p:cNvSpPr>
          <p:nvPr>
            <p:ph idx="1"/>
          </p:nvPr>
        </p:nvSpPr>
        <p:spPr>
          <a:xfrm>
            <a:off x="685800" y="1859622"/>
            <a:ext cx="10820400" cy="4359063"/>
          </a:xfrm>
        </p:spPr>
        <p:txBody>
          <a:bodyPr>
            <a:noAutofit/>
          </a:bodyPr>
          <a:lstStyle/>
          <a:p>
            <a:pPr marL="0" indent="0">
              <a:buNone/>
              <a:defRPr/>
            </a:pPr>
            <a:r>
              <a:rPr lang="en-US" altLang="en-US" sz="2600" dirty="0"/>
              <a:t>mean(</a:t>
            </a:r>
            <a:r>
              <a:rPr lang="en-US" altLang="en-US" sz="2600" dirty="0" err="1"/>
              <a:t>InsectSprays</a:t>
            </a:r>
            <a:r>
              <a:rPr lang="en-US" altLang="en-US" sz="2600" dirty="0"/>
              <a:t>[,1]); </a:t>
            </a:r>
          </a:p>
          <a:p>
            <a:pPr marL="0" indent="0">
              <a:buNone/>
              <a:defRPr/>
            </a:pPr>
            <a:r>
              <a:rPr lang="en-US" altLang="en-US" sz="2600" dirty="0"/>
              <a:t>[1] 9.5</a:t>
            </a:r>
          </a:p>
          <a:p>
            <a:pPr marL="0" indent="0">
              <a:buNone/>
              <a:defRPr/>
            </a:pPr>
            <a:endParaRPr lang="en-US" altLang="en-US" sz="2600" dirty="0"/>
          </a:p>
          <a:p>
            <a:pPr marL="0" indent="0">
              <a:buNone/>
              <a:defRPr/>
            </a:pPr>
            <a:r>
              <a:rPr lang="en-US" altLang="en-US" sz="2600" dirty="0" err="1"/>
              <a:t>sd</a:t>
            </a:r>
            <a:r>
              <a:rPr lang="en-US" altLang="en-US" sz="2600" dirty="0"/>
              <a:t>(</a:t>
            </a:r>
            <a:r>
              <a:rPr lang="en-US" altLang="en-US" sz="2600" dirty="0" err="1"/>
              <a:t>InsectSprays</a:t>
            </a:r>
            <a:r>
              <a:rPr lang="en-US" altLang="en-US" sz="2600" dirty="0"/>
              <a:t>[,1])</a:t>
            </a:r>
          </a:p>
          <a:p>
            <a:pPr marL="0" indent="0">
              <a:buNone/>
              <a:defRPr/>
            </a:pPr>
            <a:r>
              <a:rPr lang="en-US" altLang="en-US" sz="2600" dirty="0"/>
              <a:t>[1] 7.203286</a:t>
            </a:r>
          </a:p>
          <a:p>
            <a:pPr marL="0" indent="0">
              <a:buNone/>
              <a:defRPr/>
            </a:pPr>
            <a:endParaRPr lang="en-US" altLang="en-US" sz="2600" dirty="0"/>
          </a:p>
          <a:p>
            <a:pPr marL="0" indent="0">
              <a:buNone/>
              <a:defRPr/>
            </a:pPr>
            <a:r>
              <a:rPr lang="en-US" altLang="en-US" sz="2600" dirty="0"/>
              <a:t>quantile(</a:t>
            </a:r>
            <a:r>
              <a:rPr lang="en-US" altLang="en-US" sz="2600" dirty="0" err="1"/>
              <a:t>InsectSprays</a:t>
            </a:r>
            <a:r>
              <a:rPr lang="en-US" altLang="en-US" sz="2600" dirty="0"/>
              <a:t>[,1]); </a:t>
            </a:r>
          </a:p>
          <a:p>
            <a:pPr marL="0" indent="0">
              <a:buNone/>
              <a:defRPr/>
            </a:pPr>
            <a:r>
              <a:rPr lang="en-US" altLang="en-US" sz="2600" dirty="0"/>
              <a:t>&gt; 0% 25% 50% 75%  100% </a:t>
            </a:r>
          </a:p>
          <a:p>
            <a:pPr marL="0" indent="0">
              <a:buNone/>
              <a:defRPr/>
            </a:pPr>
            <a:r>
              <a:rPr lang="en-US" altLang="en-US" sz="2600" dirty="0"/>
              <a:t>&gt; 0.00  3.00  7.00 14.25 26.00</a:t>
            </a:r>
            <a:endParaRPr lang="en-US" sz="2600" dirty="0"/>
          </a:p>
        </p:txBody>
      </p:sp>
    </p:spTree>
    <p:extLst>
      <p:ext uri="{BB962C8B-B14F-4D97-AF65-F5344CB8AC3E}">
        <p14:creationId xmlns:p14="http://schemas.microsoft.com/office/powerpoint/2010/main" val="52916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defRPr/>
            </a:pPr>
            <a:r>
              <a:rPr lang="en-US" altLang="en-US" sz="2800" dirty="0"/>
              <a:t>&gt; boxplot(</a:t>
            </a:r>
            <a:r>
              <a:rPr lang="en-US" altLang="en-US" sz="2800" dirty="0" err="1"/>
              <a:t>InsectSprays</a:t>
            </a:r>
            <a:r>
              <a:rPr lang="en-US" altLang="en-US" sz="2800" dirty="0"/>
              <a:t>[,1]) </a:t>
            </a:r>
          </a:p>
          <a:p>
            <a:pPr marL="0" indent="0">
              <a:buNone/>
              <a:defRPr/>
            </a:pPr>
            <a:endParaRPr lang="en-US" altLang="en-US" sz="2800" dirty="0"/>
          </a:p>
          <a:p>
            <a:pPr marL="0" indent="0">
              <a:buNone/>
              <a:defRPr/>
            </a:pPr>
            <a:endParaRPr lang="en-US" sz="2800" dirty="0"/>
          </a:p>
        </p:txBody>
      </p:sp>
      <p:sp>
        <p:nvSpPr>
          <p:cNvPr id="4" name="Title 1"/>
          <p:cNvSpPr>
            <a:spLocks noGrp="1"/>
          </p:cNvSpPr>
          <p:nvPr>
            <p:ph type="title"/>
          </p:nvPr>
        </p:nvSpPr>
        <p:spPr>
          <a:xfrm>
            <a:off x="2895600" y="566594"/>
            <a:ext cx="8610600" cy="1293028"/>
          </a:xfrm>
        </p:spPr>
        <p:txBody>
          <a:bodyPr/>
          <a:lstStyle/>
          <a:p>
            <a:r>
              <a:rPr lang="en-US" cap="none" dirty="0"/>
              <a:t>R scripts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7383" y="1958722"/>
            <a:ext cx="4510087" cy="4495800"/>
          </a:xfrm>
          <a:prstGeom prst="rect">
            <a:avLst/>
          </a:prstGeom>
          <a:solidFill>
            <a:schemeClr val="tx1"/>
          </a:solidFill>
          <a:ln>
            <a:noFill/>
          </a:ln>
        </p:spPr>
      </p:pic>
    </p:spTree>
    <p:extLst>
      <p:ext uri="{BB962C8B-B14F-4D97-AF65-F5344CB8AC3E}">
        <p14:creationId xmlns:p14="http://schemas.microsoft.com/office/powerpoint/2010/main" val="193752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defRPr/>
            </a:pPr>
            <a:r>
              <a:rPr lang="en-US" altLang="en-US" sz="2800" dirty="0"/>
              <a:t>&gt; </a:t>
            </a:r>
            <a:r>
              <a:rPr lang="en-US" altLang="en-US" sz="2800" dirty="0" err="1"/>
              <a:t>hist</a:t>
            </a:r>
            <a:r>
              <a:rPr lang="en-US" altLang="en-US" sz="2800" dirty="0"/>
              <a:t>(</a:t>
            </a:r>
            <a:r>
              <a:rPr lang="en-US" altLang="en-US" sz="2800" dirty="0" err="1"/>
              <a:t>InsectSprays</a:t>
            </a:r>
            <a:r>
              <a:rPr lang="en-US" altLang="en-US" sz="2800" dirty="0"/>
              <a:t>[,1])</a:t>
            </a:r>
          </a:p>
          <a:p>
            <a:pPr marL="0" indent="0">
              <a:buNone/>
              <a:defRPr/>
            </a:pPr>
            <a:endParaRPr lang="en-US" sz="2800" dirty="0"/>
          </a:p>
        </p:txBody>
      </p:sp>
      <p:sp>
        <p:nvSpPr>
          <p:cNvPr id="4" name="Title 1"/>
          <p:cNvSpPr>
            <a:spLocks noGrp="1"/>
          </p:cNvSpPr>
          <p:nvPr>
            <p:ph type="title"/>
          </p:nvPr>
        </p:nvSpPr>
        <p:spPr>
          <a:xfrm>
            <a:off x="2895600" y="566594"/>
            <a:ext cx="8610600" cy="1293028"/>
          </a:xfrm>
        </p:spPr>
        <p:txBody>
          <a:bodyPr/>
          <a:lstStyle/>
          <a:p>
            <a:r>
              <a:rPr lang="en-US" cap="none" dirty="0"/>
              <a:t>R scripts</a:t>
            </a:r>
          </a:p>
        </p:txBody>
      </p:sp>
      <p:pic>
        <p:nvPicPr>
          <p:cNvPr id="5" name="Picture 4"/>
          <p:cNvPicPr>
            <a:picLocks noChangeAspect="1"/>
          </p:cNvPicPr>
          <p:nvPr/>
        </p:nvPicPr>
        <p:blipFill>
          <a:blip r:embed="rId3"/>
          <a:stretch>
            <a:fillRect/>
          </a:stretch>
        </p:blipFill>
        <p:spPr>
          <a:xfrm>
            <a:off x="4940239" y="2945724"/>
            <a:ext cx="6565961" cy="3517697"/>
          </a:xfrm>
          <a:prstGeom prst="rect">
            <a:avLst/>
          </a:prstGeom>
          <a:solidFill>
            <a:schemeClr val="tx1"/>
          </a:solidFill>
        </p:spPr>
      </p:pic>
    </p:spTree>
    <p:extLst>
      <p:ext uri="{BB962C8B-B14F-4D97-AF65-F5344CB8AC3E}">
        <p14:creationId xmlns:p14="http://schemas.microsoft.com/office/powerpoint/2010/main" val="32170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4536" y="2006930"/>
            <a:ext cx="6187044" cy="4318633"/>
          </a:xfrm>
        </p:spPr>
        <p:txBody>
          <a:bodyPr>
            <a:normAutofit/>
          </a:bodyPr>
          <a:lstStyle/>
          <a:p>
            <a:pPr marL="0" indent="0">
              <a:buNone/>
              <a:defRPr/>
            </a:pPr>
            <a:r>
              <a:rPr lang="en-US" altLang="en-US" sz="2600" dirty="0"/>
              <a:t>&gt; boxplot(count ~ spray, data = </a:t>
            </a:r>
            <a:r>
              <a:rPr lang="en-US" altLang="en-US" sz="2600" dirty="0" err="1"/>
              <a:t>InsectSprays</a:t>
            </a:r>
            <a:r>
              <a:rPr lang="en-US" altLang="en-US" sz="2600" dirty="0"/>
              <a:t>, col = "</a:t>
            </a:r>
            <a:r>
              <a:rPr lang="en-US" altLang="en-US" sz="2600" dirty="0" err="1"/>
              <a:t>lightgray</a:t>
            </a:r>
            <a:r>
              <a:rPr lang="en-US" altLang="en-US" sz="2600" dirty="0"/>
              <a:t>")  </a:t>
            </a:r>
          </a:p>
          <a:p>
            <a:pPr marL="0" indent="0">
              <a:buNone/>
              <a:defRPr/>
            </a:pPr>
            <a:endParaRPr lang="en-US" sz="2600" dirty="0"/>
          </a:p>
        </p:txBody>
      </p:sp>
      <p:sp>
        <p:nvSpPr>
          <p:cNvPr id="4" name="Title 1"/>
          <p:cNvSpPr>
            <a:spLocks noGrp="1"/>
          </p:cNvSpPr>
          <p:nvPr>
            <p:ph type="title"/>
          </p:nvPr>
        </p:nvSpPr>
        <p:spPr>
          <a:xfrm>
            <a:off x="2895600" y="566594"/>
            <a:ext cx="8610600" cy="1293028"/>
          </a:xfrm>
        </p:spPr>
        <p:txBody>
          <a:bodyPr/>
          <a:lstStyle/>
          <a:p>
            <a:r>
              <a:rPr lang="en-US" cap="none" dirty="0"/>
              <a:t>R scripts</a:t>
            </a:r>
          </a:p>
        </p:txBody>
      </p:sp>
      <p:pic>
        <p:nvPicPr>
          <p:cNvPr id="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908" y="1854819"/>
            <a:ext cx="4931383" cy="4702097"/>
          </a:xfrm>
          <a:prstGeom prst="rect">
            <a:avLst/>
          </a:prstGeom>
          <a:solidFill>
            <a:schemeClr val="tx1"/>
          </a:solidFill>
          <a:ln>
            <a:noFill/>
          </a:ln>
        </p:spPr>
      </p:pic>
    </p:spTree>
    <p:extLst>
      <p:ext uri="{BB962C8B-B14F-4D97-AF65-F5344CB8AC3E}">
        <p14:creationId xmlns:p14="http://schemas.microsoft.com/office/powerpoint/2010/main" val="128110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4536" y="2006930"/>
            <a:ext cx="6187044" cy="4318633"/>
          </a:xfrm>
        </p:spPr>
        <p:txBody>
          <a:bodyPr>
            <a:normAutofit/>
          </a:bodyPr>
          <a:lstStyle/>
          <a:p>
            <a:pPr marL="0" indent="0">
              <a:buNone/>
              <a:defRPr/>
            </a:pPr>
            <a:r>
              <a:rPr lang="en-US" altLang="en-US" sz="2600" dirty="0"/>
              <a:t>&gt;</a:t>
            </a:r>
            <a:r>
              <a:rPr lang="en-US" altLang="en-US" sz="2800" dirty="0">
                <a:latin typeface="Arial Unicode MS" panose="020B0604020202020204" pitchFamily="34" charset="-128"/>
              </a:rPr>
              <a:t>boxplot(count ~ spray, </a:t>
            </a:r>
          </a:p>
          <a:p>
            <a:pPr marL="0" indent="0">
              <a:buNone/>
              <a:defRPr/>
            </a:pPr>
            <a:r>
              <a:rPr lang="en-US" altLang="en-US" sz="2800" dirty="0">
                <a:latin typeface="Arial Unicode MS" panose="020B0604020202020204" pitchFamily="34" charset="-128"/>
              </a:rPr>
              <a:t>data = </a:t>
            </a:r>
            <a:r>
              <a:rPr lang="en-US" altLang="en-US" sz="2800" dirty="0" err="1">
                <a:latin typeface="Arial Unicode MS" panose="020B0604020202020204" pitchFamily="34" charset="-128"/>
              </a:rPr>
              <a:t>InsectSprays</a:t>
            </a:r>
            <a:r>
              <a:rPr lang="en-US" altLang="en-US" sz="2800" dirty="0">
                <a:latin typeface="Arial Unicode MS" panose="020B0604020202020204" pitchFamily="34" charset="-128"/>
              </a:rPr>
              <a:t>, </a:t>
            </a:r>
          </a:p>
          <a:p>
            <a:pPr marL="0" indent="0">
              <a:buNone/>
              <a:defRPr/>
            </a:pPr>
            <a:r>
              <a:rPr lang="en-US" altLang="en-US" sz="2800" dirty="0" err="1">
                <a:latin typeface="Arial Unicode MS" panose="020B0604020202020204" pitchFamily="34" charset="-128"/>
              </a:rPr>
              <a:t>xlab</a:t>
            </a:r>
            <a:r>
              <a:rPr lang="en-US" altLang="en-US" sz="2800" dirty="0">
                <a:latin typeface="Arial Unicode MS" panose="020B0604020202020204" pitchFamily="34" charset="-128"/>
              </a:rPr>
              <a:t> = "Type of spray",</a:t>
            </a:r>
          </a:p>
          <a:p>
            <a:pPr marL="0" indent="0">
              <a:buNone/>
              <a:defRPr/>
            </a:pPr>
            <a:r>
              <a:rPr lang="en-US" altLang="en-US" sz="2800" dirty="0" err="1">
                <a:latin typeface="Arial Unicode MS" panose="020B0604020202020204" pitchFamily="34" charset="-128"/>
              </a:rPr>
              <a:t>ylab</a:t>
            </a:r>
            <a:r>
              <a:rPr lang="en-US" altLang="en-US" sz="2800" dirty="0">
                <a:latin typeface="Arial Unicode MS" panose="020B0604020202020204" pitchFamily="34" charset="-128"/>
              </a:rPr>
              <a:t> = "Insect count", </a:t>
            </a:r>
          </a:p>
          <a:p>
            <a:pPr marL="0" indent="0">
              <a:buNone/>
              <a:defRPr/>
            </a:pPr>
            <a:r>
              <a:rPr lang="en-US" altLang="en-US" sz="2800" dirty="0">
                <a:latin typeface="Arial Unicode MS" panose="020B0604020202020204" pitchFamily="34" charset="-128"/>
              </a:rPr>
              <a:t>main = "</a:t>
            </a:r>
            <a:r>
              <a:rPr lang="en-US" altLang="en-US" sz="2800" dirty="0" err="1">
                <a:latin typeface="Arial Unicode MS" panose="020B0604020202020204" pitchFamily="34" charset="-128"/>
              </a:rPr>
              <a:t>InsectSprays</a:t>
            </a:r>
            <a:r>
              <a:rPr lang="en-US" altLang="en-US" sz="2800" dirty="0">
                <a:latin typeface="Arial Unicode MS" panose="020B0604020202020204" pitchFamily="34" charset="-128"/>
              </a:rPr>
              <a:t> data", </a:t>
            </a:r>
          </a:p>
          <a:p>
            <a:pPr marL="0" indent="0">
              <a:buNone/>
              <a:defRPr/>
            </a:pPr>
            <a:r>
              <a:rPr lang="en-US" altLang="en-US" sz="2800" dirty="0" err="1">
                <a:latin typeface="Arial Unicode MS" panose="020B0604020202020204" pitchFamily="34" charset="-128"/>
              </a:rPr>
              <a:t>varwidth</a:t>
            </a:r>
            <a:r>
              <a:rPr lang="en-US" altLang="en-US" sz="2800" dirty="0">
                <a:latin typeface="Arial Unicode MS" panose="020B0604020202020204" pitchFamily="34" charset="-128"/>
              </a:rPr>
              <a:t> = TRUE, col = "</a:t>
            </a:r>
            <a:r>
              <a:rPr lang="en-US" altLang="en-US" sz="2800" dirty="0" err="1">
                <a:latin typeface="Arial Unicode MS" panose="020B0604020202020204" pitchFamily="34" charset="-128"/>
              </a:rPr>
              <a:t>lightgray</a:t>
            </a:r>
            <a:r>
              <a:rPr lang="en-US" altLang="en-US" sz="2800" dirty="0">
                <a:latin typeface="Arial Unicode MS" panose="020B0604020202020204" pitchFamily="34" charset="-128"/>
              </a:rPr>
              <a:t>")</a:t>
            </a:r>
            <a:r>
              <a:rPr lang="en-US" altLang="en-US" sz="2000" dirty="0"/>
              <a:t> </a:t>
            </a:r>
            <a:endParaRPr lang="en-US" altLang="en-US" sz="5400" dirty="0">
              <a:latin typeface="Arial" panose="020B0604020202020204" pitchFamily="34" charset="0"/>
            </a:endParaRPr>
          </a:p>
          <a:p>
            <a:pPr marL="0" indent="0">
              <a:buNone/>
              <a:defRPr/>
            </a:pPr>
            <a:endParaRPr lang="en-US" altLang="en-US" sz="2600" dirty="0"/>
          </a:p>
          <a:p>
            <a:pPr marL="0" indent="0">
              <a:buNone/>
              <a:defRPr/>
            </a:pPr>
            <a:endParaRPr lang="en-US" sz="2600" dirty="0"/>
          </a:p>
        </p:txBody>
      </p:sp>
      <p:sp>
        <p:nvSpPr>
          <p:cNvPr id="4" name="Title 1"/>
          <p:cNvSpPr>
            <a:spLocks noGrp="1"/>
          </p:cNvSpPr>
          <p:nvPr>
            <p:ph type="title"/>
          </p:nvPr>
        </p:nvSpPr>
        <p:spPr>
          <a:xfrm>
            <a:off x="2895600" y="566594"/>
            <a:ext cx="8610600" cy="1293028"/>
          </a:xfrm>
        </p:spPr>
        <p:txBody>
          <a:bodyPr/>
          <a:lstStyle/>
          <a:p>
            <a:r>
              <a:rPr lang="en-US" cap="none" dirty="0"/>
              <a:t>R scripts</a:t>
            </a:r>
          </a:p>
        </p:txBody>
      </p:sp>
      <p:pic>
        <p:nvPicPr>
          <p:cNvPr id="9" name="Picture 8"/>
          <p:cNvPicPr>
            <a:picLocks noChangeAspect="1"/>
          </p:cNvPicPr>
          <p:nvPr/>
        </p:nvPicPr>
        <p:blipFill>
          <a:blip r:embed="rId3"/>
          <a:stretch>
            <a:fillRect/>
          </a:stretch>
        </p:blipFill>
        <p:spPr>
          <a:xfrm>
            <a:off x="674336" y="1609967"/>
            <a:ext cx="4688107" cy="4465369"/>
          </a:xfrm>
          <a:prstGeom prst="rect">
            <a:avLst/>
          </a:prstGeom>
        </p:spPr>
      </p:pic>
    </p:spTree>
    <p:extLst>
      <p:ext uri="{BB962C8B-B14F-4D97-AF65-F5344CB8AC3E}">
        <p14:creationId xmlns:p14="http://schemas.microsoft.com/office/powerpoint/2010/main" val="246768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7014"/>
            <a:ext cx="8610600" cy="1293028"/>
          </a:xfrm>
        </p:spPr>
        <p:txBody>
          <a:bodyPr/>
          <a:lstStyle/>
          <a:p>
            <a:r>
              <a:rPr lang="en-US" cap="none" dirty="0"/>
              <a:t>Example 1</a:t>
            </a:r>
          </a:p>
        </p:txBody>
      </p:sp>
      <p:sp>
        <p:nvSpPr>
          <p:cNvPr id="3" name="Content Placeholder 2"/>
          <p:cNvSpPr>
            <a:spLocks noGrp="1"/>
          </p:cNvSpPr>
          <p:nvPr>
            <p:ph idx="1"/>
          </p:nvPr>
        </p:nvSpPr>
        <p:spPr>
          <a:xfrm>
            <a:off x="563526" y="1520042"/>
            <a:ext cx="10942674" cy="5177641"/>
          </a:xfrm>
        </p:spPr>
        <p:txBody>
          <a:bodyPr>
            <a:normAutofit/>
          </a:bodyPr>
          <a:lstStyle/>
          <a:p>
            <a:r>
              <a:rPr lang="en-US" u="sng" dirty="0"/>
              <a:t>The Williams syndrome chromosome 7q11.23 </a:t>
            </a:r>
            <a:r>
              <a:rPr lang="en-US" u="sng" dirty="0" err="1"/>
              <a:t>hemideletion</a:t>
            </a:r>
            <a:r>
              <a:rPr lang="en-US" u="sng" dirty="0"/>
              <a:t> confers </a:t>
            </a:r>
            <a:r>
              <a:rPr lang="en-US" u="sng" dirty="0" err="1"/>
              <a:t>hypersocial</a:t>
            </a:r>
            <a:r>
              <a:rPr lang="en-US" u="sng" dirty="0"/>
              <a:t>, anxious personality coupled with altered insula structure and function</a:t>
            </a:r>
            <a:r>
              <a:rPr lang="sv-SE" dirty="0"/>
              <a:t>.</a:t>
            </a:r>
            <a:r>
              <a:rPr lang="en-US" dirty="0"/>
              <a:t> M </a:t>
            </a:r>
            <a:r>
              <a:rPr lang="en-US" dirty="0" err="1"/>
              <a:t>Jabbia</a:t>
            </a:r>
            <a:r>
              <a:rPr lang="en-US" dirty="0"/>
              <a:t>, JS </a:t>
            </a:r>
            <a:r>
              <a:rPr lang="en-US" dirty="0" err="1"/>
              <a:t>Kippenhan</a:t>
            </a:r>
            <a:r>
              <a:rPr lang="en-US" dirty="0"/>
              <a:t>, P Kohn, S Marenco, C </a:t>
            </a:r>
            <a:r>
              <a:rPr lang="en-US" dirty="0" err="1"/>
              <a:t>Mervis</a:t>
            </a:r>
            <a:r>
              <a:rPr lang="en-US" dirty="0"/>
              <a:t>, C Morris, A Meyer-Lindenberg, </a:t>
            </a:r>
            <a:r>
              <a:rPr lang="en-US" b="1" dirty="0"/>
              <a:t>K Berman</a:t>
            </a:r>
            <a:r>
              <a:rPr lang="en-US" dirty="0"/>
              <a:t>. PNAS, Mar 2012</a:t>
            </a:r>
          </a:p>
          <a:p>
            <a:endParaRPr lang="en-US" sz="800" dirty="0"/>
          </a:p>
          <a:p>
            <a:r>
              <a:rPr lang="en-US" sz="2400" dirty="0"/>
              <a:t>WS: a rare disorder caused by a deletion on chromosome 7q11.23. </a:t>
            </a:r>
          </a:p>
          <a:p>
            <a:r>
              <a:rPr lang="en-US" sz="2400" dirty="0"/>
              <a:t>LIMK1, CLIP2 </a:t>
            </a:r>
          </a:p>
          <a:p>
            <a:pPr lvl="1"/>
            <a:r>
              <a:rPr lang="en-US" sz="2200" dirty="0"/>
              <a:t>Important for neuronal migration</a:t>
            </a:r>
          </a:p>
          <a:p>
            <a:pPr lvl="1"/>
            <a:r>
              <a:rPr lang="en-US" sz="2200" dirty="0"/>
              <a:t>Characterized by a </a:t>
            </a:r>
            <a:r>
              <a:rPr lang="en-US" sz="2200" dirty="0" err="1"/>
              <a:t>hypersocial</a:t>
            </a:r>
            <a:r>
              <a:rPr lang="en-US" sz="2200" dirty="0"/>
              <a:t> but anxious personality</a:t>
            </a:r>
          </a:p>
          <a:p>
            <a:pPr lvl="1"/>
            <a:endParaRPr lang="en-US" sz="800" dirty="0"/>
          </a:p>
          <a:p>
            <a:pPr>
              <a:lnSpc>
                <a:spcPct val="100000"/>
              </a:lnSpc>
            </a:pPr>
            <a:r>
              <a:rPr lang="en-US" dirty="0"/>
              <a:t>37 subjects participated in fMRI scanning</a:t>
            </a:r>
          </a:p>
          <a:p>
            <a:pPr>
              <a:lnSpc>
                <a:spcPct val="100000"/>
              </a:lnSpc>
            </a:pPr>
            <a:r>
              <a:rPr lang="en-US" dirty="0"/>
              <a:t>28 subjects participated in PET scanning</a:t>
            </a:r>
          </a:p>
          <a:p>
            <a:pPr>
              <a:lnSpc>
                <a:spcPct val="100000"/>
              </a:lnSpc>
            </a:pPr>
            <a:r>
              <a:rPr lang="en-US" dirty="0"/>
              <a:t>10 subjects participated in DTI scans</a:t>
            </a:r>
          </a:p>
          <a:p>
            <a:endParaRPr lang="en-US" dirty="0"/>
          </a:p>
          <a:p>
            <a:endParaRPr lang="en-US" dirty="0"/>
          </a:p>
        </p:txBody>
      </p:sp>
      <p:pic>
        <p:nvPicPr>
          <p:cNvPr id="6" name="Picture 5"/>
          <p:cNvPicPr>
            <a:picLocks noChangeAspect="1"/>
          </p:cNvPicPr>
          <p:nvPr/>
        </p:nvPicPr>
        <p:blipFill>
          <a:blip r:embed="rId3"/>
          <a:stretch>
            <a:fillRect/>
          </a:stretch>
        </p:blipFill>
        <p:spPr>
          <a:xfrm>
            <a:off x="8053403" y="5022618"/>
            <a:ext cx="3786337" cy="1555627"/>
          </a:xfrm>
          <a:prstGeom prst="rect">
            <a:avLst/>
          </a:prstGeom>
        </p:spPr>
      </p:pic>
    </p:spTree>
    <p:extLst>
      <p:ext uri="{BB962C8B-B14F-4D97-AF65-F5344CB8AC3E}">
        <p14:creationId xmlns:p14="http://schemas.microsoft.com/office/powerpoint/2010/main" val="829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1327579260"/>
              </p:ext>
            </p:extLst>
          </p:nvPr>
        </p:nvGraphicFramePr>
        <p:xfrm>
          <a:off x="1736333" y="0"/>
          <a:ext cx="8801707" cy="6858000"/>
        </p:xfrm>
        <a:graphic>
          <a:graphicData uri="http://schemas.openxmlformats.org/presentationml/2006/ole">
            <mc:AlternateContent xmlns:mc="http://schemas.openxmlformats.org/markup-compatibility/2006">
              <mc:Choice xmlns:v="urn:schemas-microsoft-com:vml" Requires="v">
                <p:oleObj spid="_x0000_s1167" name="Worksheet" r:id="rId4" imgW="3911525" imgH="3321000" progId="Excel.Sheet.12">
                  <p:embed/>
                </p:oleObj>
              </mc:Choice>
              <mc:Fallback>
                <p:oleObj name="Worksheet" r:id="rId4" imgW="3911525" imgH="3321000" progId="Excel.Sheet.12">
                  <p:embed/>
                  <p:pic>
                    <p:nvPicPr>
                      <p:cNvPr id="0" name=""/>
                      <p:cNvPicPr/>
                      <p:nvPr/>
                    </p:nvPicPr>
                    <p:blipFill>
                      <a:blip r:embed="rId5"/>
                      <a:stretch>
                        <a:fillRect/>
                      </a:stretch>
                    </p:blipFill>
                    <p:spPr>
                      <a:xfrm>
                        <a:off x="1736333" y="0"/>
                        <a:ext cx="8801707" cy="6858000"/>
                      </a:xfrm>
                      <a:prstGeom prst="rect">
                        <a:avLst/>
                      </a:prstGeom>
                      <a:solidFill>
                        <a:schemeClr val="tx1"/>
                      </a:solidFill>
                    </p:spPr>
                  </p:pic>
                </p:oleObj>
              </mc:Fallback>
            </mc:AlternateContent>
          </a:graphicData>
        </a:graphic>
      </p:graphicFrame>
      <p:sp>
        <p:nvSpPr>
          <p:cNvPr id="7" name="Rectangle 6"/>
          <p:cNvSpPr/>
          <p:nvPr/>
        </p:nvSpPr>
        <p:spPr>
          <a:xfrm>
            <a:off x="924674" y="0"/>
            <a:ext cx="811659" cy="6858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538040" y="0"/>
            <a:ext cx="811659" cy="6858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565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665" y="913013"/>
            <a:ext cx="6494196" cy="5847755"/>
          </a:xfrm>
          <a:prstGeom prst="rect">
            <a:avLst/>
          </a:prstGeom>
        </p:spPr>
        <p:txBody>
          <a:bodyPr wrap="square">
            <a:spAutoFit/>
          </a:bodyPr>
          <a:lstStyle/>
          <a:p>
            <a:r>
              <a:rPr lang="en-US" sz="2200" u="sng" dirty="0"/>
              <a:t>PACAP-deficient mice show attenuated corticosterone secretion and fail to develop depressive behavior during chronic social defeat stress</a:t>
            </a:r>
            <a:r>
              <a:rPr lang="sv-SE" sz="2200" dirty="0"/>
              <a:t>.</a:t>
            </a:r>
            <a:r>
              <a:rPr lang="en-US" sz="2200" dirty="0"/>
              <a:t> M Lehmanna, T Mustafab, A Eidena, M Herkenhama, and </a:t>
            </a:r>
            <a:r>
              <a:rPr lang="en-US" sz="2200" b="1" dirty="0"/>
              <a:t>L Eiden</a:t>
            </a:r>
            <a:r>
              <a:rPr lang="en-US" sz="2200" dirty="0"/>
              <a:t>. Psychoneuroendocrinology. May 2013</a:t>
            </a:r>
          </a:p>
          <a:p>
            <a:endParaRPr lang="en-US" sz="2200" dirty="0"/>
          </a:p>
          <a:p>
            <a:pPr marL="342900" indent="-342900">
              <a:buFont typeface="Arial" panose="020B0604020202020204" pitchFamily="34" charset="0"/>
              <a:buChar char="•"/>
            </a:pPr>
            <a:r>
              <a:rPr lang="en-US" sz="2200" dirty="0"/>
              <a:t>PACAP is a protein encoded by ADCYAP1.</a:t>
            </a:r>
          </a:p>
          <a:p>
            <a:pPr marL="342900" indent="-342900">
              <a:buFont typeface="Arial" panose="020B0604020202020204" pitchFamily="34" charset="0"/>
              <a:buChar char="•"/>
            </a:pPr>
            <a:r>
              <a:rPr lang="en-US" sz="2200" dirty="0"/>
              <a:t>This gene functions as a neurotransmitter and neuromodulator. </a:t>
            </a:r>
          </a:p>
          <a:p>
            <a:pPr marL="342900" indent="-342900">
              <a:buFont typeface="Arial" panose="020B0604020202020204" pitchFamily="34" charset="0"/>
              <a:buChar char="•"/>
            </a:pPr>
            <a:r>
              <a:rPr lang="en-US" sz="2200" dirty="0"/>
              <a:t>The authors previously found that corticosterone (CORT) levels were significantly reduced in PACAP-deficient mice. </a:t>
            </a:r>
          </a:p>
          <a:p>
            <a:pPr marL="342900" indent="-342900">
              <a:buFont typeface="Arial" panose="020B0604020202020204" pitchFamily="34" charset="0"/>
              <a:buChar char="•"/>
            </a:pPr>
            <a:r>
              <a:rPr lang="en-US" sz="2200" dirty="0"/>
              <a:t>In this </a:t>
            </a:r>
            <a:r>
              <a:rPr lang="en-US" sz="2200" dirty="0" smtClean="0"/>
              <a:t>manuscript, </a:t>
            </a:r>
            <a:r>
              <a:rPr lang="en-US" sz="2200" dirty="0"/>
              <a:t>the authors show that PACAP deficient mice fail to develop depressive behavior during chronic stress.</a:t>
            </a:r>
          </a:p>
        </p:txBody>
      </p:sp>
      <p:pic>
        <p:nvPicPr>
          <p:cNvPr id="7" name="Picture 2" descr="Image result for knockout m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678" y="1730678"/>
            <a:ext cx="5127321" cy="51273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039615" y="524647"/>
            <a:ext cx="2751074" cy="707886"/>
          </a:xfrm>
          <a:prstGeom prst="rect">
            <a:avLst/>
          </a:prstGeom>
        </p:spPr>
        <p:txBody>
          <a:bodyPr wrap="none">
            <a:spAutoFit/>
          </a:bodyPr>
          <a:lstStyle/>
          <a:p>
            <a:r>
              <a:rPr lang="en-US" sz="4000" dirty="0"/>
              <a:t>Example 4</a:t>
            </a:r>
          </a:p>
        </p:txBody>
      </p:sp>
    </p:spTree>
    <p:extLst>
      <p:ext uri="{BB962C8B-B14F-4D97-AF65-F5344CB8AC3E}">
        <p14:creationId xmlns:p14="http://schemas.microsoft.com/office/powerpoint/2010/main" val="225079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cap="none" dirty="0"/>
              <a:t>Thank you!</a:t>
            </a:r>
          </a:p>
        </p:txBody>
      </p:sp>
    </p:spTree>
    <p:extLst>
      <p:ext uri="{BB962C8B-B14F-4D97-AF65-F5344CB8AC3E}">
        <p14:creationId xmlns:p14="http://schemas.microsoft.com/office/powerpoint/2010/main" val="51805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652438" y="0"/>
            <a:ext cx="5539562" cy="6858000"/>
          </a:xfrm>
          <a:prstGeom prst="rect">
            <a:avLst/>
          </a:prstGeom>
        </p:spPr>
      </p:pic>
      <p:sp>
        <p:nvSpPr>
          <p:cNvPr id="8" name="TextBox 7"/>
          <p:cNvSpPr txBox="1"/>
          <p:nvPr/>
        </p:nvSpPr>
        <p:spPr>
          <a:xfrm>
            <a:off x="224736" y="2149019"/>
            <a:ext cx="6112269" cy="4708981"/>
          </a:xfrm>
          <a:prstGeom prst="rect">
            <a:avLst/>
          </a:prstGeom>
          <a:noFill/>
        </p:spPr>
        <p:txBody>
          <a:bodyPr wrap="square" rtlCol="0">
            <a:spAutoFit/>
          </a:bodyPr>
          <a:lstStyle/>
          <a:p>
            <a:r>
              <a:rPr lang="en-US" sz="4000" dirty="0"/>
              <a:t>Example 1 </a:t>
            </a:r>
            <a:r>
              <a:rPr lang="en-US" sz="3200" dirty="0"/>
              <a:t>(Conti.)</a:t>
            </a:r>
          </a:p>
          <a:p>
            <a:endParaRPr lang="en-US" sz="2000" dirty="0"/>
          </a:p>
          <a:p>
            <a:r>
              <a:rPr lang="en-US" sz="2400" dirty="0"/>
              <a:t>Table 2. Demographics. </a:t>
            </a:r>
          </a:p>
          <a:p>
            <a:r>
              <a:rPr lang="en-US" sz="2400" dirty="0"/>
              <a:t>(Values presented as mean ± SD where appropriate)</a:t>
            </a:r>
          </a:p>
          <a:p>
            <a:endParaRPr lang="en-US" sz="2400" dirty="0"/>
          </a:p>
          <a:p>
            <a:endParaRPr lang="en-US" sz="2400" dirty="0"/>
          </a:p>
          <a:p>
            <a:endParaRPr lang="en-US" sz="2400" dirty="0"/>
          </a:p>
          <a:p>
            <a:r>
              <a:rPr lang="en-US" sz="2000" dirty="0"/>
              <a:t>WS: Williams Syndrome</a:t>
            </a:r>
          </a:p>
          <a:p>
            <a:r>
              <a:rPr lang="en-US" sz="2000" dirty="0"/>
              <a:t>DTI: diffusion tensor Imaging</a:t>
            </a:r>
          </a:p>
          <a:p>
            <a:r>
              <a:rPr lang="en-US" sz="2000" dirty="0"/>
              <a:t>PET: Positron-emission tomography</a:t>
            </a:r>
          </a:p>
          <a:p>
            <a:r>
              <a:rPr lang="en-US" sz="2000" dirty="0" err="1"/>
              <a:t>rCBF</a:t>
            </a:r>
            <a:r>
              <a:rPr lang="en-US" sz="2000" dirty="0"/>
              <a:t>: regional cerebral blood Flow</a:t>
            </a:r>
          </a:p>
          <a:p>
            <a:endParaRPr lang="en-US" sz="1600" dirty="0"/>
          </a:p>
        </p:txBody>
      </p:sp>
      <p:pic>
        <p:nvPicPr>
          <p:cNvPr id="4" name="Picture 3"/>
          <p:cNvPicPr>
            <a:picLocks noChangeAspect="1"/>
          </p:cNvPicPr>
          <p:nvPr/>
        </p:nvPicPr>
        <p:blipFill>
          <a:blip r:embed="rId4"/>
          <a:stretch>
            <a:fillRect/>
          </a:stretch>
        </p:blipFill>
        <p:spPr>
          <a:xfrm>
            <a:off x="4059866" y="0"/>
            <a:ext cx="2445488" cy="1699091"/>
          </a:xfrm>
          <a:prstGeom prst="rect">
            <a:avLst/>
          </a:prstGeom>
        </p:spPr>
      </p:pic>
      <p:sp>
        <p:nvSpPr>
          <p:cNvPr id="6" name="Oval 5"/>
          <p:cNvSpPr/>
          <p:nvPr/>
        </p:nvSpPr>
        <p:spPr>
          <a:xfrm>
            <a:off x="8899451" y="1562985"/>
            <a:ext cx="3292549" cy="797443"/>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899451" y="3051543"/>
            <a:ext cx="3292549" cy="871870"/>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005777" y="4614528"/>
            <a:ext cx="3200399" cy="818709"/>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53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98921" y="0"/>
            <a:ext cx="8637332" cy="967141"/>
          </a:xfrm>
        </p:spPr>
        <p:txBody>
          <a:bodyPr/>
          <a:lstStyle/>
          <a:p>
            <a:r>
              <a:rPr lang="sv-SE" cap="none" dirty="0"/>
              <a:t>Example 2</a:t>
            </a:r>
            <a:endParaRPr lang="en-US" cap="none" dirty="0"/>
          </a:p>
        </p:txBody>
      </p:sp>
      <p:sp>
        <p:nvSpPr>
          <p:cNvPr id="6" name="Content Placeholder 5"/>
          <p:cNvSpPr>
            <a:spLocks noGrp="1"/>
          </p:cNvSpPr>
          <p:nvPr>
            <p:ph idx="1"/>
          </p:nvPr>
        </p:nvSpPr>
        <p:spPr>
          <a:xfrm>
            <a:off x="246983" y="967141"/>
            <a:ext cx="11682747" cy="2452628"/>
          </a:xfrm>
        </p:spPr>
        <p:txBody>
          <a:bodyPr>
            <a:normAutofit/>
          </a:bodyPr>
          <a:lstStyle/>
          <a:p>
            <a:r>
              <a:rPr lang="en-US" sz="2000" u="sng" dirty="0"/>
              <a:t>Mania With and Without Depression in a Community Sample of US Adolescents</a:t>
            </a:r>
            <a:r>
              <a:rPr lang="sv-SE" sz="2000" dirty="0"/>
              <a:t>.</a:t>
            </a:r>
            <a:r>
              <a:rPr lang="en-US" sz="2000" dirty="0"/>
              <a:t> </a:t>
            </a:r>
            <a:r>
              <a:rPr lang="sv-SE" sz="2000" b="1" dirty="0"/>
              <a:t>K Merikangas</a:t>
            </a:r>
            <a:r>
              <a:rPr lang="sv-SE" sz="2000" dirty="0"/>
              <a:t>, L Cui, G Kattan, G Carlson, </a:t>
            </a:r>
            <a:r>
              <a:rPr lang="de-DE" sz="2000" dirty="0"/>
              <a:t>E Youngstrom, J Angst</a:t>
            </a:r>
            <a:r>
              <a:rPr lang="sv-SE" sz="2000" dirty="0"/>
              <a:t>. </a:t>
            </a:r>
            <a:r>
              <a:rPr lang="en-US" sz="2000" dirty="0"/>
              <a:t>Arch Gen Psychiatry, 2012.</a:t>
            </a:r>
          </a:p>
          <a:p>
            <a:r>
              <a:rPr lang="en-US" sz="2000" dirty="0"/>
              <a:t>Present the prevalence and clinical correlates of mania with and without depressive episodes in US adolescent sample</a:t>
            </a:r>
            <a:endParaRPr lang="en-US" sz="1800" dirty="0"/>
          </a:p>
          <a:p>
            <a:pPr lvl="1"/>
            <a:r>
              <a:rPr lang="en-US" sz="1800" dirty="0"/>
              <a:t>Cross-sectional study using the face-to-face survey data</a:t>
            </a:r>
          </a:p>
          <a:p>
            <a:pPr lvl="1"/>
            <a:r>
              <a:rPr lang="en-US" sz="1800" dirty="0"/>
              <a:t>10,123 adolescents aged 13 to 18 years</a:t>
            </a:r>
          </a:p>
        </p:txBody>
      </p:sp>
      <p:pic>
        <p:nvPicPr>
          <p:cNvPr id="7" name="Picture 6"/>
          <p:cNvPicPr>
            <a:picLocks noChangeAspect="1"/>
          </p:cNvPicPr>
          <p:nvPr/>
        </p:nvPicPr>
        <p:blipFill>
          <a:blip r:embed="rId3"/>
          <a:stretch>
            <a:fillRect/>
          </a:stretch>
        </p:blipFill>
        <p:spPr>
          <a:xfrm>
            <a:off x="9373" y="3051545"/>
            <a:ext cx="12192022" cy="3806456"/>
          </a:xfrm>
          <a:prstGeom prst="rect">
            <a:avLst/>
          </a:prstGeom>
        </p:spPr>
      </p:pic>
      <p:sp>
        <p:nvSpPr>
          <p:cNvPr id="3" name="Oval 2"/>
          <p:cNvSpPr/>
          <p:nvPr/>
        </p:nvSpPr>
        <p:spPr>
          <a:xfrm>
            <a:off x="3466214" y="3987209"/>
            <a:ext cx="1403498" cy="637953"/>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182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4" y="1881963"/>
            <a:ext cx="12191346" cy="5050465"/>
          </a:xfrm>
          <a:prstGeom prst="rect">
            <a:avLst/>
          </a:prstGeom>
        </p:spPr>
      </p:pic>
      <p:sp>
        <p:nvSpPr>
          <p:cNvPr id="3" name="Rectangle 2"/>
          <p:cNvSpPr/>
          <p:nvPr/>
        </p:nvSpPr>
        <p:spPr>
          <a:xfrm>
            <a:off x="378220" y="955474"/>
            <a:ext cx="11674206" cy="769441"/>
          </a:xfrm>
          <a:prstGeom prst="rect">
            <a:avLst/>
          </a:prstGeom>
        </p:spPr>
        <p:txBody>
          <a:bodyPr wrap="square">
            <a:spAutoFit/>
          </a:bodyPr>
          <a:lstStyle/>
          <a:p>
            <a:r>
              <a:rPr lang="sv-SE" sz="2200" dirty="0"/>
              <a:t>Table 2. Prevalence Rates of Mania and Major Depression by Sociodemographic Characteristics </a:t>
            </a:r>
            <a:r>
              <a:rPr lang="sv-SE" sz="2200" dirty="0" err="1"/>
              <a:t>of</a:t>
            </a:r>
            <a:r>
              <a:rPr lang="sv-SE" sz="2200" dirty="0"/>
              <a:t> 10,123 US Adolescents</a:t>
            </a:r>
          </a:p>
        </p:txBody>
      </p:sp>
      <p:sp>
        <p:nvSpPr>
          <p:cNvPr id="5" name="Title 4"/>
          <p:cNvSpPr txBox="1">
            <a:spLocks/>
          </p:cNvSpPr>
          <p:nvPr/>
        </p:nvSpPr>
        <p:spPr>
          <a:xfrm>
            <a:off x="3049986" y="246166"/>
            <a:ext cx="8610600"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sv-SE" cap="none" dirty="0"/>
              <a:t>Example 2 </a:t>
            </a:r>
            <a:r>
              <a:rPr lang="sv-SE" sz="3200" cap="none" dirty="0"/>
              <a:t>(Conti.)</a:t>
            </a:r>
            <a:endParaRPr lang="en-US" sz="3200" cap="none" dirty="0"/>
          </a:p>
        </p:txBody>
      </p:sp>
      <p:sp>
        <p:nvSpPr>
          <p:cNvPr id="10" name="Oval 9"/>
          <p:cNvSpPr/>
          <p:nvPr/>
        </p:nvSpPr>
        <p:spPr>
          <a:xfrm>
            <a:off x="2200940" y="3753293"/>
            <a:ext cx="849046" cy="1095153"/>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32348" y="3753292"/>
            <a:ext cx="849046" cy="1095153"/>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07539" y="3753293"/>
            <a:ext cx="849046" cy="1099801"/>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96666" y="5358809"/>
            <a:ext cx="3446393" cy="99115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0"/>
                <a:solidFill>
                  <a:schemeClr val="bg1"/>
                </a:solidFill>
                <a:effectLst>
                  <a:outerShdw blurRad="38100" dist="19050" dir="2700000" algn="tl" rotWithShape="0">
                    <a:schemeClr val="dk1">
                      <a:alpha val="40000"/>
                    </a:schemeClr>
                  </a:outerShdw>
                </a:effectLst>
              </a:rPr>
              <a:t>Logistic regression (lecture 6)</a:t>
            </a:r>
          </a:p>
        </p:txBody>
      </p:sp>
      <p:cxnSp>
        <p:nvCxnSpPr>
          <p:cNvPr id="15" name="Straight Arrow Connector 14"/>
          <p:cNvCxnSpPr/>
          <p:nvPr/>
        </p:nvCxnSpPr>
        <p:spPr>
          <a:xfrm flipH="1" flipV="1">
            <a:off x="2899031" y="4851103"/>
            <a:ext cx="724945" cy="57715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146158" y="4848445"/>
            <a:ext cx="104114" cy="50571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722164" y="4840805"/>
            <a:ext cx="664253" cy="59774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7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Descriptive Statistics</a:t>
            </a:r>
            <a:endParaRPr lang="en-US" dirty="0"/>
          </a:p>
        </p:txBody>
      </p:sp>
      <p:sp>
        <p:nvSpPr>
          <p:cNvPr id="3" name="Content Placeholder 2"/>
          <p:cNvSpPr>
            <a:spLocks noGrp="1"/>
          </p:cNvSpPr>
          <p:nvPr>
            <p:ph idx="1"/>
          </p:nvPr>
        </p:nvSpPr>
        <p:spPr/>
        <p:txBody>
          <a:bodyPr>
            <a:normAutofit/>
          </a:bodyPr>
          <a:lstStyle/>
          <a:p>
            <a:r>
              <a:rPr lang="en-US" dirty="0"/>
              <a:t>Help us to simplify large amounts of data in a sensible way. </a:t>
            </a:r>
          </a:p>
          <a:p>
            <a:endParaRPr lang="en-US" sz="800" dirty="0"/>
          </a:p>
          <a:p>
            <a:r>
              <a:rPr lang="en-US" dirty="0"/>
              <a:t>Reduce lots of data into a simpler summary. </a:t>
            </a:r>
          </a:p>
          <a:p>
            <a:pPr lvl="1"/>
            <a:r>
              <a:rPr lang="en-US" dirty="0"/>
              <a:t>Consider, the Grade Point Average (GPA).</a:t>
            </a:r>
          </a:p>
          <a:p>
            <a:pPr lvl="2"/>
            <a:r>
              <a:rPr lang="en-US" dirty="0"/>
              <a:t>This single number describes the general performance of a student across a potentially wide range of course experiences.</a:t>
            </a:r>
          </a:p>
        </p:txBody>
      </p:sp>
    </p:spTree>
    <p:extLst>
      <p:ext uri="{BB962C8B-B14F-4D97-AF65-F5344CB8AC3E}">
        <p14:creationId xmlns:p14="http://schemas.microsoft.com/office/powerpoint/2010/main" val="34336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ustom 1">
      <a:majorFont>
        <a:latin typeface="Century Gothic"/>
        <a:ea typeface=""/>
        <a:cs typeface=""/>
      </a:majorFont>
      <a:minorFont>
        <a:latin typeface="Century Gothic"/>
        <a:ea typeface=""/>
        <a:cs typeface=""/>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17021</TotalTime>
  <Words>3109</Words>
  <Application>Microsoft Office PowerPoint</Application>
  <PresentationFormat>宽屏</PresentationFormat>
  <Paragraphs>683</Paragraphs>
  <Slides>52</Slides>
  <Notes>51</Notes>
  <HiddenSlides>0</HiddenSlides>
  <MMClips>3</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1" baseType="lpstr">
      <vt:lpstr>Arial Unicode MS</vt:lpstr>
      <vt:lpstr>等线</vt:lpstr>
      <vt:lpstr>Arial</vt:lpstr>
      <vt:lpstr>Calibri</vt:lpstr>
      <vt:lpstr>Century Gothic</vt:lpstr>
      <vt:lpstr>Symbol</vt:lpstr>
      <vt:lpstr>Wingdings</vt:lpstr>
      <vt:lpstr>Vapor Trail</vt:lpstr>
      <vt:lpstr>Worksheet</vt:lpstr>
      <vt:lpstr>Lecture 3:  Descriptive Analysis  </vt:lpstr>
      <vt:lpstr>Outline</vt:lpstr>
      <vt:lpstr>Descriptive Statistics</vt:lpstr>
      <vt:lpstr>Descriptive Statistics</vt:lpstr>
      <vt:lpstr>Example 1</vt:lpstr>
      <vt:lpstr>PowerPoint 演示文稿</vt:lpstr>
      <vt:lpstr>Example 2</vt:lpstr>
      <vt:lpstr>PowerPoint 演示文稿</vt:lpstr>
      <vt:lpstr>Descriptive Statistics</vt:lpstr>
      <vt:lpstr>Types of Descriptive Statistics</vt:lpstr>
      <vt:lpstr>Measure of Central Tendency</vt:lpstr>
      <vt:lpstr>PowerPoint 演示文稿</vt:lpstr>
      <vt:lpstr>PowerPoint 演示文稿</vt:lpstr>
      <vt:lpstr>Measure of Dispersion</vt:lpstr>
      <vt:lpstr>SD vs. SE</vt:lpstr>
      <vt:lpstr>PowerPoint 演示文稿</vt:lpstr>
      <vt:lpstr>Measure of Dispersion</vt:lpstr>
      <vt:lpstr>Measure of Dispersion</vt:lpstr>
      <vt:lpstr>Assumption of Normal Distribution</vt:lpstr>
      <vt:lpstr>Data Transformation</vt:lpstr>
      <vt:lpstr>Log Transformation</vt:lpstr>
      <vt:lpstr>Data Transformation</vt:lpstr>
      <vt:lpstr>PowerPoint 演示文稿</vt:lpstr>
      <vt:lpstr>Figures show an example of how a log transformation can make patterns more visible. Both plot the brain weight of animals as a function of their body weight. The raw weights are shown in the left panel; the log-transformed weights are shown in the right panel.</vt:lpstr>
      <vt:lpstr>Manhattan Plot</vt:lpstr>
      <vt:lpstr>Example 3</vt:lpstr>
      <vt:lpstr>PowerPoint 演示文稿</vt:lpstr>
      <vt:lpstr>Descriptive Statistics vs. Inferential Statistics</vt:lpstr>
      <vt:lpstr>Descriptive Statistics vs. Inferential Statistics</vt:lpstr>
      <vt:lpstr>Confidence Interval</vt:lpstr>
      <vt:lpstr>PowerPoint 演示文稿</vt:lpstr>
      <vt:lpstr>PowerPoint 演示文稿</vt:lpstr>
      <vt:lpstr>Measure of Frequency</vt:lpstr>
      <vt:lpstr>Odds Ratio (OR)</vt:lpstr>
      <vt:lpstr>PowerPoint 演示文稿</vt:lpstr>
      <vt:lpstr>Univariate, Bivariate and Multivariate Analysis</vt:lpstr>
      <vt:lpstr>Descriptive plots</vt:lpstr>
      <vt:lpstr>Histogram plot</vt:lpstr>
      <vt:lpstr>Box-and-Whisker Plot</vt:lpstr>
      <vt:lpstr>PowerPoint 演示文稿</vt:lpstr>
      <vt:lpstr>PowerPoint 演示文稿</vt:lpstr>
      <vt:lpstr>PowerPoint 演示文稿</vt:lpstr>
      <vt:lpstr>Application of R Example Data ‘InsectSprays’</vt:lpstr>
      <vt:lpstr>This lecture is over.  See me if you need to talk !</vt:lpstr>
      <vt:lpstr>R scripts</vt:lpstr>
      <vt:lpstr>R scripts</vt:lpstr>
      <vt:lpstr>R scripts</vt:lpstr>
      <vt:lpstr>R scripts</vt:lpstr>
      <vt:lpstr>R scripts</vt:lpstr>
      <vt:lpstr>PowerPoint 演示文稿</vt:lpstr>
      <vt:lpstr>PowerPoint 演示文稿</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Design</dc:title>
  <dc:creator>Meenakshi Balan</dc:creator>
  <cp:lastModifiedBy>Windows 用户</cp:lastModifiedBy>
  <cp:revision>888</cp:revision>
  <cp:lastPrinted>2017-08-23T17:23:46Z</cp:lastPrinted>
  <dcterms:created xsi:type="dcterms:W3CDTF">2017-07-25T18:04:15Z</dcterms:created>
  <dcterms:modified xsi:type="dcterms:W3CDTF">2019-10-05T11:56:11Z</dcterms:modified>
</cp:coreProperties>
</file>