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4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72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54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28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6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8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7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5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1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16A0-792F-406F-ACD8-691D761E061E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D2CE3-5473-4302-A2A6-EF38C156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drwang.top/as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95C17-3DF6-47D4-B403-18C5DC747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模型评估选择与平均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724505-A537-4E5A-AF60-AE0D387A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0148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16B8-1F8C-470E-A5D7-AABAB34C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方差与偏差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4D229-8A7E-46E8-AF91-C311F025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偏差：系统性错误</a:t>
            </a:r>
            <a:endParaRPr lang="en-US" altLang="zh-CN" sz="2400"/>
          </a:p>
          <a:p>
            <a:r>
              <a:rPr lang="zh-CN" altLang="en-US" sz="2400"/>
              <a:t>方差：随机性错误</a:t>
            </a:r>
            <a:endParaRPr lang="en-US" altLang="zh-CN" sz="2400"/>
          </a:p>
          <a:p>
            <a:r>
              <a:rPr lang="zh-CN" altLang="en-US" sz="2400"/>
              <a:t>预测误差</a:t>
            </a:r>
            <a:r>
              <a:rPr lang="en-US" altLang="zh-CN" sz="2400"/>
              <a:t>=</a:t>
            </a:r>
            <a:r>
              <a:rPr lang="zh-CN" altLang="en-US" sz="2400"/>
              <a:t>内秉误差</a:t>
            </a:r>
            <a:r>
              <a:rPr lang="en-US" altLang="zh-CN" sz="2400"/>
              <a:t>+</a:t>
            </a:r>
            <a:r>
              <a:rPr lang="zh-CN" altLang="en-US" sz="2400"/>
              <a:t>偏差</a:t>
            </a:r>
            <a:r>
              <a:rPr lang="en-US" altLang="zh-CN" sz="2400"/>
              <a:t>+</a:t>
            </a:r>
            <a:r>
              <a:rPr lang="zh-CN" altLang="en-US" sz="2400"/>
              <a:t>方差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76A9-5CB4-4927-A808-5EF9B7DA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3" y="2166236"/>
            <a:ext cx="7381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2DBE-AC52-4B4C-A4D4-FF8058AE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方差与偏差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675241-94C7-4974-A7BD-F313237A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1958716"/>
            <a:ext cx="6305383" cy="4802201"/>
          </a:xfrm>
        </p:spPr>
      </p:pic>
    </p:spTree>
    <p:extLst>
      <p:ext uri="{BB962C8B-B14F-4D97-AF65-F5344CB8AC3E}">
        <p14:creationId xmlns:p14="http://schemas.microsoft.com/office/powerpoint/2010/main" val="24229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DDFB-C225-403E-9945-92C94B60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方差</a:t>
            </a:r>
            <a:r>
              <a:rPr lang="en-US" altLang="zh-CN"/>
              <a:t>-</a:t>
            </a:r>
            <a:r>
              <a:rPr lang="zh-CN" altLang="en-US"/>
              <a:t>偏差权衡</a:t>
            </a:r>
            <a:r>
              <a:rPr lang="en-US" altLang="zh-CN"/>
              <a:t>(tradeoff)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10371-C2B2-4E84-A231-E9F14D79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29" y="1997001"/>
            <a:ext cx="8124593" cy="40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A397-3715-4CBA-8182-92B981AC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当参数远大于样本的时候，错误又减少了*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B1169-4E8F-4031-A073-D769156A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3" y="1457698"/>
            <a:ext cx="6268858" cy="2258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2698D5-177D-4249-98A8-D18BFFA1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60" y="2639833"/>
            <a:ext cx="5944667" cy="42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4AB5-97AC-42DE-90E4-534C5808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赤池信息准则</a:t>
            </a:r>
            <a:r>
              <a:rPr lang="en-US" altLang="zh-CN"/>
              <a:t>AIC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420-59BA-456D-B5A9-7F86BE8E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其中， </a:t>
            </a:r>
            <a:r>
              <a:rPr lang="en-US" altLang="zh-CN" sz="2400"/>
              <a:t>k</a:t>
            </a:r>
            <a:r>
              <a:rPr lang="zh-CN" altLang="en-US" sz="2400"/>
              <a:t>为模型参数数量，</a:t>
            </a:r>
            <a:r>
              <a:rPr lang="en-US" altLang="zh-CN" sz="2400"/>
              <a:t>L</a:t>
            </a:r>
            <a:r>
              <a:rPr lang="zh-CN" altLang="en-US" sz="2400"/>
              <a:t>为模型似然度</a:t>
            </a:r>
            <a:endParaRPr lang="en-US" altLang="zh-CN" sz="2400"/>
          </a:p>
          <a:p>
            <a:r>
              <a:rPr lang="zh-CN" altLang="en-US" sz="2400"/>
              <a:t>对于回归模型，</a:t>
            </a:r>
            <a:r>
              <a:rPr lang="en-US" altLang="zh-CN" sz="2400"/>
              <a:t>lnL=-n*ln(</a:t>
            </a:r>
            <a:r>
              <a:rPr lang="zh-CN" altLang="en-US" sz="2400"/>
              <a:t>残差</a:t>
            </a:r>
            <a:r>
              <a:rPr lang="en-US" altLang="zh-CN" sz="2400"/>
              <a:t>)/2</a:t>
            </a:r>
          </a:p>
          <a:p>
            <a:r>
              <a:rPr lang="zh-CN" altLang="en-US" sz="2400"/>
              <a:t>选择</a:t>
            </a:r>
            <a:r>
              <a:rPr lang="en-US" altLang="zh-CN" sz="2400"/>
              <a:t>AIC</a:t>
            </a:r>
            <a:r>
              <a:rPr lang="zh-CN" altLang="en-US" sz="2400"/>
              <a:t>尽量小的模型</a:t>
            </a:r>
            <a:endParaRPr lang="en-US" altLang="zh-CN" sz="240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BB349EC-15E4-4089-87E3-CAA579CE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2178954"/>
            <a:ext cx="3756113" cy="8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2328-83BC-4E8D-B3F4-A71B13E6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贝叶斯信息准则</a:t>
            </a:r>
            <a:r>
              <a:rPr lang="en-US" altLang="zh-CN"/>
              <a:t>BIC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8678F-0BB0-42FE-A921-ECDCB70E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类似</a:t>
            </a:r>
            <a:r>
              <a:rPr lang="en-US" altLang="zh-CN" sz="2000"/>
              <a:t>AIC</a:t>
            </a:r>
            <a:r>
              <a:rPr lang="zh-CN" altLang="en-US" sz="2000"/>
              <a:t>，但是给于参数更大的惩罚值，乘法随着样本量增加而增加</a:t>
            </a:r>
            <a:endParaRPr lang="en-US" altLang="zh-CN" sz="2000"/>
          </a:p>
          <a:p>
            <a:r>
              <a:rPr lang="en-US" altLang="zh-CN" sz="2000"/>
              <a:t>BIC</a:t>
            </a:r>
            <a:r>
              <a:rPr lang="zh-CN" altLang="en-US" sz="2000"/>
              <a:t>具有数学优美性，它与最小描述长度</a:t>
            </a:r>
            <a:r>
              <a:rPr lang="en-US" altLang="zh-CN" sz="2000"/>
              <a:t>MDL</a:t>
            </a:r>
            <a:r>
              <a:rPr lang="zh-CN" altLang="en-US" sz="2000"/>
              <a:t>存在联系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en-US" altLang="zh-CN" sz="2000"/>
              <a:t>MDL</a:t>
            </a:r>
            <a:r>
              <a:rPr lang="zh-CN" altLang="en-US" sz="2000"/>
              <a:t>是指编码一个模型</a:t>
            </a:r>
            <a:r>
              <a:rPr lang="en-US" altLang="zh-CN" sz="2000"/>
              <a:t>+</a:t>
            </a:r>
            <a:r>
              <a:rPr lang="zh-CN" altLang="en-US" sz="2000"/>
              <a:t>残差所需要的最小</a:t>
            </a:r>
            <a:r>
              <a:rPr lang="en-US" altLang="zh-CN" sz="2000"/>
              <a:t>bit</a:t>
            </a:r>
            <a:r>
              <a:rPr lang="zh-CN" altLang="en-US" sz="2000"/>
              <a:t>数，采用</a:t>
            </a:r>
            <a:r>
              <a:rPr lang="en-US" altLang="zh-CN" sz="2000"/>
              <a:t>BIC</a:t>
            </a:r>
            <a:r>
              <a:rPr lang="zh-CN" altLang="en-US" sz="2000"/>
              <a:t>选择的模型具有</a:t>
            </a:r>
            <a:r>
              <a:rPr lang="en-US" altLang="zh-CN" sz="2000"/>
              <a:t>MDL</a:t>
            </a:r>
            <a:r>
              <a:rPr lang="zh-CN" altLang="en-US" sz="2000"/>
              <a:t>性质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551F6-4A4D-4B64-BFD4-22767A88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2317679"/>
            <a:ext cx="32194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08FC4-DC42-4695-AE2F-36D1A5AD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BIC</a:t>
            </a:r>
            <a:r>
              <a:rPr lang="zh-CN" altLang="en-US"/>
              <a:t>与</a:t>
            </a:r>
            <a:r>
              <a:rPr lang="en-US" altLang="zh-CN"/>
              <a:t>p</a:t>
            </a:r>
            <a:r>
              <a:rPr lang="zh-CN" altLang="en-US"/>
              <a:t>值再思考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BAB9-909F-40A1-BEE8-125B7E35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/>
              <a:t>P</a:t>
            </a:r>
            <a:r>
              <a:rPr lang="zh-CN" altLang="en-US" sz="2400"/>
              <a:t>值选模型</a:t>
            </a:r>
            <a:r>
              <a:rPr lang="en-US" altLang="zh-CN" sz="2400"/>
              <a:t>:Chi2&gt;T</a:t>
            </a:r>
          </a:p>
          <a:p>
            <a:r>
              <a:rPr lang="en-US" altLang="zh-CN" sz="2400"/>
              <a:t>Chi2=2</a:t>
            </a:r>
            <a:r>
              <a:rPr lang="el-GR" altLang="zh-CN" sz="2400"/>
              <a:t>Δ</a:t>
            </a:r>
            <a:r>
              <a:rPr lang="en-US" altLang="zh-CN" sz="2400"/>
              <a:t>L</a:t>
            </a:r>
          </a:p>
          <a:p>
            <a:r>
              <a:rPr lang="en-US" altLang="zh-CN" sz="2400"/>
              <a:t>P</a:t>
            </a:r>
            <a:r>
              <a:rPr lang="zh-CN" altLang="en-US" sz="2400"/>
              <a:t>值选模型</a:t>
            </a:r>
            <a:r>
              <a:rPr lang="en-US" altLang="zh-CN" sz="2400"/>
              <a:t>:2</a:t>
            </a:r>
            <a:r>
              <a:rPr lang="el-GR" altLang="zh-CN" sz="2400"/>
              <a:t>Δ</a:t>
            </a:r>
            <a:r>
              <a:rPr lang="en-US" altLang="zh-CN" sz="2400"/>
              <a:t>L&gt;T</a:t>
            </a:r>
            <a:r>
              <a:rPr lang="zh-CN" altLang="en-US" sz="2400"/>
              <a:t>。</a:t>
            </a:r>
            <a:r>
              <a:rPr lang="en-US" altLang="zh-CN" sz="2400"/>
              <a:t>T</a:t>
            </a:r>
            <a:r>
              <a:rPr lang="zh-CN" altLang="en-US" sz="2400"/>
              <a:t>如果等于</a:t>
            </a:r>
            <a:r>
              <a:rPr lang="en-US" altLang="zh-CN" sz="2400"/>
              <a:t>2</a:t>
            </a:r>
            <a:r>
              <a:rPr lang="zh-CN" altLang="en-US" sz="2400"/>
              <a:t>，其实就是</a:t>
            </a:r>
            <a:r>
              <a:rPr lang="en-US" altLang="zh-CN" sz="2400"/>
              <a:t>AIC</a:t>
            </a:r>
            <a:r>
              <a:rPr lang="zh-CN" altLang="en-US" sz="2400"/>
              <a:t>模型的一种。</a:t>
            </a:r>
            <a:endParaRPr lang="en-US" altLang="zh-CN" sz="2400"/>
          </a:p>
          <a:p>
            <a:r>
              <a:rPr lang="zh-CN" altLang="en-US" sz="2400"/>
              <a:t>问题：当样本量巨大的时候，</a:t>
            </a:r>
            <a:r>
              <a:rPr lang="en-US" altLang="zh-CN" sz="2400"/>
              <a:t>p</a:t>
            </a:r>
            <a:r>
              <a:rPr lang="zh-CN" altLang="en-US" sz="2400"/>
              <a:t>值总是显著的。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BIC</a:t>
            </a:r>
            <a:r>
              <a:rPr lang="zh-CN" altLang="en-US" sz="2400"/>
              <a:t>得</a:t>
            </a:r>
            <a:r>
              <a:rPr lang="en-US" altLang="zh-CN" sz="2400"/>
              <a:t>p</a:t>
            </a:r>
            <a:r>
              <a:rPr lang="zh-CN" altLang="en-US" sz="2400"/>
              <a:t>值模型</a:t>
            </a:r>
            <a:endParaRPr lang="en-US" altLang="zh-CN" sz="2400"/>
          </a:p>
          <a:p>
            <a:r>
              <a:rPr lang="en-US" altLang="zh-CN" sz="2400"/>
              <a:t>Chi2&gt;lnN</a:t>
            </a:r>
          </a:p>
          <a:p>
            <a:r>
              <a:rPr lang="zh-CN" altLang="en-US" sz="2400"/>
              <a:t>随着样本量增加，提高阈值。对于小样本，减少阈值</a:t>
            </a:r>
            <a:endParaRPr lang="en-US" altLang="zh-CN" sz="2400"/>
          </a:p>
          <a:p>
            <a:r>
              <a:rPr lang="zh-CN" altLang="en-US" sz="2400"/>
              <a:t>目前还在思考阶段</a:t>
            </a:r>
          </a:p>
        </p:txBody>
      </p:sp>
    </p:spTree>
    <p:extLst>
      <p:ext uri="{BB962C8B-B14F-4D97-AF65-F5344CB8AC3E}">
        <p14:creationId xmlns:p14="http://schemas.microsoft.com/office/powerpoint/2010/main" val="391628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806D-7BB0-410C-A619-15D01339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VC</a:t>
            </a:r>
            <a:r>
              <a:rPr lang="zh-CN" altLang="en-US"/>
              <a:t>维度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05E69-E39C-48D6-9823-6683959D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3880773"/>
          </a:xfrm>
        </p:spPr>
        <p:txBody>
          <a:bodyPr/>
          <a:lstStyle/>
          <a:p>
            <a:r>
              <a:rPr lang="en-US" altLang="zh-CN"/>
              <a:t>VC</a:t>
            </a:r>
            <a:r>
              <a:rPr lang="zh-CN" altLang="en-US"/>
              <a:t>维度用来描述一个模型有多么复杂：他能够完美区分开的样本量。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CBD17E-6FF8-4A8B-883C-5E45FFA0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0" y="2099641"/>
            <a:ext cx="7334250" cy="194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859A43-D064-427F-8F4F-C13ADD91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" y="4267656"/>
            <a:ext cx="7629525" cy="25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64505B-2B86-4B37-AB8E-43EC0752249F}"/>
              </a:ext>
            </a:extLst>
          </p:cNvPr>
          <p:cNvSpPr txBox="1"/>
          <p:nvPr/>
        </p:nvSpPr>
        <p:spPr>
          <a:xfrm>
            <a:off x="7673009" y="4476583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正弦函数的</a:t>
            </a:r>
            <a:r>
              <a:rPr lang="en-US" altLang="zh-CN"/>
              <a:t>VC</a:t>
            </a:r>
            <a:r>
              <a:rPr lang="zh-CN" altLang="en-US"/>
              <a:t>维度是无穷大的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49CE23-6DA9-49E6-8A09-F8F9DE4D4B01}"/>
              </a:ext>
            </a:extLst>
          </p:cNvPr>
          <p:cNvSpPr txBox="1"/>
          <p:nvPr/>
        </p:nvSpPr>
        <p:spPr>
          <a:xfrm>
            <a:off x="8245503" y="2289974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线性函数</a:t>
            </a:r>
            <a:r>
              <a:rPr lang="en-US" altLang="zh-CN"/>
              <a:t>VC</a:t>
            </a:r>
            <a:r>
              <a:rPr lang="zh-CN" altLang="en-US"/>
              <a:t>维度低，主要和参数数量有关</a:t>
            </a:r>
          </a:p>
        </p:txBody>
      </p:sp>
    </p:spTree>
    <p:extLst>
      <p:ext uri="{BB962C8B-B14F-4D97-AF65-F5344CB8AC3E}">
        <p14:creationId xmlns:p14="http://schemas.microsoft.com/office/powerpoint/2010/main" val="303776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8190-7342-4CAF-82AB-15AEEE12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交叉验证：</a:t>
            </a:r>
            <a:r>
              <a:rPr lang="en-US" altLang="zh-CN"/>
              <a:t> K-Fold Cross Validation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D82DF-C0A1-4B52-939D-1BF19054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把每部分得到的交叉验证值“粘帖”在一起，得到最后的评价</a:t>
            </a:r>
            <a:endParaRPr lang="en-US" altLang="zh-CN" sz="2000"/>
          </a:p>
          <a:p>
            <a:r>
              <a:rPr lang="en-US" altLang="zh-CN" sz="2000"/>
              <a:t>Leave One Out</a:t>
            </a:r>
            <a:r>
              <a:rPr lang="zh-CN" altLang="en-US" sz="2000"/>
              <a:t>是一种特殊的</a:t>
            </a:r>
            <a:r>
              <a:rPr lang="en-US" altLang="zh-CN" sz="2000"/>
              <a:t>K-Fold Cross Validation</a:t>
            </a:r>
          </a:p>
          <a:p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A0E9B3-CF4B-4AD2-A700-9E732985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20" y="2218412"/>
            <a:ext cx="7224199" cy="24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1C00-BAE6-4683-8856-C06977B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</a:t>
            </a:r>
            <a:r>
              <a:rPr lang="en-US" altLang="zh-CN"/>
              <a:t>(BootStrap)</a:t>
            </a:r>
            <a:r>
              <a:rPr lang="zh-CN" altLang="en-US"/>
              <a:t>包外估计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77532-372F-456C-BBE8-A99C3F7B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67" y="1685677"/>
            <a:ext cx="7145493" cy="47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C8D8-AB96-4681-A5ED-1C02CBC3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模型选择与评估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9BF2E-9484-48FE-9230-50533FFF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模型选择：通过估计不同模型的表现来选择一个模型。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模型评估：对于确定好的模型，评估其表现。</a:t>
            </a: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3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EA43-3D6B-4834-A064-556ADF95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自展法包外估计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707-07F4-431E-9F13-5B96EFF2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每次随机从</a:t>
            </a:r>
            <a:r>
              <a:rPr lang="en-US" altLang="zh-CN" sz="2400"/>
              <a:t>N</a:t>
            </a:r>
            <a:r>
              <a:rPr lang="zh-CN" altLang="en-US" sz="2400"/>
              <a:t>的样本中有回放的采样出</a:t>
            </a:r>
            <a:r>
              <a:rPr lang="en-US" altLang="zh-CN" sz="2400"/>
              <a:t>N</a:t>
            </a:r>
            <a:r>
              <a:rPr lang="zh-CN" altLang="en-US" sz="2400"/>
              <a:t>的样本。</a:t>
            </a:r>
            <a:endParaRPr lang="en-US" altLang="zh-CN" sz="2400"/>
          </a:p>
          <a:p>
            <a:r>
              <a:rPr lang="zh-CN" altLang="en-US" sz="2400"/>
              <a:t>其中大约</a:t>
            </a:r>
            <a:r>
              <a:rPr lang="en-US" altLang="zh-CN" sz="2400"/>
              <a:t>37%</a:t>
            </a:r>
            <a:r>
              <a:rPr lang="zh-CN" altLang="en-US" sz="2400"/>
              <a:t>是重复样本</a:t>
            </a:r>
            <a:endParaRPr lang="en-US" altLang="zh-CN" sz="2400"/>
          </a:p>
          <a:p>
            <a:r>
              <a:rPr lang="zh-CN" altLang="en-US" sz="2400"/>
              <a:t>也就是</a:t>
            </a:r>
            <a:r>
              <a:rPr lang="en-US" altLang="zh-CN" sz="2400"/>
              <a:t>37%</a:t>
            </a:r>
            <a:r>
              <a:rPr lang="zh-CN" altLang="en-US" sz="2400"/>
              <a:t>样本没有被纳入采样“包”</a:t>
            </a:r>
            <a:endParaRPr lang="en-US" altLang="zh-CN" sz="2400"/>
          </a:p>
          <a:p>
            <a:r>
              <a:rPr lang="zh-CN" altLang="en-US" sz="2400"/>
              <a:t>我们用</a:t>
            </a:r>
            <a:r>
              <a:rPr lang="en-US" altLang="zh-CN" sz="2400"/>
              <a:t>63%</a:t>
            </a:r>
            <a:r>
              <a:rPr lang="zh-CN" altLang="en-US" sz="2400"/>
              <a:t>样本</a:t>
            </a:r>
            <a:r>
              <a:rPr lang="en-US" altLang="zh-CN" sz="2400"/>
              <a:t>+37%</a:t>
            </a:r>
            <a:r>
              <a:rPr lang="zh-CN" altLang="en-US" sz="2400"/>
              <a:t>重复样本构成的训练集来训练模型</a:t>
            </a:r>
            <a:endParaRPr lang="en-US" altLang="zh-CN" sz="2400"/>
          </a:p>
          <a:p>
            <a:r>
              <a:rPr lang="zh-CN" altLang="en-US" sz="2400"/>
              <a:t>然后在</a:t>
            </a:r>
            <a:r>
              <a:rPr lang="en-US" altLang="zh-CN" sz="2400"/>
              <a:t>37%</a:t>
            </a:r>
            <a:r>
              <a:rPr lang="zh-CN" altLang="en-US" sz="2400"/>
              <a:t>包外样本上进行预测</a:t>
            </a:r>
            <a:endParaRPr lang="en-US" altLang="zh-CN" sz="2400"/>
          </a:p>
          <a:p>
            <a:r>
              <a:rPr lang="zh-CN" altLang="en-US" sz="2400"/>
              <a:t>重复很多次以后，可以获得包外误差估计</a:t>
            </a:r>
            <a:endParaRPr lang="en-US" altLang="zh-CN" sz="2400"/>
          </a:p>
          <a:p>
            <a:r>
              <a:rPr lang="zh-CN" altLang="en-US" sz="2400"/>
              <a:t>包外误差</a:t>
            </a:r>
            <a:r>
              <a:rPr lang="en-US" altLang="zh-CN" sz="2400"/>
              <a:t>=</a:t>
            </a:r>
            <a:r>
              <a:rPr lang="zh-CN" altLang="en-US" sz="2400"/>
              <a:t>样本在包外时的误差平方和</a:t>
            </a:r>
            <a:r>
              <a:rPr lang="en-US" altLang="zh-CN" sz="2400"/>
              <a:t>/</a:t>
            </a:r>
            <a:r>
              <a:rPr lang="zh-CN" altLang="en-US" sz="2400"/>
              <a:t>该样本在包外的次数</a:t>
            </a:r>
          </a:p>
        </p:txBody>
      </p:sp>
    </p:spTree>
    <p:extLst>
      <p:ext uri="{BB962C8B-B14F-4D97-AF65-F5344CB8AC3E}">
        <p14:creationId xmlns:p14="http://schemas.microsoft.com/office/powerpoint/2010/main" val="234744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E043-5FED-444A-B258-E2AB7AF3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评估模型好坏的指标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9ED40-883E-4E78-B88A-1F2C9314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均方根误差</a:t>
            </a:r>
            <a:r>
              <a:rPr lang="en-US" altLang="zh-CN"/>
              <a:t>RMSE	(root mean squred error)</a:t>
            </a:r>
          </a:p>
          <a:p>
            <a:r>
              <a:rPr lang="en-US" altLang="zh-CN"/>
              <a:t>RMSE=sqrt(sum(err*err))</a:t>
            </a:r>
          </a:p>
          <a:p>
            <a:endParaRPr lang="en-US" altLang="zh-CN"/>
          </a:p>
          <a:p>
            <a:r>
              <a:rPr lang="zh-CN" altLang="en-US"/>
              <a:t>平均绝对误差</a:t>
            </a:r>
            <a:r>
              <a:rPr lang="en-US" altLang="zh-CN"/>
              <a:t>MAD	(Mean Absolute Deviation)</a:t>
            </a:r>
          </a:p>
          <a:p>
            <a:r>
              <a:rPr lang="en-US" altLang="zh-CN"/>
              <a:t>MAD=Ave(abs(err))</a:t>
            </a:r>
          </a:p>
          <a:p>
            <a:endParaRPr lang="en-US" altLang="zh-CN"/>
          </a:p>
          <a:p>
            <a:r>
              <a:rPr lang="zh-CN" altLang="en-US"/>
              <a:t>相关系数 </a:t>
            </a:r>
            <a:r>
              <a:rPr lang="en-US" altLang="zh-CN"/>
              <a:t>Pearson r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03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27372-9A4D-40F2-BF89-EFD84B1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二值变量的评估：混淆矩阵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50C695-C04C-4775-99C1-4DB73F15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098705"/>
            <a:ext cx="8843216" cy="2220718"/>
          </a:xfrm>
        </p:spPr>
      </p:pic>
    </p:spTree>
    <p:extLst>
      <p:ext uri="{BB962C8B-B14F-4D97-AF65-F5344CB8AC3E}">
        <p14:creationId xmlns:p14="http://schemas.microsoft.com/office/powerpoint/2010/main" val="7516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DEC6-8DD3-4F24-8D0B-0F405DF3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真假阴阳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67999-F31A-4220-A61D-7CBCE0F3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True Positives (TP)</a:t>
            </a:r>
            <a:r>
              <a:rPr lang="zh-CN" altLang="en-US" sz="2400"/>
              <a:t>真阳性</a:t>
            </a:r>
            <a:r>
              <a:rPr lang="en-US" altLang="zh-CN" sz="2400"/>
              <a:t>,</a:t>
            </a:r>
            <a:r>
              <a:rPr lang="zh-CN" altLang="en-US" sz="2400"/>
              <a:t>阳性结果被预测为阳性</a:t>
            </a:r>
            <a:endParaRPr lang="en-US" altLang="zh-CN" sz="2400"/>
          </a:p>
          <a:p>
            <a:r>
              <a:rPr lang="en-US" altLang="zh-CN" sz="2400"/>
              <a:t>True Negatives (TN)</a:t>
            </a:r>
            <a:r>
              <a:rPr lang="zh-CN" altLang="en-US" sz="2400"/>
              <a:t>真阴性</a:t>
            </a:r>
            <a:r>
              <a:rPr lang="en-US" altLang="zh-CN" sz="2400"/>
              <a:t>,</a:t>
            </a:r>
            <a:r>
              <a:rPr lang="zh-CN" altLang="en-US" sz="2400"/>
              <a:t>阴性结果被预测为阴性</a:t>
            </a:r>
            <a:endParaRPr lang="en-US" altLang="zh-CN" sz="2400"/>
          </a:p>
          <a:p>
            <a:r>
              <a:rPr lang="en-US" altLang="zh-CN" sz="2400"/>
              <a:t>False Positives (FP)</a:t>
            </a:r>
            <a:r>
              <a:rPr lang="zh-CN" altLang="en-US" sz="2400"/>
              <a:t>假阳性，阴性结果被预测为阳性</a:t>
            </a:r>
            <a:endParaRPr lang="en-US" altLang="zh-CN" sz="2400"/>
          </a:p>
          <a:p>
            <a:r>
              <a:rPr lang="en-US" altLang="zh-CN" sz="2400"/>
              <a:t>False Negatives (FN) </a:t>
            </a:r>
            <a:r>
              <a:rPr lang="zh-CN" altLang="en-US" sz="2400"/>
              <a:t>假阴性，阳性结果被预测为阴性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E3232E0-CBE0-470C-B2C3-5823E52F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1524345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 b="1"/>
              <a:t>Accuracy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Accuracy</a:t>
            </a:r>
            <a:r>
              <a:rPr lang="zh-CN" altLang="en-US" sz="2400"/>
              <a:t>：准确度</a:t>
            </a:r>
            <a:endParaRPr lang="en-US" altLang="zh-CN" sz="2400"/>
          </a:p>
          <a:p>
            <a:r>
              <a:rPr lang="zh-CN" altLang="en-US" sz="2400"/>
              <a:t>准确度是指预测结果正确的占样本量的百分比</a:t>
            </a:r>
            <a:endParaRPr lang="en-US" altLang="zh-CN" sz="2400"/>
          </a:p>
          <a:p>
            <a:r>
              <a:rPr lang="en-US" altLang="zh-CN" sz="2400"/>
              <a:t>Accuracy = (TP+TN)/N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Specificiy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Specificiy </a:t>
            </a:r>
            <a:r>
              <a:rPr lang="zh-CN" altLang="en-US" sz="2400" b="1"/>
              <a:t>：</a:t>
            </a:r>
            <a:r>
              <a:rPr lang="zh-CN" altLang="en-US" sz="2400"/>
              <a:t>特异性</a:t>
            </a:r>
            <a:endParaRPr lang="en-US" altLang="zh-CN" sz="2400"/>
          </a:p>
          <a:p>
            <a:r>
              <a:rPr lang="zh-CN" altLang="en-US" sz="2400"/>
              <a:t>准确度是指真阴性的实际阴性的百分比</a:t>
            </a:r>
            <a:endParaRPr lang="en-US" altLang="zh-CN" sz="2400"/>
          </a:p>
          <a:p>
            <a:r>
              <a:rPr lang="en-US" altLang="zh-CN" sz="2400"/>
              <a:t>Specificiy = TN/(TN+FP)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Sensitivity</a:t>
            </a:r>
            <a:r>
              <a:rPr lang="zh-CN" altLang="en-US"/>
              <a:t>，</a:t>
            </a:r>
            <a:r>
              <a:rPr lang="en-US" altLang="zh-CN"/>
              <a:t>Recall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Sensitivity </a:t>
            </a:r>
            <a:r>
              <a:rPr lang="zh-CN" altLang="en-US" sz="2400"/>
              <a:t>：敏感性</a:t>
            </a:r>
            <a:r>
              <a:rPr lang="en-US" altLang="zh-CN" sz="2400"/>
              <a:t>	Recall:</a:t>
            </a:r>
            <a:r>
              <a:rPr lang="zh-CN" altLang="en-US" sz="2400"/>
              <a:t>召回率</a:t>
            </a:r>
            <a:endParaRPr lang="en-US" altLang="zh-CN" sz="2400"/>
          </a:p>
          <a:p>
            <a:r>
              <a:rPr lang="zh-CN" altLang="en-US" sz="2400"/>
              <a:t>敏感度是指真阳性占实际阳性的百分比</a:t>
            </a:r>
            <a:endParaRPr lang="en-US" altLang="zh-CN" sz="2400"/>
          </a:p>
          <a:p>
            <a:r>
              <a:rPr lang="en-US" altLang="zh-CN" sz="2400"/>
              <a:t>Sensitivity = TP/(TP+FN)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7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FAD-08D7-47FD-B4F9-447D2AE3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各种指标：</a:t>
            </a:r>
            <a:r>
              <a:rPr lang="en-US" altLang="zh-CN"/>
              <a:t>Precision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7799-A8B4-43B9-BADA-8A9A69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Precision </a:t>
            </a:r>
            <a:r>
              <a:rPr lang="zh-CN" altLang="en-US" sz="2400" b="1"/>
              <a:t>：精度</a:t>
            </a:r>
            <a:endParaRPr lang="en-US" altLang="zh-CN" sz="2400"/>
          </a:p>
          <a:p>
            <a:r>
              <a:rPr lang="zh-CN" altLang="en-US" sz="2400"/>
              <a:t>准确度是指真阳性占预测阳性的百分比</a:t>
            </a:r>
            <a:endParaRPr lang="en-US" altLang="zh-CN" sz="2400"/>
          </a:p>
          <a:p>
            <a:r>
              <a:rPr lang="en-US" altLang="zh-CN" sz="2400"/>
              <a:t>Precision = TP/(TP+FP)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ECA8CC2-12A8-4F1E-8A9D-387A96B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7" y="3766614"/>
            <a:ext cx="8843216" cy="2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06CFD-E4EE-4A92-81E5-0555F901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F1</a:t>
            </a:r>
            <a:r>
              <a:rPr lang="zh-CN" altLang="en-US"/>
              <a:t>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2E648-D5E3-4D7F-ACCC-45B6D14F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F1</a:t>
            </a:r>
            <a:r>
              <a:rPr lang="zh-CN" altLang="en-US" sz="2400"/>
              <a:t>指标是精度和召回率的调和平均值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F1 Score = 2/(1/Precision+1/Recall)</a:t>
            </a:r>
          </a:p>
          <a:p>
            <a:pPr marL="0" indent="0">
              <a:buNone/>
            </a:pPr>
            <a:r>
              <a:rPr lang="en-US" altLang="zh-CN" sz="2400"/>
              <a:t>			=2*(Recall * Precision) / (Recall + Precision)</a:t>
            </a:r>
          </a:p>
          <a:p>
            <a:endParaRPr lang="en-US" altLang="zh-CN" sz="2400"/>
          </a:p>
          <a:p>
            <a:r>
              <a:rPr lang="zh-CN" altLang="en-US" sz="2400"/>
              <a:t>目前很多比赛使用</a:t>
            </a:r>
            <a:r>
              <a:rPr lang="en-US" altLang="zh-CN" sz="2400"/>
              <a:t>F1</a:t>
            </a:r>
            <a:r>
              <a:rPr lang="zh-CN" altLang="en-US" sz="240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25668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1AC7-0217-4454-921C-4411C1F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10339-0751-4832-9DF2-317948B7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/>
              <a:t>ROC=Receiver Operating Characteristic</a:t>
            </a:r>
            <a:r>
              <a:rPr lang="zh-CN" altLang="en-US" sz="2400" b="1" i="1"/>
              <a:t>（观测者操作特性曲线）</a:t>
            </a:r>
            <a:endParaRPr lang="en-US" altLang="zh-CN" sz="2400" b="1"/>
          </a:p>
          <a:p>
            <a:r>
              <a:rPr lang="zh-CN" altLang="en-US" sz="2400"/>
              <a:t>当模型的阴性阳性预测是通过一个阈值形成的。</a:t>
            </a:r>
            <a:endParaRPr lang="en-US" altLang="zh-CN" sz="2400"/>
          </a:p>
          <a:p>
            <a:r>
              <a:rPr lang="zh-CN" altLang="en-US" sz="2400"/>
              <a:t>我们可以采用不同的阈值，来看模型的表现</a:t>
            </a:r>
            <a:endParaRPr lang="en-US" altLang="zh-CN" sz="2400"/>
          </a:p>
          <a:p>
            <a:r>
              <a:rPr lang="en-US" altLang="zh-CN" sz="2400"/>
              <a:t>ROC</a:t>
            </a:r>
            <a:r>
              <a:rPr lang="zh-CN" altLang="en-US" sz="2400"/>
              <a:t>曲线</a:t>
            </a:r>
            <a:r>
              <a:rPr lang="en-US" altLang="zh-CN" sz="2400"/>
              <a:t>(</a:t>
            </a:r>
            <a:r>
              <a:rPr lang="zh-CN" altLang="en-US" sz="2400"/>
              <a:t>发音：</a:t>
            </a:r>
            <a:r>
              <a:rPr lang="en-US" altLang="zh-CN" sz="2400"/>
              <a:t>rock curve)</a:t>
            </a:r>
            <a:r>
              <a:rPr lang="zh-CN" altLang="en-US" sz="2400"/>
              <a:t>是展示这种特性的优美方法</a:t>
            </a:r>
          </a:p>
        </p:txBody>
      </p:sp>
    </p:spTree>
    <p:extLst>
      <p:ext uri="{BB962C8B-B14F-4D97-AF65-F5344CB8AC3E}">
        <p14:creationId xmlns:p14="http://schemas.microsoft.com/office/powerpoint/2010/main" val="8021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667B-7B10-491D-872A-20571FDF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训练集，验证集，测试集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F2395-8AB4-4BB6-8DED-D8806DC8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一般可以</a:t>
            </a:r>
            <a:r>
              <a:rPr lang="en-US" altLang="zh-CN" sz="2400"/>
              <a:t>6-2-2</a:t>
            </a:r>
            <a:r>
              <a:rPr lang="zh-CN" altLang="en-US" sz="2400"/>
              <a:t>分割，由具体情况决定。</a:t>
            </a:r>
            <a:endParaRPr lang="en-US" altLang="zh-CN" sz="2400"/>
          </a:p>
          <a:p>
            <a:r>
              <a:rPr lang="zh-CN" altLang="en-US" sz="2400"/>
              <a:t>数据现在训练集上训练，在验证集上调试，在测试集上测试。</a:t>
            </a:r>
            <a:endParaRPr lang="en-US" altLang="zh-CN" sz="2400"/>
          </a:p>
          <a:p>
            <a:r>
              <a:rPr lang="zh-CN" altLang="en-US" sz="2400"/>
              <a:t>测试集数据一定要预先与训练集隔离开。</a:t>
            </a:r>
            <a:endParaRPr lang="en-US" altLang="zh-CN" sz="2400"/>
          </a:p>
          <a:p>
            <a:r>
              <a:rPr lang="zh-CN" altLang="en-US" sz="2400"/>
              <a:t>很多机器学习失败案例都是由于没有隔离造成的。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E42C6-701C-482C-89D5-7C2578A8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4" y="2151409"/>
            <a:ext cx="64674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B0CA-2383-4285-99C9-12B54127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曲线举例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8891C2-C6EF-4CD6-8F15-4CCA1D80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3" y="1940120"/>
            <a:ext cx="4601856" cy="4606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60C6F-EC54-4FA4-925B-F7B43E7B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4" y="23195"/>
            <a:ext cx="3405476" cy="6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1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15899-0733-4878-876C-E14869B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曲线的比较：曲线下面积</a:t>
            </a:r>
            <a:r>
              <a:rPr lang="en-US" altLang="zh-CN"/>
              <a:t>AUC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78B58-371B-4614-BDFF-292C9054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AUC=Area Under Curve</a:t>
            </a:r>
          </a:p>
          <a:p>
            <a:r>
              <a:rPr lang="en-US" altLang="zh-CN"/>
              <a:t>0.5~0.65</a:t>
            </a:r>
            <a:r>
              <a:rPr lang="zh-CN" altLang="en-US"/>
              <a:t>没用</a:t>
            </a:r>
            <a:endParaRPr lang="en-US" altLang="zh-CN"/>
          </a:p>
          <a:p>
            <a:r>
              <a:rPr lang="en-US" altLang="zh-CN"/>
              <a:t>0.65-0.8</a:t>
            </a:r>
            <a:r>
              <a:rPr lang="zh-CN" altLang="en-US"/>
              <a:t>发论文</a:t>
            </a:r>
            <a:endParaRPr lang="en-US" altLang="zh-CN"/>
          </a:p>
          <a:p>
            <a:r>
              <a:rPr lang="en-US" altLang="zh-CN"/>
              <a:t>0.8-0.9</a:t>
            </a:r>
            <a:r>
              <a:rPr lang="zh-CN" altLang="en-US"/>
              <a:t>申请专利</a:t>
            </a:r>
            <a:endParaRPr lang="en-US" altLang="zh-CN"/>
          </a:p>
          <a:p>
            <a:r>
              <a:rPr lang="en-US" altLang="zh-CN"/>
              <a:t>0.9</a:t>
            </a:r>
            <a:r>
              <a:rPr lang="zh-CN" altLang="en-US"/>
              <a:t>以上临床有用</a:t>
            </a:r>
            <a:endParaRPr lang="en-US" altLang="zh-CN"/>
          </a:p>
          <a:p>
            <a:r>
              <a:rPr lang="en-US" altLang="zh-CN"/>
              <a:t>0.95</a:t>
            </a:r>
            <a:r>
              <a:rPr lang="zh-CN" altLang="en-US"/>
              <a:t>以上临床实用</a:t>
            </a:r>
            <a:endParaRPr lang="en-US" altLang="zh-CN"/>
          </a:p>
          <a:p>
            <a:r>
              <a:rPr lang="en-US" altLang="zh-CN"/>
              <a:t>0.99</a:t>
            </a:r>
            <a:r>
              <a:rPr lang="zh-CN" altLang="en-US"/>
              <a:t>以上替代医生</a:t>
            </a:r>
            <a:endParaRPr lang="en-US" altLang="zh-CN"/>
          </a:p>
          <a:p>
            <a:r>
              <a:rPr lang="en-US" altLang="zh-CN">
                <a:hlinkClick r:id="rId2"/>
              </a:rPr>
              <a:t>http://drwang.top/asd.html</a:t>
            </a:r>
            <a:endParaRPr lang="en-US" altLang="zh-CN"/>
          </a:p>
          <a:p>
            <a:r>
              <a:rPr lang="zh-CN" altLang="en-US"/>
              <a:t>孤独症筛查</a:t>
            </a:r>
            <a:r>
              <a:rPr lang="en-US" altLang="zh-CN"/>
              <a:t>AI,AUC=0.992</a:t>
            </a:r>
          </a:p>
          <a:p>
            <a:r>
              <a:rPr lang="zh-CN" altLang="en-US"/>
              <a:t>越靠近</a:t>
            </a:r>
            <a:r>
              <a:rPr lang="en-US" altLang="zh-CN"/>
              <a:t>1</a:t>
            </a:r>
            <a:r>
              <a:rPr lang="zh-CN" altLang="en-US"/>
              <a:t>越难前进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F77F392-02EE-4B81-85A3-B64A211D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84" y="1924215"/>
            <a:ext cx="5542935" cy="44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680B-55F2-4A3C-9555-5AB0E2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模型平均：自展法和最大似然估计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D8E3A-91C0-441F-9615-7F2B0C57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单模型最大似然估计：</a:t>
            </a:r>
            <a:r>
              <a:rPr lang="en-US" altLang="zh-CN" sz="2400"/>
              <a:t>Model=MLE(Sample)</a:t>
            </a:r>
          </a:p>
          <a:p>
            <a:r>
              <a:rPr lang="zh-CN" altLang="en-US" sz="2400"/>
              <a:t>多模型自展法估计：</a:t>
            </a:r>
            <a:r>
              <a:rPr lang="en-US" altLang="zh-CN" sz="2400"/>
              <a:t>Model=Ave(MLE(Sample</a:t>
            </a:r>
            <a:r>
              <a:rPr lang="en-US" altLang="zh-CN" sz="2400" baseline="-25000"/>
              <a:t>b</a:t>
            </a:r>
            <a:r>
              <a:rPr lang="en-US" altLang="zh-CN" sz="2400"/>
              <a:t>))</a:t>
            </a:r>
          </a:p>
          <a:p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660A9-45AA-41A2-92A6-C25EBE5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1" y="3538607"/>
            <a:ext cx="6769459" cy="29562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025FED-479C-4E66-9C28-9F2A5770C45A}"/>
              </a:ext>
            </a:extLst>
          </p:cNvPr>
          <p:cNvSpPr txBox="1"/>
          <p:nvPr/>
        </p:nvSpPr>
        <p:spPr>
          <a:xfrm>
            <a:off x="3331596" y="4190337"/>
            <a:ext cx="340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自展法得到的是均值，单模型得到的是众数。</a:t>
            </a:r>
          </a:p>
        </p:txBody>
      </p:sp>
    </p:spTree>
    <p:extLst>
      <p:ext uri="{BB962C8B-B14F-4D97-AF65-F5344CB8AC3E}">
        <p14:creationId xmlns:p14="http://schemas.microsoft.com/office/powerpoint/2010/main" val="344232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1D04-0D62-49F7-AEB4-9C774A92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条样回归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614BC-8058-400E-B9D0-460CFFAE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5" y="1869469"/>
            <a:ext cx="9505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E3BC8-1A98-4EA7-9A33-7570F29B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自展法与最大似然估计的比较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419479-41E0-41FE-80FF-4BB4C3E9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9" y="1478942"/>
            <a:ext cx="5552597" cy="53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490D0-F276-491A-8EC3-7615DE41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自展法求任何统计量的分布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22A50-B9DF-4B47-A647-8DF4AAA4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对于数据</a:t>
            </a:r>
            <a:r>
              <a:rPr lang="en-US" altLang="zh-CN" sz="2400"/>
              <a:t>D</a:t>
            </a:r>
            <a:r>
              <a:rPr lang="zh-CN" altLang="en-US" sz="2400"/>
              <a:t>，定一个任意的统计量</a:t>
            </a:r>
            <a:r>
              <a:rPr lang="en-US" altLang="zh-CN" sz="2400"/>
              <a:t>T(D)</a:t>
            </a:r>
            <a:r>
              <a:rPr lang="zh-CN" altLang="en-US" sz="2400"/>
              <a:t>，比如</a:t>
            </a:r>
            <a:r>
              <a:rPr lang="en-US" altLang="zh-CN" sz="2400"/>
              <a:t>median</a:t>
            </a:r>
          </a:p>
          <a:p>
            <a:r>
              <a:rPr lang="zh-CN" altLang="en-US" sz="2400"/>
              <a:t>对</a:t>
            </a:r>
            <a:r>
              <a:rPr lang="en-US" altLang="zh-CN" sz="2400"/>
              <a:t>D</a:t>
            </a:r>
            <a:r>
              <a:rPr lang="zh-CN" altLang="en-US" sz="2400"/>
              <a:t>进行自展法抽样，</a:t>
            </a:r>
            <a:r>
              <a:rPr lang="en-US" altLang="zh-CN" sz="2400"/>
              <a:t>D*</a:t>
            </a:r>
          </a:p>
          <a:p>
            <a:r>
              <a:rPr lang="zh-CN" altLang="en-US" sz="2400"/>
              <a:t>计算</a:t>
            </a:r>
            <a:r>
              <a:rPr lang="en-US" altLang="zh-CN" sz="2400"/>
              <a:t>T(D*)</a:t>
            </a:r>
          </a:p>
          <a:p>
            <a:r>
              <a:rPr lang="zh-CN" altLang="en-US" sz="2400"/>
              <a:t>重复抽样</a:t>
            </a:r>
            <a:r>
              <a:rPr lang="en-US" altLang="zh-CN" sz="2400"/>
              <a:t>10000</a:t>
            </a:r>
            <a:r>
              <a:rPr lang="zh-CN" altLang="en-US" sz="2400"/>
              <a:t>次，即可得到</a:t>
            </a:r>
            <a:r>
              <a:rPr lang="en-US" altLang="zh-CN" sz="2400"/>
              <a:t>T(D)</a:t>
            </a:r>
            <a:r>
              <a:rPr lang="zh-CN" altLang="en-US" sz="2400"/>
              <a:t>的分布</a:t>
            </a:r>
            <a:endParaRPr lang="en-US" altLang="zh-CN" sz="2400"/>
          </a:p>
          <a:p>
            <a:r>
              <a:rPr lang="zh-CN" altLang="en-US" sz="2400"/>
              <a:t>可以计算均值，方差，置信区间等一切</a:t>
            </a:r>
            <a:endParaRPr lang="en-US" altLang="zh-CN" sz="2400"/>
          </a:p>
          <a:p>
            <a:r>
              <a:rPr lang="zh-CN" altLang="en-US" sz="2400"/>
              <a:t>统计学趋势：能让电脑蛮算出来的，就不要费脑子推公式了</a:t>
            </a:r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4099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BB16F-8126-4A37-9BF8-A87A7DB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自展法得到任意统计量分布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144009-70F3-4907-AB13-01564FF6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2" y="2067339"/>
            <a:ext cx="10853963" cy="4468634"/>
          </a:xfrm>
        </p:spPr>
      </p:pic>
    </p:spTree>
    <p:extLst>
      <p:ext uri="{BB962C8B-B14F-4D97-AF65-F5344CB8AC3E}">
        <p14:creationId xmlns:p14="http://schemas.microsoft.com/office/powerpoint/2010/main" val="138372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64E9-F89C-4572-859D-F1F568B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</a:t>
            </a:r>
            <a:r>
              <a:rPr lang="zh-CN" altLang="en-US"/>
              <a:t>法计算高斯混合模型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19916-D643-45B5-92F3-57E13E1B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1452438"/>
            <a:ext cx="8543925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505701-C8C3-4DDD-8166-5422BC6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52" y="5420966"/>
            <a:ext cx="3629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9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197C-39D2-42A3-98F1-02AABFB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</a:t>
            </a:r>
            <a:r>
              <a:rPr lang="zh-CN" altLang="en-US"/>
              <a:t>算法精要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E9F3-3608-4249-8BF3-CBA5A082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0:</a:t>
            </a:r>
            <a:r>
              <a:rPr lang="zh-CN" altLang="en-US"/>
              <a:t>随机设定每个样本属于哪个正态分布</a:t>
            </a:r>
            <a:endParaRPr lang="en-US" altLang="zh-CN"/>
          </a:p>
          <a:p>
            <a:r>
              <a:rPr lang="en-US" altLang="zh-CN"/>
              <a:t>1:</a:t>
            </a:r>
            <a:r>
              <a:rPr lang="zh-CN" altLang="en-US"/>
              <a:t>计算两个正态分布的参数，和数出两个分布的权重</a:t>
            </a:r>
            <a:r>
              <a:rPr lang="en-US" altLang="zh-CN"/>
              <a:t>a,b (Maximization </a:t>
            </a:r>
            <a:r>
              <a:rPr lang="zh-CN" altLang="en-US"/>
              <a:t>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：根据两个正态分布密度函数，计算</a:t>
            </a:r>
            <a:r>
              <a:rPr lang="en-US" altLang="zh-CN"/>
              <a:t>p(x|G1)</a:t>
            </a:r>
            <a:r>
              <a:rPr lang="zh-CN" altLang="en-US"/>
              <a:t>和</a:t>
            </a:r>
            <a:r>
              <a:rPr lang="en-US" altLang="zh-CN"/>
              <a:t>p(x|G2)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3:</a:t>
            </a:r>
            <a:r>
              <a:rPr lang="zh-CN" altLang="en-US"/>
              <a:t>采用贝叶斯法则：</a:t>
            </a:r>
            <a:r>
              <a:rPr lang="en-US" altLang="zh-CN"/>
              <a:t>P(G1|x)=a*p(x|G1)/(a*p(x|G1)+b*p(x|G2)  (Expectation </a:t>
            </a:r>
            <a:r>
              <a:rPr lang="zh-CN" altLang="en-US"/>
              <a:t>步）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：把第</a:t>
            </a:r>
            <a:r>
              <a:rPr lang="en-US" altLang="zh-CN"/>
              <a:t>3</a:t>
            </a:r>
            <a:r>
              <a:rPr lang="zh-CN" altLang="en-US"/>
              <a:t>步得到的概率当做权重，更新到第</a:t>
            </a:r>
            <a:r>
              <a:rPr lang="en-US" altLang="zh-CN"/>
              <a:t>1</a:t>
            </a:r>
            <a:r>
              <a:rPr lang="zh-CN" altLang="en-US"/>
              <a:t>步中，进行循环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：模型参数收敛的时候停止。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CEA3A32-61E6-4914-8F64-14D30918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417" y="3518412"/>
            <a:ext cx="2843336" cy="9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6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CC66-479A-45B5-BF50-40E81294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MCMC</a:t>
            </a:r>
            <a:r>
              <a:rPr lang="zh-CN" altLang="en-US"/>
              <a:t>法：通过吉布斯采样</a:t>
            </a:r>
            <a:r>
              <a:rPr lang="en-US" altLang="zh-CN"/>
              <a:t>Gibbs Sampling*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D5EAE-E321-4BF2-B1CF-DC796430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/>
              <a:t>MCMC=Markov chain Monte Carlo </a:t>
            </a:r>
            <a:r>
              <a:rPr lang="zh-CN" altLang="en-US" sz="2400"/>
              <a:t>是统计学的精髓之一，有机会专题慢慢说。</a:t>
            </a:r>
            <a:endParaRPr lang="en-US" altLang="zh-CN" sz="2400"/>
          </a:p>
          <a:p>
            <a:r>
              <a:rPr lang="zh-CN" altLang="en-US" sz="2400"/>
              <a:t>上面讲到的</a:t>
            </a:r>
            <a:r>
              <a:rPr lang="en-US" altLang="zh-CN" sz="2400"/>
              <a:t>EM</a:t>
            </a:r>
            <a:r>
              <a:rPr lang="zh-CN" altLang="en-US" sz="2400"/>
              <a:t>算法，有可能陷入局部最优解，跳不出来。要给他一些“活蹦乱跳”</a:t>
            </a:r>
            <a:endParaRPr lang="en-US" altLang="zh-CN" sz="2400"/>
          </a:p>
          <a:p>
            <a:r>
              <a:rPr lang="en-US" altLang="zh-CN" sz="2400"/>
              <a:t>3:</a:t>
            </a:r>
            <a:r>
              <a:rPr lang="zh-CN" altLang="en-US" sz="2400"/>
              <a:t>采用贝叶斯法则：</a:t>
            </a:r>
            <a:r>
              <a:rPr lang="en-US" altLang="zh-CN" sz="2400"/>
              <a:t>P(G1|x)=a*p(x|G1)/(a*p(x|G1)+b*p(x|G2)  (Expectation </a:t>
            </a:r>
            <a:r>
              <a:rPr lang="zh-CN" altLang="en-US" sz="2400"/>
              <a:t>步）</a:t>
            </a:r>
            <a:endParaRPr lang="en-US" altLang="zh-CN" sz="2400"/>
          </a:p>
          <a:p>
            <a:r>
              <a:rPr lang="en-US" altLang="zh-CN" sz="2400"/>
              <a:t>3’:</a:t>
            </a:r>
            <a:r>
              <a:rPr lang="zh-CN" altLang="en-US" sz="2400"/>
              <a:t>投掷一个</a:t>
            </a:r>
            <a:r>
              <a:rPr lang="en-US" altLang="zh-CN" sz="2400"/>
              <a:t>[0,1)</a:t>
            </a:r>
            <a:r>
              <a:rPr lang="zh-CN" altLang="en-US" sz="2400"/>
              <a:t>均匀分布的筛子</a:t>
            </a:r>
            <a:r>
              <a:rPr lang="en-US" altLang="zh-CN" sz="2400"/>
              <a:t>R</a:t>
            </a:r>
            <a:r>
              <a:rPr lang="zh-CN" altLang="en-US" sz="2400"/>
              <a:t>。如果</a:t>
            </a:r>
            <a:r>
              <a:rPr lang="en-US" altLang="zh-CN" sz="2400"/>
              <a:t>R&lt;P(G1|x)</a:t>
            </a:r>
            <a:r>
              <a:rPr lang="zh-CN" altLang="en-US" sz="2400"/>
              <a:t>，则样本设置为</a:t>
            </a:r>
            <a:r>
              <a:rPr lang="en-US" altLang="zh-CN" sz="2400"/>
              <a:t>G1</a:t>
            </a:r>
            <a:r>
              <a:rPr lang="zh-CN" altLang="en-US" sz="2400"/>
              <a:t>，否则样本设置为</a:t>
            </a:r>
            <a:r>
              <a:rPr lang="en-US" altLang="zh-CN" sz="2400"/>
              <a:t>G2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运行算法很多次之后，对所有参数求平均。</a:t>
            </a:r>
            <a:endParaRPr lang="en-US" altLang="zh-CN" sz="2400"/>
          </a:p>
          <a:p>
            <a:r>
              <a:rPr lang="zh-CN" altLang="en-US" sz="2400"/>
              <a:t>这种朴素的算法就是</a:t>
            </a:r>
            <a:r>
              <a:rPr lang="en-US" altLang="zh-CN" sz="2400"/>
              <a:t>Gibbs Sampler</a:t>
            </a:r>
            <a:r>
              <a:rPr lang="zh-CN" altLang="en-US" sz="2400"/>
              <a:t>。</a:t>
            </a:r>
            <a:br>
              <a:rPr lang="en-US" altLang="zh-CN" sz="2400"/>
            </a:b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4750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63808-16FF-471E-8870-2D17A085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机器学习失败案例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2AD0F-F76B-4AE1-8668-B90AE952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生物芯片数据</a:t>
            </a:r>
            <a:endParaRPr lang="en-US" altLang="zh-CN" sz="2400"/>
          </a:p>
          <a:p>
            <a:r>
              <a:rPr lang="zh-CN" altLang="en-US" sz="2400"/>
              <a:t>首先找出差异表达基因</a:t>
            </a:r>
            <a:endParaRPr lang="en-US" altLang="zh-CN" sz="2400"/>
          </a:p>
          <a:p>
            <a:r>
              <a:rPr lang="zh-CN" altLang="en-US" sz="2400"/>
              <a:t>然后把数据分为训练、验证、测试三部分</a:t>
            </a:r>
            <a:endParaRPr lang="en-US" altLang="zh-CN" sz="2400"/>
          </a:p>
          <a:p>
            <a:r>
              <a:rPr lang="zh-CN" altLang="en-US" sz="2400"/>
              <a:t>最后发现结果非常好，肿瘤预测率达到</a:t>
            </a:r>
            <a:r>
              <a:rPr lang="en-US" altLang="zh-CN" sz="2400"/>
              <a:t>95%</a:t>
            </a:r>
          </a:p>
          <a:p>
            <a:r>
              <a:rPr lang="zh-CN" altLang="en-US" sz="2400">
                <a:solidFill>
                  <a:srgbClr val="C00000"/>
                </a:solidFill>
              </a:rPr>
              <a:t>申报专利</a:t>
            </a:r>
            <a:r>
              <a:rPr lang="en-US" altLang="zh-CN" sz="2400">
                <a:solidFill>
                  <a:srgbClr val="C00000"/>
                </a:solidFill>
              </a:rPr>
              <a:t>+</a:t>
            </a:r>
            <a:r>
              <a:rPr lang="zh-CN" altLang="en-US" sz="2400">
                <a:solidFill>
                  <a:srgbClr val="C00000"/>
                </a:solidFill>
              </a:rPr>
              <a:t>发表论文成功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错！后续临床应用无效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D5EFAA9-C8E0-42C8-8529-D7FF38A0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16" y="2197743"/>
            <a:ext cx="5057522" cy="35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8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3F53-A768-4B2E-976D-25BB4E75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D0C5E-21C5-4A70-9FF0-F76C1A16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0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21C3-4F85-41B8-8397-FD1F8D3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机器学习失败案例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8D967-8FAE-44EE-AC83-D5DFDF0C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/>
              <a:t>发生了信息泄露！</a:t>
            </a:r>
            <a:endParaRPr lang="en-US" altLang="zh-CN" sz="2400"/>
          </a:p>
          <a:p>
            <a:r>
              <a:rPr lang="zh-CN" altLang="en-US" sz="2400"/>
              <a:t>在选择差异表达这一步的时候，已经把测试集数据“卖掉了”。</a:t>
            </a:r>
            <a:endParaRPr lang="en-US" altLang="zh-CN" sz="2400"/>
          </a:p>
          <a:p>
            <a:r>
              <a:rPr lang="zh-CN" altLang="en-US" sz="2400"/>
              <a:t>启示：</a:t>
            </a:r>
            <a:endParaRPr lang="en-US" altLang="zh-CN" sz="2400"/>
          </a:p>
          <a:p>
            <a:pPr lvl="1"/>
            <a:r>
              <a:rPr lang="zh-CN" altLang="en-US" sz="2200"/>
              <a:t>在复杂疾病等问题上，预测准确率超过</a:t>
            </a:r>
            <a:r>
              <a:rPr lang="en-US" altLang="zh-CN" sz="2200"/>
              <a:t>90%</a:t>
            </a:r>
            <a:r>
              <a:rPr lang="zh-CN" altLang="en-US" sz="2200"/>
              <a:t>，不要开心而要担忧</a:t>
            </a:r>
            <a:endParaRPr lang="en-US" altLang="zh-CN" sz="2200"/>
          </a:p>
          <a:p>
            <a:pPr lvl="1"/>
            <a:r>
              <a:rPr lang="en-US" altLang="zh-CN" sz="2000"/>
              <a:t>Too good to be true</a:t>
            </a:r>
          </a:p>
          <a:p>
            <a:pPr lvl="1"/>
            <a:r>
              <a:rPr lang="zh-CN" altLang="en-US" sz="2200"/>
              <a:t>论文、专利都是浮云，里面都是各种“成年人的操作”。</a:t>
            </a:r>
            <a:endParaRPr lang="en-US" altLang="zh-CN" sz="2200"/>
          </a:p>
          <a:p>
            <a:pPr lvl="1"/>
            <a:r>
              <a:rPr lang="zh-CN" altLang="en-US" sz="2200"/>
              <a:t>实践才是检验真理的唯一标准。</a:t>
            </a:r>
          </a:p>
        </p:txBody>
      </p:sp>
    </p:spTree>
    <p:extLst>
      <p:ext uri="{BB962C8B-B14F-4D97-AF65-F5344CB8AC3E}">
        <p14:creationId xmlns:p14="http://schemas.microsoft.com/office/powerpoint/2010/main" val="37008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608A-9655-4E1D-B3DB-0EC0FA3E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参数数量与拟合效果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4DE3A-2792-4131-B9FF-0DF78AF5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用四个参数我可以拟合出一头大象</a:t>
            </a:r>
            <a:r>
              <a:rPr lang="en-US" altLang="zh-CN" sz="2400"/>
              <a:t>,</a:t>
            </a:r>
            <a:r>
              <a:rPr lang="zh-CN" altLang="en-US" sz="2400"/>
              <a:t>而用五个参数我可以让它的鼻子晃。</a:t>
            </a:r>
            <a:endParaRPr lang="en-US" altLang="zh-CN" sz="2400"/>
          </a:p>
          <a:p>
            <a:r>
              <a:rPr lang="en-US" altLang="zh-CN" sz="2400"/>
              <a:t>--</a:t>
            </a:r>
            <a:r>
              <a:rPr lang="zh-CN" altLang="en-US" sz="2400"/>
              <a:t>冯诺依曼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FB7E8-5C6E-4446-AF7F-2F9B232F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82" y="2777904"/>
            <a:ext cx="5032515" cy="37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5E01-549A-4E8E-99F1-F088CF4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过多参数导致过拟合（</a:t>
            </a:r>
            <a:r>
              <a:rPr lang="en-US" altLang="zh-CN"/>
              <a:t>overfitting)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A2251-0E40-45C1-86EC-B184C6ED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1542638"/>
            <a:ext cx="7179432" cy="4882014"/>
          </a:xfrm>
        </p:spPr>
      </p:pic>
    </p:spTree>
    <p:extLst>
      <p:ext uri="{BB962C8B-B14F-4D97-AF65-F5344CB8AC3E}">
        <p14:creationId xmlns:p14="http://schemas.microsoft.com/office/powerpoint/2010/main" val="378192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75FC-7A24-4D90-AD02-209C545E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参数严重不足导致欠拟合</a:t>
            </a:r>
            <a:r>
              <a:rPr lang="en-US" altLang="zh-CN"/>
              <a:t>(underfitting)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DE300-68BC-4450-81D6-01B1B863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3" y="1407762"/>
            <a:ext cx="6869927" cy="5319121"/>
          </a:xfrm>
        </p:spPr>
      </p:pic>
    </p:spTree>
    <p:extLst>
      <p:ext uri="{BB962C8B-B14F-4D97-AF65-F5344CB8AC3E}">
        <p14:creationId xmlns:p14="http://schemas.microsoft.com/office/powerpoint/2010/main" val="3699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0032-58E3-4B3A-BEF5-08361AB2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欠拟合和过拟合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1B445A-DFFF-4C38-9538-37A30C64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4" y="2091192"/>
            <a:ext cx="10985016" cy="3800723"/>
          </a:xfrm>
        </p:spPr>
      </p:pic>
    </p:spTree>
    <p:extLst>
      <p:ext uri="{BB962C8B-B14F-4D97-AF65-F5344CB8AC3E}">
        <p14:creationId xmlns:p14="http://schemas.microsoft.com/office/powerpoint/2010/main" val="20707218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1377</Words>
  <Application>Microsoft Office PowerPoint</Application>
  <PresentationFormat>宽屏</PresentationFormat>
  <Paragraphs>186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方正姚体</vt:lpstr>
      <vt:lpstr>华文新魏</vt:lpstr>
      <vt:lpstr>Arial</vt:lpstr>
      <vt:lpstr>Trebuchet MS</vt:lpstr>
      <vt:lpstr>Wingdings 3</vt:lpstr>
      <vt:lpstr>平面</vt:lpstr>
      <vt:lpstr>模型评估选择与平均</vt:lpstr>
      <vt:lpstr>模型选择与评估</vt:lpstr>
      <vt:lpstr>训练集，验证集，测试集</vt:lpstr>
      <vt:lpstr>机器学习失败案例</vt:lpstr>
      <vt:lpstr>机器学习失败案例</vt:lpstr>
      <vt:lpstr>参数数量与拟合效果</vt:lpstr>
      <vt:lpstr>过多参数导致过拟合（overfitting)</vt:lpstr>
      <vt:lpstr>参数严重不足导致欠拟合(underfitting)</vt:lpstr>
      <vt:lpstr>欠拟合和过拟合</vt:lpstr>
      <vt:lpstr>方差与偏差</vt:lpstr>
      <vt:lpstr>方差与偏差</vt:lpstr>
      <vt:lpstr>方差-偏差权衡(tradeoff)</vt:lpstr>
      <vt:lpstr>当参数远大于样本的时候，错误又减少了*</vt:lpstr>
      <vt:lpstr>赤池信息准则AIC</vt:lpstr>
      <vt:lpstr>贝叶斯信息准则BIC</vt:lpstr>
      <vt:lpstr>BIC与p值再思考*</vt:lpstr>
      <vt:lpstr>VC维度*</vt:lpstr>
      <vt:lpstr>交叉验证： K-Fold Cross Validation</vt:lpstr>
      <vt:lpstr>自展法(BootStrap)包外估计</vt:lpstr>
      <vt:lpstr>自展法包外估计</vt:lpstr>
      <vt:lpstr>评估模型好坏的指标</vt:lpstr>
      <vt:lpstr>二值变量的评估：混淆矩阵</vt:lpstr>
      <vt:lpstr>真假阴阳</vt:lpstr>
      <vt:lpstr>各种指标：Accuracy</vt:lpstr>
      <vt:lpstr>各种指标：Specificiy</vt:lpstr>
      <vt:lpstr>各种指标：Sensitivity，Recall</vt:lpstr>
      <vt:lpstr>各种指标：Precision</vt:lpstr>
      <vt:lpstr>F1指标</vt:lpstr>
      <vt:lpstr>ROC曲线</vt:lpstr>
      <vt:lpstr>ROC曲线举例</vt:lpstr>
      <vt:lpstr>ROC曲线的比较：曲线下面积AUC</vt:lpstr>
      <vt:lpstr>模型平均：自展法和最大似然估计</vt:lpstr>
      <vt:lpstr>B条样回归</vt:lpstr>
      <vt:lpstr>自展法与最大似然估计的比较</vt:lpstr>
      <vt:lpstr>自展法求任何统计量的分布</vt:lpstr>
      <vt:lpstr>自展法得到任意统计量分布</vt:lpstr>
      <vt:lpstr>EM法计算高斯混合模型</vt:lpstr>
      <vt:lpstr>EM算法精要</vt:lpstr>
      <vt:lpstr>MCMC法：通过吉布斯采样Gibbs Sampling*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模型评估选择与平均</dc:title>
  <dc:creator>wangyi</dc:creator>
  <cp:lastModifiedBy>wangyi</cp:lastModifiedBy>
  <cp:revision>52</cp:revision>
  <dcterms:created xsi:type="dcterms:W3CDTF">2019-11-09T01:44:57Z</dcterms:created>
  <dcterms:modified xsi:type="dcterms:W3CDTF">2019-11-09T05:51:33Z</dcterms:modified>
</cp:coreProperties>
</file>