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0" r:id="rId30"/>
    <p:sldId id="261" r:id="rId31"/>
    <p:sldId id="262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05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8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08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7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0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3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4653-11E2-4DD4-B2F6-E519CA28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/>
              <a:t>k</a:t>
            </a:r>
            <a:r>
              <a:rPr lang="zh-CN" altLang="en-US"/>
              <a:t>近邻法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B6EA7-57EF-4A9D-86ED-6194CB279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3308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7E18-1A8A-4CA1-A8C1-F0CBA5CA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闵可夫斯基距离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2578B-3E74-4107-B9C1-391042DB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d(x,y)=sum(|x - y|^p)^(1/p)</a:t>
            </a:r>
          </a:p>
          <a:p>
            <a:endParaRPr lang="en-US" altLang="zh-CN"/>
          </a:p>
          <a:p>
            <a:r>
              <a:rPr lang="zh-CN" altLang="en-US" sz="2400"/>
              <a:t>类似</a:t>
            </a:r>
            <a:r>
              <a:rPr lang="en-US" altLang="zh-CN" sz="2400"/>
              <a:t>P</a:t>
            </a:r>
            <a:r>
              <a:rPr lang="zh-CN" altLang="en-US" sz="2400"/>
              <a:t>范数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0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3B28F-B295-4320-A1FD-A82B7E06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马氏距离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845E8-E11A-4FF3-A5A4-99B8632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sz="3600"/>
              <a:t>d(x,y)=sqrt((x - y)' V^-1 (x - y))</a:t>
            </a:r>
            <a:endParaRPr lang="es-ES" altLang="zh-CN"/>
          </a:p>
          <a:p>
            <a:endParaRPr lang="es-ES" altLang="zh-CN"/>
          </a:p>
          <a:p>
            <a:r>
              <a:rPr lang="zh-CN" altLang="en-US" sz="2400"/>
              <a:t>在低维情况下，协方差可逆比较好</a:t>
            </a:r>
            <a:endParaRPr lang="es-ES" altLang="zh-CN" sz="2400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67DA7-C70C-4CAA-A6D5-1D245933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14" y="2640705"/>
            <a:ext cx="4286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5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99BFB-FF53-4190-8B34-7FD9A3AC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海明距离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87459-C420-47BB-9385-76C5F2E8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sz="3600"/>
              <a:t>d(x,y)=sum(</a:t>
            </a:r>
            <a:r>
              <a:rPr lang="en-US" altLang="zh-CN" sz="3600"/>
              <a:t>I(x!=y)</a:t>
            </a:r>
            <a:r>
              <a:rPr lang="es-ES" altLang="zh-CN" sz="3600"/>
              <a:t>)</a:t>
            </a:r>
          </a:p>
          <a:p>
            <a:endParaRPr lang="es-ES" altLang="zh-CN"/>
          </a:p>
          <a:p>
            <a:r>
              <a:rPr lang="zh-CN" altLang="en-US" sz="2400"/>
              <a:t>常用于计算机中的快速运算</a:t>
            </a:r>
            <a:endParaRPr lang="en-US" altLang="zh-CN" sz="2400"/>
          </a:p>
          <a:p>
            <a:endParaRPr lang="en-US" altLang="zh-CN" sz="2400"/>
          </a:p>
          <a:p>
            <a:r>
              <a:rPr lang="es-ES" altLang="zh-CN" sz="2400"/>
              <a:t>d(x,y)=popcount(x^y)</a:t>
            </a:r>
          </a:p>
          <a:p>
            <a:endParaRPr lang="es-ES" altLang="zh-CN" sz="2400"/>
          </a:p>
          <a:p>
            <a:r>
              <a:rPr lang="zh-CN" altLang="en-US" sz="2400"/>
              <a:t>非常快！</a:t>
            </a:r>
            <a:endParaRPr lang="es-E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E3C62A-4BBF-47D3-A95B-41C923ED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06" y="3258876"/>
            <a:ext cx="5886930" cy="24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162D-7A61-47E5-9B6D-E02B2CA0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余弦相似度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8AF51-3475-46D7-8B7E-08E2B738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s(x,y)=sum(x*y)/sqrt(sum(x*x)*sum(y*y))</a:t>
            </a:r>
          </a:p>
          <a:p>
            <a:endParaRPr lang="en-US" altLang="zh-CN"/>
          </a:p>
          <a:p>
            <a:r>
              <a:rPr lang="zh-CN" altLang="en-US" sz="2400"/>
              <a:t>郝柏林院士用它来计算细菌之间的相似度</a:t>
            </a:r>
            <a:endParaRPr lang="en-US" altLang="zh-CN" sz="2400"/>
          </a:p>
          <a:p>
            <a:r>
              <a:rPr lang="zh-CN" altLang="en-US" sz="2400"/>
              <a:t>把基因组打成</a:t>
            </a:r>
            <a:r>
              <a:rPr lang="en-US" altLang="zh-CN" sz="2400"/>
              <a:t>6bp</a:t>
            </a:r>
            <a:r>
              <a:rPr lang="zh-CN" altLang="en-US" sz="2400"/>
              <a:t>的短序列</a:t>
            </a:r>
            <a:r>
              <a:rPr lang="en-US" altLang="zh-CN" sz="2400"/>
              <a:t>ATTCAC</a:t>
            </a:r>
          </a:p>
          <a:p>
            <a:r>
              <a:rPr lang="zh-CN" altLang="en-US" sz="2400"/>
              <a:t>计算两个细菌之间的余弦相似度</a:t>
            </a:r>
            <a:endParaRPr lang="en-US" altLang="zh-CN" sz="2400"/>
          </a:p>
          <a:p>
            <a:r>
              <a:rPr lang="zh-CN" altLang="en-US" sz="2400"/>
              <a:t>构建进化树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767DB-2BB7-4AD4-9838-0EC4192B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23" y="2778124"/>
            <a:ext cx="5224173" cy="40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163-ED91-4120-A7C2-63B28AA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*距离学习</a:t>
            </a:r>
            <a:r>
              <a:rPr lang="en-US" altLang="zh-CN"/>
              <a:t>(Metric Learning)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845C3-7F00-42DB-8564-EB06E39B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预先定义的距离也许不能反映实际的相似度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预先定义的距离计算出来一般准确度不太高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希望自动学习一个有意义的距离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从数据中学习！</a:t>
            </a:r>
          </a:p>
        </p:txBody>
      </p:sp>
    </p:spTree>
    <p:extLst>
      <p:ext uri="{BB962C8B-B14F-4D97-AF65-F5344CB8AC3E}">
        <p14:creationId xmlns:p14="http://schemas.microsoft.com/office/powerpoint/2010/main" val="401557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7AB7-C948-4653-8565-D9291EE8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*距离学习</a:t>
            </a:r>
            <a:r>
              <a:rPr lang="en-US" altLang="zh-CN"/>
              <a:t>(Metric Learning)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E8A5-EF70-4C3F-9A0C-7978801A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d(x,y)=sum(w[i]* |x[i]-y[i]|)</a:t>
            </a:r>
          </a:p>
          <a:p>
            <a:r>
              <a:rPr lang="en-US" altLang="zh-CN" sz="2400"/>
              <a:t>s(x,y)=exp(-d(x,y))</a:t>
            </a:r>
          </a:p>
          <a:p>
            <a:r>
              <a:rPr lang="en-US" altLang="zh-CN" sz="2400"/>
              <a:t>E(z|x)=sum(s(x,y)*z(y))/sum(s(x,y))</a:t>
            </a:r>
          </a:p>
          <a:p>
            <a:r>
              <a:rPr lang="en-US" altLang="zh-CN" sz="2400"/>
              <a:t>Loss=(z-E(z|x))^2</a:t>
            </a:r>
          </a:p>
          <a:p>
            <a:r>
              <a:rPr lang="en-US" altLang="zh-CN" sz="2400"/>
              <a:t>dloss/dw=diff(loss,w[i])</a:t>
            </a:r>
          </a:p>
          <a:p>
            <a:r>
              <a:rPr lang="en-US" altLang="zh-CN" sz="2400"/>
              <a:t>w[i]’=w[i]-alpha*dloss/dw</a:t>
            </a:r>
          </a:p>
          <a:p>
            <a:r>
              <a:rPr lang="zh-CN" altLang="en-US" sz="2400"/>
              <a:t>线性回归的有力竞争者，有没有同学有兴趣写论文？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1148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11944-1E91-4456-A298-273D842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在数据库里找到最接近的</a:t>
            </a:r>
            <a:r>
              <a:rPr lang="en-US" altLang="zh-CN"/>
              <a:t>k</a:t>
            </a:r>
            <a:r>
              <a:rPr lang="zh-CN" altLang="en-US"/>
              <a:t>个样本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2B493-55CF-4537-8801-8A323FB8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速度要尽可能快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随机化</a:t>
            </a:r>
            <a:r>
              <a:rPr lang="en-US" altLang="zh-CN" sz="2400"/>
              <a:t>bagging</a:t>
            </a:r>
            <a:r>
              <a:rPr lang="zh-CN" altLang="en-US" sz="2400"/>
              <a:t>可以提高准确度</a:t>
            </a:r>
          </a:p>
        </p:txBody>
      </p:sp>
    </p:spTree>
    <p:extLst>
      <p:ext uri="{BB962C8B-B14F-4D97-AF65-F5344CB8AC3E}">
        <p14:creationId xmlns:p14="http://schemas.microsoft.com/office/powerpoint/2010/main" val="286613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80B7C-286F-44DB-A406-F8D30513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搜索加速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5D98-5E56-40D2-8371-F9AB5CA3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数据库以二进制存储，免去解析，速度</a:t>
            </a:r>
            <a:r>
              <a:rPr lang="en-US" altLang="zh-CN" sz="2400"/>
              <a:t>X5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C/C++</a:t>
            </a:r>
            <a:r>
              <a:rPr lang="zh-CN" altLang="en-US" sz="2400"/>
              <a:t>写搜索核心，速度</a:t>
            </a:r>
            <a:r>
              <a:rPr lang="en-US" altLang="zh-CN" sz="2400"/>
              <a:t>X10</a:t>
            </a:r>
          </a:p>
          <a:p>
            <a:endParaRPr lang="en-US" altLang="zh-CN" sz="2400"/>
          </a:p>
          <a:p>
            <a:r>
              <a:rPr lang="en-US" altLang="zh-CN" sz="2400"/>
              <a:t>*a </a:t>
            </a:r>
            <a:r>
              <a:rPr lang="zh-CN" altLang="en-US" sz="2400"/>
              <a:t>使用向量化指令</a:t>
            </a:r>
            <a:r>
              <a:rPr lang="en-US" altLang="zh-CN" sz="2400"/>
              <a:t>,SSE,AVX</a:t>
            </a:r>
            <a:r>
              <a:rPr lang="zh-CN" altLang="en-US" sz="2400"/>
              <a:t>等，速度</a:t>
            </a:r>
            <a:r>
              <a:rPr lang="en-US" altLang="zh-CN" sz="2400"/>
              <a:t>X5</a:t>
            </a:r>
          </a:p>
          <a:p>
            <a:endParaRPr lang="en-US" altLang="zh-CN" sz="2400"/>
          </a:p>
          <a:p>
            <a:r>
              <a:rPr lang="en-US" altLang="zh-CN" sz="2400"/>
              <a:t>*b </a:t>
            </a:r>
            <a:r>
              <a:rPr lang="zh-CN" altLang="en-US" sz="2400"/>
              <a:t>使用海明距离和</a:t>
            </a:r>
            <a:r>
              <a:rPr lang="en-US" altLang="zh-CN" sz="2400"/>
              <a:t>popcount,</a:t>
            </a:r>
            <a:r>
              <a:rPr lang="zh-CN" altLang="en-US" sz="2400"/>
              <a:t>速度</a:t>
            </a:r>
            <a:r>
              <a:rPr lang="en-US" altLang="zh-CN" sz="2400"/>
              <a:t>X50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4329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8ACFF-B9B2-427A-9797-9B8F87A8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</a:t>
            </a:r>
            <a:r>
              <a:rPr lang="en-US" altLang="zh-CN"/>
              <a:t>K-NN</a:t>
            </a:r>
            <a:r>
              <a:rPr lang="zh-CN" altLang="en-US"/>
              <a:t>搜索算法加速</a:t>
            </a:r>
            <a:r>
              <a:rPr lang="en-US" altLang="zh-CN"/>
              <a:t>:kd-tree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07D47-90F0-43EC-8925-950E395D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老师也没心思去搞懂，只知道有这个东西，逼急了可以去钻研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E7315A-C023-48D5-A8DE-DF61F41A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9" y="2853442"/>
            <a:ext cx="5953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0F0B-05FF-4491-A777-2D54D110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bagging</a:t>
            </a:r>
            <a:r>
              <a:rPr lang="zh-CN" altLang="en-US"/>
              <a:t>提高</a:t>
            </a:r>
            <a:r>
              <a:rPr lang="en-US" altLang="zh-CN"/>
              <a:t>k-NN</a:t>
            </a:r>
            <a:r>
              <a:rPr lang="zh-CN" altLang="en-US"/>
              <a:t>准确度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20EB6-1E52-4136-AE3B-CE83F92E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Bagging= Bootstrap Aggregating</a:t>
            </a:r>
          </a:p>
          <a:p>
            <a:r>
              <a:rPr lang="en-US" altLang="zh-CN" sz="2400"/>
              <a:t>Bagging</a:t>
            </a:r>
            <a:r>
              <a:rPr lang="zh-CN" altLang="en-US" sz="2400"/>
              <a:t>通过随机化算法，给出不同的</a:t>
            </a:r>
            <a:r>
              <a:rPr lang="en-US" altLang="zh-CN" sz="2400"/>
              <a:t>k</a:t>
            </a:r>
            <a:r>
              <a:rPr lang="zh-CN" altLang="en-US" sz="2400"/>
              <a:t> 近邻，平均之后更加准确</a:t>
            </a:r>
            <a:endParaRPr lang="en-US" altLang="zh-CN" sz="2400"/>
          </a:p>
          <a:p>
            <a:r>
              <a:rPr lang="zh-CN" altLang="en-US" sz="2400"/>
              <a:t>假设有数据库有</a:t>
            </a:r>
            <a:r>
              <a:rPr lang="en-US" altLang="zh-CN" sz="2400"/>
              <a:t>1</a:t>
            </a:r>
            <a:r>
              <a:rPr lang="zh-CN" altLang="en-US" sz="2400"/>
              <a:t>万样本</a:t>
            </a:r>
            <a:endParaRPr lang="en-US" altLang="zh-CN" sz="2400"/>
          </a:p>
          <a:p>
            <a:pPr lvl="1"/>
            <a:r>
              <a:rPr lang="en-US" altLang="zh-CN" sz="2000"/>
              <a:t>1</a:t>
            </a:r>
            <a:r>
              <a:rPr lang="zh-CN" altLang="en-US" sz="2000"/>
              <a:t>：我们随机从中有回放采样</a:t>
            </a:r>
            <a:r>
              <a:rPr lang="en-US" altLang="zh-CN" sz="2000"/>
              <a:t>1</a:t>
            </a:r>
            <a:r>
              <a:rPr lang="zh-CN" altLang="en-US" sz="2000"/>
              <a:t>万样本，从里面找出</a:t>
            </a:r>
            <a:r>
              <a:rPr lang="en-US" altLang="zh-CN" sz="2000"/>
              <a:t>k</a:t>
            </a:r>
            <a:r>
              <a:rPr lang="zh-CN" altLang="en-US" sz="2000"/>
              <a:t>近邻</a:t>
            </a:r>
            <a:endParaRPr lang="en-US" altLang="zh-CN" sz="2000"/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：重复步骤</a:t>
            </a:r>
            <a:r>
              <a:rPr lang="en-US" altLang="zh-CN" sz="2000"/>
              <a:t>1</a:t>
            </a:r>
            <a:r>
              <a:rPr lang="zh-CN" altLang="en-US" sz="2000"/>
              <a:t>几十次，把所有结果求平均</a:t>
            </a:r>
            <a:endParaRPr lang="en-US" altLang="zh-CN" sz="2000"/>
          </a:p>
          <a:p>
            <a:pPr lvl="1"/>
            <a:r>
              <a:rPr lang="zh-CN" altLang="en-US" sz="2000"/>
              <a:t>效果</a:t>
            </a:r>
            <a:r>
              <a:rPr lang="en-US" altLang="zh-CN" sz="2000"/>
              <a:t>&gt;</a:t>
            </a:r>
            <a:r>
              <a:rPr lang="zh-CN" altLang="en-US" sz="2000"/>
              <a:t>单次决定性</a:t>
            </a:r>
            <a:r>
              <a:rPr lang="en-US" altLang="zh-CN" sz="2000"/>
              <a:t>k-NN</a:t>
            </a:r>
          </a:p>
          <a:p>
            <a:pPr lvl="1"/>
            <a:r>
              <a:rPr lang="zh-CN" altLang="en-US" sz="2000"/>
              <a:t>步骤</a:t>
            </a:r>
            <a:r>
              <a:rPr lang="en-US" altLang="zh-CN" sz="2000"/>
              <a:t>1</a:t>
            </a:r>
            <a:r>
              <a:rPr lang="zh-CN" altLang="en-US" sz="2000"/>
              <a:t>中可以采样</a:t>
            </a:r>
            <a:r>
              <a:rPr lang="en-US" altLang="zh-CN" sz="2000"/>
              <a:t>1000</a:t>
            </a:r>
            <a:r>
              <a:rPr lang="zh-CN" altLang="en-US" sz="2000"/>
              <a:t>样本，不一定要采全</a:t>
            </a:r>
            <a:endParaRPr lang="en-US" altLang="zh-CN" sz="20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14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3F50F-9EEC-40F8-9BBA-6BD038AA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</a:t>
            </a:r>
            <a:r>
              <a:rPr lang="zh-CN" altLang="en-US"/>
              <a:t>近邻法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E3613-8796-4B8A-8CA6-AEAD545C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97748" cy="3880773"/>
          </a:xfrm>
        </p:spPr>
        <p:txBody>
          <a:bodyPr>
            <a:normAutofit/>
          </a:bodyPr>
          <a:lstStyle/>
          <a:p>
            <a:r>
              <a:rPr lang="en-US" altLang="zh-CN" sz="2000"/>
              <a:t>K-nearest Neighbors Algorithm</a:t>
            </a:r>
          </a:p>
          <a:p>
            <a:r>
              <a:rPr lang="zh-CN" altLang="en-US" sz="2000"/>
              <a:t>用最近的</a:t>
            </a:r>
            <a:r>
              <a:rPr lang="en-US" altLang="zh-CN" sz="2000"/>
              <a:t>k</a:t>
            </a:r>
            <a:r>
              <a:rPr lang="zh-CN" altLang="en-US" sz="2000"/>
              <a:t>个邻居来估计未知数据</a:t>
            </a:r>
            <a:endParaRPr lang="en-US" altLang="zh-CN" sz="2000"/>
          </a:p>
          <a:p>
            <a:r>
              <a:rPr lang="zh-CN" altLang="en-US" sz="2000"/>
              <a:t>简称</a:t>
            </a:r>
            <a:r>
              <a:rPr lang="en-US" altLang="zh-CN" sz="2000"/>
              <a:t>k-NN</a:t>
            </a:r>
            <a:r>
              <a:rPr lang="zh-CN" altLang="en-US" sz="2000"/>
              <a:t>算法</a:t>
            </a:r>
            <a:endParaRPr lang="en-US" altLang="zh-CN" sz="2000"/>
          </a:p>
          <a:p>
            <a:r>
              <a:rPr lang="zh-CN" altLang="en-US" sz="2000"/>
              <a:t>古老的直觉算法</a:t>
            </a:r>
            <a:endParaRPr lang="en-US" altLang="zh-CN" sz="2000"/>
          </a:p>
          <a:p>
            <a:r>
              <a:rPr lang="zh-CN" altLang="en-US" sz="2000"/>
              <a:t>在有些情况下效果不错</a:t>
            </a:r>
            <a:endParaRPr lang="en-US" altLang="zh-CN" sz="2000"/>
          </a:p>
          <a:p>
            <a:r>
              <a:rPr lang="zh-CN" altLang="en-US" sz="2000"/>
              <a:t>与回归算法是平行的，也许在未来有改进余地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7008DE-52F2-4426-B410-D6F731BF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06" y="421417"/>
            <a:ext cx="6916393" cy="63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3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CCD3-BF3A-44BE-A271-AB05DCFF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bagging</a:t>
            </a:r>
            <a:r>
              <a:rPr lang="zh-CN" altLang="en-US"/>
              <a:t>提高</a:t>
            </a:r>
            <a:r>
              <a:rPr lang="en-US" altLang="zh-CN"/>
              <a:t>k-NN</a:t>
            </a:r>
            <a:r>
              <a:rPr lang="zh-CN" altLang="en-US"/>
              <a:t>准确度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896724-CC96-49D3-8234-8DA348B7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" y="2179290"/>
            <a:ext cx="8596668" cy="464292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2A0E4F-B23E-40E4-BAE7-92FB3F04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051" y="1614115"/>
            <a:ext cx="3761158" cy="4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BDA42-27DD-4C74-82A7-62649AF5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k</a:t>
            </a:r>
            <a:r>
              <a:rPr lang="zh-CN" altLang="en-US"/>
              <a:t>个邻居求平均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FE573-E008-4662-923E-D3200E45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/>
              <a:t>求平均的方法也很多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算数平均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中位数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HL</a:t>
            </a:r>
            <a:r>
              <a:rPr lang="zh-CN" altLang="en-US" sz="2400"/>
              <a:t>估计量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*Wang</a:t>
            </a:r>
            <a:r>
              <a:rPr lang="zh-CN" altLang="en-US" sz="2400"/>
              <a:t>估计量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039887-3A91-46E4-B106-5483B6EB0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9" y="1702112"/>
            <a:ext cx="7172075" cy="50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B0F7-ABB3-4E26-83C7-54527288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算数平均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7FF5D-1B8A-4E1F-8C2F-168D0D9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Mean=sum(x)/N</a:t>
            </a:r>
          </a:p>
          <a:p>
            <a:endParaRPr lang="en-US" altLang="zh-CN" sz="2400"/>
          </a:p>
          <a:p>
            <a:r>
              <a:rPr lang="zh-CN" altLang="en-US" sz="2400"/>
              <a:t>最常用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计算最快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不稳健，受异常值干扰</a:t>
            </a:r>
          </a:p>
        </p:txBody>
      </p:sp>
    </p:spTree>
    <p:extLst>
      <p:ext uri="{BB962C8B-B14F-4D97-AF65-F5344CB8AC3E}">
        <p14:creationId xmlns:p14="http://schemas.microsoft.com/office/powerpoint/2010/main" val="311088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D780-12D6-4854-9E44-A6681F30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4CEDB-E831-42AA-8AA3-A376AA96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/>
              <a:t>Median=sorted_x[N/2]</a:t>
            </a:r>
          </a:p>
          <a:p>
            <a:endParaRPr lang="en-US" altLang="zh-CN" sz="2400"/>
          </a:p>
          <a:p>
            <a:r>
              <a:rPr lang="zh-CN" altLang="en-US" sz="2400"/>
              <a:t>如果</a:t>
            </a:r>
            <a:r>
              <a:rPr lang="en-US" altLang="zh-CN" sz="2400"/>
              <a:t>N</a:t>
            </a:r>
            <a:r>
              <a:rPr lang="zh-CN" altLang="en-US" sz="2400"/>
              <a:t>是偶数，把中间两个</a:t>
            </a:r>
            <a:r>
              <a:rPr lang="en-US" altLang="zh-CN" sz="2400"/>
              <a:t>x</a:t>
            </a:r>
            <a:r>
              <a:rPr lang="zh-CN" altLang="en-US" sz="2400"/>
              <a:t>平均一下</a:t>
            </a:r>
            <a:r>
              <a:rPr lang="en-US" altLang="zh-CN" sz="2400"/>
              <a:t> </a:t>
            </a:r>
          </a:p>
          <a:p>
            <a:endParaRPr lang="en-US" altLang="zh-CN" sz="2400"/>
          </a:p>
          <a:p>
            <a:r>
              <a:rPr lang="zh-CN" altLang="en-US" sz="2400"/>
              <a:t>中位数计算较慢（</a:t>
            </a:r>
            <a:r>
              <a:rPr lang="en-US" altLang="zh-CN" sz="2400"/>
              <a:t>nth_element</a:t>
            </a:r>
            <a:r>
              <a:rPr lang="zh-CN" altLang="en-US" sz="2400"/>
              <a:t>函数相对快些</a:t>
            </a:r>
            <a:r>
              <a:rPr lang="en-US" altLang="zh-CN" sz="2400"/>
              <a:t>)</a:t>
            </a:r>
          </a:p>
          <a:p>
            <a:endParaRPr lang="en-US" altLang="zh-CN" sz="2400"/>
          </a:p>
          <a:p>
            <a:r>
              <a:rPr lang="zh-CN" altLang="en-US" sz="2400"/>
              <a:t>中位数以稳健而著名，抵抗</a:t>
            </a:r>
            <a:r>
              <a:rPr lang="en-US" altLang="zh-CN" sz="2400"/>
              <a:t>50%</a:t>
            </a:r>
            <a:r>
              <a:rPr lang="zh-CN" altLang="en-US" sz="2400"/>
              <a:t>异常值干扰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但是估计的效率（准确度）较低</a:t>
            </a:r>
          </a:p>
        </p:txBody>
      </p:sp>
    </p:spTree>
    <p:extLst>
      <p:ext uri="{BB962C8B-B14F-4D97-AF65-F5344CB8AC3E}">
        <p14:creationId xmlns:p14="http://schemas.microsoft.com/office/powerpoint/2010/main" val="5058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C129-4363-4E0F-AFBF-92198502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Hodges–Lehmann </a:t>
            </a:r>
            <a:r>
              <a:rPr lang="zh-CN" altLang="en-US"/>
              <a:t>估计量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C4D9F-9669-4633-93EB-CDE307B6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HL=median((X[i]+X[j])/2)</a:t>
            </a:r>
          </a:p>
          <a:p>
            <a:r>
              <a:rPr lang="zh-CN" altLang="en-US" sz="2400"/>
              <a:t>两两混合数据的中位数</a:t>
            </a:r>
            <a:endParaRPr lang="en-US" altLang="zh-CN" sz="2400"/>
          </a:p>
          <a:p>
            <a:r>
              <a:rPr lang="zh-CN" altLang="en-US" sz="2400"/>
              <a:t>计算量较大，但</a:t>
            </a:r>
            <a:r>
              <a:rPr lang="en-US" altLang="zh-CN" sz="2400"/>
              <a:t>*</a:t>
            </a:r>
            <a:r>
              <a:rPr lang="zh-CN" altLang="en-US" sz="2400"/>
              <a:t>有专门的快速算法</a:t>
            </a:r>
            <a:endParaRPr lang="en-US" altLang="zh-CN" sz="2400"/>
          </a:p>
          <a:p>
            <a:r>
              <a:rPr lang="zh-CN" altLang="en-US" sz="2400"/>
              <a:t>比</a:t>
            </a:r>
            <a:r>
              <a:rPr lang="en-US" altLang="zh-CN" sz="2400"/>
              <a:t>median</a:t>
            </a:r>
            <a:r>
              <a:rPr lang="zh-CN" altLang="en-US" sz="2400"/>
              <a:t>更准确，接近</a:t>
            </a:r>
            <a:r>
              <a:rPr lang="en-US" altLang="zh-CN" sz="2400"/>
              <a:t>mean</a:t>
            </a:r>
          </a:p>
          <a:p>
            <a:r>
              <a:rPr lang="zh-CN" altLang="en-US" sz="2400"/>
              <a:t>抵抗</a:t>
            </a:r>
            <a:r>
              <a:rPr lang="en-US" altLang="zh-CN" sz="2400"/>
              <a:t>29%</a:t>
            </a:r>
            <a:r>
              <a:rPr lang="zh-CN" altLang="en-US" sz="2400"/>
              <a:t>的异常值</a:t>
            </a:r>
            <a:endParaRPr lang="en-US" altLang="zh-CN" sz="2400"/>
          </a:p>
          <a:p>
            <a:r>
              <a:rPr lang="zh-CN" altLang="en-US" sz="2400"/>
              <a:t>是一个比较推荐的一个优美统计量</a:t>
            </a:r>
          </a:p>
        </p:txBody>
      </p:sp>
    </p:spTree>
    <p:extLst>
      <p:ext uri="{BB962C8B-B14F-4D97-AF65-F5344CB8AC3E}">
        <p14:creationId xmlns:p14="http://schemas.microsoft.com/office/powerpoint/2010/main" val="131210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CA88A-3590-4461-B48F-976C12A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Wang</a:t>
            </a:r>
            <a:r>
              <a:rPr lang="zh-CN" altLang="en-US"/>
              <a:t>估计量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CD66E-B353-4744-88AB-6D207593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Wang=median(HDR((x[i]+x[j])/2))</a:t>
            </a:r>
          </a:p>
          <a:p>
            <a:endParaRPr lang="en-US" altLang="zh-CN"/>
          </a:p>
          <a:p>
            <a:r>
              <a:rPr lang="zh-CN" altLang="en-US" sz="2400"/>
              <a:t>最大抗异常值能力超过</a:t>
            </a:r>
            <a:r>
              <a:rPr lang="en-US" altLang="zh-CN" sz="2400"/>
              <a:t>50%</a:t>
            </a:r>
            <a:r>
              <a:rPr lang="zh-CN" altLang="en-US" sz="2400"/>
              <a:t>！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效率最高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2294BB-F463-48E2-A797-14FE0824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15" y="2955695"/>
            <a:ext cx="5896430" cy="38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9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82FD-C523-4DD3-861F-C6BC3F71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更进一步：局部回归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FBE01-E8AC-4B2F-91F8-44D8E034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K</a:t>
            </a:r>
            <a:r>
              <a:rPr lang="zh-CN" altLang="en-US" sz="2400"/>
              <a:t>个近邻样本构成了一个子样本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这个子样本在目标样本附近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均值是零阶的近似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可以做线性回归，一阶近似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809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4532-E1F1-48EB-A80F-FFEF5DFE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选最佳的</a:t>
            </a:r>
            <a:r>
              <a:rPr lang="en-US" altLang="zh-CN"/>
              <a:t>K</a:t>
            </a:r>
            <a:r>
              <a:rPr lang="zh-CN" altLang="en-US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DAF5D-4080-43D2-A62C-DB442393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K</a:t>
            </a:r>
            <a:r>
              <a:rPr lang="zh-CN" altLang="en-US" sz="2000"/>
              <a:t>太大太小都不好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Bagging 1-NN</a:t>
            </a:r>
            <a:r>
              <a:rPr lang="zh-CN" altLang="en-US" sz="2000"/>
              <a:t>一般已经比较好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可以在</a:t>
            </a:r>
            <a:r>
              <a:rPr lang="en-US" altLang="zh-CN" sz="2000"/>
              <a:t>bagging</a:t>
            </a:r>
            <a:r>
              <a:rPr lang="zh-CN" altLang="en-US" sz="2000"/>
              <a:t>的时候减少采样量，</a:t>
            </a:r>
            <a:endParaRPr lang="en-US" altLang="zh-CN" sz="2000"/>
          </a:p>
          <a:p>
            <a:r>
              <a:rPr lang="zh-CN" altLang="en-US" sz="2000"/>
              <a:t>使得</a:t>
            </a:r>
            <a:r>
              <a:rPr lang="en-US" altLang="zh-CN" sz="2000"/>
              <a:t>1-NN</a:t>
            </a:r>
            <a:r>
              <a:rPr lang="zh-CN" altLang="en-US" sz="2000"/>
              <a:t>和</a:t>
            </a:r>
            <a:r>
              <a:rPr lang="en-US" altLang="zh-CN" sz="2000"/>
              <a:t>k-NN</a:t>
            </a:r>
            <a:r>
              <a:rPr lang="zh-CN" altLang="en-US" sz="2000"/>
              <a:t>接近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可以使用</a:t>
            </a:r>
            <a:r>
              <a:rPr lang="en-US" altLang="zh-CN" sz="2000"/>
              <a:t>leave one out</a:t>
            </a:r>
            <a:r>
              <a:rPr lang="zh-CN" altLang="en-US" sz="2000"/>
              <a:t>来选择最佳</a:t>
            </a:r>
            <a:r>
              <a:rPr lang="en-US" altLang="zh-CN" sz="2000"/>
              <a:t>K</a:t>
            </a:r>
          </a:p>
          <a:p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67C4D-6EFD-4868-A232-686FADA9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28" y="1781093"/>
            <a:ext cx="6768655" cy="50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0C9E0-0B4C-4E5A-B280-6AEE76C5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Leave one out (LOO)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80C594-1920-4AF0-940D-F9CD62B2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1" y="2008748"/>
            <a:ext cx="7513982" cy="4672786"/>
          </a:xfrm>
        </p:spPr>
      </p:pic>
    </p:spTree>
    <p:extLst>
      <p:ext uri="{BB962C8B-B14F-4D97-AF65-F5344CB8AC3E}">
        <p14:creationId xmlns:p14="http://schemas.microsoft.com/office/powerpoint/2010/main" val="1773153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7A5A4-90C7-4304-830E-A001927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0562-DE7B-4C16-A18E-A9700142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既然：你</a:t>
            </a:r>
            <a:r>
              <a:rPr lang="en-US" altLang="zh-CN" sz="3200"/>
              <a:t>=</a:t>
            </a:r>
            <a:r>
              <a:rPr lang="zh-CN" altLang="en-US" sz="3200"/>
              <a:t>你的最好朋友们</a:t>
            </a:r>
            <a:endParaRPr lang="en-US" altLang="zh-CN" sz="3200"/>
          </a:p>
          <a:p>
            <a:r>
              <a:rPr lang="zh-CN" altLang="en-US" sz="3200"/>
              <a:t>我们就做一个实验把你们嵌入一个空间</a:t>
            </a:r>
            <a:endParaRPr lang="en-US" altLang="zh-CN" sz="3200"/>
          </a:p>
          <a:p>
            <a:r>
              <a:rPr lang="zh-CN" altLang="en-US" sz="3200"/>
              <a:t>每个人写出最好的十个朋友的手机</a:t>
            </a:r>
            <a:r>
              <a:rPr lang="en-US" altLang="zh-CN" sz="3200"/>
              <a:t>2</a:t>
            </a:r>
            <a:r>
              <a:rPr lang="zh-CN" altLang="en-US" sz="3200"/>
              <a:t>位尾号</a:t>
            </a:r>
            <a:endParaRPr lang="en-US" altLang="zh-CN" sz="3200"/>
          </a:p>
          <a:p>
            <a:r>
              <a:rPr lang="zh-CN" altLang="en-US" sz="3200"/>
              <a:t>某人</a:t>
            </a:r>
            <a:r>
              <a:rPr lang="en-US" altLang="zh-CN" sz="3200"/>
              <a:t>:55,49,58,68,52,81,97,16,42,59</a:t>
            </a:r>
          </a:p>
          <a:p>
            <a:r>
              <a:rPr lang="zh-CN" altLang="en-US" sz="3200"/>
              <a:t>向量化：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3ABD37-6111-47FB-A793-35CABE3D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2" y="5320209"/>
            <a:ext cx="8208869" cy="7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2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36628-7F0E-4FDC-A542-D3BC28E1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898C2-B742-443F-AA65-35A5A72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你的收入</a:t>
            </a:r>
            <a:r>
              <a:rPr lang="en-US" altLang="zh-CN" sz="2800"/>
              <a:t>~</a:t>
            </a:r>
            <a:r>
              <a:rPr lang="zh-CN" altLang="en-US" sz="2800"/>
              <a:t>与你关系最好的五个人的收入的平均值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A4E089-66F6-4554-9056-0E56554FC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8" y="2777490"/>
            <a:ext cx="6356100" cy="39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7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C340-AA73-4F3B-B9D7-966D3F25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50BED-04DE-4C5E-92DA-C6F5F6EC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每个人只提供手机的两位尾号，并没有泄露过多隐私。</a:t>
            </a:r>
            <a:endParaRPr lang="en-US" altLang="zh-CN" sz="2800"/>
          </a:p>
          <a:p>
            <a:r>
              <a:rPr lang="zh-CN" altLang="en-US" sz="2800"/>
              <a:t>我们已经可以为每个人进行矩阵编码了</a:t>
            </a:r>
            <a:endParaRPr lang="en-US" altLang="zh-CN" sz="2800"/>
          </a:p>
          <a:p>
            <a:r>
              <a:rPr lang="zh-CN" altLang="en-US" sz="2800"/>
              <a:t>计算两个人的相似度：</a:t>
            </a:r>
            <a:endParaRPr lang="en-US" altLang="zh-CN" sz="2800"/>
          </a:p>
          <a:p>
            <a:r>
              <a:rPr lang="en-US" altLang="zh-CN" sz="2800"/>
              <a:t>JaccardIndex(set 1, set 2) = |intersection| / |union|</a:t>
            </a:r>
          </a:p>
          <a:p>
            <a:r>
              <a:rPr lang="zh-CN" altLang="en-US" sz="2800"/>
              <a:t>相似度高的人可以交朋友哦！下节课做实验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77746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6CC7-D6A6-4233-9D1D-781B86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A1377-7EFB-49A4-98DF-9CAEF2DB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马克思</a:t>
            </a:r>
            <a:r>
              <a:rPr lang="en-US" altLang="zh-CN" sz="2400"/>
              <a:t>《</a:t>
            </a:r>
            <a:r>
              <a:rPr lang="zh-CN" altLang="en-US" sz="2400"/>
              <a:t>关于费尔巴哈的提纲</a:t>
            </a:r>
            <a:r>
              <a:rPr lang="en-US" altLang="zh-CN" sz="2400"/>
              <a:t>》 :</a:t>
            </a:r>
          </a:p>
          <a:p>
            <a:pPr lvl="1"/>
            <a:r>
              <a:rPr lang="zh-CN" altLang="en-US" sz="2000"/>
              <a:t>费尔巴哈把宗教的本质归结于人的本质。但是，人的本质并不是单个人所固有的抽象物。在其现实性上，它是一切社会关系的总和。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交友要慎重，不要以为自己可以不受朋友影响。</a:t>
            </a:r>
            <a:endParaRPr lang="en-US" altLang="zh-CN" sz="2400"/>
          </a:p>
          <a:p>
            <a:r>
              <a:rPr lang="zh-CN" altLang="en-US" sz="2400"/>
              <a:t>你是谁？看看你的朋友们就知道了。</a:t>
            </a:r>
            <a:endParaRPr lang="en-US" altLang="zh-CN" sz="2400"/>
          </a:p>
          <a:p>
            <a:r>
              <a:rPr lang="zh-CN" altLang="en-US" sz="2400"/>
              <a:t>你以前的朋友们是过去的你，你现在的朋友们是现在的你。</a:t>
            </a:r>
            <a:endParaRPr lang="en-US" altLang="zh-CN" sz="2400"/>
          </a:p>
          <a:p>
            <a:r>
              <a:rPr lang="zh-CN" altLang="en-US" sz="2400"/>
              <a:t>丢了一个朋友你就变了，加了一个朋友你也变了。</a:t>
            </a:r>
          </a:p>
        </p:txBody>
      </p:sp>
    </p:spTree>
    <p:extLst>
      <p:ext uri="{BB962C8B-B14F-4D97-AF65-F5344CB8AC3E}">
        <p14:creationId xmlns:p14="http://schemas.microsoft.com/office/powerpoint/2010/main" val="326361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97E7-F3FA-44CB-BE18-3DDF4887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A5B51-293D-4E3E-8820-1D67DCB2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5400"/>
              <a:t>提问！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7C4FC-83F0-4719-9F48-1E77681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336B9-F9A3-4283-9418-EC15AA3A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你的一切属性</a:t>
            </a:r>
            <a:r>
              <a:rPr lang="en-US" altLang="zh-CN" sz="2400"/>
              <a:t>~</a:t>
            </a:r>
            <a:r>
              <a:rPr lang="zh-CN" altLang="en-US" sz="2400"/>
              <a:t>与你关系最好的五个人的属性的平均值</a:t>
            </a:r>
            <a:endParaRPr lang="en-US" altLang="zh-CN" sz="2400"/>
          </a:p>
          <a:p>
            <a:r>
              <a:rPr lang="zh-CN" altLang="en-US" sz="2400"/>
              <a:t>性别</a:t>
            </a:r>
            <a:endParaRPr lang="en-US" altLang="zh-CN" sz="2400"/>
          </a:p>
          <a:p>
            <a:r>
              <a:rPr lang="zh-CN" altLang="en-US" sz="2400"/>
              <a:t>年龄</a:t>
            </a:r>
            <a:endParaRPr lang="en-US" altLang="zh-CN" sz="2400"/>
          </a:p>
          <a:p>
            <a:r>
              <a:rPr lang="zh-CN" altLang="en-US" sz="2400"/>
              <a:t>价值观</a:t>
            </a:r>
            <a:endParaRPr lang="en-US" altLang="zh-CN" sz="2400"/>
          </a:p>
          <a:p>
            <a:r>
              <a:rPr lang="zh-CN" altLang="en-US" sz="2400"/>
              <a:t>高考成绩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463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4C2B-8862-44EF-9201-1ACBCAEE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96040-A57C-4D69-AC29-33E76139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/>
              <a:t>定一个距离或者相似度</a:t>
            </a:r>
            <a:endParaRPr lang="en-US" altLang="zh-CN" sz="2400"/>
          </a:p>
          <a:p>
            <a:pPr>
              <a:buFont typeface="+mj-lt"/>
              <a:buAutoNum type="arabicPeriod"/>
            </a:pPr>
            <a:endParaRPr lang="en-US" altLang="zh-CN" sz="2400"/>
          </a:p>
          <a:p>
            <a:pPr>
              <a:buFont typeface="+mj-lt"/>
              <a:buAutoNum type="arabicPeriod"/>
            </a:pPr>
            <a:r>
              <a:rPr lang="zh-CN" altLang="en-US" sz="2400"/>
              <a:t>在训练样本</a:t>
            </a:r>
            <a:r>
              <a:rPr lang="en-US" altLang="zh-CN" sz="2400"/>
              <a:t>(</a:t>
            </a:r>
            <a:r>
              <a:rPr lang="zh-CN" altLang="en-US" sz="2400"/>
              <a:t>数据库）中找到</a:t>
            </a:r>
            <a:r>
              <a:rPr lang="en-US" altLang="zh-CN" sz="2400"/>
              <a:t>k</a:t>
            </a:r>
            <a:r>
              <a:rPr lang="zh-CN" altLang="en-US" sz="2400"/>
              <a:t>个最近的样本</a:t>
            </a:r>
            <a:endParaRPr lang="en-US" altLang="zh-CN" sz="2400"/>
          </a:p>
          <a:p>
            <a:pPr>
              <a:buFont typeface="+mj-lt"/>
              <a:buAutoNum type="arabicPeriod"/>
            </a:pPr>
            <a:endParaRPr lang="en-US" altLang="zh-CN" sz="2400"/>
          </a:p>
          <a:p>
            <a:pPr>
              <a:buFont typeface="+mj-lt"/>
              <a:buAutoNum type="arabicPeriod"/>
            </a:pPr>
            <a:r>
              <a:rPr lang="zh-CN" altLang="en-US" sz="2400"/>
              <a:t>对于</a:t>
            </a:r>
            <a:r>
              <a:rPr lang="en-US" altLang="zh-CN" sz="2400"/>
              <a:t>k</a:t>
            </a:r>
            <a:r>
              <a:rPr lang="zh-CN" altLang="en-US" sz="2400"/>
              <a:t>个邻居，在预测变量上进行平均</a:t>
            </a:r>
          </a:p>
        </p:txBody>
      </p:sp>
    </p:spTree>
    <p:extLst>
      <p:ext uri="{BB962C8B-B14F-4D97-AF65-F5344CB8AC3E}">
        <p14:creationId xmlns:p14="http://schemas.microsoft.com/office/powerpoint/2010/main" val="64531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D568-753F-4413-A065-839362D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定义一个距离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77FDF-B0B7-49A7-8E0A-46187894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/>
              <a:t>Distance Metric=C-Similarity</a:t>
            </a:r>
          </a:p>
          <a:p>
            <a:r>
              <a:rPr lang="zh-CN" altLang="en-US" sz="2400"/>
              <a:t>欧几里得距离（</a:t>
            </a:r>
            <a:r>
              <a:rPr lang="en-US" altLang="zh-CN" sz="2400"/>
              <a:t>Euclidean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曼哈顿距离（</a:t>
            </a:r>
            <a:r>
              <a:rPr lang="en-US" altLang="zh-CN" sz="2400"/>
              <a:t>Manhattan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切比雪夫距离（</a:t>
            </a:r>
            <a:r>
              <a:rPr lang="en-US" altLang="zh-CN" sz="2400"/>
              <a:t>Chebyshev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闵可夫斯基距离</a:t>
            </a:r>
            <a:r>
              <a:rPr lang="en-US" altLang="zh-CN" sz="2400"/>
              <a:t>(Minkowski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马氏距离（</a:t>
            </a:r>
            <a:r>
              <a:rPr lang="en-US" altLang="zh-CN" sz="2400"/>
              <a:t>Mahalanobis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海明距离（</a:t>
            </a:r>
            <a:r>
              <a:rPr lang="en-US" altLang="zh-CN" sz="2400"/>
              <a:t>Hamming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余弦相似度（</a:t>
            </a:r>
            <a:r>
              <a:rPr lang="en-US" altLang="zh-CN" sz="2400"/>
              <a:t>Cosine Similarity</a:t>
            </a:r>
            <a:r>
              <a:rPr lang="zh-CN" altLang="en-US" sz="2400"/>
              <a:t>）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62667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F38E3-4ACD-4E7D-9F1E-6BE8D007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欧几里得距离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B5A17-6EAE-44A5-AC91-B6F8EC4D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</a:t>
            </a:r>
            <a:r>
              <a:rPr lang="es-ES" altLang="zh-CN" sz="3600"/>
              <a:t>sqrt(sum((x - y)^2))</a:t>
            </a:r>
          </a:p>
          <a:p>
            <a:endParaRPr lang="es-ES" altLang="zh-CN" sz="2400"/>
          </a:p>
          <a:p>
            <a:r>
              <a:rPr lang="zh-CN" altLang="en-US" sz="2400"/>
              <a:t>最常用的距离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使用之前要先对数据进行标准化</a:t>
            </a:r>
            <a:endParaRPr lang="en-US" altLang="zh-CN" sz="2400"/>
          </a:p>
          <a:p>
            <a:r>
              <a:rPr lang="en-US" altLang="zh-CN" sz="2400"/>
              <a:t>X</a:t>
            </a:r>
            <a:r>
              <a:rPr lang="zh-CN" altLang="en-US" sz="2400"/>
              <a:t>标化</a:t>
            </a:r>
            <a:r>
              <a:rPr lang="en-US" altLang="zh-CN" sz="2400"/>
              <a:t>=</a:t>
            </a:r>
            <a:r>
              <a:rPr lang="zh-CN" altLang="en-US" sz="2400"/>
              <a:t>（</a:t>
            </a:r>
            <a:r>
              <a:rPr lang="en-US" altLang="zh-CN" sz="2400"/>
              <a:t>X-</a:t>
            </a:r>
            <a:r>
              <a:rPr lang="zh-CN" altLang="en-US" sz="2400"/>
              <a:t>均值）</a:t>
            </a:r>
            <a:r>
              <a:rPr lang="en-US" altLang="zh-CN" sz="2400"/>
              <a:t>/</a:t>
            </a:r>
            <a:r>
              <a:rPr lang="zh-CN" altLang="en-US" sz="2400"/>
              <a:t>标准差</a:t>
            </a:r>
          </a:p>
        </p:txBody>
      </p:sp>
    </p:spTree>
    <p:extLst>
      <p:ext uri="{BB962C8B-B14F-4D97-AF65-F5344CB8AC3E}">
        <p14:creationId xmlns:p14="http://schemas.microsoft.com/office/powerpoint/2010/main" val="27143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8B36F-061D-4F19-A913-26C796C7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曼哈顿距离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AC4FB-732C-4B5A-9592-5D75F675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 sum(|x - y|)</a:t>
            </a:r>
          </a:p>
          <a:p>
            <a:endParaRPr lang="en-US" altLang="zh-CN" sz="3600"/>
          </a:p>
          <a:p>
            <a:r>
              <a:rPr lang="zh-CN" altLang="en-US" sz="2400"/>
              <a:t>北京的街道就是曼哈顿距离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AEB3C-8412-4185-A2C3-CA5E2DF9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42" y="3214260"/>
            <a:ext cx="3594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BCE15-EEE1-42DD-8BC7-4472ABE7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切比雪夫距离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5BF95-4583-41DC-9666-4A5EC4CB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d(x,y)=max(|x - y|)</a:t>
            </a:r>
          </a:p>
          <a:p>
            <a:endParaRPr lang="en-US" altLang="zh-CN"/>
          </a:p>
          <a:p>
            <a:r>
              <a:rPr lang="zh-CN" altLang="en-US" sz="2400"/>
              <a:t>“格”线性回归 </a:t>
            </a:r>
            <a:r>
              <a:rPr lang="en-US" altLang="zh-CN" sz="2400"/>
              <a:t>=&gt; “</a:t>
            </a:r>
            <a:r>
              <a:rPr lang="zh-CN" altLang="en-US" sz="2400"/>
              <a:t>姚明回归</a:t>
            </a:r>
            <a:r>
              <a:rPr lang="en-US" altLang="zh-CN" sz="2400"/>
              <a:t>”</a:t>
            </a:r>
          </a:p>
          <a:p>
            <a:endParaRPr lang="en-US" altLang="zh-CN" sz="2400"/>
          </a:p>
          <a:p>
            <a:r>
              <a:rPr lang="en-US" altLang="zh-CN" sz="2400"/>
              <a:t>Y=max(w1*x1+b1,w2*x2+b2,…,wn*xn+bn)</a:t>
            </a:r>
          </a:p>
          <a:p>
            <a:endParaRPr lang="en-US" altLang="zh-CN" sz="2400"/>
          </a:p>
          <a:p>
            <a:r>
              <a:rPr lang="zh-CN" altLang="en-US" sz="2400"/>
              <a:t>谁承担责任</a:t>
            </a:r>
            <a:r>
              <a:rPr lang="en-US" altLang="zh-CN" sz="2400"/>
              <a:t>?</a:t>
            </a:r>
            <a:r>
              <a:rPr lang="zh-CN" altLang="en-US" sz="2400"/>
              <a:t>姚明</a:t>
            </a:r>
            <a:r>
              <a:rPr lang="en-US" altLang="zh-CN" sz="2400"/>
              <a:t>:</a:t>
            </a:r>
            <a:r>
              <a:rPr lang="zh-CN" altLang="en-US" sz="2400">
                <a:solidFill>
                  <a:srgbClr val="FF0000"/>
                </a:solidFill>
              </a:rPr>
              <a:t>我</a:t>
            </a:r>
            <a:r>
              <a:rPr lang="en-US" altLang="zh-CN" sz="240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8BC41F-65E1-43E3-82F0-BCED5857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20" y="3854217"/>
            <a:ext cx="5175416" cy="29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556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1251</Words>
  <Application>Microsoft Office PowerPoint</Application>
  <PresentationFormat>宽屏</PresentationFormat>
  <Paragraphs>194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方正姚体</vt:lpstr>
      <vt:lpstr>华文新魏</vt:lpstr>
      <vt:lpstr>Arial</vt:lpstr>
      <vt:lpstr>Trebuchet MS</vt:lpstr>
      <vt:lpstr>Wingdings 3</vt:lpstr>
      <vt:lpstr>平面</vt:lpstr>
      <vt:lpstr>k近邻法</vt:lpstr>
      <vt:lpstr>k-近邻法</vt:lpstr>
      <vt:lpstr>K-NN思想</vt:lpstr>
      <vt:lpstr>K-NN思想</vt:lpstr>
      <vt:lpstr>K-NN算法</vt:lpstr>
      <vt:lpstr>定义一个距离</vt:lpstr>
      <vt:lpstr>欧几里得距离</vt:lpstr>
      <vt:lpstr>曼哈顿距离</vt:lpstr>
      <vt:lpstr>切比雪夫距离</vt:lpstr>
      <vt:lpstr>闵可夫斯基距离</vt:lpstr>
      <vt:lpstr>马氏距离</vt:lpstr>
      <vt:lpstr>海明距离</vt:lpstr>
      <vt:lpstr>余弦相似度</vt:lpstr>
      <vt:lpstr>*距离学习(Metric Learning)</vt:lpstr>
      <vt:lpstr>*距离学习(Metric Learning)</vt:lpstr>
      <vt:lpstr>在数据库里找到最接近的k个样本</vt:lpstr>
      <vt:lpstr>K-NN搜索加速</vt:lpstr>
      <vt:lpstr>*K-NN搜索算法加速:kd-tree</vt:lpstr>
      <vt:lpstr>使用bagging提高k-NN准确度</vt:lpstr>
      <vt:lpstr>使用bagging提高k-NN准确度</vt:lpstr>
      <vt:lpstr>对k个邻居求平均</vt:lpstr>
      <vt:lpstr>算数平均</vt:lpstr>
      <vt:lpstr>中位数</vt:lpstr>
      <vt:lpstr>Hodges–Lehmann 估计量</vt:lpstr>
      <vt:lpstr>Wang估计量</vt:lpstr>
      <vt:lpstr>更进一步：局部回归</vt:lpstr>
      <vt:lpstr>选最佳的K值</vt:lpstr>
      <vt:lpstr>Leave one out (LOO)</vt:lpstr>
      <vt:lpstr>高级k-NN嵌入实验</vt:lpstr>
      <vt:lpstr>高级k-NN嵌入实验</vt:lpstr>
      <vt:lpstr>高级k-NN嵌入实验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k近邻法</dc:title>
  <dc:creator>wangyi</dc:creator>
  <cp:lastModifiedBy>wangyi</cp:lastModifiedBy>
  <cp:revision>68</cp:revision>
  <dcterms:created xsi:type="dcterms:W3CDTF">2019-10-02T05:24:33Z</dcterms:created>
  <dcterms:modified xsi:type="dcterms:W3CDTF">2019-10-03T13:19:43Z</dcterms:modified>
</cp:coreProperties>
</file>