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95" y="2383155"/>
            <a:ext cx="11906885" cy="1015365"/>
          </a:xfrm>
        </p:spPr>
        <p:txBody>
          <a:bodyPr>
            <a:normAutofit fontScale="90000"/>
          </a:bodyPr>
          <a:p>
            <a:pPr fontAlgn="auto">
              <a:spcBef>
                <a:spcPts val="0"/>
              </a:spcBef>
            </a:pPr>
            <a:r>
              <a:rPr lang="" altLang="en-US" sz="3200" b="1">
                <a:latin typeface="Courier New" panose="02070309020205020404" charset="0"/>
                <a:cs typeface="Courier New" panose="02070309020205020404" charset="0"/>
              </a:rPr>
              <a:t>C T T C A T G T G A A A G C A G A C G T A A G T C A</a:t>
            </a:r>
            <a:endParaRPr lang="" altLang="en-US" sz="3200" b="1">
              <a:latin typeface="Courier New" panose="02070309020205020404" charset="0"/>
              <a:cs typeface="Courier New" panose="02070309020205020404" charset="0"/>
            </a:endParaRPr>
          </a:p>
          <a:p>
            <a:pPr fontAlgn="auto">
              <a:spcBef>
                <a:spcPts val="0"/>
              </a:spcBef>
            </a:pPr>
            <a:r>
              <a:rPr lang="" altLang="en-US" sz="3200" b="1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E E E E E E E E E E E E E E E E E E</a:t>
            </a:r>
            <a:r>
              <a:rPr lang="" altLang="en-US" sz="3200" b="1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" altLang="en-US" sz="3200" b="1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>5</a:t>
            </a:r>
            <a:r>
              <a:rPr lang="" altLang="en-US" sz="3200" b="1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" altLang="en-US" sz="3200" b="1">
                <a:solidFill>
                  <a:srgbClr val="C00000"/>
                </a:solidFill>
                <a:latin typeface="Courier New" panose="02070309020205020404" charset="0"/>
                <a:cs typeface="Courier New" panose="02070309020205020404" charset="0"/>
              </a:rPr>
              <a:t>I I I I I I I</a:t>
            </a:r>
            <a:endParaRPr lang="" altLang="en-US" sz="3200" b="1">
              <a:solidFill>
                <a:srgbClr val="C00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1915" y="3244850"/>
            <a:ext cx="12181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b="1">
                <a:solidFill>
                  <a:srgbClr val="0070C0"/>
                </a:solidFill>
              </a:rPr>
              <a:t>1.0                                         0.9^17                                                         0.1 1.0             0.9^6                0.1</a:t>
            </a:r>
            <a:endParaRPr lang="" altLang="en-US" sz="2000" b="1">
              <a:solidFill>
                <a:srgbClr val="0070C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86080" y="1960880"/>
            <a:ext cx="11572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b="1">
                <a:solidFill>
                  <a:srgbClr val="7030A0"/>
                </a:solidFill>
              </a:rPr>
              <a:t>                                         0.25^18                                                        0.95 0.4 0.4  0.4 0.1 0.4  0.1 0.4</a:t>
            </a:r>
            <a:endParaRPr lang="" altLang="en-US" sz="2000" b="1">
              <a:solidFill>
                <a:srgbClr val="7030A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53465" y="3763010"/>
            <a:ext cx="102495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000" b="1">
                <a:solidFill>
                  <a:srgbClr val="0070C0"/>
                </a:solidFill>
              </a:rPr>
              <a:t>TP(</a:t>
            </a:r>
            <a:r>
              <a:rPr lang="en-US" sz="2000" b="1">
                <a:solidFill>
                  <a:srgbClr val="0070C0"/>
                </a:solidFill>
              </a:rPr>
              <a:t>27 transitions probabilities</a:t>
            </a:r>
            <a:r>
              <a:rPr lang="" altLang="en-US" sz="2000" b="1">
                <a:solidFill>
                  <a:srgbClr val="0070C0"/>
                </a:solidFill>
              </a:rPr>
              <a:t>) = 1.0 * 0.9^17 * 0.1 * 1.0 * 0.9^6 * 0.1 = 0.0008862938 </a:t>
            </a:r>
            <a:endParaRPr lang="" altLang="en-US" sz="2000" b="1">
              <a:solidFill>
                <a:srgbClr val="0070C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414145" y="1395730"/>
            <a:ext cx="93548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000" b="1">
                <a:solidFill>
                  <a:srgbClr val="7030A0"/>
                </a:solidFill>
              </a:rPr>
              <a:t>EP(</a:t>
            </a:r>
            <a:r>
              <a:rPr lang="en-US" sz="2000" b="1">
                <a:solidFill>
                  <a:srgbClr val="7030A0"/>
                </a:solidFill>
              </a:rPr>
              <a:t>26 emissions </a:t>
            </a:r>
            <a:r>
              <a:rPr lang="en-US" sz="2000" b="1">
                <a:solidFill>
                  <a:srgbClr val="7030A0"/>
                </a:solidFill>
                <a:sym typeface="+mn-ea"/>
              </a:rPr>
              <a:t>probabilities</a:t>
            </a:r>
            <a:r>
              <a:rPr lang="" altLang="en-US" sz="2000" b="1">
                <a:solidFill>
                  <a:srgbClr val="7030A0"/>
                </a:solidFill>
                <a:sym typeface="+mn-ea"/>
              </a:rPr>
              <a:t>) = 0.25^18 * 0.95 * 0.4^5 * 0.1^2 = 1.41561e-15</a:t>
            </a:r>
            <a:endParaRPr lang="" altLang="en-US" sz="2000" b="1">
              <a:solidFill>
                <a:srgbClr val="7030A0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39115" y="4621530"/>
            <a:ext cx="115208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800" b="1"/>
              <a:t>log(</a:t>
            </a:r>
            <a:r>
              <a:rPr lang="" altLang="en-US" sz="2800" b="1">
                <a:solidFill>
                  <a:srgbClr val="FF0000"/>
                </a:solidFill>
              </a:rPr>
              <a:t>P</a:t>
            </a:r>
            <a:r>
              <a:rPr lang="" altLang="en-US" sz="2800" b="1"/>
              <a:t>) = log(</a:t>
            </a:r>
            <a:r>
              <a:rPr lang="" altLang="en-US" sz="2800" b="1">
                <a:solidFill>
                  <a:srgbClr val="7030A0"/>
                </a:solidFill>
              </a:rPr>
              <a:t>EP</a:t>
            </a:r>
            <a:r>
              <a:rPr lang="" altLang="en-US" sz="2800" b="1"/>
              <a:t> * </a:t>
            </a:r>
            <a:r>
              <a:rPr lang="" altLang="en-US" sz="2800" b="1">
                <a:solidFill>
                  <a:srgbClr val="0070C0"/>
                </a:solidFill>
              </a:rPr>
              <a:t>TP</a:t>
            </a:r>
            <a:r>
              <a:rPr lang="" altLang="en-US" sz="2800" b="1"/>
              <a:t>) = log(</a:t>
            </a:r>
            <a:r>
              <a:rPr lang="en-US" altLang="en-US" sz="2800" b="1">
                <a:solidFill>
                  <a:srgbClr val="7030A0"/>
                </a:solidFill>
                <a:sym typeface="+mn-ea"/>
              </a:rPr>
              <a:t>1.41561e-15</a:t>
            </a:r>
            <a:r>
              <a:rPr lang="en-US" altLang="en-US" sz="2800" b="1">
                <a:sym typeface="+mn-ea"/>
              </a:rPr>
              <a:t> </a:t>
            </a:r>
            <a:r>
              <a:rPr lang="" altLang="en-US" sz="2800" b="1">
                <a:sym typeface="+mn-ea"/>
              </a:rPr>
              <a:t>* </a:t>
            </a:r>
            <a:r>
              <a:rPr lang="en-US" altLang="en-US" sz="2800" b="1">
                <a:solidFill>
                  <a:srgbClr val="0070C0"/>
                </a:solidFill>
                <a:sym typeface="+mn-ea"/>
              </a:rPr>
              <a:t>0.0008862938</a:t>
            </a:r>
            <a:r>
              <a:rPr lang="" altLang="en-US" sz="2800" b="1"/>
              <a:t>) = </a:t>
            </a:r>
            <a:r>
              <a:rPr lang="" altLang="en-US" sz="2800" b="1">
                <a:solidFill>
                  <a:srgbClr val="FF0000"/>
                </a:solidFill>
              </a:rPr>
              <a:t>-41.21968</a:t>
            </a:r>
            <a:endParaRPr lang="" altLang="en-US" sz="2800" b="1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08635" y="5394960"/>
            <a:ext cx="115093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Posterior decoding: </a:t>
            </a:r>
            <a:endParaRPr lang="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= e^-41.22 / (e^-41.22 + e^-43.90 + e^-43.45 + e^-43.94 + e^-42.58 + e^-41.71 ) = 0.47</a:t>
            </a:r>
            <a:endParaRPr lang="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WPS Presentation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2" baseType="lpstr">
      <vt:lpstr>Arial</vt:lpstr>
      <vt:lpstr>宋体</vt:lpstr>
      <vt:lpstr>Wingdings</vt:lpstr>
      <vt:lpstr>宋体</vt:lpstr>
      <vt:lpstr>Arial Unicode MS</vt:lpstr>
      <vt:lpstr>Calibri Light</vt:lpstr>
      <vt:lpstr>Calibri</vt:lpstr>
      <vt:lpstr>微软雅黑</vt:lpstr>
      <vt:lpstr>WenQuanYi Micro Hei</vt:lpstr>
      <vt:lpstr>Times New Roman</vt:lpstr>
      <vt:lpstr>Chandas</vt:lpstr>
      <vt:lpstr>Comic Sans MS</vt:lpstr>
      <vt:lpstr>Courier 10 Pitch</vt:lpstr>
      <vt:lpstr>Gubbi</vt:lpstr>
      <vt:lpstr>DejaVu Sans</vt:lpstr>
      <vt:lpstr>Courier New</vt:lpstr>
      <vt:lpstr>Bitstream Charter</vt:lpstr>
      <vt:lpstr>Andale Mono</vt:lpstr>
      <vt:lpstr>Chilanka</vt:lpstr>
      <vt:lpstr>Webdings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yixf</cp:lastModifiedBy>
  <cp:revision>2</cp:revision>
  <dcterms:created xsi:type="dcterms:W3CDTF">2018-11-16T09:52:35Z</dcterms:created>
  <dcterms:modified xsi:type="dcterms:W3CDTF">2018-11-16T09:52:35Z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