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68" r:id="rId3"/>
    <p:sldId id="257" r:id="rId4"/>
    <p:sldId id="271" r:id="rId5"/>
    <p:sldId id="270" r:id="rId6"/>
    <p:sldId id="258" r:id="rId7"/>
    <p:sldId id="259" r:id="rId8"/>
    <p:sldId id="260" r:id="rId9"/>
    <p:sldId id="261" r:id="rId10"/>
    <p:sldId id="262" r:id="rId11"/>
    <p:sldId id="263" r:id="rId12"/>
    <p:sldId id="265" r:id="rId13"/>
    <p:sldId id="266" r:id="rId14"/>
    <p:sldId id="272" r:id="rId15"/>
    <p:sldId id="267"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38510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9970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78880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7718291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46362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36423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76078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92556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57968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29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45874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9843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41590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8965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20309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10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22029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19086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3/25/2020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14016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866216" y="1085850"/>
            <a:ext cx="6619244" cy="148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sz="4000" dirty="0">
                <a:latin typeface="Times New Roman" panose="02020603050405020304" pitchFamily="18" charset="0"/>
                <a:cs typeface="Times New Roman" panose="02020603050405020304" pitchFamily="18" charset="0"/>
              </a:rPr>
              <a:t>Lab 5 </a:t>
            </a:r>
          </a:p>
          <a:p>
            <a:pPr marL="0" lvl="0" indent="0">
              <a:spcBef>
                <a:spcPts val="0"/>
              </a:spcBef>
              <a:spcAft>
                <a:spcPts val="0"/>
              </a:spcAft>
              <a:buNone/>
            </a:pPr>
            <a:r>
              <a:rPr lang="en-CA" sz="4000" dirty="0">
                <a:latin typeface="Times New Roman" panose="02020603050405020304" pitchFamily="18" charset="0"/>
                <a:cs typeface="Times New Roman" panose="02020603050405020304" pitchFamily="18" charset="0"/>
              </a:rPr>
              <a:t>Music Hub</a:t>
            </a:r>
          </a:p>
        </p:txBody>
      </p:sp>
      <p:sp>
        <p:nvSpPr>
          <p:cNvPr id="135" name="Shape 135"/>
          <p:cNvSpPr txBox="1">
            <a:spLocks noGrp="1"/>
          </p:cNvSpPr>
          <p:nvPr>
            <p:ph type="subTitle" idx="1"/>
          </p:nvPr>
        </p:nvSpPr>
        <p:spPr>
          <a:xfrm>
            <a:off x="866216" y="3102475"/>
            <a:ext cx="2831431" cy="86206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sz="1200" b="1" dirty="0" err="1">
                <a:solidFill>
                  <a:schemeClr val="tx1"/>
                </a:solidFill>
                <a:latin typeface="Times New Roman" panose="02020603050405020304" pitchFamily="18" charset="0"/>
                <a:cs typeface="Times New Roman" panose="02020603050405020304" pitchFamily="18" charset="0"/>
              </a:rPr>
              <a:t>Sohaib</a:t>
            </a:r>
            <a:r>
              <a:rPr lang="en-CA" sz="1200" b="1" dirty="0">
                <a:solidFill>
                  <a:schemeClr val="tx1"/>
                </a:solidFill>
                <a:latin typeface="Times New Roman" panose="02020603050405020304" pitchFamily="18" charset="0"/>
                <a:cs typeface="Times New Roman" panose="02020603050405020304" pitchFamily="18" charset="0"/>
              </a:rPr>
              <a:t> Mohiuddin – 100593657</a:t>
            </a:r>
          </a:p>
          <a:p>
            <a:pPr marL="0" lvl="0" indent="0">
              <a:spcBef>
                <a:spcPts val="0"/>
              </a:spcBef>
              <a:spcAft>
                <a:spcPts val="0"/>
              </a:spcAft>
              <a:buNone/>
            </a:pPr>
            <a:r>
              <a:rPr lang="en-CA" sz="1200" b="1" dirty="0">
                <a:solidFill>
                  <a:schemeClr val="tx1"/>
                </a:solidFill>
                <a:latin typeface="Times New Roman" panose="02020603050405020304" pitchFamily="18" charset="0"/>
                <a:cs typeface="Times New Roman" panose="02020603050405020304" pitchFamily="18" charset="0"/>
              </a:rPr>
              <a:t>Umar Riaz – 100600032</a:t>
            </a:r>
          </a:p>
          <a:p>
            <a:pPr marL="0" lvl="0" indent="0">
              <a:spcBef>
                <a:spcPts val="0"/>
              </a:spcBef>
              <a:spcAft>
                <a:spcPts val="0"/>
              </a:spcAft>
              <a:buNone/>
            </a:pPr>
            <a:r>
              <a:rPr lang="en-CA" sz="1200" b="1" dirty="0">
                <a:solidFill>
                  <a:schemeClr val="tx1"/>
                </a:solidFill>
                <a:latin typeface="Times New Roman" panose="02020603050405020304" pitchFamily="18" charset="0"/>
                <a:cs typeface="Times New Roman" panose="02020603050405020304" pitchFamily="18" charset="0"/>
              </a:rPr>
              <a:t>Bhavik Panchal - 100591777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297500" y="393750"/>
            <a:ext cx="7038900" cy="6541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Operation and maintenance</a:t>
            </a:r>
            <a:br>
              <a:rPr lang="en" dirty="0"/>
            </a:br>
            <a:endParaRPr dirty="0"/>
          </a:p>
        </p:txBody>
      </p:sp>
      <p:sp>
        <p:nvSpPr>
          <p:cNvPr id="174" name="Shape 174"/>
          <p:cNvSpPr txBox="1">
            <a:spLocks noGrp="1"/>
          </p:cNvSpPr>
          <p:nvPr>
            <p:ph type="body" idx="1"/>
          </p:nvPr>
        </p:nvSpPr>
        <p:spPr>
          <a:xfrm>
            <a:off x="1297500" y="1369779"/>
            <a:ext cx="7038900" cy="1587003"/>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 sz="1200" dirty="0">
                <a:latin typeface="Times New Roman" panose="02020603050405020304" pitchFamily="18" charset="0"/>
                <a:cs typeface="Times New Roman" panose="02020603050405020304" pitchFamily="18" charset="0"/>
              </a:rPr>
              <a:t>All the separate functions would need to be integrated and made into one system. The system will be installed and tested by stakeholders and clients. Number of complaints and feedback would be taken into consideration and observed. This will give a guideline to what changes need </a:t>
            </a:r>
            <a:r>
              <a:rPr lang="en-CA" sz="1200" dirty="0">
                <a:latin typeface="Times New Roman" panose="02020603050405020304" pitchFamily="18" charset="0"/>
                <a:cs typeface="Times New Roman" panose="02020603050405020304" pitchFamily="18" charset="0"/>
              </a:rPr>
              <a:t>to be made for future updates. </a:t>
            </a:r>
            <a:br>
              <a:rPr lang="en" sz="1200" dirty="0">
                <a:latin typeface="Times New Roman" panose="02020603050405020304" pitchFamily="18" charset="0"/>
                <a:cs typeface="Times New Roman" panose="02020603050405020304" pitchFamily="18" charset="0"/>
              </a:rPr>
            </a:b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297500" y="393750"/>
            <a:ext cx="7038900" cy="55402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Possible Risks</a:t>
            </a:r>
            <a:endParaRPr dirty="0">
              <a:latin typeface="Times New Roman" panose="02020603050405020304" pitchFamily="18" charset="0"/>
              <a:cs typeface="Times New Roman" panose="02020603050405020304" pitchFamily="18" charset="0"/>
            </a:endParaRPr>
          </a:p>
        </p:txBody>
      </p:sp>
      <p:sp>
        <p:nvSpPr>
          <p:cNvPr id="180" name="Shape 180"/>
          <p:cNvSpPr txBox="1">
            <a:spLocks noGrp="1"/>
          </p:cNvSpPr>
          <p:nvPr>
            <p:ph type="body" idx="1"/>
          </p:nvPr>
        </p:nvSpPr>
        <p:spPr>
          <a:xfrm>
            <a:off x="1297500" y="1556664"/>
            <a:ext cx="7038900" cy="160035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latin typeface="Times New Roman" panose="02020603050405020304" pitchFamily="18" charset="0"/>
                <a:cs typeface="Times New Roman" panose="02020603050405020304" pitchFamily="18" charset="0"/>
              </a:rPr>
              <a:t>The most common task </a:t>
            </a:r>
            <a:r>
              <a:rPr lang="en-CA" sz="1200" dirty="0">
                <a:latin typeface="Times New Roman" panose="02020603050405020304" pitchFamily="18" charset="0"/>
                <a:cs typeface="Times New Roman" panose="02020603050405020304" pitchFamily="18" charset="0"/>
              </a:rPr>
              <a:t>related risk that can occur is the underestimation of cost. Since we are using Agile Methodology, project costs will also increase without planning. </a:t>
            </a:r>
            <a:endParaRPr sz="1200" dirty="0">
              <a:latin typeface="Times New Roman" panose="02020603050405020304" pitchFamily="18" charset="0"/>
              <a:cs typeface="Times New Roman" panose="02020603050405020304" pitchFamily="18" charset="0"/>
            </a:endParaRPr>
          </a:p>
          <a:p>
            <a:pPr marL="0" lvl="0" indent="0" rtl="0">
              <a:spcBef>
                <a:spcPts val="1600"/>
              </a:spcBef>
              <a:spcAft>
                <a:spcPts val="1600"/>
              </a:spcAft>
              <a:buNone/>
            </a:pPr>
            <a:r>
              <a:rPr lang="en" sz="1200" dirty="0">
                <a:latin typeface="Times New Roman" panose="02020603050405020304" pitchFamily="18" charset="0"/>
                <a:cs typeface="Times New Roman" panose="02020603050405020304" pitchFamily="18" charset="0"/>
              </a:rPr>
              <a:t>Solution: </a:t>
            </a:r>
            <a:r>
              <a:rPr lang="en-CA" sz="1200" dirty="0">
                <a:latin typeface="Times New Roman" panose="02020603050405020304" pitchFamily="18" charset="0"/>
                <a:cs typeface="Times New Roman" panose="02020603050405020304" pitchFamily="18" charset="0"/>
              </a:rPr>
              <a:t>This can be overcome by careful and continuous cost planning as the project will continuously change and the cost can be carefully measured for each phase and the entire project.</a:t>
            </a:r>
          </a:p>
          <a:p>
            <a:pPr marL="0" lvl="0" indent="0" rtl="0">
              <a:spcBef>
                <a:spcPts val="1600"/>
              </a:spcBef>
              <a:spcAft>
                <a:spcPts val="160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90"/>
        <p:cNvGrpSpPr/>
        <p:nvPr/>
      </p:nvGrpSpPr>
      <p:grpSpPr>
        <a:xfrm>
          <a:off x="0" y="0"/>
          <a:ext cx="0" cy="0"/>
          <a:chOff x="0" y="0"/>
          <a:chExt cx="0" cy="0"/>
        </a:xfrm>
      </p:grpSpPr>
      <p:pic>
        <p:nvPicPr>
          <p:cNvPr id="196" name="Picture 19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98" name="Picture 19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00" name="Oval 19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2" name="Picture 20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04" name="Picture 20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06" name="Rectangle 20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1" name="Shape 191"/>
          <p:cNvSpPr txBox="1">
            <a:spLocks noGrp="1"/>
          </p:cNvSpPr>
          <p:nvPr>
            <p:ph type="title"/>
          </p:nvPr>
        </p:nvSpPr>
        <p:spPr>
          <a:xfrm>
            <a:off x="6071052" y="1095855"/>
            <a:ext cx="2500257" cy="494408"/>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dirty="0">
                <a:latin typeface="Times New Roman" panose="02020603050405020304" pitchFamily="18" charset="0"/>
                <a:cs typeface="Times New Roman" panose="02020603050405020304" pitchFamily="18" charset="0"/>
              </a:rPr>
              <a:t>Activity Diagram</a:t>
            </a:r>
          </a:p>
        </p:txBody>
      </p:sp>
      <p:sp>
        <p:nvSpPr>
          <p:cNvPr id="208" name="Rectangle 207">
            <a:extLst>
              <a:ext uri="{FF2B5EF4-FFF2-40B4-BE49-F238E27FC236}">
                <a16:creationId xmlns:a16="http://schemas.microsoft.com/office/drawing/2014/main" id="{D5FCE19E-BCF8-456F-B128-8329A924E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85" y="479928"/>
            <a:ext cx="5186748" cy="41836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a:extLst>
              <a:ext uri="{FF2B5EF4-FFF2-40B4-BE49-F238E27FC236}">
                <a16:creationId xmlns:a16="http://schemas.microsoft.com/office/drawing/2014/main" id="{C9456D61-9C6A-4C02-8FD5-5D328B2DB96B}"/>
              </a:ext>
            </a:extLst>
          </p:cNvPr>
          <p:cNvPicPr>
            <a:picLocks noGrp="1" noChangeAspect="1"/>
          </p:cNvPicPr>
          <p:nvPr/>
        </p:nvPicPr>
        <p:blipFill>
          <a:blip r:embed="rId8"/>
          <a:stretch>
            <a:fillRect/>
          </a:stretch>
        </p:blipFill>
        <p:spPr>
          <a:xfrm>
            <a:off x="716544" y="939656"/>
            <a:ext cx="4706688" cy="1341406"/>
          </a:xfrm>
          <a:prstGeom prst="rect">
            <a:avLst/>
          </a:prstGeom>
          <a:effectLst/>
        </p:spPr>
      </p:pic>
      <p:pic>
        <p:nvPicPr>
          <p:cNvPr id="6" name="Picture 5">
            <a:extLst>
              <a:ext uri="{FF2B5EF4-FFF2-40B4-BE49-F238E27FC236}">
                <a16:creationId xmlns:a16="http://schemas.microsoft.com/office/drawing/2014/main" id="{871CAED3-4768-4A72-9524-8BE04E83D7E2}"/>
              </a:ext>
            </a:extLst>
          </p:cNvPr>
          <p:cNvPicPr>
            <a:picLocks noChangeAspect="1"/>
          </p:cNvPicPr>
          <p:nvPr/>
        </p:nvPicPr>
        <p:blipFill>
          <a:blip r:embed="rId9"/>
          <a:stretch>
            <a:fillRect/>
          </a:stretch>
        </p:blipFill>
        <p:spPr>
          <a:xfrm>
            <a:off x="716544" y="2982321"/>
            <a:ext cx="4706688" cy="1106072"/>
          </a:xfrm>
          <a:prstGeom prst="rect">
            <a:avLst/>
          </a:prstGeom>
          <a:effectLst/>
        </p:spPr>
      </p:pic>
      <p:cxnSp>
        <p:nvCxnSpPr>
          <p:cNvPr id="10" name="Straight Connector 9">
            <a:extLst>
              <a:ext uri="{FF2B5EF4-FFF2-40B4-BE49-F238E27FC236}">
                <a16:creationId xmlns:a16="http://schemas.microsoft.com/office/drawing/2014/main" id="{A69A574B-9E47-4398-9FE3-BB88C57E28FD}"/>
              </a:ext>
            </a:extLst>
          </p:cNvPr>
          <p:cNvCxnSpPr/>
          <p:nvPr/>
        </p:nvCxnSpPr>
        <p:spPr>
          <a:xfrm>
            <a:off x="5423232" y="1223787"/>
            <a:ext cx="0" cy="1057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EE70AB-635C-41F6-9651-4EA8D6792F4A}"/>
              </a:ext>
            </a:extLst>
          </p:cNvPr>
          <p:cNvCxnSpPr/>
          <p:nvPr/>
        </p:nvCxnSpPr>
        <p:spPr>
          <a:xfrm flipH="1">
            <a:off x="625642" y="2281062"/>
            <a:ext cx="4797590" cy="33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924AAAD-B02D-46B1-A1AB-CF707CCF1E28}"/>
              </a:ext>
            </a:extLst>
          </p:cNvPr>
          <p:cNvCxnSpPr/>
          <p:nvPr/>
        </p:nvCxnSpPr>
        <p:spPr>
          <a:xfrm rot="16200000" flipH="1">
            <a:off x="218823" y="2721394"/>
            <a:ext cx="904541" cy="90902"/>
          </a:xfrm>
          <a:prstGeom prst="bentConnector3">
            <a:avLst>
              <a:gd name="adj1" fmla="val 100841"/>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2F8AF3-F556-4BB0-BE6D-F94979A4114B}"/>
              </a:ext>
            </a:extLst>
          </p:cNvPr>
          <p:cNvSpPr txBox="1"/>
          <p:nvPr/>
        </p:nvSpPr>
        <p:spPr>
          <a:xfrm>
            <a:off x="6071052" y="1880110"/>
            <a:ext cx="2797775" cy="1692771"/>
          </a:xfrm>
          <a:prstGeom prst="rect">
            <a:avLst/>
          </a:prstGeom>
          <a:noFill/>
        </p:spPr>
        <p:txBody>
          <a:bodyPr wrap="square" rtlCol="0">
            <a:spAutoFit/>
          </a:bodyPr>
          <a:lstStyle/>
          <a:p>
            <a:pPr>
              <a:lnSpc>
                <a:spcPct val="150000"/>
              </a:lnSpc>
            </a:pPr>
            <a:r>
              <a:rPr lang="en-US" sz="1200" dirty="0">
                <a:latin typeface="Times New Roman" panose="02020603050405020304" pitchFamily="18" charset="0"/>
                <a:cs typeface="Times New Roman" panose="02020603050405020304" pitchFamily="18" charset="0"/>
              </a:rPr>
              <a:t>Here is the Activity Diagram, the phases that take the largest amount of time are the development phase with a duration of 28 days and the security phase with a duration of 15 days. </a:t>
            </a:r>
          </a:p>
          <a:p>
            <a:endParaRPr lang="en-CA"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297500" y="393750"/>
            <a:ext cx="7038900" cy="72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Resources</a:t>
            </a:r>
            <a:endParaRPr dirty="0">
              <a:latin typeface="Times New Roman" panose="02020603050405020304" pitchFamily="18" charset="0"/>
              <a:cs typeface="Times New Roman" panose="02020603050405020304" pitchFamily="18" charset="0"/>
            </a:endParaRPr>
          </a:p>
        </p:txBody>
      </p:sp>
      <p:sp>
        <p:nvSpPr>
          <p:cNvPr id="199" name="Shape 199"/>
          <p:cNvSpPr txBox="1">
            <a:spLocks noGrp="1"/>
          </p:cNvSpPr>
          <p:nvPr>
            <p:ph type="body" idx="1"/>
          </p:nvPr>
        </p:nvSpPr>
        <p:spPr>
          <a:xfrm>
            <a:off x="1297500" y="1557232"/>
            <a:ext cx="7038900" cy="2029035"/>
          </a:xfrm>
          <a:prstGeom prst="rect">
            <a:avLst/>
          </a:prstGeom>
        </p:spPr>
        <p:txBody>
          <a:bodyPr spcFirstLastPara="1" wrap="square" lIns="91425" tIns="91425" rIns="91425" bIns="91425" anchor="t" anchorCtr="0">
            <a:noAutofit/>
          </a:bodyPr>
          <a:lstStyle/>
          <a:p>
            <a:pPr lvl="0" rtl="0">
              <a:lnSpc>
                <a:spcPct val="150000"/>
              </a:lnSpc>
              <a:spcBef>
                <a:spcPts val="0"/>
              </a:spcBef>
              <a:spcAft>
                <a:spcPts val="0"/>
              </a:spcAft>
              <a:buSzPts val="1300"/>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The project resources consist of multidisciplinary members (multiple specializations).</a:t>
            </a:r>
          </a:p>
          <a:p>
            <a:pPr lvl="0" rtl="0">
              <a:lnSpc>
                <a:spcPct val="150000"/>
              </a:lnSpc>
              <a:spcBef>
                <a:spcPts val="0"/>
              </a:spcBef>
              <a:spcAft>
                <a:spcPts val="0"/>
              </a:spcAft>
              <a:buSzPts val="1300"/>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Business Analysts – 2 employees</a:t>
            </a:r>
          </a:p>
          <a:p>
            <a:pPr lvl="0">
              <a:lnSpc>
                <a:spcPct val="150000"/>
              </a:lnSpc>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Developers – 3 employees</a:t>
            </a:r>
          </a:p>
          <a:p>
            <a:pPr lvl="0">
              <a:lnSpc>
                <a:spcPct val="150000"/>
              </a:lnSpc>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IT Support – 3 employees</a:t>
            </a:r>
          </a:p>
          <a:p>
            <a:pPr lvl="0">
              <a:lnSpc>
                <a:spcPct val="150000"/>
              </a:lnSpc>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Quality Assurance (Tester) – 2 employees</a:t>
            </a:r>
          </a:p>
          <a:p>
            <a:pPr lvl="0">
              <a:lnSpc>
                <a:spcPct val="150000"/>
              </a:lnSpc>
              <a:buFont typeface="Wingdings" panose="05000000000000000000" pitchFamily="2" charset="2"/>
              <a:buChar char="q"/>
            </a:pPr>
            <a:r>
              <a:rPr lang="en-CA" sz="1200" dirty="0">
                <a:latin typeface="Times New Roman" panose="02020603050405020304" pitchFamily="18" charset="0"/>
                <a:cs typeface="Times New Roman" panose="02020603050405020304" pitchFamily="18" charset="0"/>
              </a:rPr>
              <a:t>Deployment – 2 employees</a:t>
            </a:r>
            <a:br>
              <a:rPr lang="en" sz="1200" dirty="0">
                <a:latin typeface="Times New Roman" panose="02020603050405020304" pitchFamily="18" charset="0"/>
                <a:cs typeface="Times New Roman" panose="02020603050405020304" pitchFamily="18" charset="0"/>
              </a:rPr>
            </a:b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9CEF-2E40-4DE1-93CB-0872DDF10A44}"/>
              </a:ext>
            </a:extLst>
          </p:cNvPr>
          <p:cNvSpPr>
            <a:spLocks noGrp="1"/>
          </p:cNvSpPr>
          <p:nvPr>
            <p:ph type="title"/>
          </p:nvPr>
        </p:nvSpPr>
        <p:spPr>
          <a:xfrm>
            <a:off x="1297500" y="393750"/>
            <a:ext cx="7038900" cy="524822"/>
          </a:xfrm>
        </p:spPr>
        <p:txBody>
          <a:bodyPr/>
          <a:lstStyle/>
          <a:p>
            <a:r>
              <a:rPr lang="en-US" dirty="0">
                <a:latin typeface="Times New Roman" panose="02020603050405020304" pitchFamily="18" charset="0"/>
                <a:cs typeface="Times New Roman" panose="02020603050405020304" pitchFamily="18" charset="0"/>
              </a:rPr>
              <a:t>Gantt Chart &amp; Resource Timeline</a:t>
            </a:r>
            <a:endParaRPr lang="en-US" dirty="0"/>
          </a:p>
        </p:txBody>
      </p:sp>
      <p:sp>
        <p:nvSpPr>
          <p:cNvPr id="3" name="Text Placeholder 2">
            <a:extLst>
              <a:ext uri="{FF2B5EF4-FFF2-40B4-BE49-F238E27FC236}">
                <a16:creationId xmlns:a16="http://schemas.microsoft.com/office/drawing/2014/main" id="{3A8AD90D-6A90-4970-9CEB-470C783F9310}"/>
              </a:ext>
            </a:extLst>
          </p:cNvPr>
          <p:cNvSpPr>
            <a:spLocks noGrp="1"/>
          </p:cNvSpPr>
          <p:nvPr>
            <p:ph type="body" idx="1"/>
          </p:nvPr>
        </p:nvSpPr>
        <p:spPr>
          <a:xfrm>
            <a:off x="206908" y="1141332"/>
            <a:ext cx="8843650" cy="3744368"/>
          </a:xfrm>
        </p:spPr>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EE547D29-C8D9-4FB6-8CC5-354B8C9CCECE}"/>
              </a:ext>
            </a:extLst>
          </p:cNvPr>
          <p:cNvPicPr>
            <a:picLocks noChangeAspect="1"/>
          </p:cNvPicPr>
          <p:nvPr/>
        </p:nvPicPr>
        <p:blipFill>
          <a:blip r:embed="rId2"/>
          <a:stretch>
            <a:fillRect/>
          </a:stretch>
        </p:blipFill>
        <p:spPr>
          <a:xfrm>
            <a:off x="377893" y="1567550"/>
            <a:ext cx="3925259" cy="2703496"/>
          </a:xfrm>
          <a:prstGeom prst="rect">
            <a:avLst/>
          </a:prstGeom>
          <a:effectLst/>
        </p:spPr>
      </p:pic>
      <p:pic>
        <p:nvPicPr>
          <p:cNvPr id="5" name="Picture 4" descr="A screenshot of a social media post&#10;&#10;Description automatically generated">
            <a:extLst>
              <a:ext uri="{FF2B5EF4-FFF2-40B4-BE49-F238E27FC236}">
                <a16:creationId xmlns:a16="http://schemas.microsoft.com/office/drawing/2014/main" id="{8E441425-28AD-4377-9445-2DD146680844}"/>
              </a:ext>
            </a:extLst>
          </p:cNvPr>
          <p:cNvPicPr>
            <a:picLocks noChangeAspect="1"/>
          </p:cNvPicPr>
          <p:nvPr/>
        </p:nvPicPr>
        <p:blipFill>
          <a:blip r:embed="rId3"/>
          <a:stretch>
            <a:fillRect/>
          </a:stretch>
        </p:blipFill>
        <p:spPr>
          <a:xfrm>
            <a:off x="4572000" y="2272103"/>
            <a:ext cx="4365092" cy="1298729"/>
          </a:xfrm>
          <a:prstGeom prst="rect">
            <a:avLst/>
          </a:prstGeom>
          <a:effectLst/>
        </p:spPr>
      </p:pic>
    </p:spTree>
    <p:extLst>
      <p:ext uri="{BB962C8B-B14F-4D97-AF65-F5344CB8AC3E}">
        <p14:creationId xmlns:p14="http://schemas.microsoft.com/office/powerpoint/2010/main" val="4928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2E82-5218-470C-8581-62D44D78B555}"/>
              </a:ext>
            </a:extLst>
          </p:cNvPr>
          <p:cNvSpPr>
            <a:spLocks noGrp="1"/>
          </p:cNvSpPr>
          <p:nvPr>
            <p:ph type="title"/>
          </p:nvPr>
        </p:nvSpPr>
        <p:spPr>
          <a:xfrm>
            <a:off x="2560976" y="1658050"/>
            <a:ext cx="3706335" cy="1827399"/>
          </a:xfrm>
        </p:spPr>
        <p:txBody>
          <a:bodyPr/>
          <a:lstStyle/>
          <a:p>
            <a:r>
              <a:rPr lang="en-CA" sz="4000" dirty="0">
                <a:latin typeface="Times New Roman" panose="02020603050405020304" pitchFamily="18" charset="0"/>
                <a:cs typeface="Times New Roman" panose="02020603050405020304" pitchFamily="18" charset="0"/>
              </a:rPr>
              <a:t>Thank You! </a:t>
            </a:r>
            <a:br>
              <a:rPr lang="en-CA" sz="4000" dirty="0">
                <a:latin typeface="Times New Roman" panose="02020603050405020304" pitchFamily="18" charset="0"/>
                <a:cs typeface="Times New Roman" panose="02020603050405020304" pitchFamily="18" charset="0"/>
              </a:rPr>
            </a:br>
            <a:r>
              <a:rPr lang="en-CA" sz="4000" dirty="0">
                <a:latin typeface="Times New Roman" panose="02020603050405020304" pitchFamily="18" charset="0"/>
                <a:cs typeface="Times New Roman" panose="02020603050405020304" pitchFamily="18" charset="0"/>
              </a:rPr>
              <a:t>Any Questions?</a:t>
            </a:r>
            <a:br>
              <a:rPr lang="en-CA" sz="4800" dirty="0"/>
            </a:br>
            <a:endParaRPr lang="en-CA" sz="4800" dirty="0"/>
          </a:p>
        </p:txBody>
      </p:sp>
    </p:spTree>
    <p:extLst>
      <p:ext uri="{BB962C8B-B14F-4D97-AF65-F5344CB8AC3E}">
        <p14:creationId xmlns:p14="http://schemas.microsoft.com/office/powerpoint/2010/main" val="401162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1">
            <a:extLst>
              <a:ext uri="{FF2B5EF4-FFF2-40B4-BE49-F238E27FC236}">
                <a16:creationId xmlns:a16="http://schemas.microsoft.com/office/drawing/2014/main" id="{D3FA8EC6-0BB6-4022-AF4C-E8E9241A6EDA}"/>
              </a:ext>
            </a:extLst>
          </p:cNvPr>
          <p:cNvSpPr txBox="1">
            <a:spLocks/>
          </p:cNvSpPr>
          <p:nvPr/>
        </p:nvSpPr>
        <p:spPr>
          <a:xfrm>
            <a:off x="1297500" y="393750"/>
            <a:ext cx="7038900" cy="600743"/>
          </a:xfrm>
          <a:prstGeom prst="rect">
            <a:avLst/>
          </a:prstGeom>
        </p:spPr>
        <p:txBody>
          <a:bodyPr spcFirstLastPara="1" vert="horz" wrap="square" lIns="91425" tIns="91425" rIns="91425" bIns="91425"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400" dirty="0">
                <a:latin typeface="Times New Roman" panose="02020603050405020304" pitchFamily="18" charset="0"/>
                <a:cs typeface="Times New Roman" panose="02020603050405020304" pitchFamily="18" charset="0"/>
              </a:rPr>
              <a:t>Description</a:t>
            </a:r>
          </a:p>
        </p:txBody>
      </p:sp>
      <p:sp>
        <p:nvSpPr>
          <p:cNvPr id="7" name="Shape 142">
            <a:extLst>
              <a:ext uri="{FF2B5EF4-FFF2-40B4-BE49-F238E27FC236}">
                <a16:creationId xmlns:a16="http://schemas.microsoft.com/office/drawing/2014/main" id="{A3466F27-B9FF-4057-A785-BD9288943D24}"/>
              </a:ext>
            </a:extLst>
          </p:cNvPr>
          <p:cNvSpPr txBox="1">
            <a:spLocks/>
          </p:cNvSpPr>
          <p:nvPr/>
        </p:nvSpPr>
        <p:spPr>
          <a:xfrm>
            <a:off x="1297500" y="994493"/>
            <a:ext cx="7575505" cy="2986961"/>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lnSpc>
                <a:spcPct val="150000"/>
              </a:lnSpc>
              <a:spcBef>
                <a:spcPts val="0"/>
              </a:spcBef>
              <a:spcAft>
                <a:spcPts val="1600"/>
              </a:spcAft>
              <a:buNone/>
            </a:pPr>
            <a:r>
              <a:rPr lang="en-US" sz="1200" dirty="0">
                <a:latin typeface="Times New Roman" panose="02020603050405020304" pitchFamily="18" charset="0"/>
                <a:cs typeface="Times New Roman" panose="02020603050405020304" pitchFamily="18" charset="0"/>
              </a:rPr>
              <a:t>Distribution networks are a major challenge for musicians/artists especially in the developing worlds where piracy is rife. Label owners can also take advantage of the musicians. Majority of the artists prefer a system that gives them direct control of the royalties and eliminates piracy. Music hub is a service platform that allows a verified artist to upload his/her music onto the platform. Royalties will be paid directly to artists based on the number of listeners per month. The artists will be able to track their earnings on the application anytime. </a:t>
            </a:r>
          </a:p>
          <a:p>
            <a:pPr marL="0" indent="0">
              <a:lnSpc>
                <a:spcPct val="150000"/>
              </a:lnSpc>
              <a:spcBef>
                <a:spcPts val="0"/>
              </a:spcBef>
              <a:spcAft>
                <a:spcPts val="1600"/>
              </a:spcAft>
              <a:buNone/>
            </a:pPr>
            <a:r>
              <a:rPr lang="en-US" sz="1200" dirty="0">
                <a:latin typeface="Times New Roman" panose="02020603050405020304" pitchFamily="18" charset="0"/>
                <a:cs typeface="Times New Roman" panose="02020603050405020304" pitchFamily="18" charset="0"/>
              </a:rPr>
              <a:t>The clients will subscribe to the platform with a premium account to listen to music of their choice with no advertisements, or they can create a free account that allows advertising and restricted features. Premium account holders can listen offline, but the platform will not support off-the-platform download from the application. Clients will also have a recommendation service that tracks the type of music they play most and will suggest similar music to them.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49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297500" y="393750"/>
            <a:ext cx="7038900" cy="72755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Why Music Hub?</a:t>
            </a:r>
            <a:endParaRPr dirty="0">
              <a:latin typeface="Times New Roman" panose="02020603050405020304" pitchFamily="18" charset="0"/>
              <a:cs typeface="Times New Roman" panose="02020603050405020304" pitchFamily="18" charset="0"/>
            </a:endParaRPr>
          </a:p>
        </p:txBody>
      </p:sp>
      <p:sp>
        <p:nvSpPr>
          <p:cNvPr id="142" name="Shape 142"/>
          <p:cNvSpPr txBox="1">
            <a:spLocks noGrp="1"/>
          </p:cNvSpPr>
          <p:nvPr>
            <p:ph type="body" idx="1"/>
          </p:nvPr>
        </p:nvSpPr>
        <p:spPr>
          <a:xfrm>
            <a:off x="1297500" y="1057757"/>
            <a:ext cx="7038900" cy="2466981"/>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1600"/>
              </a:spcAft>
              <a:buNone/>
            </a:pPr>
            <a:r>
              <a:rPr lang="en" sz="1200" dirty="0">
                <a:latin typeface="Times New Roman" panose="02020603050405020304" pitchFamily="18" charset="0"/>
                <a:cs typeface="Times New Roman" panose="02020603050405020304" pitchFamily="18" charset="0"/>
              </a:rPr>
              <a:t>People pirat</a:t>
            </a:r>
            <a:r>
              <a:rPr lang="en-US" sz="1200" dirty="0">
                <a:latin typeface="Times New Roman" panose="02020603050405020304" pitchFamily="18" charset="0"/>
                <a:cs typeface="Times New Roman" panose="02020603050405020304" pitchFamily="18" charset="0"/>
              </a:rPr>
              <a:t>e</a:t>
            </a:r>
            <a:r>
              <a:rPr lang="en" sz="1200" dirty="0">
                <a:latin typeface="Times New Roman" panose="02020603050405020304" pitchFamily="18" charset="0"/>
                <a:cs typeface="Times New Roman" panose="02020603050405020304" pitchFamily="18" charset="0"/>
              </a:rPr>
              <a:t> music since it costs them no money and because of how easy it is to do. This however hurts artists, </a:t>
            </a:r>
            <a:r>
              <a:rPr lang="en-US" sz="1200" dirty="0">
                <a:latin typeface="Times New Roman" panose="02020603050405020304" pitchFamily="18" charset="0"/>
                <a:cs typeface="Times New Roman" panose="02020603050405020304" pitchFamily="18" charset="0"/>
              </a:rPr>
              <a:t>especially</a:t>
            </a:r>
            <a:r>
              <a:rPr lang="en" sz="1200" dirty="0">
                <a:latin typeface="Times New Roman" panose="02020603050405020304" pitchFamily="18" charset="0"/>
                <a:cs typeface="Times New Roman" panose="02020603050405020304" pitchFamily="18" charset="0"/>
              </a:rPr>
              <a:t> the upcoming artists. Music hub </a:t>
            </a:r>
            <a:r>
              <a:rPr lang="en-US" sz="1200" dirty="0">
                <a:latin typeface="Times New Roman" panose="02020603050405020304" pitchFamily="18" charset="0"/>
                <a:cs typeface="Times New Roman" panose="02020603050405020304" pitchFamily="18" charset="0"/>
              </a:rPr>
              <a:t>will make music easily accessible to people so that they don’t have to pirate it while benefitting the artists at the same time. This will give the artists a safe environment to release their music without the fear of not making enough money. </a:t>
            </a:r>
          </a:p>
          <a:p>
            <a:pPr marL="0" lvl="0" indent="0" rtl="0">
              <a:spcBef>
                <a:spcPts val="0"/>
              </a:spcBef>
              <a:spcAft>
                <a:spcPts val="1600"/>
              </a:spcAft>
              <a:buNone/>
            </a:pPr>
            <a:br>
              <a:rPr lang="en" sz="1200" dirty="0">
                <a:highlight>
                  <a:srgbClr val="000000"/>
                </a:highlight>
                <a:latin typeface="Times New Roman" panose="02020603050405020304" pitchFamily="18" charset="0"/>
                <a:cs typeface="Times New Roman" panose="02020603050405020304" pitchFamily="18" charset="0"/>
              </a:rPr>
            </a:br>
            <a:endParaRPr sz="1200" dirty="0">
              <a:highlight>
                <a:srgbClr val="0000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8E26-772B-4745-A26E-F2C3BA6304DB}"/>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E0D9A094-C585-4329-8BD0-F857F3619DA9}"/>
              </a:ext>
            </a:extLst>
          </p:cNvPr>
          <p:cNvSpPr>
            <a:spLocks noGrp="1"/>
          </p:cNvSpPr>
          <p:nvPr>
            <p:ph type="body" idx="1"/>
          </p:nvPr>
        </p:nvSpPr>
        <p:spPr>
          <a:xfrm>
            <a:off x="1297500" y="1116150"/>
            <a:ext cx="7038900" cy="2911200"/>
          </a:xfrm>
        </p:spPr>
        <p:txBody>
          <a:bodyPr>
            <a:normAutofit lnSpcReduction="10000"/>
          </a:bodyPr>
          <a:lstStyle/>
          <a:p>
            <a:r>
              <a:rPr lang="en-US" dirty="0"/>
              <a:t>The software will allow every artist that is verified and licensed to upload his/her music.</a:t>
            </a:r>
          </a:p>
          <a:p>
            <a:r>
              <a:rPr lang="en-US" dirty="0"/>
              <a:t>If the client signs up for a premium account, they will have an advertisement-free experience</a:t>
            </a:r>
          </a:p>
          <a:p>
            <a:r>
              <a:rPr lang="en-US" dirty="0"/>
              <a:t>Every artist’s record will be organized and managed to allow investors to add new artist’s as well as track their management</a:t>
            </a:r>
          </a:p>
          <a:p>
            <a:r>
              <a:rPr lang="en-US" dirty="0"/>
              <a:t>Depending on the music the user has listened to, their will be a recommendation service that will recommend music that is similar to the music already played</a:t>
            </a:r>
          </a:p>
          <a:p>
            <a:r>
              <a:rPr lang="en-US" dirty="0"/>
              <a:t>Clients will be able to download music in the web application. This music will have offline capabilities but will not be available outside the application. </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13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05AF-F034-4C79-A1EF-8A23165BA246}"/>
              </a:ext>
            </a:extLst>
          </p:cNvPr>
          <p:cNvSpPr>
            <a:spLocks noGrp="1"/>
          </p:cNvSpPr>
          <p:nvPr>
            <p:ph type="title"/>
          </p:nvPr>
        </p:nvSpPr>
        <p:spPr/>
        <p:txBody>
          <a:bodyPr/>
          <a:lstStyle/>
          <a:p>
            <a:r>
              <a:rPr lang="en-CA" dirty="0"/>
              <a:t>Measures of Success</a:t>
            </a:r>
          </a:p>
        </p:txBody>
      </p:sp>
      <p:sp>
        <p:nvSpPr>
          <p:cNvPr id="3" name="Text Placeholder 2">
            <a:extLst>
              <a:ext uri="{FF2B5EF4-FFF2-40B4-BE49-F238E27FC236}">
                <a16:creationId xmlns:a16="http://schemas.microsoft.com/office/drawing/2014/main" id="{E12F4018-ADB5-4AF6-9F06-97C2C356C386}"/>
              </a:ext>
            </a:extLst>
          </p:cNvPr>
          <p:cNvSpPr>
            <a:spLocks noGrp="1"/>
          </p:cNvSpPr>
          <p:nvPr>
            <p:ph type="body" idx="1"/>
          </p:nvPr>
        </p:nvSpPr>
        <p:spPr>
          <a:xfrm>
            <a:off x="1297500" y="1116150"/>
            <a:ext cx="7038900" cy="2911200"/>
          </a:xfrm>
        </p:spPr>
        <p:txBody>
          <a:bodyPr>
            <a:normAutofit lnSpcReduction="10000"/>
          </a:bodyPr>
          <a:lstStyle/>
          <a:p>
            <a:r>
              <a:rPr lang="en-CA" dirty="0"/>
              <a:t>Artists will have an ‘artist account’ that will provide the ability to upload their music and track their earnings</a:t>
            </a:r>
          </a:p>
          <a:p>
            <a:r>
              <a:rPr lang="en-CA" dirty="0"/>
              <a:t>A database will store customer types (premium or non-premium) to enable or disable advertisements</a:t>
            </a:r>
          </a:p>
          <a:p>
            <a:r>
              <a:rPr lang="en-US" dirty="0"/>
              <a:t>The investor will have a separate account on the web application where they are able to add and track the performance of new artists</a:t>
            </a:r>
          </a:p>
          <a:p>
            <a:r>
              <a:rPr lang="en-US" dirty="0"/>
              <a:t>A Functional database that keeps track of what customers are listening to and based on that information provides new recommendations to the customers</a:t>
            </a:r>
          </a:p>
          <a:p>
            <a:r>
              <a:rPr lang="en-US" dirty="0"/>
              <a:t>A web application that appeals to customers where ads are displayed appropriately for non premium customers and not for premium ones</a:t>
            </a:r>
          </a:p>
          <a:p>
            <a:r>
              <a:rPr lang="en-US" dirty="0"/>
              <a:t>A security mechanism to prevent customers from pirating the music </a:t>
            </a:r>
            <a:endParaRPr lang="en-CA" dirty="0"/>
          </a:p>
        </p:txBody>
      </p:sp>
    </p:spTree>
    <p:extLst>
      <p:ext uri="{BB962C8B-B14F-4D97-AF65-F5344CB8AC3E}">
        <p14:creationId xmlns:p14="http://schemas.microsoft.com/office/powerpoint/2010/main" val="289919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297500" y="393750"/>
            <a:ext cx="7038900" cy="68883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 Features and Requirements</a:t>
            </a:r>
            <a:endParaRPr dirty="0">
              <a:latin typeface="Times New Roman" panose="02020603050405020304" pitchFamily="18" charset="0"/>
              <a:cs typeface="Times New Roman" panose="02020603050405020304" pitchFamily="18" charset="0"/>
            </a:endParaRPr>
          </a:p>
        </p:txBody>
      </p:sp>
      <p:sp>
        <p:nvSpPr>
          <p:cNvPr id="148" name="Shape 148"/>
          <p:cNvSpPr txBox="1">
            <a:spLocks noGrp="1"/>
          </p:cNvSpPr>
          <p:nvPr>
            <p:ph type="body" idx="1"/>
          </p:nvPr>
        </p:nvSpPr>
        <p:spPr>
          <a:xfrm>
            <a:off x="1302170" y="1368263"/>
            <a:ext cx="7038900" cy="2736526"/>
          </a:xfrm>
          <a:prstGeom prst="rect">
            <a:avLst/>
          </a:prstGeom>
        </p:spPr>
        <p:txBody>
          <a:bodyPr spcFirstLastPara="1" wrap="square" lIns="91425" tIns="91425" rIns="91425" bIns="91425" anchor="t" anchorCtr="0">
            <a:noAutofit/>
          </a:bodyPr>
          <a:lstStyle/>
          <a:p>
            <a:pPr lvl="0" rtl="0">
              <a:lnSpc>
                <a:spcPct val="150000"/>
              </a:lnSpc>
              <a:spcBef>
                <a:spcPts val="0"/>
              </a:spcBef>
              <a:spcAft>
                <a:spcPts val="0"/>
              </a:spcAft>
              <a:buSzPts val="1300"/>
              <a:buFont typeface="Wingdings" panose="05000000000000000000" pitchFamily="2" charset="2"/>
              <a:buChar char="q"/>
            </a:pPr>
            <a:r>
              <a:rPr lang="en" sz="1200" dirty="0">
                <a:latin typeface="Times New Roman" panose="02020603050405020304" pitchFamily="18" charset="0"/>
                <a:cs typeface="Times New Roman" panose="02020603050405020304" pitchFamily="18" charset="0"/>
              </a:rPr>
              <a:t>User</a:t>
            </a:r>
            <a:r>
              <a:rPr lang="en-US" sz="1200" dirty="0">
                <a:latin typeface="Times New Roman" panose="02020603050405020304" pitchFamily="18" charset="0"/>
                <a:cs typeface="Times New Roman" panose="02020603050405020304" pitchFamily="18" charset="0"/>
              </a:rPr>
              <a:t>s</a:t>
            </a:r>
            <a:r>
              <a:rPr lang="en" sz="1200" dirty="0">
                <a:latin typeface="Times New Roman" panose="02020603050405020304" pitchFamily="18" charset="0"/>
                <a:cs typeface="Times New Roman" panose="02020603050405020304" pitchFamily="18" charset="0"/>
              </a:rPr>
              <a:t> can use the free account to listen to their favorite music. However with the free account there will be ads to help support the artists. </a:t>
            </a:r>
          </a:p>
          <a:p>
            <a:pPr lvl="0" rtl="0">
              <a:lnSpc>
                <a:spcPct val="150000"/>
              </a:lnSpc>
              <a:spcBef>
                <a:spcPts val="0"/>
              </a:spcBef>
              <a:spcAft>
                <a:spcPts val="0"/>
              </a:spcAft>
              <a:buSzPts val="1300"/>
              <a:buFont typeface="Wingdings" panose="05000000000000000000" pitchFamily="2" charset="2"/>
              <a:buChar char="q"/>
            </a:pPr>
            <a:r>
              <a:rPr lang="en" sz="1200" dirty="0">
                <a:latin typeface="Times New Roman" panose="02020603050405020304" pitchFamily="18" charset="0"/>
                <a:cs typeface="Times New Roman" panose="02020603050405020304" pitchFamily="18" charset="0"/>
              </a:rPr>
              <a:t>Users can upgrade to premium account for a defined price, which disables the ads and provides the user with extra features. </a:t>
            </a:r>
          </a:p>
          <a:p>
            <a:pPr lvl="0" rtl="0">
              <a:lnSpc>
                <a:spcPct val="150000"/>
              </a:lnSpc>
              <a:spcBef>
                <a:spcPts val="0"/>
              </a:spcBef>
              <a:spcAft>
                <a:spcPts val="0"/>
              </a:spcAft>
              <a:buSzPts val="1300"/>
              <a:buFont typeface="Wingdings" panose="05000000000000000000" pitchFamily="2" charset="2"/>
              <a:buChar char="q"/>
            </a:pPr>
            <a:r>
              <a:rPr lang="en" sz="1200" dirty="0">
                <a:latin typeface="Times New Roman" panose="02020603050405020304" pitchFamily="18" charset="0"/>
                <a:cs typeface="Times New Roman" panose="02020603050405020304" pitchFamily="18" charset="0"/>
              </a:rPr>
              <a:t>Users can listen to artists and music </a:t>
            </a:r>
            <a:r>
              <a:rPr lang="en-US" sz="1200" dirty="0">
                <a:latin typeface="Times New Roman" panose="02020603050405020304" pitchFamily="18" charset="0"/>
                <a:cs typeface="Times New Roman" panose="02020603050405020304" pitchFamily="18" charset="0"/>
              </a:rPr>
              <a:t>from </a:t>
            </a:r>
            <a:r>
              <a:rPr lang="en" sz="1200" dirty="0">
                <a:latin typeface="Times New Roman" panose="02020603050405020304" pitchFamily="18" charset="0"/>
                <a:cs typeface="Times New Roman" panose="02020603050405020304" pitchFamily="18" charset="0"/>
              </a:rPr>
              <a:t>all over with world.</a:t>
            </a:r>
          </a:p>
          <a:p>
            <a:pPr lvl="0" rtl="0">
              <a:lnSpc>
                <a:spcPct val="150000"/>
              </a:lnSpc>
              <a:spcBef>
                <a:spcPts val="0"/>
              </a:spcBef>
              <a:spcAft>
                <a:spcPts val="0"/>
              </a:spcAft>
              <a:buSzPts val="1300"/>
              <a:buFont typeface="Wingdings" panose="05000000000000000000" pitchFamily="2" charset="2"/>
              <a:buChar char="q"/>
            </a:pPr>
            <a:r>
              <a:rPr lang="en" sz="1200" dirty="0">
                <a:latin typeface="Times New Roman" panose="02020603050405020304" pitchFamily="18" charset="0"/>
                <a:cs typeface="Times New Roman" panose="02020603050405020304" pitchFamily="18" charset="0"/>
              </a:rPr>
              <a:t>Users can keep a track of their favorite artist shows and book tickets</a:t>
            </a:r>
          </a:p>
          <a:p>
            <a:pPr lvl="0" rtl="0">
              <a:lnSpc>
                <a:spcPct val="150000"/>
              </a:lnSpc>
              <a:spcBef>
                <a:spcPts val="0"/>
              </a:spcBef>
              <a:spcAft>
                <a:spcPts val="0"/>
              </a:spcAft>
              <a:buSzPts val="1300"/>
              <a:buFont typeface="Wingdings" panose="05000000000000000000" pitchFamily="2" charset="2"/>
              <a:buChar char="q"/>
            </a:pPr>
            <a:r>
              <a:rPr lang="en" sz="1200" dirty="0">
                <a:latin typeface="Times New Roman" panose="02020603050405020304" pitchFamily="18" charset="0"/>
                <a:cs typeface="Times New Roman" panose="02020603050405020304" pitchFamily="18" charset="0"/>
              </a:rPr>
              <a:t>Artists </a:t>
            </a:r>
            <a:r>
              <a:rPr lang="en-US" sz="1200" dirty="0">
                <a:latin typeface="Times New Roman" panose="02020603050405020304" pitchFamily="18" charset="0"/>
                <a:cs typeface="Times New Roman" panose="02020603050405020304" pitchFamily="18" charset="0"/>
              </a:rPr>
              <a:t>will have to register with Music Hub in order to release their music and get their royalties </a:t>
            </a:r>
            <a:br>
              <a:rPr lang="en"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297500" y="393750"/>
            <a:ext cx="7038900" cy="59406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Implementation </a:t>
            </a:r>
            <a:r>
              <a:rPr lang="en-US" dirty="0">
                <a:latin typeface="Times New Roman" panose="02020603050405020304" pitchFamily="18" charset="0"/>
                <a:cs typeface="Times New Roman" panose="02020603050405020304" pitchFamily="18" charset="0"/>
              </a:rPr>
              <a:t>Model</a:t>
            </a:r>
            <a:endParaRPr dirty="0">
              <a:latin typeface="Times New Roman" panose="02020603050405020304" pitchFamily="18" charset="0"/>
              <a:cs typeface="Times New Roman" panose="02020603050405020304" pitchFamily="18" charset="0"/>
            </a:endParaRPr>
          </a:p>
        </p:txBody>
      </p:sp>
      <p:sp>
        <p:nvSpPr>
          <p:cNvPr id="155" name="Shape 155"/>
          <p:cNvSpPr txBox="1">
            <a:spLocks noGrp="1"/>
          </p:cNvSpPr>
          <p:nvPr>
            <p:ph type="body" idx="1"/>
          </p:nvPr>
        </p:nvSpPr>
        <p:spPr>
          <a:xfrm>
            <a:off x="1297500" y="1397420"/>
            <a:ext cx="7038900" cy="29112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 sz="1200" dirty="0">
                <a:latin typeface="Times New Roman" panose="02020603050405020304" pitchFamily="18" charset="0"/>
                <a:cs typeface="Times New Roman" panose="02020603050405020304" pitchFamily="18" charset="0"/>
              </a:rPr>
              <a:t>The model we chose for our project was </a:t>
            </a:r>
            <a:r>
              <a:rPr lang="en-CA" sz="1200" dirty="0">
                <a:latin typeface="Times New Roman" panose="02020603050405020304" pitchFamily="18" charset="0"/>
                <a:cs typeface="Times New Roman" panose="02020603050405020304" pitchFamily="18" charset="0"/>
              </a:rPr>
              <a:t>the Agile Model. This methodology involves continuous iterations of development and testing. The characteristics of the Agile process played to our advantage such as client focused, multidisciplinary teams (multiple people/teams involving different professional specializations) and an incremental process. The main disadvantage for us is the project going off track. Agile model involves continuous change and therefore can go off track if the project is not managed as increments are completed.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297500" y="393750"/>
            <a:ext cx="7038900" cy="72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Software Implementation</a:t>
            </a:r>
            <a:endParaRPr dirty="0">
              <a:latin typeface="Times New Roman" panose="02020603050405020304" pitchFamily="18" charset="0"/>
              <a:cs typeface="Times New Roman" panose="02020603050405020304" pitchFamily="18" charset="0"/>
            </a:endParaRPr>
          </a:p>
        </p:txBody>
      </p:sp>
      <p:sp>
        <p:nvSpPr>
          <p:cNvPr id="162" name="Shape 162"/>
          <p:cNvSpPr txBox="1">
            <a:spLocks noGrp="1"/>
          </p:cNvSpPr>
          <p:nvPr>
            <p:ph type="body" idx="1"/>
          </p:nvPr>
        </p:nvSpPr>
        <p:spPr>
          <a:xfrm>
            <a:off x="1297500" y="1435007"/>
            <a:ext cx="7038900" cy="1421658"/>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1600"/>
              </a:spcAft>
              <a:buNone/>
            </a:pPr>
            <a:r>
              <a:rPr lang="en" sz="1200" dirty="0">
                <a:latin typeface="Times New Roman" panose="02020603050405020304" pitchFamily="18" charset="0"/>
                <a:cs typeface="Times New Roman" panose="02020603050405020304" pitchFamily="18" charset="0"/>
              </a:rPr>
              <a:t>T</a:t>
            </a:r>
            <a:r>
              <a:rPr lang="en-CA" sz="1200" dirty="0">
                <a:latin typeface="Times New Roman" panose="02020603050405020304" pitchFamily="18" charset="0"/>
                <a:cs typeface="Times New Roman" panose="02020603050405020304" pitchFamily="18" charset="0"/>
              </a:rPr>
              <a:t>h</a:t>
            </a:r>
            <a:r>
              <a:rPr lang="en" sz="1200" dirty="0">
                <a:latin typeface="Times New Roman" panose="02020603050405020304" pitchFamily="18" charset="0"/>
                <a:cs typeface="Times New Roman" panose="02020603050405020304" pitchFamily="18" charset="0"/>
              </a:rPr>
              <a:t>e </a:t>
            </a:r>
            <a:r>
              <a:rPr lang="en-CA" sz="1200" dirty="0">
                <a:latin typeface="Times New Roman" panose="02020603050405020304" pitchFamily="18" charset="0"/>
                <a:cs typeface="Times New Roman" panose="02020603050405020304" pitchFamily="18" charset="0"/>
              </a:rPr>
              <a:t>project will be worked on in sprints. Each task will be worked on by developers and BA’s for the development process. Concurrently there will be a testing process done by QA’s for every sprint that way the client can determine whether changes are wanted based on a fully tested sprint. </a:t>
            </a:r>
            <a:br>
              <a:rPr lang="en"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97500" y="393750"/>
            <a:ext cx="7038900" cy="72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Integrating and system testing</a:t>
            </a:r>
            <a:br>
              <a:rPr lang="en" dirty="0"/>
            </a:br>
            <a:endParaRPr dirty="0"/>
          </a:p>
        </p:txBody>
      </p:sp>
      <p:sp>
        <p:nvSpPr>
          <p:cNvPr id="168" name="Shape 168"/>
          <p:cNvSpPr txBox="1">
            <a:spLocks noGrp="1"/>
          </p:cNvSpPr>
          <p:nvPr>
            <p:ph type="body" idx="1"/>
          </p:nvPr>
        </p:nvSpPr>
        <p:spPr>
          <a:xfrm>
            <a:off x="1297500" y="1496594"/>
            <a:ext cx="7038900" cy="1560305"/>
          </a:xfrm>
          <a:prstGeom prst="rect">
            <a:avLst/>
          </a:prstGeom>
        </p:spPr>
        <p:txBody>
          <a:bodyPr spcFirstLastPara="1" wrap="square" lIns="91425" tIns="91425" rIns="91425" bIns="91425" anchor="t" anchorCtr="0">
            <a:noAutofit/>
          </a:bodyPr>
          <a:lstStyle/>
          <a:p>
            <a:pPr marL="0" lvl="0" indent="0">
              <a:lnSpc>
                <a:spcPct val="200000"/>
              </a:lnSpc>
              <a:spcBef>
                <a:spcPts val="0"/>
              </a:spcBef>
              <a:spcAft>
                <a:spcPts val="1600"/>
              </a:spcAft>
              <a:buNone/>
            </a:pPr>
            <a:r>
              <a:rPr lang="en" sz="1200" dirty="0">
                <a:latin typeface="Times New Roman" panose="02020603050405020304" pitchFamily="18" charset="0"/>
                <a:cs typeface="Times New Roman" panose="02020603050405020304" pitchFamily="18" charset="0"/>
              </a:rPr>
              <a:t>In this phase we will integrate the application with new features and continue to test the application. From the previous phase we would combine the music playback system with the user account system and test them to see whether they work together. Ex. is a user able to log in and play music on the platform.</a:t>
            </a:r>
            <a:br>
              <a:rPr lang="en" dirty="0"/>
            </a:b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1040</Words>
  <Application>Microsoft Office PowerPoint</Application>
  <PresentationFormat>On-screen Show (16:9)</PresentationFormat>
  <Paragraphs>52</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Century Gothic</vt:lpstr>
      <vt:lpstr>Times New Roman</vt:lpstr>
      <vt:lpstr>Arial</vt:lpstr>
      <vt:lpstr>Wingdings</vt:lpstr>
      <vt:lpstr>Wingdings 3</vt:lpstr>
      <vt:lpstr>Ion</vt:lpstr>
      <vt:lpstr>Lab 5  Music Hub</vt:lpstr>
      <vt:lpstr>PowerPoint Presentation</vt:lpstr>
      <vt:lpstr>Why Music Hub?</vt:lpstr>
      <vt:lpstr>Objectives</vt:lpstr>
      <vt:lpstr>Measures of Success</vt:lpstr>
      <vt:lpstr> Features and Requirements</vt:lpstr>
      <vt:lpstr>Implementation Model</vt:lpstr>
      <vt:lpstr>Software Implementation</vt:lpstr>
      <vt:lpstr>Integrating and system testing </vt:lpstr>
      <vt:lpstr>Operation and maintenance </vt:lpstr>
      <vt:lpstr>Possible Risks</vt:lpstr>
      <vt:lpstr>Activity Diagram</vt:lpstr>
      <vt:lpstr>Resources</vt:lpstr>
      <vt:lpstr>Gantt Chart &amp; Resource Timeline</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  Music Hub</dc:title>
  <dc:creator>Sohaib Mohiuddin</dc:creator>
  <cp:lastModifiedBy>Bhavik Panchal</cp:lastModifiedBy>
  <cp:revision>16</cp:revision>
  <dcterms:created xsi:type="dcterms:W3CDTF">2020-03-24T14:32:48Z</dcterms:created>
  <dcterms:modified xsi:type="dcterms:W3CDTF">2020-03-25T07:17:59Z</dcterms:modified>
</cp:coreProperties>
</file>