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Chiv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hiv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Chivo-bold.fntdata"/><Relationship Id="rId6" Type="http://schemas.openxmlformats.org/officeDocument/2006/relationships/slide" Target="slides/slide2.xml"/><Relationship Id="rId18" Type="http://schemas.openxmlformats.org/officeDocument/2006/relationships/font" Target="fonts/Chiv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25fa0f72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25fa0f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6cc48330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6cc4833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5fa0f72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25fa0f7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262c4370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262c437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62c43704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262c437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262c43704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8262c437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262c43704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262c437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25fa0f72f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25fa0f72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262c43704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262c437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1" y="-200"/>
            <a:ext cx="9143821" cy="5142887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1"/>
          <p:cNvGrpSpPr/>
          <p:nvPr/>
        </p:nvGrpSpPr>
        <p:grpSpPr>
          <a:xfrm>
            <a:off x="-121" y="0"/>
            <a:ext cx="9143820" cy="5144623"/>
            <a:chOff x="2973586" y="0"/>
            <a:chExt cx="2856819" cy="1607343"/>
          </a:xfrm>
        </p:grpSpPr>
        <p:sp>
          <p:nvSpPr>
            <p:cNvPr id="121" name="Google Shape;121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2"/>
          <p:cNvGrpSpPr/>
          <p:nvPr/>
        </p:nvGrpSpPr>
        <p:grpSpPr>
          <a:xfrm>
            <a:off x="-121" y="0"/>
            <a:ext cx="9143820" cy="5144623"/>
            <a:chOff x="2973586" y="0"/>
            <a:chExt cx="2856819" cy="1607343"/>
          </a:xfrm>
        </p:grpSpPr>
        <p:sp>
          <p:nvSpPr>
            <p:cNvPr id="129" name="Google Shape;129;p12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1" y="-106"/>
            <a:ext cx="9143821" cy="5143317"/>
            <a:chOff x="2973586" y="2777133"/>
            <a:chExt cx="2856819" cy="1606935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40" y="-106"/>
            <a:ext cx="9143821" cy="5143317"/>
            <a:chOff x="6361595" y="2777133"/>
            <a:chExt cx="2856819" cy="1606935"/>
          </a:xfrm>
        </p:grpSpPr>
        <p:sp>
          <p:nvSpPr>
            <p:cNvPr id="34" name="Google Shape;34;p4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-121" y="-200"/>
            <a:ext cx="9143821" cy="5142887"/>
            <a:chOff x="2973586" y="5250656"/>
            <a:chExt cx="2856819" cy="1606800"/>
          </a:xfrm>
        </p:grpSpPr>
        <p:sp>
          <p:nvSpPr>
            <p:cNvPr id="47" name="Google Shape;47;p5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239" y="-200"/>
            <a:ext cx="9143820" cy="5143303"/>
            <a:chOff x="6316957" y="5250656"/>
            <a:chExt cx="2856819" cy="1606930"/>
          </a:xfrm>
        </p:grpSpPr>
        <p:sp>
          <p:nvSpPr>
            <p:cNvPr id="59" name="Google Shape;59;p6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6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100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b="0" i="0" sz="100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-121" y="-106"/>
            <a:ext cx="9143821" cy="5143317"/>
            <a:chOff x="2973586" y="2777133"/>
            <a:chExt cx="2856819" cy="1606935"/>
          </a:xfrm>
        </p:grpSpPr>
        <p:sp>
          <p:nvSpPr>
            <p:cNvPr id="74" name="Google Shape;74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239" y="-200"/>
            <a:ext cx="9143820" cy="5143303"/>
            <a:chOff x="6316957" y="5250656"/>
            <a:chExt cx="2856819" cy="1606930"/>
          </a:xfrm>
        </p:grpSpPr>
        <p:sp>
          <p:nvSpPr>
            <p:cNvPr id="85" name="Google Shape;85;p8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1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107" name="Google Shape;107;p9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108" name="Google Shape;108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0"/>
          <p:cNvGrpSpPr/>
          <p:nvPr/>
        </p:nvGrpSpPr>
        <p:grpSpPr>
          <a:xfrm>
            <a:off x="-121" y="-106"/>
            <a:ext cx="9143821" cy="5143317"/>
            <a:chOff x="2973586" y="2777133"/>
            <a:chExt cx="2856819" cy="1606935"/>
          </a:xfrm>
        </p:grpSpPr>
        <p:sp>
          <p:nvSpPr>
            <p:cNvPr id="111" name="Google Shape;111;p10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325350" y="199725"/>
            <a:ext cx="5486400" cy="37380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6000"/>
              <a:t>SaveMe</a:t>
            </a:r>
            <a:endParaRPr sz="6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400"/>
              <a:t>Graphical Password Strategy Solution for user accounts </a:t>
            </a:r>
            <a:endParaRPr sz="2400"/>
          </a:p>
        </p:txBody>
      </p:sp>
      <p:sp>
        <p:nvSpPr>
          <p:cNvPr id="141" name="Google Shape;141;p13"/>
          <p:cNvSpPr txBox="1"/>
          <p:nvPr/>
        </p:nvSpPr>
        <p:spPr>
          <a:xfrm>
            <a:off x="254475" y="3459975"/>
            <a:ext cx="5832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Marvin Vuu, Hamza Farhat, Minhal Syed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42" name="Google Shape;1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750" y="3414100"/>
            <a:ext cx="1598600" cy="16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00" y="1485300"/>
            <a:ext cx="7155225" cy="33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-273375" y="0"/>
            <a:ext cx="5366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Activity Diagram</a:t>
            </a:r>
            <a:endParaRPr sz="44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-232875" y="0"/>
            <a:ext cx="4226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Gantt Chart</a:t>
            </a:r>
            <a:endParaRPr sz="44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25" y="1628475"/>
            <a:ext cx="8299011" cy="30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932975" y="2120300"/>
            <a:ext cx="69528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Introduction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Objectives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Measure of Success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Risks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Activity Diagram &amp; Gantt Chart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14"/>
          <p:cNvGrpSpPr/>
          <p:nvPr/>
        </p:nvGrpSpPr>
        <p:grpSpPr>
          <a:xfrm>
            <a:off x="457200" y="2233599"/>
            <a:ext cx="358351" cy="298118"/>
            <a:chOff x="1926350" y="995225"/>
            <a:chExt cx="428650" cy="356600"/>
          </a:xfrm>
        </p:grpSpPr>
        <p:sp>
          <p:nvSpPr>
            <p:cNvPr id="151" name="Google Shape;151;p14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447002" y="2669159"/>
            <a:ext cx="368551" cy="368551"/>
            <a:chOff x="2594325" y="1627175"/>
            <a:chExt cx="440850" cy="440850"/>
          </a:xfrm>
        </p:grpSpPr>
        <p:sp>
          <p:nvSpPr>
            <p:cNvPr id="156" name="Google Shape;156;p14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159" name="Google Shape;159;p14"/>
          <p:cNvSpPr/>
          <p:nvPr/>
        </p:nvSpPr>
        <p:spPr>
          <a:xfrm>
            <a:off x="476597" y="317513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1A"/>
              </a:solidFill>
            </a:endParaRPr>
          </a:p>
        </p:txBody>
      </p:sp>
      <p:grpSp>
        <p:nvGrpSpPr>
          <p:cNvPr id="160" name="Google Shape;160;p14"/>
          <p:cNvGrpSpPr/>
          <p:nvPr/>
        </p:nvGrpSpPr>
        <p:grpSpPr>
          <a:xfrm>
            <a:off x="490899" y="3686414"/>
            <a:ext cx="324661" cy="338956"/>
            <a:chOff x="3294650" y="3652450"/>
            <a:chExt cx="388350" cy="405450"/>
          </a:xfrm>
        </p:grpSpPr>
        <p:sp>
          <p:nvSpPr>
            <p:cNvPr id="161" name="Google Shape;161;p1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463856" y="4260200"/>
            <a:ext cx="378750" cy="277698"/>
            <a:chOff x="3936375" y="3703750"/>
            <a:chExt cx="453050" cy="332175"/>
          </a:xfrm>
        </p:grpSpPr>
        <p:sp>
          <p:nvSpPr>
            <p:cNvPr id="165" name="Google Shape;165;p14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130875" y="2597750"/>
            <a:ext cx="30000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User authentication</a:t>
            </a: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 is a critical part in securing users to their accounts.</a:t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3092600" y="1918600"/>
            <a:ext cx="31185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Alphanumeric system fails</a:t>
            </a: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 to provide adequate security since they need to be complex and difficult to guess.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6144000" y="2560400"/>
            <a:ext cx="30000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Solution</a:t>
            </a: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 is the graphical password. Allows for a set of images in a set order.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ctrTitle"/>
          </p:nvPr>
        </p:nvSpPr>
        <p:spPr>
          <a:xfrm>
            <a:off x="457200" y="12654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&amp; Measures of Success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Objectives 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868925" y="2056000"/>
            <a:ext cx="78123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functional graphical password that only works with the correct images and sequence.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a set amount of images determined by the user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the user input their password correctly.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Allow users to upload their own images to set password.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Option of having a universal password for all accounts.</a:t>
            </a:r>
            <a:endParaRPr/>
          </a:p>
        </p:txBody>
      </p:sp>
      <p:sp>
        <p:nvSpPr>
          <p:cNvPr id="190" name="Google Shape;190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Measures of Success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740725" y="1991950"/>
            <a:ext cx="77916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system has a working database that stores passwords and matches them to the correct users.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Security breaches, </a:t>
            </a:r>
            <a:r>
              <a:rPr lang="en"/>
              <a:t>Bugs  with the system rarely occur.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Customers give positive feedback, showing they are satisfied with the product.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project deadline was reach and we did not exceed the budget.</a:t>
            </a:r>
            <a:endParaRPr/>
          </a:p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>
            <a:off x="218615" y="3314843"/>
            <a:ext cx="347769" cy="351158"/>
            <a:chOff x="570875" y="4322250"/>
            <a:chExt cx="443300" cy="443325"/>
          </a:xfrm>
        </p:grpSpPr>
        <p:sp>
          <p:nvSpPr>
            <p:cNvPr id="199" name="Google Shape;199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1079515" y="2758768"/>
            <a:ext cx="347769" cy="351158"/>
            <a:chOff x="570875" y="4322250"/>
            <a:chExt cx="443300" cy="443325"/>
          </a:xfrm>
        </p:grpSpPr>
        <p:sp>
          <p:nvSpPr>
            <p:cNvPr id="204" name="Google Shape;204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1038690" y="3822068"/>
            <a:ext cx="347769" cy="351158"/>
            <a:chOff x="570875" y="4322250"/>
            <a:chExt cx="443300" cy="443325"/>
          </a:xfrm>
        </p:grpSpPr>
        <p:sp>
          <p:nvSpPr>
            <p:cNvPr id="209" name="Google Shape;209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326090" y="2161818"/>
            <a:ext cx="347769" cy="351158"/>
            <a:chOff x="570875" y="4322250"/>
            <a:chExt cx="443300" cy="443325"/>
          </a:xfrm>
        </p:grpSpPr>
        <p:sp>
          <p:nvSpPr>
            <p:cNvPr id="214" name="Google Shape;214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1A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625700" y="2479100"/>
            <a:ext cx="53178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Potential errors to occur and </a:t>
            </a:r>
            <a:r>
              <a:rPr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countermeasures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436275" y="1530950"/>
            <a:ext cx="28971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Risk 1: </a:t>
            </a: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Customer is not satisfied with the final product.</a:t>
            </a:r>
            <a:endParaRPr sz="18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-"/>
            </a:pP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Create prototypes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305375" y="930075"/>
            <a:ext cx="35244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Risk 2 : </a:t>
            </a: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The time needed for each activity was underestimated.</a:t>
            </a:r>
            <a:endParaRPr sz="18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-"/>
            </a:pP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Deadline for each subtask within activity allows for control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436275" y="3316150"/>
            <a:ext cx="38691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Risk 3:</a:t>
            </a: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 Requirements change during the development phase.</a:t>
            </a:r>
            <a:endParaRPr sz="18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-"/>
            </a:pP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Incremental development while holding stakeholder meetings.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4680175" y="3163525"/>
            <a:ext cx="4087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Risk 4: </a:t>
            </a: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Workload is too heavy for employees.</a:t>
            </a:r>
            <a:endParaRPr sz="18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-"/>
            </a:pPr>
            <a:r>
              <a:rPr lang="en" sz="1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Allocate resources properly with throughout project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&amp; Gantt Chart </a:t>
            </a:r>
            <a:endParaRPr/>
          </a:p>
        </p:txBody>
      </p:sp>
      <p:sp>
        <p:nvSpPr>
          <p:cNvPr id="238" name="Google Shape;238;p21"/>
          <p:cNvSpPr txBox="1"/>
          <p:nvPr>
            <p:ph idx="1" type="subTitle"/>
          </p:nvPr>
        </p:nvSpPr>
        <p:spPr>
          <a:xfrm>
            <a:off x="823900" y="2644677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 list of activities followed for this project duration as well as Tasks planned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