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1c5c7a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c5c7a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1ef1c9a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1ef1c9a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1ef1c9a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1ef1c9a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1ef1c9a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1ef1c9a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1c5c7a6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1c5c7a6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26d6c86b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26d6c86b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1c5c7a6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1c5c7a6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1c5c7a6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c5c7a6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77475" y="992325"/>
            <a:ext cx="6248400" cy="187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434343"/>
                </a:solidFill>
              </a:rPr>
              <a:t>iPad Restaurant Application</a:t>
            </a:r>
            <a:endParaRPr sz="1100">
              <a:solidFill>
                <a:srgbClr val="434343"/>
              </a:solidFill>
              <a:latin typeface="Arial"/>
              <a:ea typeface="Arial"/>
              <a:cs typeface="Arial"/>
              <a:sym typeface="Aria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370075" y="2070025"/>
            <a:ext cx="4469400" cy="14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Group 10</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Faisal Pindar(100629476)</a:t>
            </a:r>
            <a:endParaRPr>
              <a:solidFill>
                <a:srgbClr val="000000"/>
              </a:solidFill>
            </a:endParaRPr>
          </a:p>
          <a:p>
            <a:pPr indent="0" lvl="0" marL="0" rtl="0" algn="l">
              <a:spcBef>
                <a:spcPts val="0"/>
              </a:spcBef>
              <a:spcAft>
                <a:spcPts val="0"/>
              </a:spcAft>
              <a:buNone/>
            </a:pPr>
            <a:r>
              <a:rPr lang="en">
                <a:solidFill>
                  <a:srgbClr val="000000"/>
                </a:solidFill>
              </a:rPr>
              <a:t>Qinghao Lu(100627854)</a:t>
            </a:r>
            <a:endParaRPr>
              <a:solidFill>
                <a:srgbClr val="000000"/>
              </a:solidFill>
            </a:endParaRPr>
          </a:p>
          <a:p>
            <a:pPr indent="0" lvl="0" marL="0" rtl="0" algn="l">
              <a:spcBef>
                <a:spcPts val="0"/>
              </a:spcBef>
              <a:spcAft>
                <a:spcPts val="0"/>
              </a:spcAft>
              <a:buNone/>
            </a:pPr>
            <a:r>
              <a:rPr lang="en">
                <a:solidFill>
                  <a:srgbClr val="000000"/>
                </a:solidFill>
              </a:rPr>
              <a:t>Zhou Mu(100676964)</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0"/>
            <a:ext cx="6366900" cy="1005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Introduction</a:t>
            </a:r>
            <a:endParaRPr sz="1500" u="sng">
              <a:solidFill>
                <a:srgbClr val="000000"/>
              </a:solidFill>
            </a:endParaRPr>
          </a:p>
        </p:txBody>
      </p:sp>
      <p:sp>
        <p:nvSpPr>
          <p:cNvPr id="284" name="Google Shape;284;p14"/>
          <p:cNvSpPr txBox="1"/>
          <p:nvPr>
            <p:ph idx="1" type="body"/>
          </p:nvPr>
        </p:nvSpPr>
        <p:spPr>
          <a:xfrm>
            <a:off x="1388625" y="1005900"/>
            <a:ext cx="6366900" cy="28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In recent years, there has been an increase in the demand for restaurants to provide </a:t>
            </a:r>
            <a:r>
              <a:rPr lang="en" sz="1200">
                <a:solidFill>
                  <a:srgbClr val="000000"/>
                </a:solidFill>
              </a:rPr>
              <a:t>customers with a more efficient and user friendly method for ordering at the restaurants. Our goal is to create a convenient ipad application for all casual restaurants to create their digital menus for both in-house and online customers. </a:t>
            </a:r>
            <a:endParaRPr sz="1200">
              <a:solidFill>
                <a:srgbClr val="000000"/>
              </a:solidFill>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475" y="0"/>
            <a:ext cx="6366900" cy="1111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O</a:t>
            </a:r>
            <a:r>
              <a:rPr b="0" lang="en" sz="1500" u="sng">
                <a:solidFill>
                  <a:srgbClr val="000000"/>
                </a:solidFill>
                <a:latin typeface="Nunito"/>
                <a:ea typeface="Nunito"/>
                <a:cs typeface="Nunito"/>
                <a:sym typeface="Nunito"/>
              </a:rPr>
              <a:t>bjectives</a:t>
            </a:r>
            <a:r>
              <a:rPr b="0" lang="en" sz="1500">
                <a:solidFill>
                  <a:srgbClr val="000000"/>
                </a:solidFill>
                <a:latin typeface="Nunito"/>
                <a:ea typeface="Nunito"/>
                <a:cs typeface="Nunito"/>
                <a:sym typeface="Nunito"/>
              </a:rPr>
              <a:t> </a:t>
            </a:r>
            <a:endParaRPr sz="1500">
              <a:solidFill>
                <a:srgbClr val="000000"/>
              </a:solidFill>
            </a:endParaRPr>
          </a:p>
        </p:txBody>
      </p:sp>
      <p:sp>
        <p:nvSpPr>
          <p:cNvPr id="290" name="Google Shape;290;p15"/>
          <p:cNvSpPr txBox="1"/>
          <p:nvPr>
            <p:ph idx="1" type="body"/>
          </p:nvPr>
        </p:nvSpPr>
        <p:spPr>
          <a:xfrm>
            <a:off x="1388550" y="952150"/>
            <a:ext cx="6366900" cy="33687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iPad application should be able to establish communication with the restaurant’s POS system. Hence, the orders can be sent directly to the POS system.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iPad application should keep track of all of the orders made by table. Customer can choose to see the total price of all the orders made at any point of their visit to the restaurant.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All the menu items can be searched and sorted by price and category. Food items should have pictures, descriptions.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 can switch menu items to different languages and the price can be converted to corresponding currencies, based on the customer's preferences.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rating function needs to be built in the app for all food items. The customer and restaurant team should be able to also view the reviews of all the food items from past customers.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Two levels of access need to be created for the app. An employee level with the functions to modify menu items, pictures, description and a customer level access that permits the placing/altering of an order, select payment methods and also to provide reviews for services.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Option for menu items to be read out to customers with disabilities or enhance ease of use.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application should work of all ipad software versions.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application can process customer payments by credit or debit cards.</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550" y="0"/>
            <a:ext cx="6366900" cy="981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M</a:t>
            </a:r>
            <a:r>
              <a:rPr b="0" lang="en" sz="1500" u="sng">
                <a:solidFill>
                  <a:srgbClr val="000000"/>
                </a:solidFill>
                <a:latin typeface="Nunito"/>
                <a:ea typeface="Nunito"/>
                <a:cs typeface="Nunito"/>
                <a:sym typeface="Nunito"/>
              </a:rPr>
              <a:t>easures of success</a:t>
            </a:r>
            <a:endParaRPr sz="1500" u="sng">
              <a:solidFill>
                <a:srgbClr val="000000"/>
              </a:solidFill>
            </a:endParaRPr>
          </a:p>
        </p:txBody>
      </p:sp>
      <p:sp>
        <p:nvSpPr>
          <p:cNvPr id="296" name="Google Shape;296;p16"/>
          <p:cNvSpPr txBox="1"/>
          <p:nvPr>
            <p:ph idx="1" type="body"/>
          </p:nvPr>
        </p:nvSpPr>
        <p:spPr>
          <a:xfrm>
            <a:off x="1388550" y="755150"/>
            <a:ext cx="6366900" cy="13374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system uses a database for the menu. This contains pictures and provides descriptions on the food items in different languages as well as ratings from past customers, which proved to upscale food sales by 70% for the year.</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System potential failures are tested to be low, which shows that the application should be running without crashing for 364/365 days in a year. However, with such minimal tendencies for a crash, the system faces only a potential crash for less than a day.</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system processes orders in a faster and more organized manner, thus reducing the number of returned and incorrectly processed orders by 80%.</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Funds provided by investors for the project were sufficient.</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Reviews show 90% of users voted the system was easy to use and navigate during the testing phase.</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System provided hotels and restaurants with excellent room service allocation, this helps orders to be taken to the right rooms and tables.</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550" y="0"/>
            <a:ext cx="6366900" cy="1338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Risks</a:t>
            </a:r>
            <a:endParaRPr sz="1500" u="sng">
              <a:solidFill>
                <a:srgbClr val="000000"/>
              </a:solidFill>
            </a:endParaRPr>
          </a:p>
        </p:txBody>
      </p:sp>
      <p:sp>
        <p:nvSpPr>
          <p:cNvPr id="302" name="Google Shape;302;p17"/>
          <p:cNvSpPr txBox="1"/>
          <p:nvPr>
            <p:ph idx="1" type="body"/>
          </p:nvPr>
        </p:nvSpPr>
        <p:spPr>
          <a:xfrm>
            <a:off x="1388625" y="927525"/>
            <a:ext cx="6366900" cy="289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lang="en">
                <a:solidFill>
                  <a:srgbClr val="000000"/>
                </a:solidFill>
              </a:rPr>
              <a:t>Not enough restaurants sign-up to collaborate with the service.</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Delay in the development of the software causing the delay of the </a:t>
            </a:r>
            <a:r>
              <a:rPr lang="en">
                <a:solidFill>
                  <a:srgbClr val="000000"/>
                </a:solidFill>
              </a:rPr>
              <a:t>completion</a:t>
            </a:r>
            <a:r>
              <a:rPr lang="en">
                <a:solidFill>
                  <a:srgbClr val="000000"/>
                </a:solidFill>
              </a:rPr>
              <a:t> of the whole plan.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06" name="Shape 306"/>
        <p:cNvGrpSpPr/>
        <p:nvPr/>
      </p:nvGrpSpPr>
      <p:grpSpPr>
        <a:xfrm>
          <a:off x="0" y="0"/>
          <a:ext cx="0" cy="0"/>
          <a:chOff x="0" y="0"/>
          <a:chExt cx="0" cy="0"/>
        </a:xfrm>
      </p:grpSpPr>
      <p:sp>
        <p:nvSpPr>
          <p:cNvPr id="307" name="Google Shape;307;p18"/>
          <p:cNvSpPr txBox="1"/>
          <p:nvPr>
            <p:ph idx="4294967295" type="title"/>
          </p:nvPr>
        </p:nvSpPr>
        <p:spPr>
          <a:xfrm>
            <a:off x="1104050" y="147750"/>
            <a:ext cx="5875800" cy="73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u="sng">
                <a:solidFill>
                  <a:srgbClr val="000000"/>
                </a:solidFill>
                <a:latin typeface="Nunito"/>
                <a:ea typeface="Nunito"/>
                <a:cs typeface="Nunito"/>
                <a:sym typeface="Nunito"/>
              </a:rPr>
              <a:t>A</a:t>
            </a:r>
            <a:r>
              <a:rPr b="0" lang="en" sz="1500" u="sng">
                <a:solidFill>
                  <a:srgbClr val="000000"/>
                </a:solidFill>
                <a:latin typeface="Nunito"/>
                <a:ea typeface="Nunito"/>
                <a:cs typeface="Nunito"/>
                <a:sym typeface="Nunito"/>
              </a:rPr>
              <a:t>ctivity diagram</a:t>
            </a:r>
            <a:endParaRPr sz="1500" u="sng">
              <a:solidFill>
                <a:srgbClr val="000000"/>
              </a:solidFill>
            </a:endParaRPr>
          </a:p>
          <a:p>
            <a:pPr indent="0" lvl="0" marL="0" rtl="0" algn="l">
              <a:spcBef>
                <a:spcPts val="1600"/>
              </a:spcBef>
              <a:spcAft>
                <a:spcPts val="0"/>
              </a:spcAft>
              <a:buNone/>
            </a:pPr>
            <a:r>
              <a:t/>
            </a:r>
            <a:endParaRPr/>
          </a:p>
        </p:txBody>
      </p:sp>
      <p:sp>
        <p:nvSpPr>
          <p:cNvPr id="308" name="Google Shape;308;p18"/>
          <p:cNvSpPr/>
          <p:nvPr/>
        </p:nvSpPr>
        <p:spPr>
          <a:xfrm>
            <a:off x="1104038" y="886550"/>
            <a:ext cx="7600800" cy="3636300"/>
          </a:xfrm>
          <a:prstGeom prst="rect">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18"/>
          <p:cNvPicPr preferRelativeResize="0"/>
          <p:nvPr/>
        </p:nvPicPr>
        <p:blipFill>
          <a:blip r:embed="rId3">
            <a:alphaModFix/>
          </a:blip>
          <a:stretch>
            <a:fillRect/>
          </a:stretch>
        </p:blipFill>
        <p:spPr>
          <a:xfrm>
            <a:off x="1149150" y="939925"/>
            <a:ext cx="7510577" cy="352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13" name="Shape 313"/>
        <p:cNvGrpSpPr/>
        <p:nvPr/>
      </p:nvGrpSpPr>
      <p:grpSpPr>
        <a:xfrm>
          <a:off x="0" y="0"/>
          <a:ext cx="0" cy="0"/>
          <a:chOff x="0" y="0"/>
          <a:chExt cx="0" cy="0"/>
        </a:xfrm>
      </p:grpSpPr>
      <p:sp>
        <p:nvSpPr>
          <p:cNvPr id="314" name="Google Shape;314;p19"/>
          <p:cNvSpPr txBox="1"/>
          <p:nvPr>
            <p:ph idx="4294967295" type="title"/>
          </p:nvPr>
        </p:nvSpPr>
        <p:spPr>
          <a:xfrm>
            <a:off x="1238250" y="5000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u="sng">
                <a:solidFill>
                  <a:srgbClr val="000000"/>
                </a:solidFill>
              </a:rPr>
              <a:t>Assigned Resource</a:t>
            </a:r>
            <a:endParaRPr b="0" sz="1500" u="sng">
              <a:solidFill>
                <a:srgbClr val="000000"/>
              </a:solidFill>
            </a:endParaRPr>
          </a:p>
        </p:txBody>
      </p:sp>
      <p:sp>
        <p:nvSpPr>
          <p:cNvPr id="315" name="Google Shape;315;p19"/>
          <p:cNvSpPr/>
          <p:nvPr/>
        </p:nvSpPr>
        <p:spPr>
          <a:xfrm>
            <a:off x="4155275" y="83350"/>
            <a:ext cx="4423800" cy="4953300"/>
          </a:xfrm>
          <a:prstGeom prst="rect">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19"/>
          <p:cNvPicPr preferRelativeResize="0"/>
          <p:nvPr/>
        </p:nvPicPr>
        <p:blipFill>
          <a:blip r:embed="rId3">
            <a:alphaModFix/>
          </a:blip>
          <a:stretch>
            <a:fillRect/>
          </a:stretch>
        </p:blipFill>
        <p:spPr>
          <a:xfrm>
            <a:off x="4224300" y="83350"/>
            <a:ext cx="4308846" cy="3987125"/>
          </a:xfrm>
          <a:prstGeom prst="rect">
            <a:avLst/>
          </a:prstGeom>
          <a:noFill/>
          <a:ln>
            <a:noFill/>
          </a:ln>
        </p:spPr>
      </p:pic>
      <p:pic>
        <p:nvPicPr>
          <p:cNvPr id="317" name="Google Shape;317;p19"/>
          <p:cNvPicPr preferRelativeResize="0"/>
          <p:nvPr/>
        </p:nvPicPr>
        <p:blipFill>
          <a:blip r:embed="rId4">
            <a:alphaModFix/>
          </a:blip>
          <a:stretch>
            <a:fillRect/>
          </a:stretch>
        </p:blipFill>
        <p:spPr>
          <a:xfrm>
            <a:off x="4207649" y="4070473"/>
            <a:ext cx="4342175" cy="9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21" name="Shape 321"/>
        <p:cNvGrpSpPr/>
        <p:nvPr/>
      </p:nvGrpSpPr>
      <p:grpSpPr>
        <a:xfrm>
          <a:off x="0" y="0"/>
          <a:ext cx="0" cy="0"/>
          <a:chOff x="0" y="0"/>
          <a:chExt cx="0" cy="0"/>
        </a:xfrm>
      </p:grpSpPr>
      <p:sp>
        <p:nvSpPr>
          <p:cNvPr id="322" name="Google Shape;322;p20"/>
          <p:cNvSpPr txBox="1"/>
          <p:nvPr>
            <p:ph idx="4294967295" type="title"/>
          </p:nvPr>
        </p:nvSpPr>
        <p:spPr>
          <a:xfrm>
            <a:off x="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u="sng">
                <a:solidFill>
                  <a:srgbClr val="000000"/>
                </a:solidFill>
              </a:rPr>
              <a:t>Gantt Chart</a:t>
            </a:r>
            <a:endParaRPr b="0" sz="1500" u="sng">
              <a:solidFill>
                <a:srgbClr val="000000"/>
              </a:solidFill>
            </a:endParaRPr>
          </a:p>
        </p:txBody>
      </p:sp>
      <p:sp>
        <p:nvSpPr>
          <p:cNvPr id="323" name="Google Shape;323;p20"/>
          <p:cNvSpPr/>
          <p:nvPr/>
        </p:nvSpPr>
        <p:spPr>
          <a:xfrm>
            <a:off x="1143400" y="299775"/>
            <a:ext cx="6774000" cy="4810500"/>
          </a:xfrm>
          <a:prstGeom prst="rect">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20"/>
          <p:cNvPicPr preferRelativeResize="0"/>
          <p:nvPr/>
        </p:nvPicPr>
        <p:blipFill>
          <a:blip r:embed="rId3">
            <a:alphaModFix/>
          </a:blip>
          <a:stretch>
            <a:fillRect/>
          </a:stretch>
        </p:blipFill>
        <p:spPr>
          <a:xfrm>
            <a:off x="1171850" y="332950"/>
            <a:ext cx="6717099" cy="2950150"/>
          </a:xfrm>
          <a:prstGeom prst="rect">
            <a:avLst/>
          </a:prstGeom>
          <a:noFill/>
          <a:ln>
            <a:noFill/>
          </a:ln>
        </p:spPr>
      </p:pic>
      <p:pic>
        <p:nvPicPr>
          <p:cNvPr id="325" name="Google Shape;325;p20"/>
          <p:cNvPicPr preferRelativeResize="0"/>
          <p:nvPr/>
        </p:nvPicPr>
        <p:blipFill>
          <a:blip r:embed="rId4">
            <a:alphaModFix/>
          </a:blip>
          <a:stretch>
            <a:fillRect/>
          </a:stretch>
        </p:blipFill>
        <p:spPr>
          <a:xfrm>
            <a:off x="1188763" y="3283100"/>
            <a:ext cx="6683274" cy="178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697850" y="860975"/>
            <a:ext cx="76662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000000"/>
                </a:solidFill>
              </a:rPr>
              <a:t>THANK YOU!</a:t>
            </a:r>
            <a:endParaRPr sz="6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