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Century Gothic" panose="020B0502020202020204" pitchFamily="34" charset="0"/>
      <p:regular r:id="rId11"/>
      <p:bold r:id="rId12"/>
      <p:italic r:id="rId13"/>
      <p:boldItalic r:id="rId14"/>
    </p:embeddedFont>
    <p:embeddedFont>
      <p:font typeface="Lato" panose="020B0604020202020204" charset="0"/>
      <p:regular r:id="rId15"/>
      <p:bold r:id="rId16"/>
      <p:italic r:id="rId17"/>
      <p:boldItalic r:id="rId18"/>
    </p:embeddedFont>
    <p:embeddedFont>
      <p:font typeface="Montserrat"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7" y="70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e5b5605fe1549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e5b5605fe1549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718960d83d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718960d83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718960d83d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718960d83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718960d83d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718960d83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718960d83d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718960d83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18960d83d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18960d83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718960d83d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718960d83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IPAD RESTAURANT APPLICATION</a:t>
            </a:r>
            <a:endParaRPr/>
          </a:p>
        </p:txBody>
      </p:sp>
      <p:sp>
        <p:nvSpPr>
          <p:cNvPr id="135" name="Google Shape;135;p13"/>
          <p:cNvSpPr txBox="1">
            <a:spLocks noGrp="1"/>
          </p:cNvSpPr>
          <p:nvPr>
            <p:ph type="subTitle" idx="1"/>
          </p:nvPr>
        </p:nvSpPr>
        <p:spPr>
          <a:xfrm>
            <a:off x="4261825" y="3924925"/>
            <a:ext cx="4292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Christopher Phan,  Damola Jimoh, Izien Iremiren</a:t>
            </a:r>
            <a:endParaRPr dirty="0"/>
          </a:p>
          <a:p>
            <a:pPr marL="0" lvl="0" indent="0" algn="l" rtl="0">
              <a:spcBef>
                <a:spcPts val="0"/>
              </a:spcBef>
              <a:spcAft>
                <a:spcPts val="0"/>
              </a:spcAft>
              <a:buNone/>
            </a:pPr>
            <a:r>
              <a:rPr lang="en" dirty="0"/>
              <a:t>Group 1</a:t>
            </a:r>
          </a:p>
          <a:p>
            <a:pPr marL="0" lvl="0" indent="0"/>
            <a:r>
              <a:rPr lang="en-US" dirty="0"/>
              <a:t>https://github.com/SPM-OT/lab-5-group-1.git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823850" y="276575"/>
            <a:ext cx="4999800" cy="4719000"/>
          </a:xfrm>
          <a:prstGeom prst="rect">
            <a:avLst/>
          </a:prstGeom>
          <a:effectLst>
            <a:outerShdw blurRad="57150" dist="19050" dir="6420000" algn="bl" rotWithShape="0">
              <a:srgbClr val="000000">
                <a:alpha val="50000"/>
              </a:srgbClr>
            </a:outerShdw>
          </a:effectLst>
        </p:spPr>
        <p:txBody>
          <a:bodyPr spcFirstLastPara="1" wrap="square" lIns="91425" tIns="91425" rIns="91425" bIns="91425" anchor="ctr" anchorCtr="0">
            <a:noAutofit/>
          </a:bodyPr>
          <a:lstStyle/>
          <a:p>
            <a:pPr marL="457200" lvl="0" indent="-406400" algn="l" rtl="0">
              <a:lnSpc>
                <a:spcPct val="100000"/>
              </a:lnSpc>
              <a:spcBef>
                <a:spcPts val="0"/>
              </a:spcBef>
              <a:spcAft>
                <a:spcPts val="0"/>
              </a:spcAft>
              <a:buClr>
                <a:srgbClr val="0000FF"/>
              </a:buClr>
              <a:buSzPts val="2800"/>
              <a:buChar char="●"/>
            </a:pPr>
            <a:r>
              <a:rPr lang="en" i="1">
                <a:solidFill>
                  <a:srgbClr val="0000FF"/>
                </a:solidFill>
              </a:rPr>
              <a:t>INTRODUCTION</a:t>
            </a:r>
            <a:endParaRPr i="1">
              <a:solidFill>
                <a:srgbClr val="0000FF"/>
              </a:solidFill>
            </a:endParaRPr>
          </a:p>
          <a:p>
            <a:pPr marL="457200" lvl="0" indent="-406400" algn="l" rtl="0">
              <a:lnSpc>
                <a:spcPct val="100000"/>
              </a:lnSpc>
              <a:spcBef>
                <a:spcPts val="0"/>
              </a:spcBef>
              <a:spcAft>
                <a:spcPts val="0"/>
              </a:spcAft>
              <a:buClr>
                <a:srgbClr val="0000FF"/>
              </a:buClr>
              <a:buSzPts val="2800"/>
              <a:buChar char="●"/>
            </a:pPr>
            <a:r>
              <a:rPr lang="en" i="1">
                <a:solidFill>
                  <a:srgbClr val="0000FF"/>
                </a:solidFill>
              </a:rPr>
              <a:t>OBJECTIVES AND MEASURES OF SUCCESS</a:t>
            </a:r>
            <a:endParaRPr i="1">
              <a:solidFill>
                <a:srgbClr val="0000FF"/>
              </a:solidFill>
            </a:endParaRPr>
          </a:p>
          <a:p>
            <a:pPr marL="457200" lvl="0" indent="-406400" algn="l" rtl="0">
              <a:lnSpc>
                <a:spcPct val="100000"/>
              </a:lnSpc>
              <a:spcBef>
                <a:spcPts val="0"/>
              </a:spcBef>
              <a:spcAft>
                <a:spcPts val="0"/>
              </a:spcAft>
              <a:buClr>
                <a:srgbClr val="0000FF"/>
              </a:buClr>
              <a:buSzPts val="2800"/>
              <a:buChar char="●"/>
            </a:pPr>
            <a:r>
              <a:rPr lang="en" i="1">
                <a:solidFill>
                  <a:srgbClr val="0000FF"/>
                </a:solidFill>
              </a:rPr>
              <a:t>RISKS ASSOCIATED WITH  THE PROJECT</a:t>
            </a:r>
            <a:endParaRPr i="1">
              <a:solidFill>
                <a:srgbClr val="0000FF"/>
              </a:solidFill>
            </a:endParaRPr>
          </a:p>
          <a:p>
            <a:pPr marL="457200" lvl="0" indent="-406400" algn="l" rtl="0">
              <a:lnSpc>
                <a:spcPct val="100000"/>
              </a:lnSpc>
              <a:spcBef>
                <a:spcPts val="0"/>
              </a:spcBef>
              <a:spcAft>
                <a:spcPts val="0"/>
              </a:spcAft>
              <a:buClr>
                <a:srgbClr val="0000FF"/>
              </a:buClr>
              <a:buSzPts val="2800"/>
              <a:buChar char="●"/>
            </a:pPr>
            <a:r>
              <a:rPr lang="en" i="1">
                <a:solidFill>
                  <a:srgbClr val="0000FF"/>
                </a:solidFill>
              </a:rPr>
              <a:t>ACTIVITY DIAGRAM</a:t>
            </a:r>
            <a:endParaRPr i="1">
              <a:solidFill>
                <a:srgbClr val="0000FF"/>
              </a:solidFill>
            </a:endParaRPr>
          </a:p>
          <a:p>
            <a:pPr marL="457200" lvl="0" indent="-406400" algn="l" rtl="0">
              <a:lnSpc>
                <a:spcPct val="100000"/>
              </a:lnSpc>
              <a:spcBef>
                <a:spcPts val="0"/>
              </a:spcBef>
              <a:spcAft>
                <a:spcPts val="0"/>
              </a:spcAft>
              <a:buClr>
                <a:srgbClr val="0000FF"/>
              </a:buClr>
              <a:buSzPts val="2800"/>
              <a:buChar char="●"/>
            </a:pPr>
            <a:r>
              <a:rPr lang="en" i="1">
                <a:solidFill>
                  <a:srgbClr val="0000FF"/>
                </a:solidFill>
              </a:rPr>
              <a:t>GANTT CHART</a:t>
            </a:r>
            <a:endParaRPr i="1">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animEffect transition="in" filter="fade">
                                      <p:cBhvr>
                                        <p:cTn id="7" dur="1000"/>
                                        <p:tgtEl>
                                          <p:spTgt spid="1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0">
                                            <p:txEl>
                                              <p:pRg st="1" end="1"/>
                                            </p:txEl>
                                          </p:spTgt>
                                        </p:tgtEl>
                                        <p:attrNameLst>
                                          <p:attrName>style.visibility</p:attrName>
                                        </p:attrNameLst>
                                      </p:cBhvr>
                                      <p:to>
                                        <p:strVal val="visible"/>
                                      </p:to>
                                    </p:set>
                                    <p:animEffect transition="in" filter="fade">
                                      <p:cBhvr>
                                        <p:cTn id="12" dur="1000"/>
                                        <p:tgtEl>
                                          <p:spTgt spid="1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0">
                                            <p:txEl>
                                              <p:pRg st="2" end="2"/>
                                            </p:txEl>
                                          </p:spTgt>
                                        </p:tgtEl>
                                        <p:attrNameLst>
                                          <p:attrName>style.visibility</p:attrName>
                                        </p:attrNameLst>
                                      </p:cBhvr>
                                      <p:to>
                                        <p:strVal val="visible"/>
                                      </p:to>
                                    </p:set>
                                    <p:animEffect transition="in" filter="fade">
                                      <p:cBhvr>
                                        <p:cTn id="17" dur="1000"/>
                                        <p:tgtEl>
                                          <p:spTgt spid="14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0">
                                            <p:txEl>
                                              <p:pRg st="3" end="3"/>
                                            </p:txEl>
                                          </p:spTgt>
                                        </p:tgtEl>
                                        <p:attrNameLst>
                                          <p:attrName>style.visibility</p:attrName>
                                        </p:attrNameLst>
                                      </p:cBhvr>
                                      <p:to>
                                        <p:strVal val="visible"/>
                                      </p:to>
                                    </p:set>
                                    <p:animEffect transition="in" filter="fade">
                                      <p:cBhvr>
                                        <p:cTn id="22" dur="1000"/>
                                        <p:tgtEl>
                                          <p:spTgt spid="14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0">
                                            <p:txEl>
                                              <p:pRg st="4" end="4"/>
                                            </p:txEl>
                                          </p:spTgt>
                                        </p:tgtEl>
                                        <p:attrNameLst>
                                          <p:attrName>style.visibility</p:attrName>
                                        </p:attrNameLst>
                                      </p:cBhvr>
                                      <p:to>
                                        <p:strVal val="visible"/>
                                      </p:to>
                                    </p:set>
                                    <p:animEffect transition="in" filter="fade">
                                      <p:cBhvr>
                                        <p:cTn id="27" dur="1000"/>
                                        <p:tgtEl>
                                          <p:spTgt spid="14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146" name="Google Shape;146;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objective of this project is to create an Ipad restaurant app that eliminates the  common issues found in other restaurant applications today. </a:t>
            </a:r>
            <a:endParaRPr/>
          </a:p>
          <a:p>
            <a:pPr marL="0" lvl="0" indent="0" algn="l" rtl="0">
              <a:spcBef>
                <a:spcPts val="1600"/>
              </a:spcBef>
              <a:spcAft>
                <a:spcPts val="1600"/>
              </a:spcAft>
              <a:buNone/>
            </a:pPr>
            <a:r>
              <a:rPr lang="en"/>
              <a:t>This includes problems like not being able to have a visual presentation of the dishes in the menu, not knowing how much food to expect, whether a dish is available or out of stock and a few other issues.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OBJECTIVES</a:t>
            </a:r>
            <a:endParaRPr/>
          </a:p>
        </p:txBody>
      </p:sp>
      <p:sp>
        <p:nvSpPr>
          <p:cNvPr id="152" name="Google Shape;152;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Enhance communication between customers and waiters/waitresses by allowing the customer to state their dietary needs and what they desire in a dish.</a:t>
            </a:r>
            <a:endParaRPr sz="1400">
              <a:solidFill>
                <a:srgbClr val="FFFFFF"/>
              </a:solidFill>
              <a:latin typeface="Times New Roman"/>
              <a:ea typeface="Times New Roman"/>
              <a:cs typeface="Times New Roman"/>
              <a:sym typeface="Times New Roman"/>
            </a:endParaRPr>
          </a:p>
          <a:p>
            <a:pPr marL="457200" lvl="0" indent="-317500" algn="l" rtl="0">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Aid customers in searching orders by displaying a daily-refreshed image or clip of each dish.</a:t>
            </a:r>
            <a:endParaRPr sz="1400">
              <a:solidFill>
                <a:srgbClr val="FFFFFF"/>
              </a:solidFill>
              <a:latin typeface="Times New Roman"/>
              <a:ea typeface="Times New Roman"/>
              <a:cs typeface="Times New Roman"/>
              <a:sym typeface="Times New Roman"/>
            </a:endParaRPr>
          </a:p>
          <a:p>
            <a:pPr marL="457200" lvl="0" indent="-317500" algn="l" rtl="0">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The objective for this application would also help speed up the process of delivering food to others.</a:t>
            </a:r>
            <a:endParaRPr sz="1400">
              <a:solidFill>
                <a:srgbClr val="FFFFFF"/>
              </a:solidFill>
              <a:latin typeface="Times New Roman"/>
              <a:ea typeface="Times New Roman"/>
              <a:cs typeface="Times New Roman"/>
              <a:sym typeface="Times New Roman"/>
            </a:endParaRPr>
          </a:p>
          <a:p>
            <a:pPr marL="457200" lvl="0" indent="-317500" algn="l" rtl="0">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The application will also have a simple and easy to read user interface while also giving all the necessary information required for the customers.</a:t>
            </a:r>
            <a:endParaRPr sz="1400">
              <a:solidFill>
                <a:srgbClr val="FFFFFF"/>
              </a:solidFill>
              <a:latin typeface="Times New Roman"/>
              <a:ea typeface="Times New Roman"/>
              <a:cs typeface="Times New Roman"/>
              <a:sym typeface="Times New Roman"/>
            </a:endParaRPr>
          </a:p>
          <a:p>
            <a:pPr marL="457200" lvl="0" indent="-317500" algn="l" rtl="0">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Allow customers to leave feedback and recommendations on orders they made and the restaurant/hotels they ordered from to help other customers in deciding what dish they want.</a:t>
            </a:r>
            <a:endParaRPr sz="1400">
              <a:solidFill>
                <a:srgbClr val="FFFFFF"/>
              </a:solidFill>
              <a:latin typeface="Times New Roman"/>
              <a:ea typeface="Times New Roman"/>
              <a:cs typeface="Times New Roman"/>
              <a:sym typeface="Times New Roman"/>
            </a:endParaRPr>
          </a:p>
          <a:p>
            <a:pPr marL="457200" lvl="0" indent="0" algn="l" rtl="0">
              <a:spcBef>
                <a:spcPts val="0"/>
              </a:spcBef>
              <a:spcAft>
                <a:spcPts val="0"/>
              </a:spcAft>
              <a:buNone/>
            </a:pP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MEASURES OF SUCCESS</a:t>
            </a:r>
            <a:endParaRPr/>
          </a:p>
        </p:txBody>
      </p:sp>
      <p:sp>
        <p:nvSpPr>
          <p:cNvPr id="158" name="Google Shape;158;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Database failure rate for daily updates did not exceed the maximum rate specified in the requirements.</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Restaurant/hotels have easy and available access to their database on the application.</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The system also has a database for each restaurant that is signed up to use the app.</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The project costs did not exceed the funds provided for the project.</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More than half of the restaurants/hotels using the applications reported a significant decrease in incorrect or returned orders.</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85% of total customer feedback and ratings during the deployment and testing phase were positive.</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70% of users during the testing phase reported that the application interface was easy to use and understand. </a:t>
            </a:r>
            <a:endParaRPr sz="1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RISKS ASSOCIATED WITH PROJECT</a:t>
            </a:r>
            <a:endParaRPr/>
          </a:p>
        </p:txBody>
      </p:sp>
      <p:sp>
        <p:nvSpPr>
          <p:cNvPr id="164" name="Google Shape;164;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Font typeface="Times New Roman"/>
              <a:buChar char="●"/>
            </a:pPr>
            <a:r>
              <a:rPr lang="en" sz="1200">
                <a:latin typeface="Times New Roman"/>
                <a:ea typeface="Times New Roman"/>
                <a:cs typeface="Times New Roman"/>
                <a:sym typeface="Times New Roman"/>
              </a:rPr>
              <a:t>Partnering restaurants and apps companies may fail to meet deadlines. This can be solved by clearly stating expectations and the consequences of them not being met and listening to the reasons for the late deadline so as to find a solution to it together.</a:t>
            </a:r>
            <a:endParaRPr sz="1200">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a:latin typeface="Times New Roman"/>
                <a:ea typeface="Times New Roman"/>
                <a:cs typeface="Times New Roman"/>
                <a:sym typeface="Times New Roman"/>
              </a:rPr>
              <a:t>There may be installation problems with later and newer Ipad versions due to the difference in the operating system versions. This can be solved by checking for patterns in the operating system configuration and using this to make the app interoperable.</a:t>
            </a:r>
            <a:endParaRPr sz="1200">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a:latin typeface="Times New Roman"/>
                <a:ea typeface="Times New Roman"/>
                <a:cs typeface="Times New Roman"/>
                <a:sym typeface="Times New Roman"/>
              </a:rPr>
              <a:t>There might be lagging in the app due to exponential increase in customers, this could be solved by minimizing the line of codes when building the application.</a:t>
            </a:r>
            <a:endParaRPr sz="1200">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a:latin typeface="Times New Roman"/>
                <a:ea typeface="Times New Roman"/>
                <a:cs typeface="Times New Roman"/>
                <a:sym typeface="Times New Roman"/>
              </a:rPr>
              <a:t>There might be loss of information due to connectivity problems between the customers Ipad and the Restaurants Ipad. This can be solved by ensuring the network it is connected to is always open.</a:t>
            </a:r>
            <a:endParaRPr sz="1200">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a:latin typeface="Times New Roman"/>
                <a:ea typeface="Times New Roman"/>
                <a:cs typeface="Times New Roman"/>
                <a:sym typeface="Times New Roman"/>
              </a:rPr>
              <a:t>The food quality might be inconsistent , in that case regular anonymous surveys will be done at participating restaurants to check the quality of the food.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113935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ACTIVITY DIAGRAM</a:t>
            </a:r>
            <a:endParaRPr/>
          </a:p>
        </p:txBody>
      </p:sp>
      <p:pic>
        <p:nvPicPr>
          <p:cNvPr id="170" name="Google Shape;170;p19"/>
          <p:cNvPicPr preferRelativeResize="0"/>
          <p:nvPr/>
        </p:nvPicPr>
        <p:blipFill>
          <a:blip r:embed="rId3">
            <a:alphaModFix/>
          </a:blip>
          <a:stretch>
            <a:fillRect/>
          </a:stretch>
        </p:blipFill>
        <p:spPr>
          <a:xfrm>
            <a:off x="1139350" y="1307850"/>
            <a:ext cx="7839874" cy="3692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76" name="Google Shape;176;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7200">
                <a:solidFill>
                  <a:srgbClr val="EBEBEB"/>
                </a:solidFill>
                <a:latin typeface="Century Gothic"/>
                <a:ea typeface="Century Gothic"/>
                <a:cs typeface="Century Gothic"/>
                <a:sym typeface="Century Gothic"/>
              </a:rPr>
              <a:t>Thank You!</a:t>
            </a:r>
            <a:endParaRPr sz="7200">
              <a:solidFill>
                <a:srgbClr val="EBEBEB"/>
              </a:solidFill>
              <a:latin typeface="Century Gothic"/>
              <a:ea typeface="Century Gothic"/>
              <a:cs typeface="Century Gothic"/>
              <a:sym typeface="Century Gothic"/>
            </a:endParaRPr>
          </a:p>
          <a:p>
            <a:pPr marL="0" lvl="0" indent="0" algn="l" rtl="0">
              <a:lnSpc>
                <a:spcPct val="100000"/>
              </a:lnSpc>
              <a:spcBef>
                <a:spcPts val="0"/>
              </a:spcBef>
              <a:spcAft>
                <a:spcPts val="0"/>
              </a:spcAft>
              <a:buNone/>
            </a:pPr>
            <a:endParaRPr sz="1400">
              <a:solidFill>
                <a:srgbClr val="EBEBEB"/>
              </a:solidFill>
              <a:latin typeface="Century Gothic"/>
              <a:ea typeface="Century Gothic"/>
              <a:cs typeface="Century Gothic"/>
              <a:sym typeface="Century Gothic"/>
            </a:endParaRPr>
          </a:p>
          <a:p>
            <a:pPr marL="0" lvl="0" indent="0" algn="l" rtl="0">
              <a:lnSpc>
                <a:spcPct val="100000"/>
              </a:lnSpc>
              <a:spcBef>
                <a:spcPts val="0"/>
              </a:spcBef>
              <a:spcAft>
                <a:spcPts val="0"/>
              </a:spcAft>
              <a:buNone/>
            </a:pPr>
            <a:endParaRPr sz="1400">
              <a:solidFill>
                <a:srgbClr val="EBEBEB"/>
              </a:solidFill>
              <a:latin typeface="Century Gothic"/>
              <a:ea typeface="Century Gothic"/>
              <a:cs typeface="Century Gothic"/>
              <a:sym typeface="Century Gothic"/>
            </a:endParaRPr>
          </a:p>
          <a:p>
            <a:pPr marL="0" lvl="0" indent="0" algn="l" rtl="0">
              <a:lnSpc>
                <a:spcPct val="100000"/>
              </a:lnSpc>
              <a:spcBef>
                <a:spcPts val="0"/>
              </a:spcBef>
              <a:spcAft>
                <a:spcPts val="0"/>
              </a:spcAft>
              <a:buNone/>
            </a:pPr>
            <a:endParaRPr sz="1400">
              <a:solidFill>
                <a:srgbClr val="EBEBEB"/>
              </a:solidFill>
              <a:latin typeface="Century Gothic"/>
              <a:ea typeface="Century Gothic"/>
              <a:cs typeface="Century Gothic"/>
              <a:sym typeface="Century Gothic"/>
            </a:endParaRPr>
          </a:p>
          <a:p>
            <a:pPr marL="0" lvl="0" indent="0" algn="l" rtl="0">
              <a:lnSpc>
                <a:spcPct val="100000"/>
              </a:lnSpc>
              <a:spcBef>
                <a:spcPts val="0"/>
              </a:spcBef>
              <a:spcAft>
                <a:spcPts val="0"/>
              </a:spcAft>
              <a:buClr>
                <a:srgbClr val="EBEBEB"/>
              </a:buClr>
              <a:buSzPts val="7200"/>
              <a:buFont typeface="Century Gothic"/>
              <a:buNone/>
            </a:pPr>
            <a:r>
              <a:rPr lang="en" sz="1400">
                <a:solidFill>
                  <a:srgbClr val="EBEBEB"/>
                </a:solidFill>
                <a:latin typeface="Century Gothic"/>
                <a:ea typeface="Century Gothic"/>
                <a:cs typeface="Century Gothic"/>
                <a:sym typeface="Century Gothic"/>
              </a:rPr>
              <a:t>Group 1</a:t>
            </a:r>
            <a:endParaRPr sz="1400">
              <a:solidFill>
                <a:srgbClr val="EBEBEB"/>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537</Words>
  <Application>Microsoft Office PowerPoint</Application>
  <PresentationFormat>On-screen Show (16:9)</PresentationFormat>
  <Paragraphs>39</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Century Gothic</vt:lpstr>
      <vt:lpstr>Montserrat</vt:lpstr>
      <vt:lpstr>Times New Roman</vt:lpstr>
      <vt:lpstr>Lato</vt:lpstr>
      <vt:lpstr>Arial</vt:lpstr>
      <vt:lpstr>Focus</vt:lpstr>
      <vt:lpstr>IPAD RESTAURANT APPLICATION</vt:lpstr>
      <vt:lpstr>INTRODUCTION OBJECTIVES AND MEASURES OF SUCCESS RISKS ASSOCIATED WITH  THE PROJECT ACTIVITY DIAGRAM GANTT CHART</vt:lpstr>
      <vt:lpstr>INTRODUCTION</vt:lpstr>
      <vt:lpstr>OBJECTIVES</vt:lpstr>
      <vt:lpstr>MEASURES OF SUCCESS</vt:lpstr>
      <vt:lpstr>RISKS ASSOCIATED WITH PROJECT</vt:lpstr>
      <vt:lpstr>ACTIVITY DIAGRAM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IPAD RESTAURANT APPLICATION</dc:title>
  <cp:lastModifiedBy>adedamola jimoh</cp:lastModifiedBy>
  <cp:revision>1</cp:revision>
  <dcterms:modified xsi:type="dcterms:W3CDTF">2020-03-18T00:08:56Z</dcterms:modified>
</cp:coreProperties>
</file>