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5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AD6793B2-8FB7-4D2C-ACB8-061DCBAD9B4C}" type="datetimeFigureOut">
              <a:rPr lang="en-US" smtClean="0"/>
              <a:t>3/17/2020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335865E2-F7C5-4F9B-8CA8-53407C8AA0E9}" type="slidenum">
              <a:rPr lang="en-US" smtClean="0"/>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9101372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6793B2-8FB7-4D2C-ACB8-061DCBAD9B4C}" type="datetimeFigureOut">
              <a:rPr lang="en-US" smtClean="0"/>
              <a:t>3/17/2020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5865E2-F7C5-4F9B-8CA8-53407C8AA0E9}" type="slidenum">
              <a:rPr lang="en-US" smtClean="0"/>
              <a:t>‹#›</a:t>
            </a:fld>
            <a:endParaRPr lang="en-US" dirty="0"/>
          </a:p>
        </p:txBody>
      </p:sp>
    </p:spTree>
    <p:extLst>
      <p:ext uri="{BB962C8B-B14F-4D97-AF65-F5344CB8AC3E}">
        <p14:creationId xmlns:p14="http://schemas.microsoft.com/office/powerpoint/2010/main" val="292807393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6793B2-8FB7-4D2C-ACB8-061DCBAD9B4C}" type="datetimeFigureOut">
              <a:rPr lang="en-US" smtClean="0"/>
              <a:t>3/17/2020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5865E2-F7C5-4F9B-8CA8-53407C8AA0E9}" type="slidenum">
              <a:rPr lang="en-US" smtClean="0"/>
              <a:t>‹#›</a:t>
            </a:fld>
            <a:endParaRPr lang="en-US" dirty="0"/>
          </a:p>
        </p:txBody>
      </p:sp>
    </p:spTree>
    <p:extLst>
      <p:ext uri="{BB962C8B-B14F-4D97-AF65-F5344CB8AC3E}">
        <p14:creationId xmlns:p14="http://schemas.microsoft.com/office/powerpoint/2010/main" val="222863779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6793B2-8FB7-4D2C-ACB8-061DCBAD9B4C}" type="datetimeFigureOut">
              <a:rPr lang="en-US" smtClean="0"/>
              <a:t>3/17/2020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5865E2-F7C5-4F9B-8CA8-53407C8AA0E9}" type="slidenum">
              <a:rPr lang="en-US" smtClean="0"/>
              <a:t>‹#›</a:t>
            </a:fld>
            <a:endParaRPr lang="en-US" dirty="0"/>
          </a:p>
        </p:txBody>
      </p:sp>
    </p:spTree>
    <p:extLst>
      <p:ext uri="{BB962C8B-B14F-4D97-AF65-F5344CB8AC3E}">
        <p14:creationId xmlns:p14="http://schemas.microsoft.com/office/powerpoint/2010/main" val="141846105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AD6793B2-8FB7-4D2C-ACB8-061DCBAD9B4C}" type="datetimeFigureOut">
              <a:rPr lang="en-US" smtClean="0"/>
              <a:t>3/17/2020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335865E2-F7C5-4F9B-8CA8-53407C8AA0E9}" type="slidenum">
              <a:rPr lang="en-US" smtClean="0"/>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2251605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6793B2-8FB7-4D2C-ACB8-061DCBAD9B4C}" type="datetimeFigureOut">
              <a:rPr lang="en-US" smtClean="0"/>
              <a:t>3/17/2020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5865E2-F7C5-4F9B-8CA8-53407C8AA0E9}" type="slidenum">
              <a:rPr lang="en-US" smtClean="0"/>
              <a:t>‹#›</a:t>
            </a:fld>
            <a:endParaRPr lang="en-US" dirty="0"/>
          </a:p>
        </p:txBody>
      </p:sp>
    </p:spTree>
    <p:extLst>
      <p:ext uri="{BB962C8B-B14F-4D97-AF65-F5344CB8AC3E}">
        <p14:creationId xmlns:p14="http://schemas.microsoft.com/office/powerpoint/2010/main" val="219116115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6793B2-8FB7-4D2C-ACB8-061DCBAD9B4C}" type="datetimeFigureOut">
              <a:rPr lang="en-US" smtClean="0"/>
              <a:t>3/17/2020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5865E2-F7C5-4F9B-8CA8-53407C8AA0E9}" type="slidenum">
              <a:rPr lang="en-US" smtClean="0"/>
              <a:t>‹#›</a:t>
            </a:fld>
            <a:endParaRPr lang="en-US" dirty="0"/>
          </a:p>
        </p:txBody>
      </p:sp>
    </p:spTree>
    <p:extLst>
      <p:ext uri="{BB962C8B-B14F-4D97-AF65-F5344CB8AC3E}">
        <p14:creationId xmlns:p14="http://schemas.microsoft.com/office/powerpoint/2010/main" val="69559056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6793B2-8FB7-4D2C-ACB8-061DCBAD9B4C}" type="datetimeFigureOut">
              <a:rPr lang="en-US" smtClean="0"/>
              <a:t>3/17/2020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5865E2-F7C5-4F9B-8CA8-53407C8AA0E9}" type="slidenum">
              <a:rPr lang="en-US" smtClean="0"/>
              <a:t>‹#›</a:t>
            </a:fld>
            <a:endParaRPr lang="en-US" dirty="0"/>
          </a:p>
        </p:txBody>
      </p:sp>
    </p:spTree>
    <p:extLst>
      <p:ext uri="{BB962C8B-B14F-4D97-AF65-F5344CB8AC3E}">
        <p14:creationId xmlns:p14="http://schemas.microsoft.com/office/powerpoint/2010/main" val="25830443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6793B2-8FB7-4D2C-ACB8-061DCBAD9B4C}" type="datetimeFigureOut">
              <a:rPr lang="en-US" smtClean="0"/>
              <a:t>3/17/2020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5865E2-F7C5-4F9B-8CA8-53407C8AA0E9}" type="slidenum">
              <a:rPr lang="en-US" smtClean="0"/>
              <a:t>‹#›</a:t>
            </a:fld>
            <a:endParaRPr lang="en-US" dirty="0"/>
          </a:p>
        </p:txBody>
      </p:sp>
    </p:spTree>
    <p:extLst>
      <p:ext uri="{BB962C8B-B14F-4D97-AF65-F5344CB8AC3E}">
        <p14:creationId xmlns:p14="http://schemas.microsoft.com/office/powerpoint/2010/main" val="357815300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D6793B2-8FB7-4D2C-ACB8-061DCBAD9B4C}" type="datetimeFigureOut">
              <a:rPr lang="en-US" smtClean="0"/>
              <a:t>3/17/2020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35865E2-F7C5-4F9B-8CA8-53407C8AA0E9}" type="slidenum">
              <a:rPr lang="en-US" smtClean="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6080685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D6793B2-8FB7-4D2C-ACB8-061DCBAD9B4C}" type="datetimeFigureOut">
              <a:rPr lang="en-US" smtClean="0"/>
              <a:t>3/17/2020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35865E2-F7C5-4F9B-8CA8-53407C8AA0E9}" type="slidenum">
              <a:rPr lang="en-US" smtClean="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8947101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AD6793B2-8FB7-4D2C-ACB8-061DCBAD9B4C}" type="datetimeFigureOut">
              <a:rPr lang="en-US" smtClean="0"/>
              <a:t>3/17/2020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335865E2-F7C5-4F9B-8CA8-53407C8AA0E9}" type="slidenum">
              <a:rPr lang="en-US" smtClean="0"/>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45794208"/>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Lst>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C41F7-F299-4093-BE69-622AD4069E45}"/>
              </a:ext>
            </a:extLst>
          </p:cNvPr>
          <p:cNvSpPr>
            <a:spLocks noGrp="1"/>
          </p:cNvSpPr>
          <p:nvPr>
            <p:ph type="ctrTitle"/>
          </p:nvPr>
        </p:nvSpPr>
        <p:spPr/>
        <p:txBody>
          <a:bodyPr/>
          <a:lstStyle/>
          <a:p>
            <a:r>
              <a:rPr lang="en-US" dirty="0"/>
              <a:t>iPad Restaurant Application</a:t>
            </a:r>
          </a:p>
        </p:txBody>
      </p:sp>
      <p:sp>
        <p:nvSpPr>
          <p:cNvPr id="3" name="Subtitle 2">
            <a:extLst>
              <a:ext uri="{FF2B5EF4-FFF2-40B4-BE49-F238E27FC236}">
                <a16:creationId xmlns:a16="http://schemas.microsoft.com/office/drawing/2014/main" id="{6AC43CE2-4833-4C1A-9900-7D15057F3399}"/>
              </a:ext>
            </a:extLst>
          </p:cNvPr>
          <p:cNvSpPr>
            <a:spLocks noGrp="1"/>
          </p:cNvSpPr>
          <p:nvPr>
            <p:ph type="subTitle" idx="1"/>
          </p:nvPr>
        </p:nvSpPr>
        <p:spPr/>
        <p:txBody>
          <a:bodyPr>
            <a:normAutofit/>
          </a:bodyPr>
          <a:lstStyle/>
          <a:p>
            <a:r>
              <a:rPr lang="en-US" dirty="0"/>
              <a:t>Preet Khasakia (100653168)</a:t>
            </a:r>
          </a:p>
          <a:p>
            <a:r>
              <a:rPr lang="en-US" dirty="0" err="1"/>
              <a:t>Naweed</a:t>
            </a:r>
            <a:r>
              <a:rPr lang="en-US" dirty="0"/>
              <a:t> Adel (100660467)</a:t>
            </a:r>
          </a:p>
        </p:txBody>
      </p:sp>
    </p:spTree>
    <p:extLst>
      <p:ext uri="{BB962C8B-B14F-4D97-AF65-F5344CB8AC3E}">
        <p14:creationId xmlns:p14="http://schemas.microsoft.com/office/powerpoint/2010/main" val="161504109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58066-5FF1-40ED-A54E-B4AE7245B6D9}"/>
              </a:ext>
            </a:extLst>
          </p:cNvPr>
          <p:cNvSpPr>
            <a:spLocks noGrp="1"/>
          </p:cNvSpPr>
          <p:nvPr>
            <p:ph type="title"/>
          </p:nvPr>
        </p:nvSpPr>
        <p:spPr/>
        <p:txBody>
          <a:bodyPr/>
          <a:lstStyle/>
          <a:p>
            <a:r>
              <a:rPr lang="en-US" dirty="0"/>
              <a:t>EVEN MORE RISKS OH YEAH</a:t>
            </a:r>
          </a:p>
        </p:txBody>
      </p:sp>
      <p:sp>
        <p:nvSpPr>
          <p:cNvPr id="3" name="Content Placeholder 2">
            <a:extLst>
              <a:ext uri="{FF2B5EF4-FFF2-40B4-BE49-F238E27FC236}">
                <a16:creationId xmlns:a16="http://schemas.microsoft.com/office/drawing/2014/main" id="{20D3508C-FDCA-4BE8-9133-92C4357DC2C5}"/>
              </a:ext>
            </a:extLst>
          </p:cNvPr>
          <p:cNvSpPr>
            <a:spLocks noGrp="1"/>
          </p:cNvSpPr>
          <p:nvPr>
            <p:ph idx="1"/>
          </p:nvPr>
        </p:nvSpPr>
        <p:spPr/>
        <p:txBody>
          <a:bodyPr>
            <a:normAutofit/>
          </a:bodyPr>
          <a:lstStyle/>
          <a:p>
            <a:r>
              <a:rPr lang="en-US" b="1" dirty="0"/>
              <a:t>Activity: </a:t>
            </a:r>
            <a:r>
              <a:rPr lang="en-US" dirty="0"/>
              <a:t>Post Project (Finish)</a:t>
            </a:r>
            <a:endParaRPr lang="en-US" b="0" dirty="0">
              <a:effectLst/>
            </a:endParaRPr>
          </a:p>
          <a:p>
            <a:r>
              <a:rPr lang="en-US" b="1" dirty="0"/>
              <a:t>Risk: </a:t>
            </a:r>
            <a:r>
              <a:rPr lang="en-US" dirty="0"/>
              <a:t>Users may not be comfortable with the iPad Restaurant Application and may want to express their feedback for further improvement.</a:t>
            </a:r>
            <a:endParaRPr lang="en-US" b="0" dirty="0">
              <a:effectLst/>
            </a:endParaRPr>
          </a:p>
          <a:p>
            <a:r>
              <a:rPr lang="en-US" b="1" dirty="0"/>
              <a:t>Countermeasure: </a:t>
            </a:r>
            <a:r>
              <a:rPr lang="en-US" dirty="0"/>
              <a:t>Project team will implement a survey database that will be used to store user feedback and ratings for the application when an optional survey window will be prompted when a customer has made their purchase using the software. This will allow the team to manage responses by users and consider any necessary improvements that need to be made to further enhance the application.</a:t>
            </a:r>
          </a:p>
        </p:txBody>
      </p:sp>
    </p:spTree>
    <p:extLst>
      <p:ext uri="{BB962C8B-B14F-4D97-AF65-F5344CB8AC3E}">
        <p14:creationId xmlns:p14="http://schemas.microsoft.com/office/powerpoint/2010/main" val="398974215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EFB0A-5FF6-47E2-B032-CF5E48AEA404}"/>
              </a:ext>
            </a:extLst>
          </p:cNvPr>
          <p:cNvSpPr>
            <a:spLocks noGrp="1"/>
          </p:cNvSpPr>
          <p:nvPr>
            <p:ph type="title"/>
          </p:nvPr>
        </p:nvSpPr>
        <p:spPr/>
        <p:txBody>
          <a:bodyPr/>
          <a:lstStyle/>
          <a:p>
            <a:r>
              <a:rPr lang="en-US" dirty="0"/>
              <a:t>Activity Diagram</a:t>
            </a:r>
          </a:p>
        </p:txBody>
      </p:sp>
      <p:pic>
        <p:nvPicPr>
          <p:cNvPr id="1026" name="Picture 2">
            <a:extLst>
              <a:ext uri="{FF2B5EF4-FFF2-40B4-BE49-F238E27FC236}">
                <a16:creationId xmlns:a16="http://schemas.microsoft.com/office/drawing/2014/main" id="{56E30F63-7D9D-4DA8-B780-AE6B81CE8FD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198824" y="1535044"/>
            <a:ext cx="8773976" cy="5004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043341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9E912-F46E-4D4A-ACC8-C32B93A3F108}"/>
              </a:ext>
            </a:extLst>
          </p:cNvPr>
          <p:cNvSpPr>
            <a:spLocks noGrp="1"/>
          </p:cNvSpPr>
          <p:nvPr>
            <p:ph type="title"/>
          </p:nvPr>
        </p:nvSpPr>
        <p:spPr>
          <a:xfrm>
            <a:off x="1065930" y="266131"/>
            <a:ext cx="10058400" cy="1371600"/>
          </a:xfrm>
        </p:spPr>
        <p:txBody>
          <a:bodyPr/>
          <a:lstStyle/>
          <a:p>
            <a:r>
              <a:rPr lang="en-US" dirty="0" err="1"/>
              <a:t>Gantttttt</a:t>
            </a:r>
            <a:r>
              <a:rPr lang="en-US" dirty="0"/>
              <a:t> Chart</a:t>
            </a:r>
          </a:p>
        </p:txBody>
      </p:sp>
      <p:pic>
        <p:nvPicPr>
          <p:cNvPr id="6" name="Picture 5">
            <a:extLst>
              <a:ext uri="{FF2B5EF4-FFF2-40B4-BE49-F238E27FC236}">
                <a16:creationId xmlns:a16="http://schemas.microsoft.com/office/drawing/2014/main" id="{61C4D937-8D02-45E6-A81D-E492A49F3480}"/>
              </a:ext>
            </a:extLst>
          </p:cNvPr>
          <p:cNvPicPr>
            <a:picLocks noChangeAspect="1"/>
          </p:cNvPicPr>
          <p:nvPr/>
        </p:nvPicPr>
        <p:blipFill>
          <a:blip r:embed="rId2"/>
          <a:stretch>
            <a:fillRect/>
          </a:stretch>
        </p:blipFill>
        <p:spPr>
          <a:xfrm>
            <a:off x="759283" y="1113948"/>
            <a:ext cx="11352818" cy="5220269"/>
          </a:xfrm>
          <a:prstGeom prst="rect">
            <a:avLst/>
          </a:prstGeom>
        </p:spPr>
      </p:pic>
    </p:spTree>
    <p:extLst>
      <p:ext uri="{BB962C8B-B14F-4D97-AF65-F5344CB8AC3E}">
        <p14:creationId xmlns:p14="http://schemas.microsoft.com/office/powerpoint/2010/main" val="207059319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mage result for anwar abdalbari">
            <a:extLst>
              <a:ext uri="{FF2B5EF4-FFF2-40B4-BE49-F238E27FC236}">
                <a16:creationId xmlns:a16="http://schemas.microsoft.com/office/drawing/2014/main" id="{30D99AAF-0524-4C58-B470-3503908E8D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0865" y="1596301"/>
            <a:ext cx="4770267" cy="4522441"/>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D264E54D-33C2-4E40-8AAC-F04300958066}"/>
              </a:ext>
            </a:extLst>
          </p:cNvPr>
          <p:cNvSpPr txBox="1">
            <a:spLocks/>
          </p:cNvSpPr>
          <p:nvPr/>
        </p:nvSpPr>
        <p:spPr>
          <a:xfrm>
            <a:off x="1294362" y="547066"/>
            <a:ext cx="9603275" cy="1049235"/>
          </a:xfrm>
          <a:prstGeom prst="rect">
            <a:avLst/>
          </a:prstGeom>
        </p:spPr>
        <p:txBody>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a:t>Any Questions</a:t>
            </a:r>
            <a:endParaRPr lang="en-US" dirty="0"/>
          </a:p>
        </p:txBody>
      </p:sp>
    </p:spTree>
    <p:extLst>
      <p:ext uri="{BB962C8B-B14F-4D97-AF65-F5344CB8AC3E}">
        <p14:creationId xmlns:p14="http://schemas.microsoft.com/office/powerpoint/2010/main" val="170013260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C914C-7392-4D03-99FB-9BFE4050712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60AEC44-65F7-47D3-A41F-278988964367}"/>
              </a:ext>
            </a:extLst>
          </p:cNvPr>
          <p:cNvSpPr>
            <a:spLocks noGrp="1"/>
          </p:cNvSpPr>
          <p:nvPr>
            <p:ph sz="half" idx="1"/>
          </p:nvPr>
        </p:nvSpPr>
        <p:spPr/>
        <p:txBody>
          <a:bodyPr>
            <a:normAutofit fontScale="85000" lnSpcReduction="10000"/>
          </a:bodyPr>
          <a:lstStyle/>
          <a:p>
            <a:r>
              <a:rPr lang="en-US" b="1" dirty="0"/>
              <a:t>Project Description</a:t>
            </a:r>
            <a:endParaRPr lang="en-US" b="0" dirty="0">
              <a:effectLst/>
            </a:endParaRPr>
          </a:p>
          <a:p>
            <a:r>
              <a:rPr lang="en-US" dirty="0"/>
              <a:t>The iPad restaurant application aims at replacing the conventional old style menu system. Meal orders can be taken on an iPad, which will list the complete menu offered by the restaurant. Each menu item will display  a description of the item, ratings given by previous customers, a large image for better knowledge of the dish, and the cost of the item. The customer may also use the iPad provided by room service for reserving a table. </a:t>
            </a:r>
            <a:endParaRPr lang="en-US" b="0" dirty="0">
              <a:effectLst/>
            </a:endParaRPr>
          </a:p>
          <a:p>
            <a:pPr marL="0" indent="0">
              <a:buNone/>
            </a:pPr>
            <a:br>
              <a:rPr lang="en-US" dirty="0"/>
            </a:br>
            <a:endParaRPr lang="en-US" dirty="0"/>
          </a:p>
        </p:txBody>
      </p:sp>
      <p:pic>
        <p:nvPicPr>
          <p:cNvPr id="2050" name="Picture 2" descr="Image result for ipad restuarant application">
            <a:extLst>
              <a:ext uri="{FF2B5EF4-FFF2-40B4-BE49-F238E27FC236}">
                <a16:creationId xmlns:a16="http://schemas.microsoft.com/office/drawing/2014/main" id="{47FB22B5-8576-47BB-86EF-48BA7B7C9A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1" y="1774209"/>
            <a:ext cx="5029200" cy="3233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09780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A0A25-DB52-4A50-A7E5-943B5E591B30}"/>
              </a:ext>
            </a:extLst>
          </p:cNvPr>
          <p:cNvSpPr>
            <a:spLocks noGrp="1"/>
          </p:cNvSpPr>
          <p:nvPr>
            <p:ph type="title"/>
          </p:nvPr>
        </p:nvSpPr>
        <p:spPr/>
        <p:txBody>
          <a:bodyPr/>
          <a:lstStyle/>
          <a:p>
            <a:r>
              <a:rPr lang="en-US" dirty="0"/>
              <a:t>Introduction (continued) ;)</a:t>
            </a:r>
          </a:p>
        </p:txBody>
      </p:sp>
      <p:sp>
        <p:nvSpPr>
          <p:cNvPr id="3" name="Content Placeholder 2">
            <a:extLst>
              <a:ext uri="{FF2B5EF4-FFF2-40B4-BE49-F238E27FC236}">
                <a16:creationId xmlns:a16="http://schemas.microsoft.com/office/drawing/2014/main" id="{768F4E08-1E24-4E45-BB7A-896F758AE860}"/>
              </a:ext>
            </a:extLst>
          </p:cNvPr>
          <p:cNvSpPr>
            <a:spLocks noGrp="1"/>
          </p:cNvSpPr>
          <p:nvPr>
            <p:ph idx="1"/>
          </p:nvPr>
        </p:nvSpPr>
        <p:spPr/>
        <p:txBody>
          <a:bodyPr>
            <a:normAutofit/>
          </a:bodyPr>
          <a:lstStyle/>
          <a:p>
            <a:r>
              <a:rPr lang="en-US" b="1" dirty="0"/>
              <a:t>Problem to Tackle</a:t>
            </a:r>
            <a:endParaRPr lang="en-US" b="0" dirty="0">
              <a:effectLst/>
            </a:endParaRPr>
          </a:p>
          <a:p>
            <a:r>
              <a:rPr lang="en-US" dirty="0"/>
              <a:t>Since we are implementing a menu using modern technology, it is essential that our application provides customers with a menu that satisfies the given features and pertains to better customer satisfaction. As software engineers, we hope to accomplish a fully functioning restaurant application that is user friendly, easy to use and provides success to the restaurant.</a:t>
            </a:r>
            <a:endParaRPr lang="en-US" b="0" dirty="0">
              <a:effectLst/>
            </a:endParaRPr>
          </a:p>
          <a:p>
            <a:pPr marL="0" indent="0">
              <a:buNone/>
            </a:pPr>
            <a:br>
              <a:rPr lang="en-US" dirty="0"/>
            </a:br>
            <a:endParaRPr lang="en-US" dirty="0"/>
          </a:p>
        </p:txBody>
      </p:sp>
    </p:spTree>
    <p:extLst>
      <p:ext uri="{BB962C8B-B14F-4D97-AF65-F5344CB8AC3E}">
        <p14:creationId xmlns:p14="http://schemas.microsoft.com/office/powerpoint/2010/main" val="128220953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C3533-ED7C-4778-8016-748872D38F45}"/>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0580B610-5C18-40D2-9FDA-F3D86340A053}"/>
              </a:ext>
            </a:extLst>
          </p:cNvPr>
          <p:cNvSpPr>
            <a:spLocks noGrp="1"/>
          </p:cNvSpPr>
          <p:nvPr>
            <p:ph idx="1"/>
          </p:nvPr>
        </p:nvSpPr>
        <p:spPr>
          <a:xfrm>
            <a:off x="1371600" y="2286000"/>
            <a:ext cx="9601200" cy="3581400"/>
          </a:xfrm>
        </p:spPr>
        <p:txBody>
          <a:bodyPr>
            <a:normAutofit/>
          </a:bodyPr>
          <a:lstStyle/>
          <a:p>
            <a:pPr fontAlgn="base"/>
            <a:r>
              <a:rPr lang="en-US" sz="2200" dirty="0"/>
              <a:t>Improve the customer’s experience by providing crucial information such as a picture of the food, a brief description, a rating, and the price.</a:t>
            </a:r>
          </a:p>
          <a:p>
            <a:pPr fontAlgn="base"/>
            <a:r>
              <a:rPr lang="en-US" sz="2200" dirty="0"/>
              <a:t>Remove lines by having waiters respond to when the customer finishes their order.</a:t>
            </a:r>
          </a:p>
          <a:p>
            <a:pPr fontAlgn="base"/>
            <a:r>
              <a:rPr lang="en-US" sz="2200" dirty="0"/>
              <a:t>Provide additional assistance to customers unaware of the food or customers that aren’t familiar with the language.</a:t>
            </a:r>
          </a:p>
          <a:p>
            <a:pPr fontAlgn="base"/>
            <a:r>
              <a:rPr lang="en-US" sz="2200" dirty="0"/>
              <a:t>iPad is more flexible than a menu, since customers can scroll through all the items, instead of having to read through long pages.</a:t>
            </a:r>
          </a:p>
          <a:p>
            <a:endParaRPr lang="en-US" dirty="0"/>
          </a:p>
        </p:txBody>
      </p:sp>
    </p:spTree>
    <p:extLst>
      <p:ext uri="{BB962C8B-B14F-4D97-AF65-F5344CB8AC3E}">
        <p14:creationId xmlns:p14="http://schemas.microsoft.com/office/powerpoint/2010/main" val="84313800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5FD88-05F3-4D75-94D9-8B6CA76A0C02}"/>
              </a:ext>
            </a:extLst>
          </p:cNvPr>
          <p:cNvSpPr>
            <a:spLocks noGrp="1"/>
          </p:cNvSpPr>
          <p:nvPr>
            <p:ph type="title"/>
          </p:nvPr>
        </p:nvSpPr>
        <p:spPr/>
        <p:txBody>
          <a:bodyPr/>
          <a:lstStyle/>
          <a:p>
            <a:r>
              <a:rPr lang="en-US" dirty="0"/>
              <a:t>MORE OBJECTIVES</a:t>
            </a:r>
          </a:p>
        </p:txBody>
      </p:sp>
      <p:sp>
        <p:nvSpPr>
          <p:cNvPr id="3" name="Content Placeholder 2">
            <a:extLst>
              <a:ext uri="{FF2B5EF4-FFF2-40B4-BE49-F238E27FC236}">
                <a16:creationId xmlns:a16="http://schemas.microsoft.com/office/drawing/2014/main" id="{2A1F48D3-BFF3-4731-8BC1-D9C28C48FFB9}"/>
              </a:ext>
            </a:extLst>
          </p:cNvPr>
          <p:cNvSpPr>
            <a:spLocks noGrp="1"/>
          </p:cNvSpPr>
          <p:nvPr>
            <p:ph idx="1"/>
          </p:nvPr>
        </p:nvSpPr>
        <p:spPr/>
        <p:txBody>
          <a:bodyPr>
            <a:normAutofit/>
          </a:bodyPr>
          <a:lstStyle/>
          <a:p>
            <a:pPr fontAlgn="base"/>
            <a:r>
              <a:rPr lang="en-US" sz="2000" dirty="0"/>
              <a:t>Organize the menu, food items can easily be categorized for customers.</a:t>
            </a:r>
          </a:p>
          <a:p>
            <a:pPr fontAlgn="base"/>
            <a:r>
              <a:rPr lang="en-US" sz="2000" dirty="0"/>
              <a:t>Improve reputation by utilizing iPad instead of traditional menu.</a:t>
            </a:r>
          </a:p>
          <a:p>
            <a:pPr fontAlgn="base"/>
            <a:r>
              <a:rPr lang="en-US" sz="2000" dirty="0"/>
              <a:t>iPad can also include ads while customers view items for additional income and publicity.</a:t>
            </a:r>
          </a:p>
          <a:p>
            <a:pPr fontAlgn="base"/>
            <a:r>
              <a:rPr lang="en-US" sz="2000" dirty="0"/>
              <a:t>Receive feedback through the iPad to improve services.</a:t>
            </a:r>
          </a:p>
          <a:p>
            <a:pPr fontAlgn="base"/>
            <a:r>
              <a:rPr lang="en-US" sz="2000" dirty="0"/>
              <a:t>Reduce stress of waiters by relieving the need to memorize or write down orders.</a:t>
            </a:r>
          </a:p>
          <a:p>
            <a:pPr fontAlgn="base"/>
            <a:r>
              <a:rPr lang="en-US" sz="2000" dirty="0"/>
              <a:t>Conduct payment through iPad to further increase efficiency. Restaurant/waiters would receive notification of when payment is processed to ensure security.</a:t>
            </a:r>
          </a:p>
          <a:p>
            <a:endParaRPr lang="en-US" dirty="0"/>
          </a:p>
        </p:txBody>
      </p:sp>
    </p:spTree>
    <p:extLst>
      <p:ext uri="{BB962C8B-B14F-4D97-AF65-F5344CB8AC3E}">
        <p14:creationId xmlns:p14="http://schemas.microsoft.com/office/powerpoint/2010/main" val="99024835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F9C10-2D5B-4BC1-984C-8C6E329F9E5A}"/>
              </a:ext>
            </a:extLst>
          </p:cNvPr>
          <p:cNvSpPr>
            <a:spLocks noGrp="1"/>
          </p:cNvSpPr>
          <p:nvPr>
            <p:ph type="title"/>
          </p:nvPr>
        </p:nvSpPr>
        <p:spPr/>
        <p:txBody>
          <a:bodyPr/>
          <a:lstStyle/>
          <a:p>
            <a:r>
              <a:rPr lang="en-US" dirty="0"/>
              <a:t>Measures of Success</a:t>
            </a:r>
          </a:p>
        </p:txBody>
      </p:sp>
      <p:sp>
        <p:nvSpPr>
          <p:cNvPr id="3" name="Content Placeholder 2">
            <a:extLst>
              <a:ext uri="{FF2B5EF4-FFF2-40B4-BE49-F238E27FC236}">
                <a16:creationId xmlns:a16="http://schemas.microsoft.com/office/drawing/2014/main" id="{E79FDC4B-A9C5-487F-BD43-D69237223A31}"/>
              </a:ext>
            </a:extLst>
          </p:cNvPr>
          <p:cNvSpPr>
            <a:spLocks noGrp="1"/>
          </p:cNvSpPr>
          <p:nvPr>
            <p:ph idx="1"/>
          </p:nvPr>
        </p:nvSpPr>
        <p:spPr>
          <a:xfrm>
            <a:off x="1371600" y="1638300"/>
            <a:ext cx="9601200" cy="3581400"/>
          </a:xfrm>
        </p:spPr>
        <p:txBody>
          <a:bodyPr>
            <a:normAutofit/>
          </a:bodyPr>
          <a:lstStyle/>
          <a:p>
            <a:pPr fontAlgn="base"/>
            <a:r>
              <a:rPr lang="en-US" sz="1800" dirty="0"/>
              <a:t>Ensure that the test cases from stakeholders are met prior to the release of the application.</a:t>
            </a:r>
          </a:p>
          <a:p>
            <a:pPr fontAlgn="base"/>
            <a:r>
              <a:rPr lang="en-US" sz="1800" dirty="0"/>
              <a:t>Have an initial project planner for a working schedule of the project. To measure the success rate, track the actual performance of the project and compare it to the initial schedule by calculating the difference. This will show a result of how successfully or poorly the project is working at.</a:t>
            </a:r>
          </a:p>
          <a:p>
            <a:pPr fontAlgn="base"/>
            <a:r>
              <a:rPr lang="en-US" sz="1800" dirty="0"/>
              <a:t>Allow customers to engage in a survey after their visit to the restaurant on their feedback towards the application and other services.</a:t>
            </a:r>
          </a:p>
          <a:p>
            <a:endParaRPr lang="en-US" dirty="0"/>
          </a:p>
        </p:txBody>
      </p:sp>
      <p:pic>
        <p:nvPicPr>
          <p:cNvPr id="1026" name="Picture 2" descr="Image result for ipad restuarant application">
            <a:extLst>
              <a:ext uri="{FF2B5EF4-FFF2-40B4-BE49-F238E27FC236}">
                <a16:creationId xmlns:a16="http://schemas.microsoft.com/office/drawing/2014/main" id="{2F043F65-3D6C-40E5-820A-A31A501FEB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6160" y="4083728"/>
            <a:ext cx="5004240" cy="2502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801867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A23C6-D9B7-41AE-8897-5EFE8C14DFAF}"/>
              </a:ext>
            </a:extLst>
          </p:cNvPr>
          <p:cNvSpPr>
            <a:spLocks noGrp="1"/>
          </p:cNvSpPr>
          <p:nvPr>
            <p:ph type="title"/>
          </p:nvPr>
        </p:nvSpPr>
        <p:spPr/>
        <p:txBody>
          <a:bodyPr/>
          <a:lstStyle/>
          <a:p>
            <a:r>
              <a:rPr lang="en-US" dirty="0"/>
              <a:t>MORE SUCCESS</a:t>
            </a:r>
          </a:p>
        </p:txBody>
      </p:sp>
      <p:sp>
        <p:nvSpPr>
          <p:cNvPr id="3" name="Content Placeholder 2">
            <a:extLst>
              <a:ext uri="{FF2B5EF4-FFF2-40B4-BE49-F238E27FC236}">
                <a16:creationId xmlns:a16="http://schemas.microsoft.com/office/drawing/2014/main" id="{64F1D336-E19C-42E2-B77B-5BB870CE5DFA}"/>
              </a:ext>
            </a:extLst>
          </p:cNvPr>
          <p:cNvSpPr>
            <a:spLocks noGrp="1"/>
          </p:cNvSpPr>
          <p:nvPr>
            <p:ph idx="1"/>
          </p:nvPr>
        </p:nvSpPr>
        <p:spPr/>
        <p:txBody>
          <a:bodyPr>
            <a:normAutofit/>
          </a:bodyPr>
          <a:lstStyle/>
          <a:p>
            <a:pPr fontAlgn="base"/>
            <a:r>
              <a:rPr lang="en-US" sz="2400" dirty="0"/>
              <a:t>Similar to the project planner, apply an initial base case of the budget. Measure the actual spending invested in the project and through comparison, it will be determined whether the budget is overspent or underspent.</a:t>
            </a:r>
          </a:p>
          <a:p>
            <a:pPr marL="0" indent="0" fontAlgn="base">
              <a:buNone/>
            </a:pPr>
            <a:endParaRPr lang="en-US" sz="2400" dirty="0"/>
          </a:p>
          <a:p>
            <a:pPr fontAlgn="base"/>
            <a:r>
              <a:rPr lang="en-US" sz="2400" dirty="0"/>
              <a:t>Compare and analyze services used by other companies or franchises, and evaluate the outcome to ensure if the project meets the in-demand market value or if additional changes are required to obtain further success. </a:t>
            </a:r>
          </a:p>
          <a:p>
            <a:endParaRPr lang="en-US" dirty="0"/>
          </a:p>
        </p:txBody>
      </p:sp>
    </p:spTree>
    <p:extLst>
      <p:ext uri="{BB962C8B-B14F-4D97-AF65-F5344CB8AC3E}">
        <p14:creationId xmlns:p14="http://schemas.microsoft.com/office/powerpoint/2010/main" val="154116563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0BA04-DEA3-4345-A23C-01AC9587CE6C}"/>
              </a:ext>
            </a:extLst>
          </p:cNvPr>
          <p:cNvSpPr>
            <a:spLocks noGrp="1"/>
          </p:cNvSpPr>
          <p:nvPr>
            <p:ph type="title"/>
          </p:nvPr>
        </p:nvSpPr>
        <p:spPr/>
        <p:txBody>
          <a:bodyPr/>
          <a:lstStyle/>
          <a:p>
            <a:r>
              <a:rPr lang="en-US" dirty="0"/>
              <a:t>Associated Risks</a:t>
            </a:r>
          </a:p>
        </p:txBody>
      </p:sp>
      <p:sp>
        <p:nvSpPr>
          <p:cNvPr id="3" name="Content Placeholder 2">
            <a:extLst>
              <a:ext uri="{FF2B5EF4-FFF2-40B4-BE49-F238E27FC236}">
                <a16:creationId xmlns:a16="http://schemas.microsoft.com/office/drawing/2014/main" id="{E3A83E14-B2F1-4BDD-85B8-51E3C3ADB5EA}"/>
              </a:ext>
            </a:extLst>
          </p:cNvPr>
          <p:cNvSpPr>
            <a:spLocks noGrp="1"/>
          </p:cNvSpPr>
          <p:nvPr>
            <p:ph sz="half" idx="1"/>
          </p:nvPr>
        </p:nvSpPr>
        <p:spPr/>
        <p:txBody>
          <a:bodyPr>
            <a:normAutofit fontScale="92500" lnSpcReduction="10000"/>
          </a:bodyPr>
          <a:lstStyle/>
          <a:p>
            <a:r>
              <a:rPr lang="en-US" b="1" dirty="0"/>
              <a:t>Activity: </a:t>
            </a:r>
            <a:r>
              <a:rPr lang="en-US" dirty="0"/>
              <a:t>Staff Recruitment</a:t>
            </a:r>
            <a:endParaRPr lang="en-US" b="0" dirty="0">
              <a:effectLst/>
            </a:endParaRPr>
          </a:p>
          <a:p>
            <a:r>
              <a:rPr lang="en-US" b="1" dirty="0"/>
              <a:t>Risk: </a:t>
            </a:r>
            <a:r>
              <a:rPr lang="en-US" dirty="0"/>
              <a:t>Given that this project must be completed within 1-3 months, there is a likelihood that some candidates for the project may not meet certain qualifications.</a:t>
            </a:r>
            <a:endParaRPr lang="en-US" b="0" dirty="0">
              <a:effectLst/>
            </a:endParaRPr>
          </a:p>
          <a:p>
            <a:r>
              <a:rPr lang="en-US" b="1" dirty="0"/>
              <a:t>Countermeasure: </a:t>
            </a:r>
            <a:r>
              <a:rPr lang="en-US" dirty="0"/>
              <a:t>Hiring team will begin the recruitment process with an earlier deadline and assess each candidate with an interview that involves technical and behavioral questions.</a:t>
            </a:r>
          </a:p>
          <a:p>
            <a:pPr marL="0" indent="0">
              <a:buNone/>
            </a:pPr>
            <a:endParaRPr lang="en-US" dirty="0"/>
          </a:p>
        </p:txBody>
      </p:sp>
      <p:pic>
        <p:nvPicPr>
          <p:cNvPr id="4" name="Picture 3">
            <a:extLst>
              <a:ext uri="{FF2B5EF4-FFF2-40B4-BE49-F238E27FC236}">
                <a16:creationId xmlns:a16="http://schemas.microsoft.com/office/drawing/2014/main" id="{FA71E592-B6B1-4117-9262-E961517BEC4A}"/>
              </a:ext>
            </a:extLst>
          </p:cNvPr>
          <p:cNvPicPr>
            <a:picLocks noChangeAspect="1"/>
          </p:cNvPicPr>
          <p:nvPr/>
        </p:nvPicPr>
        <p:blipFill>
          <a:blip r:embed="rId2"/>
          <a:stretch>
            <a:fillRect/>
          </a:stretch>
        </p:blipFill>
        <p:spPr>
          <a:xfrm>
            <a:off x="6096000" y="1550506"/>
            <a:ext cx="5677873" cy="4045075"/>
          </a:xfrm>
          <a:prstGeom prst="rect">
            <a:avLst/>
          </a:prstGeom>
        </p:spPr>
      </p:pic>
    </p:spTree>
    <p:extLst>
      <p:ext uri="{BB962C8B-B14F-4D97-AF65-F5344CB8AC3E}">
        <p14:creationId xmlns:p14="http://schemas.microsoft.com/office/powerpoint/2010/main" val="5206016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E8EFA-9544-40DF-BDC8-2B389BBFAEB6}"/>
              </a:ext>
            </a:extLst>
          </p:cNvPr>
          <p:cNvSpPr>
            <a:spLocks noGrp="1"/>
          </p:cNvSpPr>
          <p:nvPr>
            <p:ph type="title"/>
          </p:nvPr>
        </p:nvSpPr>
        <p:spPr/>
        <p:txBody>
          <a:bodyPr/>
          <a:lstStyle/>
          <a:p>
            <a:r>
              <a:rPr lang="en-US" dirty="0"/>
              <a:t>Risky Business</a:t>
            </a:r>
          </a:p>
        </p:txBody>
      </p:sp>
      <p:sp>
        <p:nvSpPr>
          <p:cNvPr id="3" name="Content Placeholder 2">
            <a:extLst>
              <a:ext uri="{FF2B5EF4-FFF2-40B4-BE49-F238E27FC236}">
                <a16:creationId xmlns:a16="http://schemas.microsoft.com/office/drawing/2014/main" id="{2FDA5052-DBD2-4531-A541-4DB855F31EA0}"/>
              </a:ext>
            </a:extLst>
          </p:cNvPr>
          <p:cNvSpPr>
            <a:spLocks noGrp="1"/>
          </p:cNvSpPr>
          <p:nvPr>
            <p:ph idx="1"/>
          </p:nvPr>
        </p:nvSpPr>
        <p:spPr/>
        <p:txBody>
          <a:bodyPr>
            <a:normAutofit/>
          </a:bodyPr>
          <a:lstStyle/>
          <a:p>
            <a:r>
              <a:rPr lang="en-US" sz="2400" b="1" dirty="0"/>
              <a:t>Activity: </a:t>
            </a:r>
            <a:r>
              <a:rPr lang="en-US" sz="2400" dirty="0"/>
              <a:t>Configure and Test</a:t>
            </a:r>
            <a:endParaRPr lang="en-US" sz="2400" b="0" dirty="0">
              <a:effectLst/>
            </a:endParaRPr>
          </a:p>
          <a:p>
            <a:r>
              <a:rPr lang="en-US" sz="2400" b="1" dirty="0"/>
              <a:t>Risk: </a:t>
            </a:r>
            <a:r>
              <a:rPr lang="en-US" sz="2400" dirty="0"/>
              <a:t>Project team may need to decide on the most appropriate testing methodologies, testing tools and the most efficient way to deliver results of the final working iPad Restaurant Application.</a:t>
            </a:r>
            <a:endParaRPr lang="en-US" sz="2400" b="0" dirty="0">
              <a:effectLst/>
            </a:endParaRPr>
          </a:p>
          <a:p>
            <a:r>
              <a:rPr lang="en-US" sz="2400" b="1" dirty="0"/>
              <a:t>Countermeasure:</a:t>
            </a:r>
            <a:r>
              <a:rPr lang="en-US" sz="2400" dirty="0"/>
              <a:t> Firstly, Software Developers along with Test Analysts will produce and evaluate preliminary test cases. They will then acquire necessary requirements from stakeholders, perform unit tests, integration tests and finally engage in trial runs to ensure that every test case is met for the application.</a:t>
            </a:r>
          </a:p>
        </p:txBody>
      </p:sp>
    </p:spTree>
    <p:extLst>
      <p:ext uri="{BB962C8B-B14F-4D97-AF65-F5344CB8AC3E}">
        <p14:creationId xmlns:p14="http://schemas.microsoft.com/office/powerpoint/2010/main" val="118424129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82</TotalTime>
  <Words>733</Words>
  <Application>Microsoft Office PowerPoint</Application>
  <PresentationFormat>Widescreen</PresentationFormat>
  <Paragraphs>46</Paragraphs>
  <Slides>13</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13</vt:i4>
      </vt:variant>
    </vt:vector>
  </HeadingPairs>
  <TitlesOfParts>
    <vt:vector size="15" baseType="lpstr">
      <vt:lpstr>Franklin Gothic Book</vt:lpstr>
      <vt:lpstr>Crop</vt:lpstr>
      <vt:lpstr>iPad Restaurant Application</vt:lpstr>
      <vt:lpstr>Introduction</vt:lpstr>
      <vt:lpstr>Introduction (continued) ;)</vt:lpstr>
      <vt:lpstr>Objectives</vt:lpstr>
      <vt:lpstr>MORE OBJECTIVES</vt:lpstr>
      <vt:lpstr>Measures of Success</vt:lpstr>
      <vt:lpstr>MORE SUCCESS</vt:lpstr>
      <vt:lpstr>Associated Risks</vt:lpstr>
      <vt:lpstr>Risky Business</vt:lpstr>
      <vt:lpstr>EVEN MORE RISKS OH YEAH</vt:lpstr>
      <vt:lpstr>Activity Diagram</vt:lpstr>
      <vt:lpstr>Gantttttt Chart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iPad Application</dc:title>
  <dc:creator>naweed adel</dc:creator>
  <cp:lastModifiedBy>Preet Khasakia</cp:lastModifiedBy>
  <cp:revision>19</cp:revision>
  <dcterms:created xsi:type="dcterms:W3CDTF">2020-03-17T21:05:25Z</dcterms:created>
  <dcterms:modified xsi:type="dcterms:W3CDTF">2020-03-18T03:02:50Z</dcterms:modified>
</cp:coreProperties>
</file>