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Source Code Pro"/>
      <p:regular r:id="rId15"/>
      <p:bold r:id="rId16"/>
      <p:italic r:id="rId17"/>
      <p:boldItalic r:id="rId18"/>
    </p:embeddedFont>
    <p:embeddedFont>
      <p:font typeface="Oswald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SourceCodePro-regular.fntdata"/><Relationship Id="rId14" Type="http://schemas.openxmlformats.org/officeDocument/2006/relationships/slide" Target="slides/slide9.xml"/><Relationship Id="rId17" Type="http://schemas.openxmlformats.org/officeDocument/2006/relationships/font" Target="fonts/SourceCodePro-italic.fntdata"/><Relationship Id="rId16" Type="http://schemas.openxmlformats.org/officeDocument/2006/relationships/font" Target="fonts/SourceCodePr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swald-regular.fntdata"/><Relationship Id="rId6" Type="http://schemas.openxmlformats.org/officeDocument/2006/relationships/slide" Target="slides/slide1.xml"/><Relationship Id="rId18" Type="http://schemas.openxmlformats.org/officeDocument/2006/relationships/font" Target="fonts/SourceCodePr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8198f7440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8198f7440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8198f7440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8198f7440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8198f7440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8198f7440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8198f7440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8198f7440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8198f7440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8198f7440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8198f7440b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8198f7440b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8198f7440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8198f7440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8198f7440b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8198f7440b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">
  <p:cSld name="AUTOLAYOUT">
    <p:bg>
      <p:bgPr>
        <a:solidFill>
          <a:srgbClr val="FFFFFF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 rot="5400000">
            <a:off x="-48494" y="1766181"/>
            <a:ext cx="8589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/>
          <p:nvPr/>
        </p:nvSpPr>
        <p:spPr>
          <a:xfrm rot="5400000">
            <a:off x="-48494" y="4847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3"/>
          <p:cNvSpPr/>
          <p:nvPr/>
        </p:nvSpPr>
        <p:spPr>
          <a:xfrm rot="-5400000">
            <a:off x="-48362" y="477892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3"/>
          <p:cNvSpPr/>
          <p:nvPr/>
        </p:nvSpPr>
        <p:spPr>
          <a:xfrm flipH="1" rot="-5400000">
            <a:off x="3761647" y="1766181"/>
            <a:ext cx="8589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3"/>
          <p:cNvSpPr/>
          <p:nvPr/>
        </p:nvSpPr>
        <p:spPr>
          <a:xfrm flipH="1" rot="5400000">
            <a:off x="3976138" y="1980898"/>
            <a:ext cx="429600" cy="7620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/>
          <p:nvPr/>
        </p:nvSpPr>
        <p:spPr>
          <a:xfrm flipH="1" rot="5400000">
            <a:off x="3761514" y="477892"/>
            <a:ext cx="8589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3"/>
          <p:cNvSpPr/>
          <p:nvPr/>
        </p:nvSpPr>
        <p:spPr>
          <a:xfrm flipH="1" rot="5400000">
            <a:off x="3761488" y="133679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3"/>
          <p:cNvSpPr/>
          <p:nvPr/>
        </p:nvSpPr>
        <p:spPr>
          <a:xfrm rot="5400000">
            <a:off x="1475437" y="1766181"/>
            <a:ext cx="8589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3"/>
          <p:cNvSpPr/>
          <p:nvPr/>
        </p:nvSpPr>
        <p:spPr>
          <a:xfrm rot="-5400000">
            <a:off x="1690220" y="1980898"/>
            <a:ext cx="429600" cy="76200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3"/>
          <p:cNvSpPr/>
          <p:nvPr/>
        </p:nvSpPr>
        <p:spPr>
          <a:xfrm rot="-5400000">
            <a:off x="1475570" y="477892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3"/>
          <p:cNvSpPr/>
          <p:nvPr/>
        </p:nvSpPr>
        <p:spPr>
          <a:xfrm flipH="1" rot="-5400000">
            <a:off x="2237690" y="907378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3"/>
          <p:cNvSpPr/>
          <p:nvPr/>
        </p:nvSpPr>
        <p:spPr>
          <a:xfrm flipH="1" rot="5400000">
            <a:off x="2237557" y="133679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3"/>
          <p:cNvSpPr/>
          <p:nvPr/>
        </p:nvSpPr>
        <p:spPr>
          <a:xfrm rot="5400000">
            <a:off x="2452233" y="-165970"/>
            <a:ext cx="429600" cy="762000"/>
          </a:xfrm>
          <a:prstGeom prst="rtTriangle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3"/>
          <p:cNvSpPr/>
          <p:nvPr/>
        </p:nvSpPr>
        <p:spPr>
          <a:xfrm rot="5400000">
            <a:off x="2999420" y="1766181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3"/>
          <p:cNvSpPr/>
          <p:nvPr/>
        </p:nvSpPr>
        <p:spPr>
          <a:xfrm rot="5400000">
            <a:off x="2999420" y="907378"/>
            <a:ext cx="8589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3"/>
          <p:cNvSpPr/>
          <p:nvPr/>
        </p:nvSpPr>
        <p:spPr>
          <a:xfrm flipH="1" rot="-5400000">
            <a:off x="3214228" y="-165970"/>
            <a:ext cx="429600" cy="762000"/>
          </a:xfrm>
          <a:prstGeom prst="rtTriangle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3"/>
          <p:cNvSpPr/>
          <p:nvPr/>
        </p:nvSpPr>
        <p:spPr>
          <a:xfrm flipH="1" rot="-5400000">
            <a:off x="713604" y="1766181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3"/>
          <p:cNvSpPr/>
          <p:nvPr/>
        </p:nvSpPr>
        <p:spPr>
          <a:xfrm rot="5400000">
            <a:off x="-48494" y="907378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3"/>
          <p:cNvSpPr/>
          <p:nvPr/>
        </p:nvSpPr>
        <p:spPr>
          <a:xfrm flipH="1" rot="-5400000">
            <a:off x="3761621" y="4847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3"/>
          <p:cNvSpPr/>
          <p:nvPr/>
        </p:nvSpPr>
        <p:spPr>
          <a:xfrm rot="-5400000">
            <a:off x="1475570" y="133679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3"/>
          <p:cNvSpPr/>
          <p:nvPr/>
        </p:nvSpPr>
        <p:spPr>
          <a:xfrm rot="-5400000">
            <a:off x="2999553" y="477892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3"/>
          <p:cNvSpPr/>
          <p:nvPr/>
        </p:nvSpPr>
        <p:spPr>
          <a:xfrm flipH="1" rot="-5400000">
            <a:off x="713604" y="4847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3"/>
          <p:cNvSpPr/>
          <p:nvPr/>
        </p:nvSpPr>
        <p:spPr>
          <a:xfrm flipH="1" rot="-5400000">
            <a:off x="713604" y="907378"/>
            <a:ext cx="8589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3"/>
          <p:cNvSpPr/>
          <p:nvPr/>
        </p:nvSpPr>
        <p:spPr>
          <a:xfrm rot="5400000">
            <a:off x="3976138" y="-165970"/>
            <a:ext cx="4296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3"/>
          <p:cNvSpPr/>
          <p:nvPr/>
        </p:nvSpPr>
        <p:spPr>
          <a:xfrm rot="-5400000">
            <a:off x="166288" y="1980898"/>
            <a:ext cx="4296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3"/>
          <p:cNvSpPr/>
          <p:nvPr/>
        </p:nvSpPr>
        <p:spPr>
          <a:xfrm flipH="1" rot="-5400000">
            <a:off x="166211" y="-165970"/>
            <a:ext cx="4296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3"/>
          <p:cNvSpPr/>
          <p:nvPr/>
        </p:nvSpPr>
        <p:spPr>
          <a:xfrm flipH="1" rot="-5400000">
            <a:off x="1690143" y="-165970"/>
            <a:ext cx="4296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/>
          <p:nvPr/>
        </p:nvSpPr>
        <p:spPr>
          <a:xfrm flipH="1" rot="-5400000">
            <a:off x="2237612" y="1766181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3"/>
          <p:cNvSpPr/>
          <p:nvPr/>
        </p:nvSpPr>
        <p:spPr>
          <a:xfrm flipH="1" rot="-5400000">
            <a:off x="2237612" y="4847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3"/>
          <p:cNvSpPr/>
          <p:nvPr/>
        </p:nvSpPr>
        <p:spPr>
          <a:xfrm rot="-5400000">
            <a:off x="3214203" y="1980898"/>
            <a:ext cx="4296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3"/>
          <p:cNvSpPr/>
          <p:nvPr/>
        </p:nvSpPr>
        <p:spPr>
          <a:xfrm rot="-5400000">
            <a:off x="2999475" y="133679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3"/>
          <p:cNvSpPr/>
          <p:nvPr/>
        </p:nvSpPr>
        <p:spPr>
          <a:xfrm flipH="1" rot="5400000">
            <a:off x="713394" y="477892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3"/>
          <p:cNvSpPr/>
          <p:nvPr/>
        </p:nvSpPr>
        <p:spPr>
          <a:xfrm flipH="1" rot="5400000">
            <a:off x="713394" y="133679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3"/>
          <p:cNvSpPr/>
          <p:nvPr/>
        </p:nvSpPr>
        <p:spPr>
          <a:xfrm rot="-5400000">
            <a:off x="-48362" y="133679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3"/>
          <p:cNvSpPr/>
          <p:nvPr/>
        </p:nvSpPr>
        <p:spPr>
          <a:xfrm flipH="1" rot="-5400000">
            <a:off x="3761621" y="907378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3"/>
          <p:cNvSpPr/>
          <p:nvPr/>
        </p:nvSpPr>
        <p:spPr>
          <a:xfrm rot="5400000">
            <a:off x="1475437" y="4847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3"/>
          <p:cNvSpPr/>
          <p:nvPr/>
        </p:nvSpPr>
        <p:spPr>
          <a:xfrm rot="5400000">
            <a:off x="1475437" y="907378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3"/>
          <p:cNvSpPr/>
          <p:nvPr/>
        </p:nvSpPr>
        <p:spPr>
          <a:xfrm flipH="1" rot="5400000">
            <a:off x="2452207" y="1980898"/>
            <a:ext cx="429600" cy="7620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3"/>
          <p:cNvSpPr/>
          <p:nvPr/>
        </p:nvSpPr>
        <p:spPr>
          <a:xfrm flipH="1" rot="5400000">
            <a:off x="2237557" y="477892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3"/>
          <p:cNvSpPr/>
          <p:nvPr/>
        </p:nvSpPr>
        <p:spPr>
          <a:xfrm rot="5400000">
            <a:off x="2999420" y="4847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3"/>
          <p:cNvSpPr/>
          <p:nvPr/>
        </p:nvSpPr>
        <p:spPr>
          <a:xfrm flipH="1" rot="5400000">
            <a:off x="928121" y="1980898"/>
            <a:ext cx="429600" cy="7620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3"/>
          <p:cNvSpPr/>
          <p:nvPr/>
        </p:nvSpPr>
        <p:spPr>
          <a:xfrm rot="5400000">
            <a:off x="928121" y="-165970"/>
            <a:ext cx="429600" cy="7620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3"/>
          <p:cNvSpPr/>
          <p:nvPr/>
        </p:nvSpPr>
        <p:spPr>
          <a:xfrm rot="5400000">
            <a:off x="4523506" y="1766181"/>
            <a:ext cx="8589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3"/>
          <p:cNvSpPr/>
          <p:nvPr/>
        </p:nvSpPr>
        <p:spPr>
          <a:xfrm rot="5400000">
            <a:off x="4523506" y="4847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3"/>
          <p:cNvSpPr/>
          <p:nvPr/>
        </p:nvSpPr>
        <p:spPr>
          <a:xfrm rot="-5400000">
            <a:off x="4523638" y="477892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3"/>
          <p:cNvSpPr/>
          <p:nvPr/>
        </p:nvSpPr>
        <p:spPr>
          <a:xfrm flipH="1" rot="-5400000">
            <a:off x="8333647" y="1766181"/>
            <a:ext cx="8589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3"/>
          <p:cNvSpPr/>
          <p:nvPr/>
        </p:nvSpPr>
        <p:spPr>
          <a:xfrm flipH="1" rot="5400000">
            <a:off x="8548138" y="1980898"/>
            <a:ext cx="429600" cy="7620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3"/>
          <p:cNvSpPr/>
          <p:nvPr/>
        </p:nvSpPr>
        <p:spPr>
          <a:xfrm flipH="1" rot="5400000">
            <a:off x="8333514" y="477892"/>
            <a:ext cx="8589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3"/>
          <p:cNvSpPr/>
          <p:nvPr/>
        </p:nvSpPr>
        <p:spPr>
          <a:xfrm flipH="1" rot="5400000">
            <a:off x="8333488" y="133679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3"/>
          <p:cNvSpPr/>
          <p:nvPr/>
        </p:nvSpPr>
        <p:spPr>
          <a:xfrm rot="5400000">
            <a:off x="6047437" y="1766181"/>
            <a:ext cx="8589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3"/>
          <p:cNvSpPr/>
          <p:nvPr/>
        </p:nvSpPr>
        <p:spPr>
          <a:xfrm rot="-5400000">
            <a:off x="6262220" y="1980898"/>
            <a:ext cx="429600" cy="76200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3"/>
          <p:cNvSpPr/>
          <p:nvPr/>
        </p:nvSpPr>
        <p:spPr>
          <a:xfrm rot="-5400000">
            <a:off x="6047570" y="477892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3"/>
          <p:cNvSpPr/>
          <p:nvPr/>
        </p:nvSpPr>
        <p:spPr>
          <a:xfrm flipH="1" rot="-5400000">
            <a:off x="6809690" y="907378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3"/>
          <p:cNvSpPr/>
          <p:nvPr/>
        </p:nvSpPr>
        <p:spPr>
          <a:xfrm flipH="1" rot="5400000">
            <a:off x="6809557" y="133679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3"/>
          <p:cNvSpPr/>
          <p:nvPr/>
        </p:nvSpPr>
        <p:spPr>
          <a:xfrm rot="5400000">
            <a:off x="7024233" y="-165970"/>
            <a:ext cx="429600" cy="762000"/>
          </a:xfrm>
          <a:prstGeom prst="rtTriangle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3"/>
          <p:cNvSpPr/>
          <p:nvPr/>
        </p:nvSpPr>
        <p:spPr>
          <a:xfrm rot="5400000">
            <a:off x="7571420" y="1766181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3"/>
          <p:cNvSpPr/>
          <p:nvPr/>
        </p:nvSpPr>
        <p:spPr>
          <a:xfrm rot="5400000">
            <a:off x="7571420" y="907378"/>
            <a:ext cx="8589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3"/>
          <p:cNvSpPr/>
          <p:nvPr/>
        </p:nvSpPr>
        <p:spPr>
          <a:xfrm flipH="1" rot="-5400000">
            <a:off x="7786228" y="-165970"/>
            <a:ext cx="429600" cy="762000"/>
          </a:xfrm>
          <a:prstGeom prst="rtTriangle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3"/>
          <p:cNvSpPr/>
          <p:nvPr/>
        </p:nvSpPr>
        <p:spPr>
          <a:xfrm flipH="1" rot="-5400000">
            <a:off x="5285604" y="1766181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3"/>
          <p:cNvSpPr/>
          <p:nvPr/>
        </p:nvSpPr>
        <p:spPr>
          <a:xfrm rot="5400000">
            <a:off x="4523506" y="907378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3"/>
          <p:cNvSpPr/>
          <p:nvPr/>
        </p:nvSpPr>
        <p:spPr>
          <a:xfrm flipH="1" rot="-5400000">
            <a:off x="8333621" y="4847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3"/>
          <p:cNvSpPr/>
          <p:nvPr/>
        </p:nvSpPr>
        <p:spPr>
          <a:xfrm rot="-5400000">
            <a:off x="6047570" y="133679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3"/>
          <p:cNvSpPr/>
          <p:nvPr/>
        </p:nvSpPr>
        <p:spPr>
          <a:xfrm rot="-5400000">
            <a:off x="7571553" y="477892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3"/>
          <p:cNvSpPr/>
          <p:nvPr/>
        </p:nvSpPr>
        <p:spPr>
          <a:xfrm flipH="1" rot="-5400000">
            <a:off x="5285604" y="4847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3"/>
          <p:cNvSpPr/>
          <p:nvPr/>
        </p:nvSpPr>
        <p:spPr>
          <a:xfrm flipH="1" rot="-5400000">
            <a:off x="5285604" y="907378"/>
            <a:ext cx="858900" cy="762000"/>
          </a:xfrm>
          <a:prstGeom prst="triangle">
            <a:avLst>
              <a:gd fmla="val 5000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3"/>
          <p:cNvSpPr/>
          <p:nvPr/>
        </p:nvSpPr>
        <p:spPr>
          <a:xfrm rot="5400000">
            <a:off x="8548138" y="-165970"/>
            <a:ext cx="4296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3"/>
          <p:cNvSpPr/>
          <p:nvPr/>
        </p:nvSpPr>
        <p:spPr>
          <a:xfrm rot="-5400000">
            <a:off x="4738288" y="1980898"/>
            <a:ext cx="4296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3"/>
          <p:cNvSpPr/>
          <p:nvPr/>
        </p:nvSpPr>
        <p:spPr>
          <a:xfrm flipH="1" rot="-5400000">
            <a:off x="4738211" y="-165970"/>
            <a:ext cx="4296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3"/>
          <p:cNvSpPr/>
          <p:nvPr/>
        </p:nvSpPr>
        <p:spPr>
          <a:xfrm flipH="1" rot="-5400000">
            <a:off x="6262143" y="-165970"/>
            <a:ext cx="4296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3"/>
          <p:cNvSpPr/>
          <p:nvPr/>
        </p:nvSpPr>
        <p:spPr>
          <a:xfrm flipH="1" rot="-5400000">
            <a:off x="6809612" y="1766181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3"/>
          <p:cNvSpPr/>
          <p:nvPr/>
        </p:nvSpPr>
        <p:spPr>
          <a:xfrm flipH="1" rot="-5400000">
            <a:off x="6809612" y="4847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3"/>
          <p:cNvSpPr/>
          <p:nvPr/>
        </p:nvSpPr>
        <p:spPr>
          <a:xfrm rot="-5400000">
            <a:off x="7786203" y="1980898"/>
            <a:ext cx="4296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3"/>
          <p:cNvSpPr/>
          <p:nvPr/>
        </p:nvSpPr>
        <p:spPr>
          <a:xfrm rot="-5400000">
            <a:off x="7571475" y="133679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3"/>
          <p:cNvSpPr/>
          <p:nvPr/>
        </p:nvSpPr>
        <p:spPr>
          <a:xfrm flipH="1" rot="5400000">
            <a:off x="5285394" y="477892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3"/>
          <p:cNvSpPr/>
          <p:nvPr/>
        </p:nvSpPr>
        <p:spPr>
          <a:xfrm flipH="1" rot="5400000">
            <a:off x="5285394" y="133679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3"/>
          <p:cNvSpPr/>
          <p:nvPr/>
        </p:nvSpPr>
        <p:spPr>
          <a:xfrm rot="-5400000">
            <a:off x="4523638" y="133679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3"/>
          <p:cNvSpPr/>
          <p:nvPr/>
        </p:nvSpPr>
        <p:spPr>
          <a:xfrm flipH="1" rot="-5400000">
            <a:off x="8333621" y="907378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3"/>
          <p:cNvSpPr/>
          <p:nvPr/>
        </p:nvSpPr>
        <p:spPr>
          <a:xfrm rot="5400000">
            <a:off x="6047437" y="4847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3"/>
          <p:cNvSpPr/>
          <p:nvPr/>
        </p:nvSpPr>
        <p:spPr>
          <a:xfrm rot="5400000">
            <a:off x="6047437" y="907378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3"/>
          <p:cNvSpPr/>
          <p:nvPr/>
        </p:nvSpPr>
        <p:spPr>
          <a:xfrm flipH="1" rot="5400000">
            <a:off x="7024207" y="1980898"/>
            <a:ext cx="429600" cy="7620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3"/>
          <p:cNvSpPr/>
          <p:nvPr/>
        </p:nvSpPr>
        <p:spPr>
          <a:xfrm flipH="1" rot="5400000">
            <a:off x="6809557" y="477892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3"/>
          <p:cNvSpPr/>
          <p:nvPr/>
        </p:nvSpPr>
        <p:spPr>
          <a:xfrm rot="5400000">
            <a:off x="7571420" y="48475"/>
            <a:ext cx="858900" cy="762000"/>
          </a:xfrm>
          <a:prstGeom prst="triangle">
            <a:avLst>
              <a:gd fmla="val 5000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3"/>
          <p:cNvSpPr/>
          <p:nvPr/>
        </p:nvSpPr>
        <p:spPr>
          <a:xfrm flipH="1" rot="5400000">
            <a:off x="5500121" y="1980898"/>
            <a:ext cx="429600" cy="7620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3"/>
          <p:cNvSpPr/>
          <p:nvPr/>
        </p:nvSpPr>
        <p:spPr>
          <a:xfrm rot="5400000">
            <a:off x="5500121" y="-165970"/>
            <a:ext cx="429600" cy="7620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3"/>
          <p:cNvSpPr txBox="1"/>
          <p:nvPr>
            <p:ph type="title"/>
          </p:nvPr>
        </p:nvSpPr>
        <p:spPr>
          <a:xfrm>
            <a:off x="311700" y="2795400"/>
            <a:ext cx="8520600" cy="12651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212121"/>
                </a:solidFill>
              </a:defRPr>
            </a:lvl9pPr>
          </a:lstStyle>
          <a:p/>
        </p:txBody>
      </p:sp>
      <p:sp>
        <p:nvSpPr>
          <p:cNvPr id="145" name="Google Shape;145;p13"/>
          <p:cNvSpPr txBox="1"/>
          <p:nvPr>
            <p:ph idx="1" type="subTitle"/>
          </p:nvPr>
        </p:nvSpPr>
        <p:spPr>
          <a:xfrm>
            <a:off x="311700" y="4123350"/>
            <a:ext cx="8520600" cy="456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6" name="Google Shape;14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DECDB"/>
            </a:gs>
            <a:gs pos="100000">
              <a:srgbClr val="F0A963"/>
            </a:gs>
          </a:gsLst>
          <a:lin ang="5400012" scaled="0"/>
        </a:gra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4"/>
          <p:cNvSpPr txBox="1"/>
          <p:nvPr>
            <p:ph type="title"/>
          </p:nvPr>
        </p:nvSpPr>
        <p:spPr>
          <a:xfrm>
            <a:off x="311700" y="2795400"/>
            <a:ext cx="8520600" cy="126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iPad </a:t>
            </a:r>
            <a:r>
              <a:rPr lang="en"/>
              <a:t>Restaurant</a:t>
            </a:r>
            <a:r>
              <a:rPr lang="en"/>
              <a:t> Ordering Application</a:t>
            </a:r>
            <a:endParaRPr baseline="30000"/>
          </a:p>
        </p:txBody>
      </p:sp>
      <p:sp>
        <p:nvSpPr>
          <p:cNvPr id="152" name="Google Shape;152;p14"/>
          <p:cNvSpPr txBox="1"/>
          <p:nvPr>
            <p:ph idx="1" type="subTitle"/>
          </p:nvPr>
        </p:nvSpPr>
        <p:spPr>
          <a:xfrm>
            <a:off x="311700" y="4123350"/>
            <a:ext cx="8520600" cy="4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Owen Stoll (100661873), Kaushik Ramani (100651855) , Nikola Soldatovic (100655244)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Group: 20</a:t>
            </a:r>
            <a:endParaRPr/>
          </a:p>
        </p:txBody>
      </p:sp>
      <p:pic>
        <p:nvPicPr>
          <p:cNvPr id="153" name="Google Shape;15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32300" y="4837874"/>
            <a:ext cx="311701" cy="305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 baseline="30000"/>
          </a:p>
        </p:txBody>
      </p:sp>
      <p:sp>
        <p:nvSpPr>
          <p:cNvPr id="159" name="Google Shape;159;p15"/>
          <p:cNvSpPr txBox="1"/>
          <p:nvPr>
            <p:ph idx="1" type="body"/>
          </p:nvPr>
        </p:nvSpPr>
        <p:spPr>
          <a:xfrm>
            <a:off x="274950" y="14394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iPad</a:t>
            </a:r>
            <a:r>
              <a:rPr b="1" baseline="30000" lang="en" sz="1200"/>
              <a:t>TM</a:t>
            </a:r>
            <a:r>
              <a:rPr b="1" lang="en" sz="1200"/>
              <a:t> </a:t>
            </a:r>
            <a:r>
              <a:rPr lang="en" sz="1200"/>
              <a:t>Restaurant Application</a:t>
            </a:r>
            <a:r>
              <a:rPr baseline="30000" lang="en" sz="1200"/>
              <a:t>TM</a:t>
            </a:r>
            <a:endParaRPr baseline="30000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Managing this project presents many unique challenges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Contains both both software and hardware components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Configuring the hardware components is just as crucial as developing functional software.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 benefit of developing iPad ordering application is that there are existing examples of similar systems.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 baseline="30000"/>
          </a:p>
        </p:txBody>
      </p:sp>
      <p:sp>
        <p:nvSpPr>
          <p:cNvPr id="165" name="Google Shape;165;p16"/>
          <p:cNvSpPr txBox="1"/>
          <p:nvPr>
            <p:ph idx="1" type="body"/>
          </p:nvPr>
        </p:nvSpPr>
        <p:spPr>
          <a:xfrm>
            <a:off x="311700" y="13083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Reduce time delay of the ordering process.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Provide as much information as traditional menu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Reduce costs by decreasing the number serving staff required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Customers should have the ability to remotely reserve tables.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Allow customers to give quick feedback so further improvements can be made to the cuisine , and service.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Cost of installing the system does not exceed the investors' settlement.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Restaurant/hotel managers can easily decide to revert to the traditional ordering system, or offer a blended ordering system.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66" name="Google Shape;16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11050" y="4610549"/>
            <a:ext cx="532950" cy="53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Measures of Success</a:t>
            </a:r>
            <a:endParaRPr baseline="30000"/>
          </a:p>
        </p:txBody>
      </p:sp>
      <p:sp>
        <p:nvSpPr>
          <p:cNvPr id="172" name="Google Shape;172;p17"/>
          <p:cNvSpPr txBox="1"/>
          <p:nvPr>
            <p:ph idx="1" type="body"/>
          </p:nvPr>
        </p:nvSpPr>
        <p:spPr>
          <a:xfrm>
            <a:off x="311700" y="1700775"/>
            <a:ext cx="8520600" cy="19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System is effective in removing the middleman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Include all information a traditional paper menu holds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System is effective in reducing the number of serving staff required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Allow users to reserve tables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Use the iPads to rate the dishes they just ate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Cost of installing the system was within the investors’ budget</a:t>
            </a:r>
            <a:endParaRPr sz="1400"/>
          </a:p>
        </p:txBody>
      </p:sp>
      <p:pic>
        <p:nvPicPr>
          <p:cNvPr id="173" name="Google Shape;17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23463" y="4410000"/>
            <a:ext cx="520537" cy="73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Associated Risks</a:t>
            </a:r>
            <a:endParaRPr baseline="30000"/>
          </a:p>
        </p:txBody>
      </p:sp>
      <p:sp>
        <p:nvSpPr>
          <p:cNvPr id="179" name="Google Shape;179;p18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Development </a:t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Risk having the ordering system user interface being too complex for users to understand and navigate.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Risk relying on a specific version / operating system to enable product functionality.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Risk not meeting all customer requirements due to miscommunication of requirements to development.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Deployment</a:t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Risk customers having difficulty understanding how to use the tablet ordering system.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Risk of security breaches through the tablet operating system by leaving the ordering app and entering the tablet operating system.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Risk of system not integrating and performing as required when deployed.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Diagram</a:t>
            </a:r>
            <a:endParaRPr baseline="30000"/>
          </a:p>
        </p:txBody>
      </p:sp>
      <p:pic>
        <p:nvPicPr>
          <p:cNvPr id="185" name="Google Shape;18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34650"/>
            <a:ext cx="8839200" cy="2474189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19"/>
          <p:cNvSpPr txBox="1"/>
          <p:nvPr/>
        </p:nvSpPr>
        <p:spPr>
          <a:xfrm>
            <a:off x="5562325" y="2094150"/>
            <a:ext cx="323400" cy="3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highlight>
                  <a:srgbClr val="FFFFFF"/>
                </a:highlight>
              </a:rPr>
              <a:t>2</a:t>
            </a:r>
            <a:endParaRPr sz="600">
              <a:highlight>
                <a:srgbClr val="FFFFFF"/>
              </a:highlight>
            </a:endParaRPr>
          </a:p>
        </p:txBody>
      </p:sp>
      <p:sp>
        <p:nvSpPr>
          <p:cNvPr id="187" name="Google Shape;187;p19"/>
          <p:cNvSpPr txBox="1"/>
          <p:nvPr/>
        </p:nvSpPr>
        <p:spPr>
          <a:xfrm>
            <a:off x="1519100" y="3441525"/>
            <a:ext cx="323400" cy="3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highlight>
                  <a:srgbClr val="FFFFFF"/>
                </a:highlight>
              </a:rPr>
              <a:t>0</a:t>
            </a:r>
            <a:endParaRPr sz="60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0"/>
          <p:cNvSpPr txBox="1"/>
          <p:nvPr>
            <p:ph idx="1" type="body"/>
          </p:nvPr>
        </p:nvSpPr>
        <p:spPr>
          <a:xfrm>
            <a:off x="311700" y="1278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Several iPads or other tablet devices</a:t>
            </a:r>
            <a:endParaRPr sz="14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Stable &amp; Secure Wifi  network to connect tablets to the network</a:t>
            </a:r>
            <a:endParaRPr sz="14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Database to store information about the menu items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Each iPad / Tablet should have a tracking feature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Order Processing System to process the customers requests</a:t>
            </a:r>
            <a:endParaRPr sz="14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93" name="Google Shape;193;p2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Infrastructure</a:t>
            </a:r>
            <a:endParaRPr baseline="30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 baseline="30000"/>
          </a:p>
        </p:txBody>
      </p:sp>
      <p:pic>
        <p:nvPicPr>
          <p:cNvPr id="199" name="Google Shape;19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58400"/>
            <a:ext cx="8839200" cy="36158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for your time!</a:t>
            </a:r>
            <a:endParaRPr/>
          </a:p>
        </p:txBody>
      </p:sp>
      <p:sp>
        <p:nvSpPr>
          <p:cNvPr id="205" name="Google Shape;205;p22"/>
          <p:cNvSpPr txBox="1"/>
          <p:nvPr/>
        </p:nvSpPr>
        <p:spPr>
          <a:xfrm>
            <a:off x="5107475" y="4883025"/>
            <a:ext cx="76377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Follow us on </a:t>
            </a:r>
            <a:r>
              <a:rPr i="1" lang="en" sz="7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Github</a:t>
            </a:r>
            <a:r>
              <a:rPr baseline="30000" i="1" lang="en" sz="7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TM</a:t>
            </a:r>
            <a:r>
              <a:rPr i="1" lang="en" sz="7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7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@kaurama99 @nikolasold @owenstoll99</a:t>
            </a:r>
            <a:endParaRPr sz="7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206" name="Google Shape;20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2474" y="4347800"/>
            <a:ext cx="811525" cy="795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