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Source Code Pro"/>
      <p:regular r:id="rId15"/>
      <p:bold r:id="rId16"/>
      <p:italic r:id="rId17"/>
      <p:boldItalic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slide" Target="slides/slide9.xml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198f7440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198f7440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198f744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198f744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198f7440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198f7440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198f7440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198f7440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198f7440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198f7440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198f7440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198f7440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198f7440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198f7440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198f7440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198f7440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 rot="5400000">
            <a:off x="-48494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 rot="5400000">
            <a:off x="-48494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 rot="-5400000">
            <a:off x="-48362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 flipH="1" rot="-5400000">
            <a:off x="376164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 flipH="1" rot="5400000">
            <a:off x="3976138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 flipH="1" rot="5400000">
            <a:off x="376151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 flipH="1" rot="5400000">
            <a:off x="3761488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 rot="5400000">
            <a:off x="147543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 rot="-5400000">
            <a:off x="1690220" y="1980898"/>
            <a:ext cx="429600" cy="7620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 rot="-5400000">
            <a:off x="1475570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 flipH="1" rot="-5400000">
            <a:off x="223769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 flipH="1" rot="5400000">
            <a:off x="2237557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 rot="5400000">
            <a:off x="2452233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 rot="5400000">
            <a:off x="2999420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 rot="5400000">
            <a:off x="299942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 flipH="1" rot="-5400000">
            <a:off x="3214228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 flipH="1" rot="-5400000">
            <a:off x="713604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 rot="5400000">
            <a:off x="-48494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 flipH="1" rot="-5400000">
            <a:off x="3761621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 rot="-5400000">
            <a:off x="1475570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 rot="-5400000">
            <a:off x="2999553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 flipH="1" rot="-5400000">
            <a:off x="713604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 flipH="1" rot="-5400000">
            <a:off x="713604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 rot="5400000">
            <a:off x="3976138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 rot="-5400000">
            <a:off x="166288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 flipH="1" rot="-5400000">
            <a:off x="166211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 flipH="1" rot="-5400000">
            <a:off x="1690143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 flipH="1" rot="-5400000">
            <a:off x="2237612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 flipH="1" rot="-5400000">
            <a:off x="2237612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 rot="-5400000">
            <a:off x="3214203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 rot="-5400000">
            <a:off x="2999475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 flipH="1" rot="5400000">
            <a:off x="71339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 flipH="1" rot="5400000">
            <a:off x="713394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 rot="-5400000">
            <a:off x="-48362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 flipH="1" rot="-5400000">
            <a:off x="3761621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 rot="5400000">
            <a:off x="1475437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 rot="5400000">
            <a:off x="1475437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/>
          <p:nvPr/>
        </p:nvSpPr>
        <p:spPr>
          <a:xfrm flipH="1" rot="5400000">
            <a:off x="2452207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 flipH="1" rot="5400000">
            <a:off x="2237557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 rot="5400000">
            <a:off x="2999420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/>
          <p:nvPr/>
        </p:nvSpPr>
        <p:spPr>
          <a:xfrm flipH="1" rot="5400000">
            <a:off x="928121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 rot="5400000">
            <a:off x="928121" y="-165970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"/>
          <p:cNvSpPr/>
          <p:nvPr/>
        </p:nvSpPr>
        <p:spPr>
          <a:xfrm rot="5400000">
            <a:off x="4523506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 rot="5400000">
            <a:off x="4523506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 rot="-5400000">
            <a:off x="4523638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 flipH="1" rot="-5400000">
            <a:off x="833364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3"/>
          <p:cNvSpPr/>
          <p:nvPr/>
        </p:nvSpPr>
        <p:spPr>
          <a:xfrm flipH="1" rot="5400000">
            <a:off x="8548138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3"/>
          <p:cNvSpPr/>
          <p:nvPr/>
        </p:nvSpPr>
        <p:spPr>
          <a:xfrm flipH="1" rot="5400000">
            <a:off x="833351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3"/>
          <p:cNvSpPr/>
          <p:nvPr/>
        </p:nvSpPr>
        <p:spPr>
          <a:xfrm flipH="1" rot="5400000">
            <a:off x="8333488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3"/>
          <p:cNvSpPr/>
          <p:nvPr/>
        </p:nvSpPr>
        <p:spPr>
          <a:xfrm rot="5400000">
            <a:off x="604743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3"/>
          <p:cNvSpPr/>
          <p:nvPr/>
        </p:nvSpPr>
        <p:spPr>
          <a:xfrm rot="-5400000">
            <a:off x="6262220" y="1980898"/>
            <a:ext cx="429600" cy="7620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3"/>
          <p:cNvSpPr/>
          <p:nvPr/>
        </p:nvSpPr>
        <p:spPr>
          <a:xfrm rot="-5400000">
            <a:off x="6047570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"/>
          <p:cNvSpPr/>
          <p:nvPr/>
        </p:nvSpPr>
        <p:spPr>
          <a:xfrm flipH="1" rot="-5400000">
            <a:off x="680969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 flipH="1" rot="5400000">
            <a:off x="6809557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 rot="5400000">
            <a:off x="7024233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3"/>
          <p:cNvSpPr/>
          <p:nvPr/>
        </p:nvSpPr>
        <p:spPr>
          <a:xfrm rot="5400000">
            <a:off x="7571420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 rot="5400000">
            <a:off x="757142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3"/>
          <p:cNvSpPr/>
          <p:nvPr/>
        </p:nvSpPr>
        <p:spPr>
          <a:xfrm flipH="1" rot="-5400000">
            <a:off x="7786228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3"/>
          <p:cNvSpPr/>
          <p:nvPr/>
        </p:nvSpPr>
        <p:spPr>
          <a:xfrm flipH="1" rot="-5400000">
            <a:off x="5285604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3"/>
          <p:cNvSpPr/>
          <p:nvPr/>
        </p:nvSpPr>
        <p:spPr>
          <a:xfrm rot="5400000">
            <a:off x="4523506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3"/>
          <p:cNvSpPr/>
          <p:nvPr/>
        </p:nvSpPr>
        <p:spPr>
          <a:xfrm flipH="1" rot="-5400000">
            <a:off x="8333621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3"/>
          <p:cNvSpPr/>
          <p:nvPr/>
        </p:nvSpPr>
        <p:spPr>
          <a:xfrm rot="-5400000">
            <a:off x="6047570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3"/>
          <p:cNvSpPr/>
          <p:nvPr/>
        </p:nvSpPr>
        <p:spPr>
          <a:xfrm rot="-5400000">
            <a:off x="7571553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3"/>
          <p:cNvSpPr/>
          <p:nvPr/>
        </p:nvSpPr>
        <p:spPr>
          <a:xfrm flipH="1" rot="-5400000">
            <a:off x="5285604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"/>
          <p:cNvSpPr/>
          <p:nvPr/>
        </p:nvSpPr>
        <p:spPr>
          <a:xfrm flipH="1" rot="-5400000">
            <a:off x="5285604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3"/>
          <p:cNvSpPr/>
          <p:nvPr/>
        </p:nvSpPr>
        <p:spPr>
          <a:xfrm rot="5400000">
            <a:off x="8548138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/>
          <p:nvPr/>
        </p:nvSpPr>
        <p:spPr>
          <a:xfrm rot="-5400000">
            <a:off x="4738288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/>
          <p:nvPr/>
        </p:nvSpPr>
        <p:spPr>
          <a:xfrm flipH="1" rot="-5400000">
            <a:off x="4738211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/>
          <p:nvPr/>
        </p:nvSpPr>
        <p:spPr>
          <a:xfrm flipH="1" rot="-5400000">
            <a:off x="6262143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/>
          <p:nvPr/>
        </p:nvSpPr>
        <p:spPr>
          <a:xfrm flipH="1" rot="-5400000">
            <a:off x="6809612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/>
          <p:nvPr/>
        </p:nvSpPr>
        <p:spPr>
          <a:xfrm flipH="1" rot="-5400000">
            <a:off x="6809612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3"/>
          <p:cNvSpPr/>
          <p:nvPr/>
        </p:nvSpPr>
        <p:spPr>
          <a:xfrm rot="-5400000">
            <a:off x="7786203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 rot="-5400000">
            <a:off x="7571475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/>
          <p:nvPr/>
        </p:nvSpPr>
        <p:spPr>
          <a:xfrm flipH="1" rot="5400000">
            <a:off x="528539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"/>
          <p:cNvSpPr/>
          <p:nvPr/>
        </p:nvSpPr>
        <p:spPr>
          <a:xfrm flipH="1" rot="5400000">
            <a:off x="5285394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 rot="-5400000">
            <a:off x="4523638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/>
          <p:nvPr/>
        </p:nvSpPr>
        <p:spPr>
          <a:xfrm flipH="1" rot="-5400000">
            <a:off x="8333621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"/>
          <p:cNvSpPr/>
          <p:nvPr/>
        </p:nvSpPr>
        <p:spPr>
          <a:xfrm rot="5400000">
            <a:off x="6047437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 rot="5400000">
            <a:off x="6047437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3"/>
          <p:cNvSpPr/>
          <p:nvPr/>
        </p:nvSpPr>
        <p:spPr>
          <a:xfrm flipH="1" rot="5400000">
            <a:off x="7024207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"/>
          <p:cNvSpPr/>
          <p:nvPr/>
        </p:nvSpPr>
        <p:spPr>
          <a:xfrm flipH="1" rot="5400000">
            <a:off x="6809557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"/>
          <p:cNvSpPr/>
          <p:nvPr/>
        </p:nvSpPr>
        <p:spPr>
          <a:xfrm rot="5400000">
            <a:off x="7571420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"/>
          <p:cNvSpPr/>
          <p:nvPr/>
        </p:nvSpPr>
        <p:spPr>
          <a:xfrm flipH="1" rot="5400000">
            <a:off x="5500121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3"/>
          <p:cNvSpPr/>
          <p:nvPr/>
        </p:nvSpPr>
        <p:spPr>
          <a:xfrm rot="5400000">
            <a:off x="5500121" y="-165970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3"/>
          <p:cNvSpPr txBox="1"/>
          <p:nvPr>
            <p:ph type="title"/>
          </p:nvPr>
        </p:nvSpPr>
        <p:spPr>
          <a:xfrm>
            <a:off x="311700" y="2795400"/>
            <a:ext cx="8520600" cy="1265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45" name="Google Shape;145;p13"/>
          <p:cNvSpPr txBox="1"/>
          <p:nvPr>
            <p:ph idx="1" type="subTitle"/>
          </p:nvPr>
        </p:nvSpPr>
        <p:spPr>
          <a:xfrm>
            <a:off x="311700" y="4123350"/>
            <a:ext cx="8520600" cy="456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6" name="Google Shape;14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DECDB"/>
            </a:gs>
            <a:gs pos="100000">
              <a:srgbClr val="F0A963"/>
            </a:gs>
          </a:gsLst>
          <a:lin ang="5400012" scaled="0"/>
        </a:gra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/>
          <p:nvPr>
            <p:ph type="title"/>
          </p:nvPr>
        </p:nvSpPr>
        <p:spPr>
          <a:xfrm>
            <a:off x="311700" y="2795400"/>
            <a:ext cx="8520600" cy="12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iPad </a:t>
            </a:r>
            <a:r>
              <a:rPr lang="en"/>
              <a:t>Restaurant</a:t>
            </a:r>
            <a:r>
              <a:rPr lang="en"/>
              <a:t> Ordering Application</a:t>
            </a:r>
            <a:endParaRPr baseline="30000"/>
          </a:p>
        </p:txBody>
      </p:sp>
      <p:sp>
        <p:nvSpPr>
          <p:cNvPr id="152" name="Google Shape;152;p14"/>
          <p:cNvSpPr txBox="1"/>
          <p:nvPr>
            <p:ph idx="1" type="subTitle"/>
          </p:nvPr>
        </p:nvSpPr>
        <p:spPr>
          <a:xfrm>
            <a:off x="311700" y="4123350"/>
            <a:ext cx="85206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Owen Stoll, Kaushik Ramani , Nikola Soldatovic</a:t>
            </a:r>
            <a:endParaRPr/>
          </a:p>
        </p:txBody>
      </p:sp>
      <p:pic>
        <p:nvPicPr>
          <p:cNvPr id="153" name="Google Shape;15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2300" y="4837874"/>
            <a:ext cx="311701" cy="30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 baseline="30000"/>
          </a:p>
        </p:txBody>
      </p:sp>
      <p:sp>
        <p:nvSpPr>
          <p:cNvPr id="159" name="Google Shape;159;p15"/>
          <p:cNvSpPr txBox="1"/>
          <p:nvPr>
            <p:ph idx="1" type="body"/>
          </p:nvPr>
        </p:nvSpPr>
        <p:spPr>
          <a:xfrm>
            <a:off x="274950" y="14394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iPad</a:t>
            </a:r>
            <a:r>
              <a:rPr b="1" baseline="30000" lang="en" sz="1200"/>
              <a:t>TM</a:t>
            </a:r>
            <a:r>
              <a:rPr b="1" lang="en" sz="1200"/>
              <a:t> </a:t>
            </a:r>
            <a:r>
              <a:rPr lang="en" sz="1200"/>
              <a:t>Restaurant Application</a:t>
            </a:r>
            <a:r>
              <a:rPr baseline="30000" lang="en" sz="1200"/>
              <a:t>TM</a:t>
            </a:r>
            <a:endParaRPr baseline="30000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Managing this project presents many unique challenges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Contains both both software and hardware components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Configuring the hardware components is just as crucial as developing functional software.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An benefit of developing iPad ordering application is that there are existing examples of similar systems.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 baseline="30000"/>
          </a:p>
        </p:txBody>
      </p:sp>
      <p:sp>
        <p:nvSpPr>
          <p:cNvPr id="165" name="Google Shape;165;p16"/>
          <p:cNvSpPr txBox="1"/>
          <p:nvPr>
            <p:ph idx="1" type="body"/>
          </p:nvPr>
        </p:nvSpPr>
        <p:spPr>
          <a:xfrm>
            <a:off x="311700" y="13083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Reduce time delay of the ordering process.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Provide as much information as traditional menu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Reduce costs by decreasing the number serving staff required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Customers should have the ability to remotely reserve tables.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Allow customers to give quick feedback so further improvements can be made to the cuisine , and service.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Cost of installing the system does not exceed the investors' settlement.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Restaurant/hotel managers can easily decide to revert to the traditional ordering system, or offer a blended ordering system.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66" name="Google Shape;16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1050" y="4610549"/>
            <a:ext cx="532950" cy="5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Measures of Success</a:t>
            </a:r>
            <a:endParaRPr baseline="30000"/>
          </a:p>
        </p:txBody>
      </p:sp>
      <p:sp>
        <p:nvSpPr>
          <p:cNvPr id="172" name="Google Shape;172;p17"/>
          <p:cNvSpPr txBox="1"/>
          <p:nvPr>
            <p:ph idx="1" type="body"/>
          </p:nvPr>
        </p:nvSpPr>
        <p:spPr>
          <a:xfrm>
            <a:off x="311700" y="12937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System is effective in removing the middleman of the ordering process by sending orders directly to the kitchen staff.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Include all information a traditional paper menu holds by including descriptions/images/reviews/cost for each product provided by the restaurant.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System is effective in reducing the number of serving staff required.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Allow users to reserve tables at their restaurant of choice by using iPads/tablets loaned to them by room service.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After customers finish their meal, they should be able to use the iPads/tablets to rate the dishes they just ate.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Cost of installing the system was within the investors’ budget.</a:t>
            </a:r>
            <a:endParaRPr sz="1400"/>
          </a:p>
        </p:txBody>
      </p:sp>
      <p:pic>
        <p:nvPicPr>
          <p:cNvPr id="173" name="Google Shape;17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3463" y="4410000"/>
            <a:ext cx="520537" cy="7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Associated Risks</a:t>
            </a:r>
            <a:endParaRPr baseline="30000"/>
          </a:p>
        </p:txBody>
      </p:sp>
      <p:sp>
        <p:nvSpPr>
          <p:cNvPr id="179" name="Google Shape;179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Development 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Risk having the ordering system user interface being too complex for users to understand and navigate.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Risk relying on a specific version / operating system to enable product functionality.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Risk not meeting all customer requirements due to miscommunication of requirements to development.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Deployment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Risk customers having difficulty understanding how to use the tablet ordering system.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Risk of security breaches through the tablet operating system by leaving the ordering app and entering the tablet operating system.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Risk of system not integrating and performing as required when deployed.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</a:t>
            </a:r>
            <a:endParaRPr baseline="30000"/>
          </a:p>
        </p:txBody>
      </p:sp>
      <p:pic>
        <p:nvPicPr>
          <p:cNvPr id="185" name="Google Shape;1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4650"/>
            <a:ext cx="8839200" cy="2474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311700" y="1278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Several iPads or other tablet devices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Stable &amp; Secure Wifi  network to connect tablets to the network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Database to store information about the menu items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Each iPad / Tablet should have a tracking feature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Order Processing System to process the customers requests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91" name="Google Shape;191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</a:t>
            </a:r>
            <a:endParaRPr baseline="30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 baseline="30000"/>
          </a:p>
        </p:txBody>
      </p:sp>
      <p:pic>
        <p:nvPicPr>
          <p:cNvPr id="197" name="Google Shape;1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8400"/>
            <a:ext cx="8839200" cy="3615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time!</a:t>
            </a:r>
            <a:endParaRPr/>
          </a:p>
        </p:txBody>
      </p:sp>
      <p:sp>
        <p:nvSpPr>
          <p:cNvPr id="203" name="Google Shape;203;p22"/>
          <p:cNvSpPr txBox="1"/>
          <p:nvPr/>
        </p:nvSpPr>
        <p:spPr>
          <a:xfrm>
            <a:off x="5107475" y="4883025"/>
            <a:ext cx="76377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Follow us on </a:t>
            </a:r>
            <a:r>
              <a:rPr i="1" lang="en" sz="7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Github</a:t>
            </a:r>
            <a:r>
              <a:rPr baseline="30000" i="1" lang="en" sz="7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TM</a:t>
            </a:r>
            <a:r>
              <a:rPr i="1" lang="en" sz="7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7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@kaurama99 @nikolasold @owenstoll99</a:t>
            </a:r>
            <a:endParaRPr sz="7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04" name="Google Shape;2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2474" y="4347800"/>
            <a:ext cx="811525" cy="79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