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Lst>
  <p:sldSz cy="5143500" cx="9144000"/>
  <p:notesSz cx="6858000" cy="9144000"/>
  <p:embeddedFontLst>
    <p:embeddedFont>
      <p:font typeface="Helvetica Neue"/>
      <p:regular r:id="rId24"/>
      <p:bold r:id="rId25"/>
      <p:italic r:id="rId26"/>
      <p:boldItalic r:id="rId27"/>
    </p:embeddedFont>
    <p:embeddedFont>
      <p:font typeface="Helvetica Neue Light"/>
      <p:regular r:id="rId28"/>
      <p:bold r:id="rId29"/>
      <p:italic r:id="rId30"/>
      <p:boldItalic r:id="rId31"/>
    </p:embeddedFont>
    <p:embeddedFont>
      <p:font typeface="Lily Script One"/>
      <p:regular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font" Target="fonts/HelveticaNeue-regular.fntdata"/><Relationship Id="rId23" Type="http://schemas.openxmlformats.org/officeDocument/2006/relationships/slide" Target="slides/slide17.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font" Target="fonts/HelveticaNeue-italic.fntdata"/><Relationship Id="rId25" Type="http://schemas.openxmlformats.org/officeDocument/2006/relationships/font" Target="fonts/HelveticaNeue-bold.fntdata"/><Relationship Id="rId28" Type="http://schemas.openxmlformats.org/officeDocument/2006/relationships/font" Target="fonts/HelveticaNeueLight-regular.fntdata"/><Relationship Id="rId27" Type="http://schemas.openxmlformats.org/officeDocument/2006/relationships/font" Target="fonts/HelveticaNeue-boldItalic.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font" Target="fonts/HelveticaNeueLight-bold.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HelveticaNeueLight-boldItalic.fntdata"/><Relationship Id="rId30" Type="http://schemas.openxmlformats.org/officeDocument/2006/relationships/font" Target="fonts/HelveticaNeueLight-italic.fntdata"/><Relationship Id="rId11" Type="http://schemas.openxmlformats.org/officeDocument/2006/relationships/slide" Target="slides/slide5.xml"/><Relationship Id="rId10" Type="http://schemas.openxmlformats.org/officeDocument/2006/relationships/slide" Target="slides/slide4.xml"/><Relationship Id="rId32" Type="http://schemas.openxmlformats.org/officeDocument/2006/relationships/font" Target="fonts/LilyScriptOne-regular.fnt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Google Shape;126;g8193b0917c_2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g8193b0917c_2_7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9" name="Shape 189"/>
        <p:cNvGrpSpPr/>
        <p:nvPr/>
      </p:nvGrpSpPr>
      <p:grpSpPr>
        <a:xfrm>
          <a:off x="0" y="0"/>
          <a:ext cx="0" cy="0"/>
          <a:chOff x="0" y="0"/>
          <a:chExt cx="0" cy="0"/>
        </a:xfrm>
      </p:grpSpPr>
      <p:sp>
        <p:nvSpPr>
          <p:cNvPr id="190" name="Google Shape;190;g8193b0917c_8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8193b0917c_8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200" u="sng">
                <a:solidFill>
                  <a:schemeClr val="dk1"/>
                </a:solidFill>
                <a:latin typeface="Times New Roman"/>
                <a:ea typeface="Times New Roman"/>
                <a:cs typeface="Times New Roman"/>
                <a:sym typeface="Times New Roman"/>
              </a:rPr>
              <a:t>New Employee Risk:</a:t>
            </a:r>
            <a:r>
              <a:rPr b="1" lang="en" sz="1200" u="sng">
                <a:solidFill>
                  <a:schemeClr val="dk1"/>
                </a:solidFill>
                <a:latin typeface="Times New Roman"/>
                <a:ea typeface="Times New Roman"/>
                <a:cs typeface="Times New Roman"/>
                <a:sym typeface="Times New Roman"/>
              </a:rPr>
              <a:t> </a:t>
            </a:r>
            <a:r>
              <a:rPr b="1" lang="en" sz="1200">
                <a:solidFill>
                  <a:schemeClr val="dk1"/>
                </a:solidFill>
                <a:latin typeface="Times New Roman"/>
                <a:ea typeface="Times New Roman"/>
                <a:cs typeface="Times New Roman"/>
                <a:sym typeface="Times New Roman"/>
              </a:rPr>
              <a:t> </a:t>
            </a:r>
            <a:endParaRPr b="1" sz="12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In the activity network diagram, we detail a plan to recruit and train new employees with qualified skills to assist us on this project. This inherently is a risk because we require employees to assist us on the development. We are planning to train them during the brainstorming phase and having them up to speed before the beginning of development. </a:t>
            </a:r>
            <a:endParaRPr sz="12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 sz="1200" u="sng">
                <a:solidFill>
                  <a:schemeClr val="dk1"/>
                </a:solidFill>
                <a:latin typeface="Times New Roman"/>
                <a:ea typeface="Times New Roman"/>
                <a:cs typeface="Times New Roman"/>
                <a:sym typeface="Times New Roman"/>
              </a:rPr>
              <a:t>Licensing Risk:</a:t>
            </a:r>
            <a:endParaRPr sz="12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Licensing acquisition is a major risk because the entire application model is dependent on being able to secure music licences from the respective music management companies and record labels. We can manage this by assigning a specific team to focus on acquiring media licence rights and give them a longer amount of time to collect these rights. Another thing this team could offer these companies is percentage incentives ranging from 15% and above. Then we will have them transition over to the team to assist in content collection into server databases.</a:t>
            </a:r>
            <a:endParaRPr sz="12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 sz="1200" u="sng">
                <a:solidFill>
                  <a:schemeClr val="dk1"/>
                </a:solidFill>
                <a:latin typeface="Times New Roman"/>
                <a:ea typeface="Times New Roman"/>
                <a:cs typeface="Times New Roman"/>
                <a:sym typeface="Times New Roman"/>
              </a:rPr>
              <a:t>Funding</a:t>
            </a:r>
            <a:r>
              <a:rPr lang="en" sz="1200">
                <a:solidFill>
                  <a:schemeClr val="dk1"/>
                </a:solidFill>
                <a:latin typeface="Times New Roman"/>
                <a:ea typeface="Times New Roman"/>
                <a:cs typeface="Times New Roman"/>
                <a:sym typeface="Times New Roman"/>
              </a:rPr>
              <a:t>: </a:t>
            </a:r>
            <a:endParaRPr sz="12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Since jiroStream is initially free to use without the pro version, it is important to use advertisements which are implemented at the application's startup and after 10 songs. This ad implementation will be an incentive for users to purchase the premium app version, as well as a method to accumulate revenue without the user having to pay a monthly fee if they do not wish to do so.</a:t>
            </a:r>
            <a:endParaRPr sz="12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 sz="1200" u="sng">
                <a:solidFill>
                  <a:schemeClr val="dk1"/>
                </a:solidFill>
                <a:latin typeface="Times New Roman"/>
                <a:ea typeface="Times New Roman"/>
                <a:cs typeface="Times New Roman"/>
                <a:sym typeface="Times New Roman"/>
              </a:rPr>
              <a:t>Generalization</a:t>
            </a:r>
            <a:r>
              <a:rPr lang="en" sz="1200">
                <a:solidFill>
                  <a:schemeClr val="dk1"/>
                </a:solidFill>
                <a:latin typeface="Times New Roman"/>
                <a:ea typeface="Times New Roman"/>
                <a:cs typeface="Times New Roman"/>
                <a:sym typeface="Times New Roman"/>
              </a:rPr>
              <a:t>:</a:t>
            </a:r>
            <a:r>
              <a:rPr b="1" lang="en" sz="1200">
                <a:solidFill>
                  <a:schemeClr val="dk1"/>
                </a:solidFill>
                <a:latin typeface="Times New Roman"/>
                <a:ea typeface="Times New Roman"/>
                <a:cs typeface="Times New Roman"/>
                <a:sym typeface="Times New Roman"/>
              </a:rPr>
              <a:t> </a:t>
            </a:r>
            <a:endParaRPr b="1" sz="12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Generalization in project guidelines and documentation can cause confusion during development. This can lead to errors in logic and may lead to the applications functionality. An idea to counteract this is creating documentation as the development progresses, as the programmer will likely not forget the functionality of the code </a:t>
            </a:r>
            <a:endParaRPr sz="12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 sz="1200" u="sng">
                <a:solidFill>
                  <a:schemeClr val="dk1"/>
                </a:solidFill>
                <a:latin typeface="Times New Roman"/>
                <a:ea typeface="Times New Roman"/>
                <a:cs typeface="Times New Roman"/>
                <a:sym typeface="Times New Roman"/>
              </a:rPr>
              <a:t>Unoptimized Analytics: </a:t>
            </a:r>
            <a:endParaRPr sz="1200" u="sng">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The risk associated with implementing analytics within our system is that it must be optimized for the entire framework of the application to work correctly. The way we plan on minimizing this risk is to allocate enough time to be able to optimize it to a stage where it will perform smoothly. </a:t>
            </a:r>
            <a:endParaRPr sz="12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Google Shape;197;g8193b0917c_9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8193b0917c_9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u="sng">
                <a:solidFill>
                  <a:schemeClr val="dk1"/>
                </a:solidFill>
                <a:latin typeface="Times New Roman"/>
                <a:ea typeface="Times New Roman"/>
                <a:cs typeface="Times New Roman"/>
                <a:sym typeface="Times New Roman"/>
              </a:rPr>
              <a:t>Generalization</a:t>
            </a:r>
            <a:r>
              <a:rPr lang="en" sz="1200">
                <a:solidFill>
                  <a:schemeClr val="dk1"/>
                </a:solidFill>
                <a:latin typeface="Times New Roman"/>
                <a:ea typeface="Times New Roman"/>
                <a:cs typeface="Times New Roman"/>
                <a:sym typeface="Times New Roman"/>
              </a:rPr>
              <a:t>:</a:t>
            </a:r>
            <a:r>
              <a:rPr b="1" lang="en" sz="1200">
                <a:solidFill>
                  <a:schemeClr val="dk1"/>
                </a:solidFill>
                <a:latin typeface="Times New Roman"/>
                <a:ea typeface="Times New Roman"/>
                <a:cs typeface="Times New Roman"/>
                <a:sym typeface="Times New Roman"/>
              </a:rPr>
              <a:t> </a:t>
            </a:r>
            <a:endParaRPr b="1" sz="12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1200">
                <a:solidFill>
                  <a:schemeClr val="dk1"/>
                </a:solidFill>
                <a:latin typeface="Times New Roman"/>
                <a:ea typeface="Times New Roman"/>
                <a:cs typeface="Times New Roman"/>
                <a:sym typeface="Times New Roman"/>
              </a:rPr>
              <a:t>Generalization in project guidelines and documentation can cause confusion during development. This can lead to errors in logic and may lead to the applications functionality. An idea to counteract this is creating documentation as the development progresses, as the programmer will likely not forget the functionality of the code </a:t>
            </a:r>
            <a:endParaRPr sz="12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1200" u="sng">
                <a:solidFill>
                  <a:schemeClr val="dk1"/>
                </a:solidFill>
                <a:latin typeface="Times New Roman"/>
                <a:ea typeface="Times New Roman"/>
                <a:cs typeface="Times New Roman"/>
                <a:sym typeface="Times New Roman"/>
              </a:rPr>
              <a:t>Unoptimized Analytics: </a:t>
            </a:r>
            <a:endParaRPr sz="1200" u="sng">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1200">
                <a:solidFill>
                  <a:schemeClr val="dk1"/>
                </a:solidFill>
                <a:latin typeface="Times New Roman"/>
                <a:ea typeface="Times New Roman"/>
                <a:cs typeface="Times New Roman"/>
                <a:sym typeface="Times New Roman"/>
              </a:rPr>
              <a:t>The risk associated with implementing analytics within our system is that it must be optimized for the entire framework of the application to work correctly. The way we plan on minimizing this risk is to allocate enough time to be able to optimize it to a stage where it will perform smoothly. </a:t>
            </a:r>
            <a:endParaRPr sz="12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3" name="Shape 203"/>
        <p:cNvGrpSpPr/>
        <p:nvPr/>
      </p:nvGrpSpPr>
      <p:grpSpPr>
        <a:xfrm>
          <a:off x="0" y="0"/>
          <a:ext cx="0" cy="0"/>
          <a:chOff x="0" y="0"/>
          <a:chExt cx="0" cy="0"/>
        </a:xfrm>
      </p:grpSpPr>
      <p:sp>
        <p:nvSpPr>
          <p:cNvPr id="204" name="Google Shape;204;g8193b0917c_9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8193b0917c_9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u="sng">
                <a:solidFill>
                  <a:schemeClr val="dk1"/>
                </a:solidFill>
                <a:latin typeface="Times New Roman"/>
                <a:ea typeface="Times New Roman"/>
                <a:cs typeface="Times New Roman"/>
                <a:sym typeface="Times New Roman"/>
              </a:rPr>
              <a:t>New Employee Risk:</a:t>
            </a:r>
            <a:r>
              <a:rPr b="1" lang="en" sz="1200" u="sng">
                <a:solidFill>
                  <a:schemeClr val="dk1"/>
                </a:solidFill>
                <a:latin typeface="Times New Roman"/>
                <a:ea typeface="Times New Roman"/>
                <a:cs typeface="Times New Roman"/>
                <a:sym typeface="Times New Roman"/>
              </a:rPr>
              <a:t> </a:t>
            </a:r>
            <a:r>
              <a:rPr b="1" lang="en" sz="1200">
                <a:solidFill>
                  <a:schemeClr val="dk1"/>
                </a:solidFill>
                <a:latin typeface="Times New Roman"/>
                <a:ea typeface="Times New Roman"/>
                <a:cs typeface="Times New Roman"/>
                <a:sym typeface="Times New Roman"/>
              </a:rPr>
              <a:t> </a:t>
            </a:r>
            <a:endParaRPr b="1" sz="12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1200">
                <a:solidFill>
                  <a:schemeClr val="dk1"/>
                </a:solidFill>
                <a:latin typeface="Times New Roman"/>
                <a:ea typeface="Times New Roman"/>
                <a:cs typeface="Times New Roman"/>
                <a:sym typeface="Times New Roman"/>
              </a:rPr>
              <a:t>In the activity network diagram, we detail a plan to recruit and train new employees with qualified skills to assist us on this project. This inherently is a risk because we require employees to assist us on the development. We are planning to train them during the brainstorming phase and having them up to speed before the beginning of development. </a:t>
            </a:r>
            <a:endParaRPr sz="12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b="1" sz="1200" u="sng">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b="1" sz="1200" u="sng">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1200" u="sng">
                <a:solidFill>
                  <a:schemeClr val="dk1"/>
                </a:solidFill>
                <a:latin typeface="Times New Roman"/>
                <a:ea typeface="Times New Roman"/>
                <a:cs typeface="Times New Roman"/>
                <a:sym typeface="Times New Roman"/>
              </a:rPr>
              <a:t>Licensing Risk:</a:t>
            </a:r>
            <a:endParaRPr sz="12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1200">
                <a:solidFill>
                  <a:schemeClr val="dk1"/>
                </a:solidFill>
                <a:latin typeface="Times New Roman"/>
                <a:ea typeface="Times New Roman"/>
                <a:cs typeface="Times New Roman"/>
                <a:sym typeface="Times New Roman"/>
              </a:rPr>
              <a:t>Licensing acquisition is a major risk because the entire application model is dependent on being able to secure music licences from the respective music management companies and record labels. We can manage this by assigning a specific team to focus on acquiring media licence rights and give them a longer amount of time to collect these rights. Another thing this team could offer these companies is percentage incentives ranging from 15% and above. Then we will have them transition over to the team to assist in content collection into server databases.</a:t>
            </a:r>
            <a:endParaRPr sz="12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1200" u="sng">
                <a:solidFill>
                  <a:schemeClr val="dk1"/>
                </a:solidFill>
                <a:latin typeface="Times New Roman"/>
                <a:ea typeface="Times New Roman"/>
                <a:cs typeface="Times New Roman"/>
                <a:sym typeface="Times New Roman"/>
              </a:rPr>
              <a:t>Funding</a:t>
            </a:r>
            <a:r>
              <a:rPr lang="en" sz="1200">
                <a:solidFill>
                  <a:schemeClr val="dk1"/>
                </a:solidFill>
                <a:latin typeface="Times New Roman"/>
                <a:ea typeface="Times New Roman"/>
                <a:cs typeface="Times New Roman"/>
                <a:sym typeface="Times New Roman"/>
              </a:rPr>
              <a:t>: </a:t>
            </a:r>
            <a:endParaRPr sz="12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1200">
                <a:solidFill>
                  <a:schemeClr val="dk1"/>
                </a:solidFill>
                <a:latin typeface="Times New Roman"/>
                <a:ea typeface="Times New Roman"/>
                <a:cs typeface="Times New Roman"/>
                <a:sym typeface="Times New Roman"/>
              </a:rPr>
              <a:t>Since jiroStream is initially free to use without the pro version, it is important to use advertisements which are implemented at the application's startup and after 10 songs. This ad implementation will be an incentive for users to purchase the premium app version, as well as a method to accumulate revenue without the user having to pay a monthly fee if they do not wish to do so.</a:t>
            </a:r>
            <a:endParaRPr sz="12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1200" u="sng">
                <a:solidFill>
                  <a:schemeClr val="dk1"/>
                </a:solidFill>
                <a:latin typeface="Times New Roman"/>
                <a:ea typeface="Times New Roman"/>
                <a:cs typeface="Times New Roman"/>
                <a:sym typeface="Times New Roman"/>
              </a:rPr>
              <a:t>Generalization</a:t>
            </a:r>
            <a:r>
              <a:rPr lang="en" sz="1200">
                <a:solidFill>
                  <a:schemeClr val="dk1"/>
                </a:solidFill>
                <a:latin typeface="Times New Roman"/>
                <a:ea typeface="Times New Roman"/>
                <a:cs typeface="Times New Roman"/>
                <a:sym typeface="Times New Roman"/>
              </a:rPr>
              <a:t>:</a:t>
            </a:r>
            <a:r>
              <a:rPr b="1" lang="en" sz="1200">
                <a:solidFill>
                  <a:schemeClr val="dk1"/>
                </a:solidFill>
                <a:latin typeface="Times New Roman"/>
                <a:ea typeface="Times New Roman"/>
                <a:cs typeface="Times New Roman"/>
                <a:sym typeface="Times New Roman"/>
              </a:rPr>
              <a:t> </a:t>
            </a:r>
            <a:endParaRPr b="1" sz="12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1200">
                <a:solidFill>
                  <a:schemeClr val="dk1"/>
                </a:solidFill>
                <a:latin typeface="Times New Roman"/>
                <a:ea typeface="Times New Roman"/>
                <a:cs typeface="Times New Roman"/>
                <a:sym typeface="Times New Roman"/>
              </a:rPr>
              <a:t>Generalization in project guidelines and documentation can cause confusion during development. This can lead to errors in logic and may lead to the applications functionality. An idea to counteract this is creating documentation as the development progresses, as the programmer will likely not forget the functionality of the code </a:t>
            </a:r>
            <a:endParaRPr sz="12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1200" u="sng">
                <a:solidFill>
                  <a:schemeClr val="dk1"/>
                </a:solidFill>
                <a:latin typeface="Times New Roman"/>
                <a:ea typeface="Times New Roman"/>
                <a:cs typeface="Times New Roman"/>
                <a:sym typeface="Times New Roman"/>
              </a:rPr>
              <a:t>Unoptimized Analytics: </a:t>
            </a:r>
            <a:endParaRPr sz="1200" u="sng">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1200">
                <a:solidFill>
                  <a:schemeClr val="dk1"/>
                </a:solidFill>
                <a:latin typeface="Times New Roman"/>
                <a:ea typeface="Times New Roman"/>
                <a:cs typeface="Times New Roman"/>
                <a:sym typeface="Times New Roman"/>
              </a:rPr>
              <a:t>The risk associated with implementing analytics within our system is that it must be optimized for the entire framework of the application to work correctly. The way we plan on minimizing this risk is to allocate enough time to be able to optimize it to a stage where it will perform smoothly. </a:t>
            </a:r>
            <a:endParaRPr sz="12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0" name="Shape 210"/>
        <p:cNvGrpSpPr/>
        <p:nvPr/>
      </p:nvGrpSpPr>
      <p:grpSpPr>
        <a:xfrm>
          <a:off x="0" y="0"/>
          <a:ext cx="0" cy="0"/>
          <a:chOff x="0" y="0"/>
          <a:chExt cx="0" cy="0"/>
        </a:xfrm>
      </p:grpSpPr>
      <p:sp>
        <p:nvSpPr>
          <p:cNvPr id="211" name="Google Shape;211;g8193b0917c_9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8193b0917c_9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chemeClr val="dk1"/>
                </a:solidFill>
                <a:latin typeface="Times New Roman"/>
                <a:ea typeface="Times New Roman"/>
                <a:cs typeface="Times New Roman"/>
                <a:sym typeface="Times New Roman"/>
              </a:rPr>
              <a:t>Licensing acquisition is a major risk because the entire application model is dependent on being able to secure music licences from the respective music management companies and record labels. We can manage this by assigning a specific team to focus on acquiring media licence rights and give them a longer amount of time to collect these rights. Another thing this team could offer these companies is percentage incentives ranging from 15% and above. Then we will have them transition over to the team to assist in content collection into server databases.</a:t>
            </a:r>
            <a:endParaRPr sz="12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1200" u="sng">
                <a:solidFill>
                  <a:schemeClr val="dk1"/>
                </a:solidFill>
                <a:latin typeface="Times New Roman"/>
                <a:ea typeface="Times New Roman"/>
                <a:cs typeface="Times New Roman"/>
                <a:sym typeface="Times New Roman"/>
              </a:rPr>
              <a:t>Funding</a:t>
            </a:r>
            <a:r>
              <a:rPr lang="en" sz="1200">
                <a:solidFill>
                  <a:schemeClr val="dk1"/>
                </a:solidFill>
                <a:latin typeface="Times New Roman"/>
                <a:ea typeface="Times New Roman"/>
                <a:cs typeface="Times New Roman"/>
                <a:sym typeface="Times New Roman"/>
              </a:rPr>
              <a:t>: </a:t>
            </a:r>
            <a:endParaRPr sz="12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1200">
                <a:solidFill>
                  <a:schemeClr val="dk1"/>
                </a:solidFill>
                <a:latin typeface="Times New Roman"/>
                <a:ea typeface="Times New Roman"/>
                <a:cs typeface="Times New Roman"/>
                <a:sym typeface="Times New Roman"/>
              </a:rPr>
              <a:t>Since jiroStream is initially free to use without the pro version, it is important to use advertisements which are implemented at the application's startup and after 10 songs. This ad implementation will be an incentive for users to purchase the premium app version, as well as a method to accumulate revenue without the user having to pay a monthly fee if they do not wish to do so.</a:t>
            </a:r>
            <a:endParaRPr sz="12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1200" u="sng">
                <a:solidFill>
                  <a:schemeClr val="dk1"/>
                </a:solidFill>
                <a:latin typeface="Times New Roman"/>
                <a:ea typeface="Times New Roman"/>
                <a:cs typeface="Times New Roman"/>
                <a:sym typeface="Times New Roman"/>
              </a:rPr>
              <a:t>Generalization</a:t>
            </a:r>
            <a:r>
              <a:rPr lang="en" sz="1200">
                <a:solidFill>
                  <a:schemeClr val="dk1"/>
                </a:solidFill>
                <a:latin typeface="Times New Roman"/>
                <a:ea typeface="Times New Roman"/>
                <a:cs typeface="Times New Roman"/>
                <a:sym typeface="Times New Roman"/>
              </a:rPr>
              <a:t>:</a:t>
            </a:r>
            <a:r>
              <a:rPr b="1" lang="en" sz="1200">
                <a:solidFill>
                  <a:schemeClr val="dk1"/>
                </a:solidFill>
                <a:latin typeface="Times New Roman"/>
                <a:ea typeface="Times New Roman"/>
                <a:cs typeface="Times New Roman"/>
                <a:sym typeface="Times New Roman"/>
              </a:rPr>
              <a:t> </a:t>
            </a:r>
            <a:endParaRPr b="1" sz="12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1200">
                <a:solidFill>
                  <a:schemeClr val="dk1"/>
                </a:solidFill>
                <a:latin typeface="Times New Roman"/>
                <a:ea typeface="Times New Roman"/>
                <a:cs typeface="Times New Roman"/>
                <a:sym typeface="Times New Roman"/>
              </a:rPr>
              <a:t>Generalization in project guidelines and documentation can cause confusion during development. This can lead to errors in logic and may lead to the applications functionality. An idea to counteract this is creating documentation as the development progresses, as the programmer will likely not forget the functionality of the code </a:t>
            </a:r>
            <a:endParaRPr sz="12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1200" u="sng">
                <a:solidFill>
                  <a:schemeClr val="dk1"/>
                </a:solidFill>
                <a:latin typeface="Times New Roman"/>
                <a:ea typeface="Times New Roman"/>
                <a:cs typeface="Times New Roman"/>
                <a:sym typeface="Times New Roman"/>
              </a:rPr>
              <a:t>Unoptimized Analytics: </a:t>
            </a:r>
            <a:endParaRPr sz="1200" u="sng">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1200">
                <a:solidFill>
                  <a:schemeClr val="dk1"/>
                </a:solidFill>
                <a:latin typeface="Times New Roman"/>
                <a:ea typeface="Times New Roman"/>
                <a:cs typeface="Times New Roman"/>
                <a:sym typeface="Times New Roman"/>
              </a:rPr>
              <a:t>The risk associated with implementing analytics within our system is that it must be optimized for the entire framework of the application to work correctly. The way we plan on minimizing this risk is to allocate enough time to be able to optimize it to a stage where it will perform smoothly. </a:t>
            </a:r>
            <a:endParaRPr sz="12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7" name="Shape 217"/>
        <p:cNvGrpSpPr/>
        <p:nvPr/>
      </p:nvGrpSpPr>
      <p:grpSpPr>
        <a:xfrm>
          <a:off x="0" y="0"/>
          <a:ext cx="0" cy="0"/>
          <a:chOff x="0" y="0"/>
          <a:chExt cx="0" cy="0"/>
        </a:xfrm>
      </p:grpSpPr>
      <p:sp>
        <p:nvSpPr>
          <p:cNvPr id="218" name="Google Shape;218;g8193b0917c_8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8193b0917c_8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200" u="sng">
                <a:solidFill>
                  <a:schemeClr val="dk1"/>
                </a:solidFill>
                <a:latin typeface="Times New Roman"/>
                <a:ea typeface="Times New Roman"/>
                <a:cs typeface="Times New Roman"/>
                <a:sym typeface="Times New Roman"/>
              </a:rPr>
              <a:t>New Employee Risk:</a:t>
            </a:r>
            <a:r>
              <a:rPr b="1" lang="en" sz="1200" u="sng">
                <a:solidFill>
                  <a:schemeClr val="dk1"/>
                </a:solidFill>
                <a:latin typeface="Times New Roman"/>
                <a:ea typeface="Times New Roman"/>
                <a:cs typeface="Times New Roman"/>
                <a:sym typeface="Times New Roman"/>
              </a:rPr>
              <a:t> </a:t>
            </a:r>
            <a:r>
              <a:rPr b="1" lang="en" sz="1200">
                <a:solidFill>
                  <a:schemeClr val="dk1"/>
                </a:solidFill>
                <a:latin typeface="Times New Roman"/>
                <a:ea typeface="Times New Roman"/>
                <a:cs typeface="Times New Roman"/>
                <a:sym typeface="Times New Roman"/>
              </a:rPr>
              <a:t> </a:t>
            </a:r>
            <a:endParaRPr b="1" sz="12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In the activity network diagram, we detail a plan to recruit and train new employees with qualified skills to assist us on this project. This inherently is a risk because we require employees to assist us on the development. We are planning to train them during the brainstorming phase and having them up to speed before the beginning of development. </a:t>
            </a:r>
            <a:endParaRPr sz="12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b="1" sz="1200" u="sng">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b="1" sz="1200" u="sng">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 sz="1200" u="sng">
                <a:solidFill>
                  <a:schemeClr val="dk1"/>
                </a:solidFill>
                <a:latin typeface="Times New Roman"/>
                <a:ea typeface="Times New Roman"/>
                <a:cs typeface="Times New Roman"/>
                <a:sym typeface="Times New Roman"/>
              </a:rPr>
              <a:t>Licensing Risk:</a:t>
            </a:r>
            <a:endParaRPr sz="12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Licensing acquisition is a major risk because the entire application model is dependent on being able to secure music licences from the respective music management companies and record labels. We can manage this by assigning a specific team to focus on acquiring media licence rights and give them a longer amount of time to collect these rights. Another thing this team could offer these companies is percentage incentives ranging from 15% and above. Then we will have them transition over to the team to assist in content collection into server databases.</a:t>
            </a:r>
            <a:endParaRPr sz="12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 sz="1200" u="sng">
                <a:solidFill>
                  <a:schemeClr val="dk1"/>
                </a:solidFill>
                <a:latin typeface="Times New Roman"/>
                <a:ea typeface="Times New Roman"/>
                <a:cs typeface="Times New Roman"/>
                <a:sym typeface="Times New Roman"/>
              </a:rPr>
              <a:t>Funding</a:t>
            </a:r>
            <a:r>
              <a:rPr lang="en" sz="1200">
                <a:solidFill>
                  <a:schemeClr val="dk1"/>
                </a:solidFill>
                <a:latin typeface="Times New Roman"/>
                <a:ea typeface="Times New Roman"/>
                <a:cs typeface="Times New Roman"/>
                <a:sym typeface="Times New Roman"/>
              </a:rPr>
              <a:t>: </a:t>
            </a:r>
            <a:endParaRPr sz="12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Since jiroStream is initially free to use without the pro version, it is important to use advertisements which are implemented at the application's startup and after 10 songs. This ad implementation will be an incentive for users to purchase the premium app version, as well as a method to accumulate revenue without the user having to pay a monthly fee if they do not wish to do so.</a:t>
            </a:r>
            <a:endParaRPr sz="12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 sz="1200" u="sng">
                <a:solidFill>
                  <a:schemeClr val="dk1"/>
                </a:solidFill>
                <a:latin typeface="Times New Roman"/>
                <a:ea typeface="Times New Roman"/>
                <a:cs typeface="Times New Roman"/>
                <a:sym typeface="Times New Roman"/>
              </a:rPr>
              <a:t>Generalization</a:t>
            </a:r>
            <a:r>
              <a:rPr lang="en" sz="1200">
                <a:solidFill>
                  <a:schemeClr val="dk1"/>
                </a:solidFill>
                <a:latin typeface="Times New Roman"/>
                <a:ea typeface="Times New Roman"/>
                <a:cs typeface="Times New Roman"/>
                <a:sym typeface="Times New Roman"/>
              </a:rPr>
              <a:t>:</a:t>
            </a:r>
            <a:r>
              <a:rPr b="1" lang="en" sz="1200">
                <a:solidFill>
                  <a:schemeClr val="dk1"/>
                </a:solidFill>
                <a:latin typeface="Times New Roman"/>
                <a:ea typeface="Times New Roman"/>
                <a:cs typeface="Times New Roman"/>
                <a:sym typeface="Times New Roman"/>
              </a:rPr>
              <a:t> </a:t>
            </a:r>
            <a:endParaRPr b="1" sz="12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Generalization in project guidelines and documentation can cause confusion during development. This can lead to errors in logic and may lead to the applications functionality. An idea to counteract this is creating documentation as the development progresses, as the programmer will likely not forget the functionality of the code </a:t>
            </a:r>
            <a:endParaRPr sz="12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 sz="1200" u="sng">
                <a:solidFill>
                  <a:schemeClr val="dk1"/>
                </a:solidFill>
                <a:latin typeface="Times New Roman"/>
                <a:ea typeface="Times New Roman"/>
                <a:cs typeface="Times New Roman"/>
                <a:sym typeface="Times New Roman"/>
              </a:rPr>
              <a:t>Unoptimized Analytics: </a:t>
            </a:r>
            <a:endParaRPr sz="1200" u="sng">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The risk associated with implementing analytics within our system is that it must be optimized for the entire framework of the application to work correctly. The way we plan on minimizing this risk is to allocate enough time to be able to optimize it to a stage where it will perform smoothly. </a:t>
            </a:r>
            <a:endParaRPr sz="12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1" name="Shape 231"/>
        <p:cNvGrpSpPr/>
        <p:nvPr/>
      </p:nvGrpSpPr>
      <p:grpSpPr>
        <a:xfrm>
          <a:off x="0" y="0"/>
          <a:ext cx="0" cy="0"/>
          <a:chOff x="0" y="0"/>
          <a:chExt cx="0" cy="0"/>
        </a:xfrm>
      </p:grpSpPr>
      <p:sp>
        <p:nvSpPr>
          <p:cNvPr id="232" name="Google Shape;232;g8193b0917c_9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8193b0917c_9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9" name="Shape 239"/>
        <p:cNvGrpSpPr/>
        <p:nvPr/>
      </p:nvGrpSpPr>
      <p:grpSpPr>
        <a:xfrm>
          <a:off x="0" y="0"/>
          <a:ext cx="0" cy="0"/>
          <a:chOff x="0" y="0"/>
          <a:chExt cx="0" cy="0"/>
        </a:xfrm>
      </p:grpSpPr>
      <p:sp>
        <p:nvSpPr>
          <p:cNvPr id="240" name="Google Shape;240;g8193b0917c_9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8193b0917c_9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6" name="Shape 246"/>
        <p:cNvGrpSpPr/>
        <p:nvPr/>
      </p:nvGrpSpPr>
      <p:grpSpPr>
        <a:xfrm>
          <a:off x="0" y="0"/>
          <a:ext cx="0" cy="0"/>
          <a:chOff x="0" y="0"/>
          <a:chExt cx="0" cy="0"/>
        </a:xfrm>
      </p:grpSpPr>
      <p:sp>
        <p:nvSpPr>
          <p:cNvPr id="247" name="Google Shape;247;g8193b0917c_8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8193b0917c_8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Google Shape;134;g8193b0917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8193b0917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Project objectives: </a:t>
            </a:r>
            <a:endParaRPr/>
          </a:p>
          <a:p>
            <a:pPr indent="0" lvl="0" marL="0" rtl="0" algn="l">
              <a:spcBef>
                <a:spcPts val="0"/>
              </a:spcBef>
              <a:spcAft>
                <a:spcPts val="0"/>
              </a:spcAft>
              <a:buNone/>
            </a:pPr>
            <a:r>
              <a:rPr lang="en"/>
              <a:t>a. Each verified artist has a unique license that he/she uses on the platform. </a:t>
            </a:r>
            <a:endParaRPr/>
          </a:p>
          <a:p>
            <a:pPr indent="0" lvl="0" marL="0" rtl="0" algn="l">
              <a:spcBef>
                <a:spcPts val="0"/>
              </a:spcBef>
              <a:spcAft>
                <a:spcPts val="0"/>
              </a:spcAft>
              <a:buNone/>
            </a:pPr>
            <a:r>
              <a:rPr lang="en"/>
              <a:t>b. The platform should be able to support multiple genres of music and allow artists to create a new genre subject to approval. </a:t>
            </a:r>
            <a:endParaRPr/>
          </a:p>
          <a:p>
            <a:pPr indent="0" lvl="0" marL="0" rtl="0" algn="l">
              <a:spcBef>
                <a:spcPts val="0"/>
              </a:spcBef>
              <a:spcAft>
                <a:spcPts val="0"/>
              </a:spcAft>
              <a:buNone/>
            </a:pPr>
            <a:r>
              <a:rPr lang="en"/>
              <a:t>c. Royalties are paid directly to artists based on the number of listeners per month. </a:t>
            </a:r>
            <a:endParaRPr/>
          </a:p>
          <a:p>
            <a:pPr indent="0" lvl="0" marL="0" rtl="0" algn="l">
              <a:spcBef>
                <a:spcPts val="0"/>
              </a:spcBef>
              <a:spcAft>
                <a:spcPts val="0"/>
              </a:spcAft>
              <a:buNone/>
            </a:pPr>
            <a:r>
              <a:rPr lang="en"/>
              <a:t>d. The artists should be able to track their earnings on the application anytime. </a:t>
            </a:r>
            <a:endParaRPr/>
          </a:p>
          <a:p>
            <a:pPr indent="0" lvl="0" marL="0" rtl="0" algn="l">
              <a:spcBef>
                <a:spcPts val="0"/>
              </a:spcBef>
              <a:spcAft>
                <a:spcPts val="0"/>
              </a:spcAft>
              <a:buNone/>
            </a:pPr>
            <a:r>
              <a:rPr lang="en"/>
              <a:t>e. The clients can subscribe to the platform with a premium account to listen to any music of their choice with no advertisement. </a:t>
            </a:r>
            <a:endParaRPr/>
          </a:p>
          <a:p>
            <a:pPr indent="0" lvl="0" marL="0" rtl="0" algn="l">
              <a:spcBef>
                <a:spcPts val="0"/>
              </a:spcBef>
              <a:spcAft>
                <a:spcPts val="0"/>
              </a:spcAft>
              <a:buNone/>
            </a:pPr>
            <a:r>
              <a:rPr lang="en"/>
              <a:t>i. Clients can choose to can create a free account that allows advertising and restricted features. </a:t>
            </a:r>
            <a:endParaRPr/>
          </a:p>
          <a:p>
            <a:pPr indent="0" lvl="0" marL="0" rtl="0" algn="l">
              <a:spcBef>
                <a:spcPts val="0"/>
              </a:spcBef>
              <a:spcAft>
                <a:spcPts val="0"/>
              </a:spcAft>
              <a:buNone/>
            </a:pPr>
            <a:r>
              <a:rPr lang="en"/>
              <a:t>f. Premium account holders can listen offline. </a:t>
            </a:r>
            <a:endParaRPr/>
          </a:p>
          <a:p>
            <a:pPr indent="0" lvl="0" marL="0" rtl="0" algn="l">
              <a:spcBef>
                <a:spcPts val="0"/>
              </a:spcBef>
              <a:spcAft>
                <a:spcPts val="0"/>
              </a:spcAft>
              <a:buNone/>
            </a:pPr>
            <a:r>
              <a:rPr lang="en"/>
              <a:t>i. The platform should not support off-the-platform download from the application. </a:t>
            </a:r>
            <a:endParaRPr/>
          </a:p>
          <a:p>
            <a:pPr indent="0" lvl="0" marL="0" rtl="0" algn="l">
              <a:spcBef>
                <a:spcPts val="0"/>
              </a:spcBef>
              <a:spcAft>
                <a:spcPts val="0"/>
              </a:spcAft>
              <a:buNone/>
            </a:pPr>
            <a:r>
              <a:rPr lang="en"/>
              <a:t>g. The investor can add new artists, create new genres of music, and track the performance of artists in the platform. </a:t>
            </a:r>
            <a:endParaRPr/>
          </a:p>
          <a:p>
            <a:pPr indent="0" lvl="0" marL="0" rtl="0" algn="l">
              <a:spcBef>
                <a:spcPts val="0"/>
              </a:spcBef>
              <a:spcAft>
                <a:spcPts val="0"/>
              </a:spcAft>
              <a:buNone/>
            </a:pPr>
            <a:r>
              <a:rPr lang="en"/>
              <a:t>h. Clients have a recommendation service that tracks the type of music they play most. </a:t>
            </a:r>
            <a:endParaRPr/>
          </a:p>
          <a:p>
            <a:pPr indent="0" lvl="0" marL="0" rtl="0" algn="l">
              <a:spcBef>
                <a:spcPts val="0"/>
              </a:spcBef>
              <a:spcAft>
                <a:spcPts val="0"/>
              </a:spcAft>
              <a:buNone/>
            </a:pPr>
            <a:r>
              <a:rPr lang="en"/>
              <a:t>i. The platform shall then suggest similar music to listen to.</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Google Shape;141;g8193b0917c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8193b0917c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g8193b0917c_9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8193b0917c_9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200" u="sng">
                <a:solidFill>
                  <a:schemeClr val="dk1"/>
                </a:solidFill>
                <a:latin typeface="Times New Roman"/>
                <a:ea typeface="Times New Roman"/>
                <a:cs typeface="Times New Roman"/>
                <a:sym typeface="Times New Roman"/>
              </a:rPr>
              <a:t>New Employee Risk:</a:t>
            </a:r>
            <a:r>
              <a:rPr b="1" lang="en" sz="1200" u="sng">
                <a:solidFill>
                  <a:schemeClr val="dk1"/>
                </a:solidFill>
                <a:latin typeface="Times New Roman"/>
                <a:ea typeface="Times New Roman"/>
                <a:cs typeface="Times New Roman"/>
                <a:sym typeface="Times New Roman"/>
              </a:rPr>
              <a:t> </a:t>
            </a:r>
            <a:r>
              <a:rPr b="1" lang="en" sz="1200">
                <a:solidFill>
                  <a:schemeClr val="dk1"/>
                </a:solidFill>
                <a:latin typeface="Times New Roman"/>
                <a:ea typeface="Times New Roman"/>
                <a:cs typeface="Times New Roman"/>
                <a:sym typeface="Times New Roman"/>
              </a:rPr>
              <a:t> </a:t>
            </a:r>
            <a:endParaRPr b="1" sz="12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In the activity network diagram, we detail a plan to recruit and train new employees with qualified skills to assist us on this project. This inherently is a risk because we require employees to assist us on the development. We are planning to train them during the brainstorming phase and having them up to speed before the beginning of development. </a:t>
            </a:r>
            <a:endParaRPr sz="12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b="1" sz="1200" u="sng">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b="1" sz="1200" u="sng">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 sz="1200" u="sng">
                <a:solidFill>
                  <a:schemeClr val="dk1"/>
                </a:solidFill>
                <a:latin typeface="Times New Roman"/>
                <a:ea typeface="Times New Roman"/>
                <a:cs typeface="Times New Roman"/>
                <a:sym typeface="Times New Roman"/>
              </a:rPr>
              <a:t>Licensing Risk:</a:t>
            </a:r>
            <a:endParaRPr sz="12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Licensing acquisition is a major risk because the entire application model is dependent on being able to secure music licences from the respective music management companies and record labels. We can manage this by assigning a specific team to focus on acquiring media licence rights and give them a longer amount of time to collect these rights. Another thing this team could offer these companies is percentage incentives ranging from 15% and above. Then we will have them transition over to the team to assist in content collection into server databases.</a:t>
            </a:r>
            <a:endParaRPr sz="12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 sz="1200" u="sng">
                <a:solidFill>
                  <a:schemeClr val="dk1"/>
                </a:solidFill>
                <a:latin typeface="Times New Roman"/>
                <a:ea typeface="Times New Roman"/>
                <a:cs typeface="Times New Roman"/>
                <a:sym typeface="Times New Roman"/>
              </a:rPr>
              <a:t>Funding</a:t>
            </a:r>
            <a:r>
              <a:rPr lang="en" sz="1200">
                <a:solidFill>
                  <a:schemeClr val="dk1"/>
                </a:solidFill>
                <a:latin typeface="Times New Roman"/>
                <a:ea typeface="Times New Roman"/>
                <a:cs typeface="Times New Roman"/>
                <a:sym typeface="Times New Roman"/>
              </a:rPr>
              <a:t>: </a:t>
            </a:r>
            <a:endParaRPr sz="12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Since jiroStream is initially free to use without the pro version, it is important to use advertisements which are implemented at the application's startup and after 10 songs. This ad implementation will be an incentive for users to purchase the premium app version, as well as a method to accumulate revenue without the user having to pay a monthly fee if they do not wish to do so.</a:t>
            </a:r>
            <a:endParaRPr sz="12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 sz="1200" u="sng">
                <a:solidFill>
                  <a:schemeClr val="dk1"/>
                </a:solidFill>
                <a:latin typeface="Times New Roman"/>
                <a:ea typeface="Times New Roman"/>
                <a:cs typeface="Times New Roman"/>
                <a:sym typeface="Times New Roman"/>
              </a:rPr>
              <a:t>Generalization</a:t>
            </a:r>
            <a:r>
              <a:rPr lang="en" sz="1200">
                <a:solidFill>
                  <a:schemeClr val="dk1"/>
                </a:solidFill>
                <a:latin typeface="Times New Roman"/>
                <a:ea typeface="Times New Roman"/>
                <a:cs typeface="Times New Roman"/>
                <a:sym typeface="Times New Roman"/>
              </a:rPr>
              <a:t>:</a:t>
            </a:r>
            <a:r>
              <a:rPr b="1" lang="en" sz="1200">
                <a:solidFill>
                  <a:schemeClr val="dk1"/>
                </a:solidFill>
                <a:latin typeface="Times New Roman"/>
                <a:ea typeface="Times New Roman"/>
                <a:cs typeface="Times New Roman"/>
                <a:sym typeface="Times New Roman"/>
              </a:rPr>
              <a:t> </a:t>
            </a:r>
            <a:endParaRPr b="1" sz="12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Generalization in project guidelines and documentation can cause confusion during development. This can lead to errors in logic and may lead to the applications functionality. An idea to counteract this is creating documentation as the development progresses, as the programmer will likely not forget the functionality of the code </a:t>
            </a:r>
            <a:endParaRPr sz="12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 sz="1200" u="sng">
                <a:solidFill>
                  <a:schemeClr val="dk1"/>
                </a:solidFill>
                <a:latin typeface="Times New Roman"/>
                <a:ea typeface="Times New Roman"/>
                <a:cs typeface="Times New Roman"/>
                <a:sym typeface="Times New Roman"/>
              </a:rPr>
              <a:t>Unoptimized Analytics: </a:t>
            </a:r>
            <a:endParaRPr sz="1200" u="sng">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The risk associated with implementing analytics within our system is that it must be optimized for the entire framework of the application to work correctly. The way we plan on minimizing this risk is to allocate enough time to be able to optimize it to a stage where it will perform smoothly. </a:t>
            </a:r>
            <a:endParaRPr sz="12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g8193b0917c_8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8193b0917c_8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200" u="sng">
                <a:solidFill>
                  <a:schemeClr val="dk1"/>
                </a:solidFill>
                <a:latin typeface="Times New Roman"/>
                <a:ea typeface="Times New Roman"/>
                <a:cs typeface="Times New Roman"/>
                <a:sym typeface="Times New Roman"/>
              </a:rPr>
              <a:t>New Employee Risk:</a:t>
            </a:r>
            <a:r>
              <a:rPr b="1" lang="en" sz="1200" u="sng">
                <a:solidFill>
                  <a:schemeClr val="dk1"/>
                </a:solidFill>
                <a:latin typeface="Times New Roman"/>
                <a:ea typeface="Times New Roman"/>
                <a:cs typeface="Times New Roman"/>
                <a:sym typeface="Times New Roman"/>
              </a:rPr>
              <a:t> </a:t>
            </a:r>
            <a:r>
              <a:rPr b="1" lang="en" sz="1200">
                <a:solidFill>
                  <a:schemeClr val="dk1"/>
                </a:solidFill>
                <a:latin typeface="Times New Roman"/>
                <a:ea typeface="Times New Roman"/>
                <a:cs typeface="Times New Roman"/>
                <a:sym typeface="Times New Roman"/>
              </a:rPr>
              <a:t> </a:t>
            </a:r>
            <a:endParaRPr b="1" sz="12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In the activity network diagram, we detail a plan to recruit and train new employees with qualified skills to assist us on this project. This inherently is a risk because we require employees to assist us on the development. We are planning to train them during the brainstorming phase and having them up to speed before the beginning of development. </a:t>
            </a:r>
            <a:endParaRPr sz="12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b="1" sz="1200" u="sng">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b="1" sz="1200" u="sng">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 sz="1200" u="sng">
                <a:solidFill>
                  <a:schemeClr val="dk1"/>
                </a:solidFill>
                <a:latin typeface="Times New Roman"/>
                <a:ea typeface="Times New Roman"/>
                <a:cs typeface="Times New Roman"/>
                <a:sym typeface="Times New Roman"/>
              </a:rPr>
              <a:t>Licensing Risk:</a:t>
            </a:r>
            <a:endParaRPr sz="12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Licensing acquisition is a major risk because the entire application model is dependent on being able to secure music licences from the respective music management companies and record labels. We can manage this by assigning a specific team to focus on acquiring media licence rights and give them a longer amount of time to collect these rights. Another thing this team could offer these companies is percentage incentives ranging from 15% and above. Then we will have them transition over to the team to assist in content collection into server databases.</a:t>
            </a:r>
            <a:endParaRPr sz="12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 sz="1200" u="sng">
                <a:solidFill>
                  <a:schemeClr val="dk1"/>
                </a:solidFill>
                <a:latin typeface="Times New Roman"/>
                <a:ea typeface="Times New Roman"/>
                <a:cs typeface="Times New Roman"/>
                <a:sym typeface="Times New Roman"/>
              </a:rPr>
              <a:t>Funding</a:t>
            </a:r>
            <a:r>
              <a:rPr lang="en" sz="1200">
                <a:solidFill>
                  <a:schemeClr val="dk1"/>
                </a:solidFill>
                <a:latin typeface="Times New Roman"/>
                <a:ea typeface="Times New Roman"/>
                <a:cs typeface="Times New Roman"/>
                <a:sym typeface="Times New Roman"/>
              </a:rPr>
              <a:t>: </a:t>
            </a:r>
            <a:endParaRPr sz="12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Since jiroStream is initially free to use without the pro version, it is important to use advertisements which are implemented at the application's startup and after 10 songs. This ad implementation will be an incentive for users to purchase the premium app version, as well as a method to accumulate revenue without the user having to pay a monthly fee if they do not wish to do so.</a:t>
            </a:r>
            <a:endParaRPr sz="12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 sz="1200" u="sng">
                <a:solidFill>
                  <a:schemeClr val="dk1"/>
                </a:solidFill>
                <a:latin typeface="Times New Roman"/>
                <a:ea typeface="Times New Roman"/>
                <a:cs typeface="Times New Roman"/>
                <a:sym typeface="Times New Roman"/>
              </a:rPr>
              <a:t>Generalization</a:t>
            </a:r>
            <a:r>
              <a:rPr lang="en" sz="1200">
                <a:solidFill>
                  <a:schemeClr val="dk1"/>
                </a:solidFill>
                <a:latin typeface="Times New Roman"/>
                <a:ea typeface="Times New Roman"/>
                <a:cs typeface="Times New Roman"/>
                <a:sym typeface="Times New Roman"/>
              </a:rPr>
              <a:t>:</a:t>
            </a:r>
            <a:r>
              <a:rPr b="1" lang="en" sz="1200">
                <a:solidFill>
                  <a:schemeClr val="dk1"/>
                </a:solidFill>
                <a:latin typeface="Times New Roman"/>
                <a:ea typeface="Times New Roman"/>
                <a:cs typeface="Times New Roman"/>
                <a:sym typeface="Times New Roman"/>
              </a:rPr>
              <a:t> </a:t>
            </a:r>
            <a:endParaRPr b="1" sz="12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Generalization in project guidelines and documentation can cause confusion during development. This can lead to errors in logic and may lead to the applications functionality. An idea to counteract this is creating documentation as the development progresses, as the programmer will likely not forget the functionality of the code </a:t>
            </a:r>
            <a:endParaRPr sz="12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 sz="1200" u="sng">
                <a:solidFill>
                  <a:schemeClr val="dk1"/>
                </a:solidFill>
                <a:latin typeface="Times New Roman"/>
                <a:ea typeface="Times New Roman"/>
                <a:cs typeface="Times New Roman"/>
                <a:sym typeface="Times New Roman"/>
              </a:rPr>
              <a:t>Unoptimized Analytics: </a:t>
            </a:r>
            <a:endParaRPr sz="1200" u="sng">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The risk associated with implementing analytics within our system is that it must be optimized for the entire framework of the application to work correctly. The way we plan on minimizing this risk is to allocate enough time to be able to optimize it to a stage where it will perform smoothly. </a:t>
            </a:r>
            <a:endParaRPr sz="12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Google Shape;162;g8193b0917c_8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8193b0917c_8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200" u="sng">
                <a:solidFill>
                  <a:schemeClr val="dk1"/>
                </a:solidFill>
                <a:latin typeface="Times New Roman"/>
                <a:ea typeface="Times New Roman"/>
                <a:cs typeface="Times New Roman"/>
                <a:sym typeface="Times New Roman"/>
              </a:rPr>
              <a:t>New Employee Risk:</a:t>
            </a:r>
            <a:r>
              <a:rPr b="1" lang="en" sz="1200" u="sng">
                <a:solidFill>
                  <a:schemeClr val="dk1"/>
                </a:solidFill>
                <a:latin typeface="Times New Roman"/>
                <a:ea typeface="Times New Roman"/>
                <a:cs typeface="Times New Roman"/>
                <a:sym typeface="Times New Roman"/>
              </a:rPr>
              <a:t> </a:t>
            </a:r>
            <a:r>
              <a:rPr b="1" lang="en" sz="1200">
                <a:solidFill>
                  <a:schemeClr val="dk1"/>
                </a:solidFill>
                <a:latin typeface="Times New Roman"/>
                <a:ea typeface="Times New Roman"/>
                <a:cs typeface="Times New Roman"/>
                <a:sym typeface="Times New Roman"/>
              </a:rPr>
              <a:t> </a:t>
            </a:r>
            <a:endParaRPr b="1" sz="12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In the activity network diagram, we detail a plan to recruit and train new employees with qualified skills to assist us on this project. This inherently is a risk because we require employees to assist us on the development. We are planning to train them during the brainstorming phase and having them up to speed before the beginning of development. </a:t>
            </a:r>
            <a:endParaRPr sz="12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b="1" sz="1200" u="sng">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b="1" sz="1200" u="sng">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 sz="1200" u="sng">
                <a:solidFill>
                  <a:schemeClr val="dk1"/>
                </a:solidFill>
                <a:latin typeface="Times New Roman"/>
                <a:ea typeface="Times New Roman"/>
                <a:cs typeface="Times New Roman"/>
                <a:sym typeface="Times New Roman"/>
              </a:rPr>
              <a:t>Licensing Risk:</a:t>
            </a:r>
            <a:endParaRPr sz="12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Licensing acquisition is a major risk because the entire application model is dependent on being able to secure music licences from the respective music management companies and record labels. We can manage this by assigning a specific team to focus on acquiring media licence rights and give them a longer amount of time to collect these rights. Another thing this team could offer these companies is percentage incentives ranging from 15% and above. Then we will have them transition over to the team to assist in content collection into server databases.</a:t>
            </a:r>
            <a:endParaRPr sz="12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 sz="1200" u="sng">
                <a:solidFill>
                  <a:schemeClr val="dk1"/>
                </a:solidFill>
                <a:latin typeface="Times New Roman"/>
                <a:ea typeface="Times New Roman"/>
                <a:cs typeface="Times New Roman"/>
                <a:sym typeface="Times New Roman"/>
              </a:rPr>
              <a:t>Funding</a:t>
            </a:r>
            <a:r>
              <a:rPr lang="en" sz="1200">
                <a:solidFill>
                  <a:schemeClr val="dk1"/>
                </a:solidFill>
                <a:latin typeface="Times New Roman"/>
                <a:ea typeface="Times New Roman"/>
                <a:cs typeface="Times New Roman"/>
                <a:sym typeface="Times New Roman"/>
              </a:rPr>
              <a:t>: </a:t>
            </a:r>
            <a:endParaRPr sz="12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Since jiroStream is initially free to use without the pro version, it is important to use advertisements which are implemented at the application's startup and after 10 songs. This ad implementation will be an incentive for users to purchase the premium app version, as well as a method to accumulate revenue without the user having to pay a monthly fee if they do not wish to do so.</a:t>
            </a:r>
            <a:endParaRPr sz="12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 sz="1200" u="sng">
                <a:solidFill>
                  <a:schemeClr val="dk1"/>
                </a:solidFill>
                <a:latin typeface="Times New Roman"/>
                <a:ea typeface="Times New Roman"/>
                <a:cs typeface="Times New Roman"/>
                <a:sym typeface="Times New Roman"/>
              </a:rPr>
              <a:t>Generalization</a:t>
            </a:r>
            <a:r>
              <a:rPr lang="en" sz="1200">
                <a:solidFill>
                  <a:schemeClr val="dk1"/>
                </a:solidFill>
                <a:latin typeface="Times New Roman"/>
                <a:ea typeface="Times New Roman"/>
                <a:cs typeface="Times New Roman"/>
                <a:sym typeface="Times New Roman"/>
              </a:rPr>
              <a:t>:</a:t>
            </a:r>
            <a:r>
              <a:rPr b="1" lang="en" sz="1200">
                <a:solidFill>
                  <a:schemeClr val="dk1"/>
                </a:solidFill>
                <a:latin typeface="Times New Roman"/>
                <a:ea typeface="Times New Roman"/>
                <a:cs typeface="Times New Roman"/>
                <a:sym typeface="Times New Roman"/>
              </a:rPr>
              <a:t> </a:t>
            </a:r>
            <a:endParaRPr b="1" sz="12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Generalization in project guidelines and documentation can cause confusion during development. This can lead to errors in logic and may lead to the applications functionality. An idea to counteract this is creating documentation as the development progresses, as the programmer will likely not forget the functionality of the code </a:t>
            </a:r>
            <a:endParaRPr sz="12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 sz="1200" u="sng">
                <a:solidFill>
                  <a:schemeClr val="dk1"/>
                </a:solidFill>
                <a:latin typeface="Times New Roman"/>
                <a:ea typeface="Times New Roman"/>
                <a:cs typeface="Times New Roman"/>
                <a:sym typeface="Times New Roman"/>
              </a:rPr>
              <a:t>Unoptimized Analytics: </a:t>
            </a:r>
            <a:endParaRPr sz="1200" u="sng">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The risk associated with implementing analytics within our system is that it must be optimized for the entire framework of the application to work correctly. The way we plan on minimizing this risk is to allocate enough time to be able to optimize it to a stage where it will perform smoothly. </a:t>
            </a:r>
            <a:endParaRPr sz="12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Google Shape;169;g8193b0917c_8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8193b0917c_8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200" u="sng">
                <a:solidFill>
                  <a:schemeClr val="dk1"/>
                </a:solidFill>
                <a:latin typeface="Times New Roman"/>
                <a:ea typeface="Times New Roman"/>
                <a:cs typeface="Times New Roman"/>
                <a:sym typeface="Times New Roman"/>
              </a:rPr>
              <a:t>New Employee Risk:</a:t>
            </a:r>
            <a:r>
              <a:rPr b="1" lang="en" sz="1200" u="sng">
                <a:solidFill>
                  <a:schemeClr val="dk1"/>
                </a:solidFill>
                <a:latin typeface="Times New Roman"/>
                <a:ea typeface="Times New Roman"/>
                <a:cs typeface="Times New Roman"/>
                <a:sym typeface="Times New Roman"/>
              </a:rPr>
              <a:t> </a:t>
            </a:r>
            <a:r>
              <a:rPr b="1" lang="en" sz="1200">
                <a:solidFill>
                  <a:schemeClr val="dk1"/>
                </a:solidFill>
                <a:latin typeface="Times New Roman"/>
                <a:ea typeface="Times New Roman"/>
                <a:cs typeface="Times New Roman"/>
                <a:sym typeface="Times New Roman"/>
              </a:rPr>
              <a:t> </a:t>
            </a:r>
            <a:endParaRPr b="1" sz="12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In the activity network diagram, we detail a plan to recruit and train new employees with qualified skills to assist us on this project. This inherently is a risk because we require employees to assist us on the development. We are planning to train them during the brainstorming phase and having them up to speed before the beginning of development. </a:t>
            </a:r>
            <a:endParaRPr sz="12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b="1" sz="1200" u="sng">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b="1" sz="1200" u="sng">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 sz="1200" u="sng">
                <a:solidFill>
                  <a:schemeClr val="dk1"/>
                </a:solidFill>
                <a:latin typeface="Times New Roman"/>
                <a:ea typeface="Times New Roman"/>
                <a:cs typeface="Times New Roman"/>
                <a:sym typeface="Times New Roman"/>
              </a:rPr>
              <a:t>Licensing Risk:</a:t>
            </a:r>
            <a:endParaRPr sz="12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Licensing acquisition is a major risk because the entire application model is dependent on being able to secure music licences from the respective music management companies and record labels. We can manage this by assigning a specific team to focus on acquiring media licence rights and give them a longer amount of time to collect these rights. Another thing this team could offer these companies is percentage incentives ranging from 15% and above. Then we will have them transition over to the team to assist in content collection into server databases.</a:t>
            </a:r>
            <a:endParaRPr sz="12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 sz="1200" u="sng">
                <a:solidFill>
                  <a:schemeClr val="dk1"/>
                </a:solidFill>
                <a:latin typeface="Times New Roman"/>
                <a:ea typeface="Times New Roman"/>
                <a:cs typeface="Times New Roman"/>
                <a:sym typeface="Times New Roman"/>
              </a:rPr>
              <a:t>Funding</a:t>
            </a:r>
            <a:r>
              <a:rPr lang="en" sz="1200">
                <a:solidFill>
                  <a:schemeClr val="dk1"/>
                </a:solidFill>
                <a:latin typeface="Times New Roman"/>
                <a:ea typeface="Times New Roman"/>
                <a:cs typeface="Times New Roman"/>
                <a:sym typeface="Times New Roman"/>
              </a:rPr>
              <a:t>: </a:t>
            </a:r>
            <a:endParaRPr sz="12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Since jiroStream is initially free to use without the pro version, it is important to use advertisements which are implemented at the application's startup and after 10 songs. This ad implementation will be an incentive for users to purchase the premium app version, as well as a method to accumulate revenue without the user having to pay a monthly fee if they do not wish to do so.</a:t>
            </a:r>
            <a:endParaRPr sz="12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 sz="1200" u="sng">
                <a:solidFill>
                  <a:schemeClr val="dk1"/>
                </a:solidFill>
                <a:latin typeface="Times New Roman"/>
                <a:ea typeface="Times New Roman"/>
                <a:cs typeface="Times New Roman"/>
                <a:sym typeface="Times New Roman"/>
              </a:rPr>
              <a:t>Generalization</a:t>
            </a:r>
            <a:r>
              <a:rPr lang="en" sz="1200">
                <a:solidFill>
                  <a:schemeClr val="dk1"/>
                </a:solidFill>
                <a:latin typeface="Times New Roman"/>
                <a:ea typeface="Times New Roman"/>
                <a:cs typeface="Times New Roman"/>
                <a:sym typeface="Times New Roman"/>
              </a:rPr>
              <a:t>:</a:t>
            </a:r>
            <a:r>
              <a:rPr b="1" lang="en" sz="1200">
                <a:solidFill>
                  <a:schemeClr val="dk1"/>
                </a:solidFill>
                <a:latin typeface="Times New Roman"/>
                <a:ea typeface="Times New Roman"/>
                <a:cs typeface="Times New Roman"/>
                <a:sym typeface="Times New Roman"/>
              </a:rPr>
              <a:t> </a:t>
            </a:r>
            <a:endParaRPr b="1" sz="12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Generalization in project guidelines and documentation can cause confusion during development. This can lead to errors in logic and may lead to the applications functionality. An idea to counteract this is creating documentation as the development progresses, as the programmer will likely not forget the functionality of the code </a:t>
            </a:r>
            <a:endParaRPr sz="12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 sz="1200" u="sng">
                <a:solidFill>
                  <a:schemeClr val="dk1"/>
                </a:solidFill>
                <a:latin typeface="Times New Roman"/>
                <a:ea typeface="Times New Roman"/>
                <a:cs typeface="Times New Roman"/>
                <a:sym typeface="Times New Roman"/>
              </a:rPr>
              <a:t>Unoptimized Analytics: </a:t>
            </a:r>
            <a:endParaRPr sz="1200" u="sng">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The risk associated with implementing analytics within our system is that it must be optimized for the entire framework of the application to work correctly. The way we plan on minimizing this risk is to allocate enough time to be able to optimize it to a stage where it will perform smoothly. </a:t>
            </a:r>
            <a:endParaRPr sz="12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Google Shape;176;g8193b0917c_8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8193b0917c_8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200" u="sng">
                <a:solidFill>
                  <a:schemeClr val="dk1"/>
                </a:solidFill>
                <a:latin typeface="Times New Roman"/>
                <a:ea typeface="Times New Roman"/>
                <a:cs typeface="Times New Roman"/>
                <a:sym typeface="Times New Roman"/>
              </a:rPr>
              <a:t>New Employee Risk:</a:t>
            </a:r>
            <a:r>
              <a:rPr b="1" lang="en" sz="1200" u="sng">
                <a:solidFill>
                  <a:schemeClr val="dk1"/>
                </a:solidFill>
                <a:latin typeface="Times New Roman"/>
                <a:ea typeface="Times New Roman"/>
                <a:cs typeface="Times New Roman"/>
                <a:sym typeface="Times New Roman"/>
              </a:rPr>
              <a:t> </a:t>
            </a:r>
            <a:r>
              <a:rPr b="1" lang="en" sz="1200">
                <a:solidFill>
                  <a:schemeClr val="dk1"/>
                </a:solidFill>
                <a:latin typeface="Times New Roman"/>
                <a:ea typeface="Times New Roman"/>
                <a:cs typeface="Times New Roman"/>
                <a:sym typeface="Times New Roman"/>
              </a:rPr>
              <a:t> </a:t>
            </a:r>
            <a:endParaRPr b="1" sz="12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In the activity network diagram, we detail a plan to recruit and train new employees with qualified skills to assist us on this project. This inherently is a risk because we require employees to assist us on the development. We are planning to train them during the brainstorming phase and having them up to speed before the beginning of development. </a:t>
            </a:r>
            <a:endParaRPr sz="12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b="1" sz="1200" u="sng">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b="1" sz="1200" u="sng">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 sz="1200" u="sng">
                <a:solidFill>
                  <a:schemeClr val="dk1"/>
                </a:solidFill>
                <a:latin typeface="Times New Roman"/>
                <a:ea typeface="Times New Roman"/>
                <a:cs typeface="Times New Roman"/>
                <a:sym typeface="Times New Roman"/>
              </a:rPr>
              <a:t>Licensing Risk:</a:t>
            </a:r>
            <a:endParaRPr sz="12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Licensing acquisition is a major risk because the entire application model is dependent on being able to secure music licences from the respective music management companies and record labels. We can manage this by assigning a specific team to focus on acquiring media licence rights and give them a longer amount of time to collect these rights. Another thing this team could offer these companies is percentage incentives ranging from 15% and above. Then we will have them transition over to the team to assist in content collection into server databases.</a:t>
            </a:r>
            <a:endParaRPr sz="12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 sz="1200" u="sng">
                <a:solidFill>
                  <a:schemeClr val="dk1"/>
                </a:solidFill>
                <a:latin typeface="Times New Roman"/>
                <a:ea typeface="Times New Roman"/>
                <a:cs typeface="Times New Roman"/>
                <a:sym typeface="Times New Roman"/>
              </a:rPr>
              <a:t>Funding</a:t>
            </a:r>
            <a:r>
              <a:rPr lang="en" sz="1200">
                <a:solidFill>
                  <a:schemeClr val="dk1"/>
                </a:solidFill>
                <a:latin typeface="Times New Roman"/>
                <a:ea typeface="Times New Roman"/>
                <a:cs typeface="Times New Roman"/>
                <a:sym typeface="Times New Roman"/>
              </a:rPr>
              <a:t>: </a:t>
            </a:r>
            <a:endParaRPr sz="12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Since jiroStream is initially free to use without the pro version, it is important to use advertisements which are implemented at the application's startup and after 10 songs. This ad implementation will be an incentive for users to purchase the premium app version, as well as a method to accumulate revenue without the user having to pay a monthly fee if they do not wish to do so.</a:t>
            </a:r>
            <a:endParaRPr sz="12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 sz="1200" u="sng">
                <a:solidFill>
                  <a:schemeClr val="dk1"/>
                </a:solidFill>
                <a:latin typeface="Times New Roman"/>
                <a:ea typeface="Times New Roman"/>
                <a:cs typeface="Times New Roman"/>
                <a:sym typeface="Times New Roman"/>
              </a:rPr>
              <a:t>Generalization</a:t>
            </a:r>
            <a:r>
              <a:rPr lang="en" sz="1200">
                <a:solidFill>
                  <a:schemeClr val="dk1"/>
                </a:solidFill>
                <a:latin typeface="Times New Roman"/>
                <a:ea typeface="Times New Roman"/>
                <a:cs typeface="Times New Roman"/>
                <a:sym typeface="Times New Roman"/>
              </a:rPr>
              <a:t>:</a:t>
            </a:r>
            <a:r>
              <a:rPr b="1" lang="en" sz="1200">
                <a:solidFill>
                  <a:schemeClr val="dk1"/>
                </a:solidFill>
                <a:latin typeface="Times New Roman"/>
                <a:ea typeface="Times New Roman"/>
                <a:cs typeface="Times New Roman"/>
                <a:sym typeface="Times New Roman"/>
              </a:rPr>
              <a:t> </a:t>
            </a:r>
            <a:endParaRPr b="1" sz="12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Generalization in project guidelines and documentation can cause confusion during development. This can lead to errors in logic and may lead to the applications functionality. An idea to counteract this is creating documentation as the development progresses, as the programmer will likely not forget the functionality of the code </a:t>
            </a:r>
            <a:endParaRPr sz="12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 sz="1200" u="sng">
                <a:solidFill>
                  <a:schemeClr val="dk1"/>
                </a:solidFill>
                <a:latin typeface="Times New Roman"/>
                <a:ea typeface="Times New Roman"/>
                <a:cs typeface="Times New Roman"/>
                <a:sym typeface="Times New Roman"/>
              </a:rPr>
              <a:t>Unoptimized Analytics: </a:t>
            </a:r>
            <a:endParaRPr sz="1200" u="sng">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The risk associated with implementing analytics within our system is that it must be optimized for the entire framework of the application to work correctly. The way we plan on minimizing this risk is to allocate enough time to be able to optimize it to a stage where it will perform smoothly. </a:t>
            </a:r>
            <a:endParaRPr sz="12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Google Shape;183;g8193b0917c_8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8193b0917c_8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200" u="sng">
                <a:solidFill>
                  <a:schemeClr val="dk1"/>
                </a:solidFill>
                <a:latin typeface="Times New Roman"/>
                <a:ea typeface="Times New Roman"/>
                <a:cs typeface="Times New Roman"/>
                <a:sym typeface="Times New Roman"/>
              </a:rPr>
              <a:t>New Employee Risk:</a:t>
            </a:r>
            <a:r>
              <a:rPr b="1" lang="en" sz="1200" u="sng">
                <a:solidFill>
                  <a:schemeClr val="dk1"/>
                </a:solidFill>
                <a:latin typeface="Times New Roman"/>
                <a:ea typeface="Times New Roman"/>
                <a:cs typeface="Times New Roman"/>
                <a:sym typeface="Times New Roman"/>
              </a:rPr>
              <a:t> </a:t>
            </a:r>
            <a:r>
              <a:rPr b="1" lang="en" sz="1200">
                <a:solidFill>
                  <a:schemeClr val="dk1"/>
                </a:solidFill>
                <a:latin typeface="Times New Roman"/>
                <a:ea typeface="Times New Roman"/>
                <a:cs typeface="Times New Roman"/>
                <a:sym typeface="Times New Roman"/>
              </a:rPr>
              <a:t> </a:t>
            </a:r>
            <a:endParaRPr b="1" sz="12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In the activity network diagram, we detail a plan to recruit and train new employees with qualified skills to assist us on this project. This inherently is a risk because we require employees to assist us on the development. We are planning to train them during the brainstorming phase and having them up to speed before the beginning of development. </a:t>
            </a:r>
            <a:endParaRPr sz="12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b="1" sz="1200" u="sng">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b="1" sz="1200" u="sng">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 sz="1200" u="sng">
                <a:solidFill>
                  <a:schemeClr val="dk1"/>
                </a:solidFill>
                <a:latin typeface="Times New Roman"/>
                <a:ea typeface="Times New Roman"/>
                <a:cs typeface="Times New Roman"/>
                <a:sym typeface="Times New Roman"/>
              </a:rPr>
              <a:t>Licensing Risk:</a:t>
            </a:r>
            <a:endParaRPr sz="12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Licensing acquisition is a major risk because the entire application model is dependent on being able to secure music licences from the respective music management companies and record labels. We can manage this by assigning a specific team to focus on acquiring media licence rights and give them a longer amount of time to collect these rights. Another thing this team could offer these companies is percentage incentives ranging from 15% and above. Then we will have them transition over to the team to assist in content collection into server databases.</a:t>
            </a:r>
            <a:endParaRPr sz="12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 sz="1200" u="sng">
                <a:solidFill>
                  <a:schemeClr val="dk1"/>
                </a:solidFill>
                <a:latin typeface="Times New Roman"/>
                <a:ea typeface="Times New Roman"/>
                <a:cs typeface="Times New Roman"/>
                <a:sym typeface="Times New Roman"/>
              </a:rPr>
              <a:t>Funding</a:t>
            </a:r>
            <a:r>
              <a:rPr lang="en" sz="1200">
                <a:solidFill>
                  <a:schemeClr val="dk1"/>
                </a:solidFill>
                <a:latin typeface="Times New Roman"/>
                <a:ea typeface="Times New Roman"/>
                <a:cs typeface="Times New Roman"/>
                <a:sym typeface="Times New Roman"/>
              </a:rPr>
              <a:t>: </a:t>
            </a:r>
            <a:endParaRPr sz="12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Since jiroStream is initially free to use without the pro version, it is important to use advertisements which are implemented at the application's startup and after 10 songs. This ad implementation will be an incentive for users to purchase the premium app version, as well as a method to accumulate revenue without the user having to pay a monthly fee if they do not wish to do so.</a:t>
            </a:r>
            <a:endParaRPr sz="12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 sz="1200" u="sng">
                <a:solidFill>
                  <a:schemeClr val="dk1"/>
                </a:solidFill>
                <a:latin typeface="Times New Roman"/>
                <a:ea typeface="Times New Roman"/>
                <a:cs typeface="Times New Roman"/>
                <a:sym typeface="Times New Roman"/>
              </a:rPr>
              <a:t>Generalization</a:t>
            </a:r>
            <a:r>
              <a:rPr lang="en" sz="1200">
                <a:solidFill>
                  <a:schemeClr val="dk1"/>
                </a:solidFill>
                <a:latin typeface="Times New Roman"/>
                <a:ea typeface="Times New Roman"/>
                <a:cs typeface="Times New Roman"/>
                <a:sym typeface="Times New Roman"/>
              </a:rPr>
              <a:t>:</a:t>
            </a:r>
            <a:r>
              <a:rPr b="1" lang="en" sz="1200">
                <a:solidFill>
                  <a:schemeClr val="dk1"/>
                </a:solidFill>
                <a:latin typeface="Times New Roman"/>
                <a:ea typeface="Times New Roman"/>
                <a:cs typeface="Times New Roman"/>
                <a:sym typeface="Times New Roman"/>
              </a:rPr>
              <a:t> </a:t>
            </a:r>
            <a:endParaRPr b="1" sz="12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Generalization in project guidelines and documentation can cause confusion during development. This can lead to errors in logic and may lead to the applications functionality. An idea to counteract this is creating documentation as the development progresses, as the programmer will likely not forget the functionality of the code </a:t>
            </a:r>
            <a:endParaRPr sz="12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 sz="1200" u="sng">
                <a:solidFill>
                  <a:schemeClr val="dk1"/>
                </a:solidFill>
                <a:latin typeface="Times New Roman"/>
                <a:ea typeface="Times New Roman"/>
                <a:cs typeface="Times New Roman"/>
                <a:sym typeface="Times New Roman"/>
              </a:rPr>
              <a:t>Unoptimized Analytics: </a:t>
            </a:r>
            <a:endParaRPr sz="1200" u="sng">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The risk associated with implementing analytics within our system is that it must be optimized for the entire framework of the application to work correctly. The way we plan on minimizing this risk is to allocate enough time to be able to optimize it to a stage where it will perform smoothly. </a:t>
            </a:r>
            <a:endParaRPr sz="12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6" name="Shape 56"/>
        <p:cNvGrpSpPr/>
        <p:nvPr/>
      </p:nvGrpSpPr>
      <p:grpSpPr>
        <a:xfrm>
          <a:off x="0" y="0"/>
          <a:ext cx="0" cy="0"/>
          <a:chOff x="0" y="0"/>
          <a:chExt cx="0" cy="0"/>
        </a:xfrm>
      </p:grpSpPr>
      <p:sp>
        <p:nvSpPr>
          <p:cNvPr id="57" name="Google Shape;57;p14"/>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58" name="Google Shape;58;p14"/>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59" name="Google Shape;59;p14"/>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60" name="Shape 60"/>
        <p:cNvGrpSpPr/>
        <p:nvPr/>
      </p:nvGrpSpPr>
      <p:grpSpPr>
        <a:xfrm>
          <a:off x="0" y="0"/>
          <a:ext cx="0" cy="0"/>
          <a:chOff x="0" y="0"/>
          <a:chExt cx="0" cy="0"/>
        </a:xfrm>
      </p:grpSpPr>
      <p:sp>
        <p:nvSpPr>
          <p:cNvPr id="61" name="Google Shape;61;p15"/>
          <p:cNvSpPr txBox="1"/>
          <p:nvPr>
            <p:ph type="ctrTitle"/>
          </p:nvPr>
        </p:nvSpPr>
        <p:spPr>
          <a:xfrm>
            <a:off x="1143000" y="841772"/>
            <a:ext cx="6858000" cy="1790700"/>
          </a:xfrm>
          <a:prstGeom prst="rect">
            <a:avLst/>
          </a:prstGeom>
          <a:noFill/>
          <a:ln>
            <a:noFill/>
          </a:ln>
        </p:spPr>
        <p:txBody>
          <a:bodyPr anchorCtr="0" anchor="b" bIns="34275" lIns="68575" spcFirstLastPara="1" rIns="68575" wrap="square" tIns="34275">
            <a:noAutofit/>
          </a:bodyPr>
          <a:lstStyle>
            <a:lvl1pPr lvl="0" algn="ctr">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62" name="Google Shape;62;p15"/>
          <p:cNvSpPr txBox="1"/>
          <p:nvPr>
            <p:ph idx="1" type="subTitle"/>
          </p:nvPr>
        </p:nvSpPr>
        <p:spPr>
          <a:xfrm>
            <a:off x="1143000" y="2701528"/>
            <a:ext cx="6858000" cy="1241821"/>
          </a:xfrm>
          <a:prstGeom prst="rect">
            <a:avLst/>
          </a:prstGeom>
          <a:noFill/>
          <a:ln>
            <a:noFill/>
          </a:ln>
        </p:spPr>
        <p:txBody>
          <a:bodyPr anchorCtr="0" anchor="t" bIns="34275" lIns="68575" spcFirstLastPara="1" rIns="68575" wrap="square" tIns="34275">
            <a:noAutofit/>
          </a:bodyPr>
          <a:lstStyle>
            <a:lvl1pPr lvl="0" algn="ctr">
              <a:lnSpc>
                <a:spcPct val="90000"/>
              </a:lnSpc>
              <a:spcBef>
                <a:spcPts val="800"/>
              </a:spcBef>
              <a:spcAft>
                <a:spcPts val="0"/>
              </a:spcAft>
              <a:buClr>
                <a:schemeClr val="dk1"/>
              </a:buClr>
              <a:buSzPts val="1800"/>
              <a:buNone/>
              <a:defRPr sz="1800"/>
            </a:lvl1pPr>
            <a:lvl2pPr lvl="1" algn="ctr">
              <a:lnSpc>
                <a:spcPct val="90000"/>
              </a:lnSpc>
              <a:spcBef>
                <a:spcPts val="400"/>
              </a:spcBef>
              <a:spcAft>
                <a:spcPts val="0"/>
              </a:spcAft>
              <a:buClr>
                <a:schemeClr val="dk1"/>
              </a:buClr>
              <a:buSzPts val="1500"/>
              <a:buNone/>
              <a:defRPr sz="1500"/>
            </a:lvl2pPr>
            <a:lvl3pPr lvl="2" algn="ctr">
              <a:lnSpc>
                <a:spcPct val="90000"/>
              </a:lnSpc>
              <a:spcBef>
                <a:spcPts val="400"/>
              </a:spcBef>
              <a:spcAft>
                <a:spcPts val="0"/>
              </a:spcAft>
              <a:buClr>
                <a:schemeClr val="dk1"/>
              </a:buClr>
              <a:buSzPts val="1400"/>
              <a:buNone/>
              <a:defRPr sz="1400"/>
            </a:lvl3pPr>
            <a:lvl4pPr lvl="3" algn="ctr">
              <a:lnSpc>
                <a:spcPct val="90000"/>
              </a:lnSpc>
              <a:spcBef>
                <a:spcPts val="400"/>
              </a:spcBef>
              <a:spcAft>
                <a:spcPts val="0"/>
              </a:spcAft>
              <a:buClr>
                <a:schemeClr val="dk1"/>
              </a:buClr>
              <a:buSzPts val="1200"/>
              <a:buNone/>
              <a:defRPr sz="1200"/>
            </a:lvl4pPr>
            <a:lvl5pPr lvl="4" algn="ctr">
              <a:lnSpc>
                <a:spcPct val="90000"/>
              </a:lnSpc>
              <a:spcBef>
                <a:spcPts val="400"/>
              </a:spcBef>
              <a:spcAft>
                <a:spcPts val="0"/>
              </a:spcAft>
              <a:buClr>
                <a:schemeClr val="dk1"/>
              </a:buClr>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p:txBody>
      </p:sp>
      <p:sp>
        <p:nvSpPr>
          <p:cNvPr id="63" name="Google Shape;63;p15"/>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4" name="Google Shape;64;p15"/>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5" name="Google Shape;65;p15"/>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66" name="Shape 66"/>
        <p:cNvGrpSpPr/>
        <p:nvPr/>
      </p:nvGrpSpPr>
      <p:grpSpPr>
        <a:xfrm>
          <a:off x="0" y="0"/>
          <a:ext cx="0" cy="0"/>
          <a:chOff x="0" y="0"/>
          <a:chExt cx="0" cy="0"/>
        </a:xfrm>
      </p:grpSpPr>
      <p:sp>
        <p:nvSpPr>
          <p:cNvPr id="67" name="Google Shape;67;p16"/>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68" name="Google Shape;68;p16"/>
          <p:cNvSpPr txBox="1"/>
          <p:nvPr>
            <p:ph idx="1" type="body"/>
          </p:nvPr>
        </p:nvSpPr>
        <p:spPr>
          <a:xfrm>
            <a:off x="628650" y="1369219"/>
            <a:ext cx="7886700" cy="3263504"/>
          </a:xfrm>
          <a:prstGeom prst="rect">
            <a:avLst/>
          </a:prstGeom>
          <a:noFill/>
          <a:ln>
            <a:noFill/>
          </a:ln>
        </p:spPr>
        <p:txBody>
          <a:bodyPr anchorCtr="0" anchor="t" bIns="34275" lIns="68575" spcFirstLastPara="1" rIns="68575" wrap="square" tIns="34275">
            <a:no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69" name="Google Shape;69;p16"/>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0" name="Google Shape;70;p16"/>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1" name="Google Shape;71;p16"/>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72" name="Shape 72"/>
        <p:cNvGrpSpPr/>
        <p:nvPr/>
      </p:nvGrpSpPr>
      <p:grpSpPr>
        <a:xfrm>
          <a:off x="0" y="0"/>
          <a:ext cx="0" cy="0"/>
          <a:chOff x="0" y="0"/>
          <a:chExt cx="0" cy="0"/>
        </a:xfrm>
      </p:grpSpPr>
      <p:sp>
        <p:nvSpPr>
          <p:cNvPr id="73" name="Google Shape;73;p17"/>
          <p:cNvSpPr txBox="1"/>
          <p:nvPr>
            <p:ph type="title"/>
          </p:nvPr>
        </p:nvSpPr>
        <p:spPr>
          <a:xfrm>
            <a:off x="623888" y="1282304"/>
            <a:ext cx="7886700" cy="2139553"/>
          </a:xfrm>
          <a:prstGeom prst="rect">
            <a:avLst/>
          </a:prstGeom>
          <a:noFill/>
          <a:ln>
            <a:noFill/>
          </a:ln>
        </p:spPr>
        <p:txBody>
          <a:bodyPr anchorCtr="0" anchor="b" bIns="34275" lIns="68575" spcFirstLastPara="1" rIns="68575" wrap="square" tIns="34275">
            <a:noAutofit/>
          </a:bodyPr>
          <a:lstStyle>
            <a:lvl1pPr lvl="0" algn="l">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74" name="Google Shape;74;p17"/>
          <p:cNvSpPr txBox="1"/>
          <p:nvPr>
            <p:ph idx="1" type="body"/>
          </p:nvPr>
        </p:nvSpPr>
        <p:spPr>
          <a:xfrm>
            <a:off x="623888" y="3442097"/>
            <a:ext cx="7886700" cy="1125140"/>
          </a:xfrm>
          <a:prstGeom prst="rect">
            <a:avLst/>
          </a:prstGeom>
          <a:noFill/>
          <a:ln>
            <a:noFill/>
          </a:ln>
        </p:spPr>
        <p:txBody>
          <a:bodyPr anchorCtr="0" anchor="t" bIns="34275" lIns="68575" spcFirstLastPara="1" rIns="68575" wrap="square" tIns="34275">
            <a:noAutofit/>
          </a:bodyPr>
          <a:lstStyle>
            <a:lvl1pPr indent="-228600" lvl="0" marL="457200" algn="l">
              <a:lnSpc>
                <a:spcPct val="90000"/>
              </a:lnSpc>
              <a:spcBef>
                <a:spcPts val="800"/>
              </a:spcBef>
              <a:spcAft>
                <a:spcPts val="0"/>
              </a:spcAft>
              <a:buClr>
                <a:srgbClr val="888888"/>
              </a:buClr>
              <a:buSzPts val="1800"/>
              <a:buNone/>
              <a:defRPr sz="1800">
                <a:solidFill>
                  <a:srgbClr val="888888"/>
                </a:solidFill>
              </a:defRPr>
            </a:lvl1pPr>
            <a:lvl2pPr indent="-228600" lvl="1" marL="914400" algn="l">
              <a:lnSpc>
                <a:spcPct val="90000"/>
              </a:lnSpc>
              <a:spcBef>
                <a:spcPts val="400"/>
              </a:spcBef>
              <a:spcAft>
                <a:spcPts val="0"/>
              </a:spcAft>
              <a:buClr>
                <a:srgbClr val="888888"/>
              </a:buClr>
              <a:buSzPts val="1500"/>
              <a:buNone/>
              <a:defRPr sz="1500">
                <a:solidFill>
                  <a:srgbClr val="888888"/>
                </a:solidFill>
              </a:defRPr>
            </a:lvl2pPr>
            <a:lvl3pPr indent="-228600" lvl="2" marL="1371600" algn="l">
              <a:lnSpc>
                <a:spcPct val="90000"/>
              </a:lnSpc>
              <a:spcBef>
                <a:spcPts val="400"/>
              </a:spcBef>
              <a:spcAft>
                <a:spcPts val="0"/>
              </a:spcAft>
              <a:buClr>
                <a:srgbClr val="888888"/>
              </a:buClr>
              <a:buSzPts val="1400"/>
              <a:buNone/>
              <a:defRPr sz="1400">
                <a:solidFill>
                  <a:srgbClr val="888888"/>
                </a:solidFill>
              </a:defRPr>
            </a:lvl3pPr>
            <a:lvl4pPr indent="-228600" lvl="3" marL="1828800" algn="l">
              <a:lnSpc>
                <a:spcPct val="90000"/>
              </a:lnSpc>
              <a:spcBef>
                <a:spcPts val="400"/>
              </a:spcBef>
              <a:spcAft>
                <a:spcPts val="0"/>
              </a:spcAft>
              <a:buClr>
                <a:srgbClr val="888888"/>
              </a:buClr>
              <a:buSzPts val="1200"/>
              <a:buNone/>
              <a:defRPr sz="1200">
                <a:solidFill>
                  <a:srgbClr val="888888"/>
                </a:solidFill>
              </a:defRPr>
            </a:lvl4pPr>
            <a:lvl5pPr indent="-228600" lvl="4" marL="2286000" algn="l">
              <a:lnSpc>
                <a:spcPct val="90000"/>
              </a:lnSpc>
              <a:spcBef>
                <a:spcPts val="400"/>
              </a:spcBef>
              <a:spcAft>
                <a:spcPts val="0"/>
              </a:spcAft>
              <a:buClr>
                <a:srgbClr val="888888"/>
              </a:buClr>
              <a:buSzPts val="1200"/>
              <a:buNone/>
              <a:defRPr sz="1200">
                <a:solidFill>
                  <a:srgbClr val="888888"/>
                </a:solidFill>
              </a:defRPr>
            </a:lvl5pPr>
            <a:lvl6pPr indent="-228600" lvl="5" marL="2743200" algn="l">
              <a:lnSpc>
                <a:spcPct val="90000"/>
              </a:lnSpc>
              <a:spcBef>
                <a:spcPts val="400"/>
              </a:spcBef>
              <a:spcAft>
                <a:spcPts val="0"/>
              </a:spcAft>
              <a:buClr>
                <a:srgbClr val="888888"/>
              </a:buClr>
              <a:buSzPts val="1200"/>
              <a:buNone/>
              <a:defRPr sz="1200">
                <a:solidFill>
                  <a:srgbClr val="888888"/>
                </a:solidFill>
              </a:defRPr>
            </a:lvl6pPr>
            <a:lvl7pPr indent="-228600" lvl="6" marL="3200400" algn="l">
              <a:lnSpc>
                <a:spcPct val="90000"/>
              </a:lnSpc>
              <a:spcBef>
                <a:spcPts val="400"/>
              </a:spcBef>
              <a:spcAft>
                <a:spcPts val="0"/>
              </a:spcAft>
              <a:buClr>
                <a:srgbClr val="888888"/>
              </a:buClr>
              <a:buSzPts val="1200"/>
              <a:buNone/>
              <a:defRPr sz="1200">
                <a:solidFill>
                  <a:srgbClr val="888888"/>
                </a:solidFill>
              </a:defRPr>
            </a:lvl7pPr>
            <a:lvl8pPr indent="-228600" lvl="7" marL="3657600" algn="l">
              <a:lnSpc>
                <a:spcPct val="90000"/>
              </a:lnSpc>
              <a:spcBef>
                <a:spcPts val="400"/>
              </a:spcBef>
              <a:spcAft>
                <a:spcPts val="0"/>
              </a:spcAft>
              <a:buClr>
                <a:srgbClr val="888888"/>
              </a:buClr>
              <a:buSzPts val="1200"/>
              <a:buNone/>
              <a:defRPr sz="1200">
                <a:solidFill>
                  <a:srgbClr val="888888"/>
                </a:solidFill>
              </a:defRPr>
            </a:lvl8pPr>
            <a:lvl9pPr indent="-228600" lvl="8" marL="4114800" algn="l">
              <a:lnSpc>
                <a:spcPct val="90000"/>
              </a:lnSpc>
              <a:spcBef>
                <a:spcPts val="400"/>
              </a:spcBef>
              <a:spcAft>
                <a:spcPts val="0"/>
              </a:spcAft>
              <a:buClr>
                <a:srgbClr val="888888"/>
              </a:buClr>
              <a:buSzPts val="1200"/>
              <a:buNone/>
              <a:defRPr sz="1200">
                <a:solidFill>
                  <a:srgbClr val="888888"/>
                </a:solidFill>
              </a:defRPr>
            </a:lvl9pPr>
          </a:lstStyle>
          <a:p/>
        </p:txBody>
      </p:sp>
      <p:sp>
        <p:nvSpPr>
          <p:cNvPr id="75" name="Google Shape;75;p17"/>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6" name="Google Shape;76;p17"/>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7" name="Google Shape;77;p17"/>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78" name="Shape 78"/>
        <p:cNvGrpSpPr/>
        <p:nvPr/>
      </p:nvGrpSpPr>
      <p:grpSpPr>
        <a:xfrm>
          <a:off x="0" y="0"/>
          <a:ext cx="0" cy="0"/>
          <a:chOff x="0" y="0"/>
          <a:chExt cx="0" cy="0"/>
        </a:xfrm>
      </p:grpSpPr>
      <p:sp>
        <p:nvSpPr>
          <p:cNvPr id="79" name="Google Shape;79;p18"/>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80" name="Google Shape;80;p18"/>
          <p:cNvSpPr txBox="1"/>
          <p:nvPr>
            <p:ph idx="1" type="body"/>
          </p:nvPr>
        </p:nvSpPr>
        <p:spPr>
          <a:xfrm>
            <a:off x="628650" y="1369219"/>
            <a:ext cx="3886200" cy="3263504"/>
          </a:xfrm>
          <a:prstGeom prst="rect">
            <a:avLst/>
          </a:prstGeom>
          <a:noFill/>
          <a:ln>
            <a:noFill/>
          </a:ln>
        </p:spPr>
        <p:txBody>
          <a:bodyPr anchorCtr="0" anchor="t" bIns="34275" lIns="68575" spcFirstLastPara="1" rIns="68575" wrap="square" tIns="34275">
            <a:no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81" name="Google Shape;81;p18"/>
          <p:cNvSpPr txBox="1"/>
          <p:nvPr>
            <p:ph idx="2" type="body"/>
          </p:nvPr>
        </p:nvSpPr>
        <p:spPr>
          <a:xfrm>
            <a:off x="4629150" y="1369219"/>
            <a:ext cx="3886200" cy="3263504"/>
          </a:xfrm>
          <a:prstGeom prst="rect">
            <a:avLst/>
          </a:prstGeom>
          <a:noFill/>
          <a:ln>
            <a:noFill/>
          </a:ln>
        </p:spPr>
        <p:txBody>
          <a:bodyPr anchorCtr="0" anchor="t" bIns="34275" lIns="68575" spcFirstLastPara="1" rIns="68575" wrap="square" tIns="34275">
            <a:no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82" name="Google Shape;82;p18"/>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3" name="Google Shape;83;p18"/>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4" name="Google Shape;84;p18"/>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85" name="Shape 85"/>
        <p:cNvGrpSpPr/>
        <p:nvPr/>
      </p:nvGrpSpPr>
      <p:grpSpPr>
        <a:xfrm>
          <a:off x="0" y="0"/>
          <a:ext cx="0" cy="0"/>
          <a:chOff x="0" y="0"/>
          <a:chExt cx="0" cy="0"/>
        </a:xfrm>
      </p:grpSpPr>
      <p:sp>
        <p:nvSpPr>
          <p:cNvPr id="86" name="Google Shape;86;p19"/>
          <p:cNvSpPr txBox="1"/>
          <p:nvPr>
            <p:ph type="title"/>
          </p:nvPr>
        </p:nvSpPr>
        <p:spPr>
          <a:xfrm>
            <a:off x="629841" y="273844"/>
            <a:ext cx="7886700" cy="994172"/>
          </a:xfrm>
          <a:prstGeom prst="rect">
            <a:avLst/>
          </a:prstGeom>
          <a:noFill/>
          <a:ln>
            <a:noFill/>
          </a:ln>
        </p:spPr>
        <p:txBody>
          <a:bodyPr anchorCtr="0" anchor="ctr" bIns="34275" lIns="68575" spcFirstLastPara="1" rIns="68575" wrap="square" tIns="34275">
            <a:no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87" name="Google Shape;87;p19"/>
          <p:cNvSpPr txBox="1"/>
          <p:nvPr>
            <p:ph idx="1" type="body"/>
          </p:nvPr>
        </p:nvSpPr>
        <p:spPr>
          <a:xfrm>
            <a:off x="629841" y="1260872"/>
            <a:ext cx="3868340" cy="617934"/>
          </a:xfrm>
          <a:prstGeom prst="rect">
            <a:avLst/>
          </a:prstGeom>
          <a:noFill/>
          <a:ln>
            <a:noFill/>
          </a:ln>
        </p:spPr>
        <p:txBody>
          <a:bodyPr anchorCtr="0" anchor="b" bIns="34275" lIns="68575" spcFirstLastPara="1" rIns="68575" wrap="square" tIns="34275">
            <a:noAutofit/>
          </a:bodyPr>
          <a:lstStyle>
            <a:lvl1pPr indent="-228600" lvl="0" marL="457200" algn="l">
              <a:lnSpc>
                <a:spcPct val="90000"/>
              </a:lnSpc>
              <a:spcBef>
                <a:spcPts val="800"/>
              </a:spcBef>
              <a:spcAft>
                <a:spcPts val="0"/>
              </a:spcAft>
              <a:buClr>
                <a:schemeClr val="dk1"/>
              </a:buClr>
              <a:buSzPts val="1800"/>
              <a:buNone/>
              <a:defRPr b="1" sz="1800"/>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88" name="Google Shape;88;p19"/>
          <p:cNvSpPr txBox="1"/>
          <p:nvPr>
            <p:ph idx="2" type="body"/>
          </p:nvPr>
        </p:nvSpPr>
        <p:spPr>
          <a:xfrm>
            <a:off x="629841" y="1878806"/>
            <a:ext cx="3868340" cy="2763441"/>
          </a:xfrm>
          <a:prstGeom prst="rect">
            <a:avLst/>
          </a:prstGeom>
          <a:noFill/>
          <a:ln>
            <a:noFill/>
          </a:ln>
        </p:spPr>
        <p:txBody>
          <a:bodyPr anchorCtr="0" anchor="t" bIns="34275" lIns="68575" spcFirstLastPara="1" rIns="68575" wrap="square" tIns="34275">
            <a:no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89" name="Google Shape;89;p19"/>
          <p:cNvSpPr txBox="1"/>
          <p:nvPr>
            <p:ph idx="3" type="body"/>
          </p:nvPr>
        </p:nvSpPr>
        <p:spPr>
          <a:xfrm>
            <a:off x="4629150" y="1260872"/>
            <a:ext cx="3887391" cy="617934"/>
          </a:xfrm>
          <a:prstGeom prst="rect">
            <a:avLst/>
          </a:prstGeom>
          <a:noFill/>
          <a:ln>
            <a:noFill/>
          </a:ln>
        </p:spPr>
        <p:txBody>
          <a:bodyPr anchorCtr="0" anchor="b" bIns="34275" lIns="68575" spcFirstLastPara="1" rIns="68575" wrap="square" tIns="34275">
            <a:noAutofit/>
          </a:bodyPr>
          <a:lstStyle>
            <a:lvl1pPr indent="-228600" lvl="0" marL="457200" algn="l">
              <a:lnSpc>
                <a:spcPct val="90000"/>
              </a:lnSpc>
              <a:spcBef>
                <a:spcPts val="800"/>
              </a:spcBef>
              <a:spcAft>
                <a:spcPts val="0"/>
              </a:spcAft>
              <a:buClr>
                <a:schemeClr val="dk1"/>
              </a:buClr>
              <a:buSzPts val="1800"/>
              <a:buNone/>
              <a:defRPr b="1" sz="1800"/>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90" name="Google Shape;90;p19"/>
          <p:cNvSpPr txBox="1"/>
          <p:nvPr>
            <p:ph idx="4" type="body"/>
          </p:nvPr>
        </p:nvSpPr>
        <p:spPr>
          <a:xfrm>
            <a:off x="4629150" y="1878806"/>
            <a:ext cx="3887391" cy="2763441"/>
          </a:xfrm>
          <a:prstGeom prst="rect">
            <a:avLst/>
          </a:prstGeom>
          <a:noFill/>
          <a:ln>
            <a:noFill/>
          </a:ln>
        </p:spPr>
        <p:txBody>
          <a:bodyPr anchorCtr="0" anchor="t" bIns="34275" lIns="68575" spcFirstLastPara="1" rIns="68575" wrap="square" tIns="34275">
            <a:no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91" name="Google Shape;91;p19"/>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2" name="Google Shape;92;p19"/>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3" name="Google Shape;93;p19"/>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94" name="Shape 94"/>
        <p:cNvGrpSpPr/>
        <p:nvPr/>
      </p:nvGrpSpPr>
      <p:grpSpPr>
        <a:xfrm>
          <a:off x="0" y="0"/>
          <a:ext cx="0" cy="0"/>
          <a:chOff x="0" y="0"/>
          <a:chExt cx="0" cy="0"/>
        </a:xfrm>
      </p:grpSpPr>
      <p:sp>
        <p:nvSpPr>
          <p:cNvPr id="95" name="Google Shape;95;p20"/>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96" name="Google Shape;96;p20"/>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7" name="Google Shape;97;p20"/>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8" name="Google Shape;98;p20"/>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99" name="Shape 99"/>
        <p:cNvGrpSpPr/>
        <p:nvPr/>
      </p:nvGrpSpPr>
      <p:grpSpPr>
        <a:xfrm>
          <a:off x="0" y="0"/>
          <a:ext cx="0" cy="0"/>
          <a:chOff x="0" y="0"/>
          <a:chExt cx="0" cy="0"/>
        </a:xfrm>
      </p:grpSpPr>
      <p:sp>
        <p:nvSpPr>
          <p:cNvPr id="100" name="Google Shape;100;p21"/>
          <p:cNvSpPr txBox="1"/>
          <p:nvPr>
            <p:ph type="title"/>
          </p:nvPr>
        </p:nvSpPr>
        <p:spPr>
          <a:xfrm>
            <a:off x="629841" y="342900"/>
            <a:ext cx="2949178" cy="1200150"/>
          </a:xfrm>
          <a:prstGeom prst="rect">
            <a:avLst/>
          </a:prstGeom>
          <a:noFill/>
          <a:ln>
            <a:noFill/>
          </a:ln>
        </p:spPr>
        <p:txBody>
          <a:bodyPr anchorCtr="0" anchor="b" bIns="34275" lIns="68575" spcFirstLastPara="1" rIns="68575" wrap="square" tIns="34275">
            <a:no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01" name="Google Shape;101;p21"/>
          <p:cNvSpPr txBox="1"/>
          <p:nvPr>
            <p:ph idx="1" type="body"/>
          </p:nvPr>
        </p:nvSpPr>
        <p:spPr>
          <a:xfrm>
            <a:off x="3887391" y="740569"/>
            <a:ext cx="4629150" cy="3655219"/>
          </a:xfrm>
          <a:prstGeom prst="rect">
            <a:avLst/>
          </a:prstGeom>
          <a:noFill/>
          <a:ln>
            <a:noFill/>
          </a:ln>
        </p:spPr>
        <p:txBody>
          <a:bodyPr anchorCtr="0" anchor="t" bIns="34275" lIns="68575" spcFirstLastPara="1" rIns="68575" wrap="square" tIns="34275">
            <a:noAutofit/>
          </a:bodyPr>
          <a:lstStyle>
            <a:lvl1pPr indent="-381000" lvl="0" marL="457200" algn="l">
              <a:lnSpc>
                <a:spcPct val="90000"/>
              </a:lnSpc>
              <a:spcBef>
                <a:spcPts val="800"/>
              </a:spcBef>
              <a:spcAft>
                <a:spcPts val="0"/>
              </a:spcAft>
              <a:buClr>
                <a:schemeClr val="dk1"/>
              </a:buClr>
              <a:buSzPts val="2400"/>
              <a:buChar char="•"/>
              <a:defRPr sz="2400"/>
            </a:lvl1pPr>
            <a:lvl2pPr indent="-361950" lvl="1" marL="914400" algn="l">
              <a:lnSpc>
                <a:spcPct val="90000"/>
              </a:lnSpc>
              <a:spcBef>
                <a:spcPts val="400"/>
              </a:spcBef>
              <a:spcAft>
                <a:spcPts val="0"/>
              </a:spcAft>
              <a:buClr>
                <a:schemeClr val="dk1"/>
              </a:buClr>
              <a:buSzPts val="2100"/>
              <a:buChar char="•"/>
              <a:defRPr sz="2100"/>
            </a:lvl2pPr>
            <a:lvl3pPr indent="-342900" lvl="2" marL="1371600" algn="l">
              <a:lnSpc>
                <a:spcPct val="90000"/>
              </a:lnSpc>
              <a:spcBef>
                <a:spcPts val="400"/>
              </a:spcBef>
              <a:spcAft>
                <a:spcPts val="0"/>
              </a:spcAft>
              <a:buClr>
                <a:schemeClr val="dk1"/>
              </a:buClr>
              <a:buSzPts val="1800"/>
              <a:buChar char="•"/>
              <a:defRPr sz="1800"/>
            </a:lvl3pPr>
            <a:lvl4pPr indent="-323850" lvl="3" marL="1828800" algn="l">
              <a:lnSpc>
                <a:spcPct val="90000"/>
              </a:lnSpc>
              <a:spcBef>
                <a:spcPts val="400"/>
              </a:spcBef>
              <a:spcAft>
                <a:spcPts val="0"/>
              </a:spcAft>
              <a:buClr>
                <a:schemeClr val="dk1"/>
              </a:buClr>
              <a:buSzPts val="1500"/>
              <a:buChar char="•"/>
              <a:defRPr sz="1500"/>
            </a:lvl4pPr>
            <a:lvl5pPr indent="-323850" lvl="4" marL="2286000" algn="l">
              <a:lnSpc>
                <a:spcPct val="90000"/>
              </a:lnSpc>
              <a:spcBef>
                <a:spcPts val="400"/>
              </a:spcBef>
              <a:spcAft>
                <a:spcPts val="0"/>
              </a:spcAft>
              <a:buClr>
                <a:schemeClr val="dk1"/>
              </a:buClr>
              <a:buSzPts val="1500"/>
              <a:buChar char="•"/>
              <a:defRPr sz="1500"/>
            </a:lvl5pPr>
            <a:lvl6pPr indent="-323850" lvl="5" marL="2743200" algn="l">
              <a:lnSpc>
                <a:spcPct val="90000"/>
              </a:lnSpc>
              <a:spcBef>
                <a:spcPts val="400"/>
              </a:spcBef>
              <a:spcAft>
                <a:spcPts val="0"/>
              </a:spcAft>
              <a:buClr>
                <a:schemeClr val="dk1"/>
              </a:buClr>
              <a:buSzPts val="1500"/>
              <a:buChar char="•"/>
              <a:defRPr sz="1500"/>
            </a:lvl6pPr>
            <a:lvl7pPr indent="-323850" lvl="6" marL="3200400" algn="l">
              <a:lnSpc>
                <a:spcPct val="90000"/>
              </a:lnSpc>
              <a:spcBef>
                <a:spcPts val="400"/>
              </a:spcBef>
              <a:spcAft>
                <a:spcPts val="0"/>
              </a:spcAft>
              <a:buClr>
                <a:schemeClr val="dk1"/>
              </a:buClr>
              <a:buSzPts val="1500"/>
              <a:buChar char="•"/>
              <a:defRPr sz="1500"/>
            </a:lvl7pPr>
            <a:lvl8pPr indent="-323850" lvl="7" marL="3657600" algn="l">
              <a:lnSpc>
                <a:spcPct val="90000"/>
              </a:lnSpc>
              <a:spcBef>
                <a:spcPts val="400"/>
              </a:spcBef>
              <a:spcAft>
                <a:spcPts val="0"/>
              </a:spcAft>
              <a:buClr>
                <a:schemeClr val="dk1"/>
              </a:buClr>
              <a:buSzPts val="1500"/>
              <a:buChar char="•"/>
              <a:defRPr sz="1500"/>
            </a:lvl8pPr>
            <a:lvl9pPr indent="-323850" lvl="8" marL="4114800" algn="l">
              <a:lnSpc>
                <a:spcPct val="90000"/>
              </a:lnSpc>
              <a:spcBef>
                <a:spcPts val="400"/>
              </a:spcBef>
              <a:spcAft>
                <a:spcPts val="0"/>
              </a:spcAft>
              <a:buClr>
                <a:schemeClr val="dk1"/>
              </a:buClr>
              <a:buSzPts val="1500"/>
              <a:buChar char="•"/>
              <a:defRPr sz="1500"/>
            </a:lvl9pPr>
          </a:lstStyle>
          <a:p/>
        </p:txBody>
      </p:sp>
      <p:sp>
        <p:nvSpPr>
          <p:cNvPr id="102" name="Google Shape;102;p21"/>
          <p:cNvSpPr txBox="1"/>
          <p:nvPr>
            <p:ph idx="2" type="body"/>
          </p:nvPr>
        </p:nvSpPr>
        <p:spPr>
          <a:xfrm>
            <a:off x="629841" y="1543050"/>
            <a:ext cx="2949178" cy="2858691"/>
          </a:xfrm>
          <a:prstGeom prst="rect">
            <a:avLst/>
          </a:prstGeom>
          <a:noFill/>
          <a:ln>
            <a:noFill/>
          </a:ln>
        </p:spPr>
        <p:txBody>
          <a:bodyPr anchorCtr="0" anchor="t" bIns="34275" lIns="68575" spcFirstLastPara="1" rIns="68575" wrap="square" tIns="34275">
            <a:noAutofit/>
          </a:bodyPr>
          <a:lstStyle>
            <a:lvl1pPr indent="-228600" lvl="0" marL="457200" algn="l">
              <a:lnSpc>
                <a:spcPct val="90000"/>
              </a:lnSpc>
              <a:spcBef>
                <a:spcPts val="800"/>
              </a:spcBef>
              <a:spcAft>
                <a:spcPts val="0"/>
              </a:spcAft>
              <a:buClr>
                <a:schemeClr val="dk1"/>
              </a:buClr>
              <a:buSzPts val="1200"/>
              <a:buNone/>
              <a:defRPr sz="1200"/>
            </a:lvl1pPr>
            <a:lvl2pPr indent="-228600" lvl="1" marL="914400" algn="l">
              <a:lnSpc>
                <a:spcPct val="90000"/>
              </a:lnSpc>
              <a:spcBef>
                <a:spcPts val="400"/>
              </a:spcBef>
              <a:spcAft>
                <a:spcPts val="0"/>
              </a:spcAft>
              <a:buClr>
                <a:schemeClr val="dk1"/>
              </a:buClr>
              <a:buSzPts val="1100"/>
              <a:buNone/>
              <a:defRPr sz="1100"/>
            </a:lvl2pPr>
            <a:lvl3pPr indent="-228600" lvl="2" marL="1371600" algn="l">
              <a:lnSpc>
                <a:spcPct val="90000"/>
              </a:lnSpc>
              <a:spcBef>
                <a:spcPts val="400"/>
              </a:spcBef>
              <a:spcAft>
                <a:spcPts val="0"/>
              </a:spcAft>
              <a:buClr>
                <a:schemeClr val="dk1"/>
              </a:buClr>
              <a:buSzPts val="900"/>
              <a:buNone/>
              <a:defRPr sz="900"/>
            </a:lvl3pPr>
            <a:lvl4pPr indent="-228600" lvl="3" marL="1828800" algn="l">
              <a:lnSpc>
                <a:spcPct val="90000"/>
              </a:lnSpc>
              <a:spcBef>
                <a:spcPts val="400"/>
              </a:spcBef>
              <a:spcAft>
                <a:spcPts val="0"/>
              </a:spcAft>
              <a:buClr>
                <a:schemeClr val="dk1"/>
              </a:buClr>
              <a:buSzPts val="800"/>
              <a:buNone/>
              <a:defRPr sz="800"/>
            </a:lvl4pPr>
            <a:lvl5pPr indent="-228600" lvl="4" marL="2286000" algn="l">
              <a:lnSpc>
                <a:spcPct val="90000"/>
              </a:lnSpc>
              <a:spcBef>
                <a:spcPts val="400"/>
              </a:spcBef>
              <a:spcAft>
                <a:spcPts val="0"/>
              </a:spcAft>
              <a:buClr>
                <a:schemeClr val="dk1"/>
              </a:buClr>
              <a:buSzPts val="800"/>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103" name="Google Shape;103;p21"/>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4" name="Google Shape;104;p21"/>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5" name="Google Shape;105;p21"/>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106" name="Shape 106"/>
        <p:cNvGrpSpPr/>
        <p:nvPr/>
      </p:nvGrpSpPr>
      <p:grpSpPr>
        <a:xfrm>
          <a:off x="0" y="0"/>
          <a:ext cx="0" cy="0"/>
          <a:chOff x="0" y="0"/>
          <a:chExt cx="0" cy="0"/>
        </a:xfrm>
      </p:grpSpPr>
      <p:sp>
        <p:nvSpPr>
          <p:cNvPr id="107" name="Google Shape;107;p22"/>
          <p:cNvSpPr txBox="1"/>
          <p:nvPr>
            <p:ph type="title"/>
          </p:nvPr>
        </p:nvSpPr>
        <p:spPr>
          <a:xfrm>
            <a:off x="629841" y="342900"/>
            <a:ext cx="2949178" cy="1200150"/>
          </a:xfrm>
          <a:prstGeom prst="rect">
            <a:avLst/>
          </a:prstGeom>
          <a:noFill/>
          <a:ln>
            <a:noFill/>
          </a:ln>
        </p:spPr>
        <p:txBody>
          <a:bodyPr anchorCtr="0" anchor="b" bIns="34275" lIns="68575" spcFirstLastPara="1" rIns="68575" wrap="square" tIns="34275">
            <a:no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08" name="Google Shape;108;p22"/>
          <p:cNvSpPr/>
          <p:nvPr>
            <p:ph idx="2" type="pic"/>
          </p:nvPr>
        </p:nvSpPr>
        <p:spPr>
          <a:xfrm>
            <a:off x="3887391" y="740569"/>
            <a:ext cx="4629150" cy="3655219"/>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1pPr>
            <a:lvl2pPr lvl="1" marR="0" rtl="0" algn="l">
              <a:lnSpc>
                <a:spcPct val="90000"/>
              </a:lnSpc>
              <a:spcBef>
                <a:spcPts val="400"/>
              </a:spcBef>
              <a:spcAft>
                <a:spcPts val="0"/>
              </a:spcAft>
              <a:buClr>
                <a:schemeClr val="dk1"/>
              </a:buClr>
              <a:buSzPts val="2100"/>
              <a:buFont typeface="Arial"/>
              <a:buNone/>
              <a:defRPr b="0" i="0" sz="2100" u="none" cap="none" strike="noStrike">
                <a:solidFill>
                  <a:schemeClr val="dk1"/>
                </a:solidFill>
                <a:latin typeface="Calibri"/>
                <a:ea typeface="Calibri"/>
                <a:cs typeface="Calibri"/>
                <a:sym typeface="Calibri"/>
              </a:defRPr>
            </a:lvl2pPr>
            <a:lvl3pPr lvl="2" marR="0" rtl="0" algn="l">
              <a:lnSpc>
                <a:spcPct val="90000"/>
              </a:lnSpc>
              <a:spcBef>
                <a:spcPts val="4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3pPr>
            <a:lvl4pPr lvl="3"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4pPr>
            <a:lvl5pPr lvl="4"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5pPr>
            <a:lvl6pPr lvl="5"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6pPr>
            <a:lvl7pPr lvl="6"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7pPr>
            <a:lvl8pPr lvl="7"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8pPr>
            <a:lvl9pPr lvl="8"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9pPr>
          </a:lstStyle>
          <a:p/>
        </p:txBody>
      </p:sp>
      <p:sp>
        <p:nvSpPr>
          <p:cNvPr id="109" name="Google Shape;109;p22"/>
          <p:cNvSpPr txBox="1"/>
          <p:nvPr>
            <p:ph idx="1" type="body"/>
          </p:nvPr>
        </p:nvSpPr>
        <p:spPr>
          <a:xfrm>
            <a:off x="629841" y="1543050"/>
            <a:ext cx="2949178" cy="2858691"/>
          </a:xfrm>
          <a:prstGeom prst="rect">
            <a:avLst/>
          </a:prstGeom>
          <a:noFill/>
          <a:ln>
            <a:noFill/>
          </a:ln>
        </p:spPr>
        <p:txBody>
          <a:bodyPr anchorCtr="0" anchor="t" bIns="34275" lIns="68575" spcFirstLastPara="1" rIns="68575" wrap="square" tIns="34275">
            <a:noAutofit/>
          </a:bodyPr>
          <a:lstStyle>
            <a:lvl1pPr indent="-228600" lvl="0" marL="457200" algn="l">
              <a:lnSpc>
                <a:spcPct val="90000"/>
              </a:lnSpc>
              <a:spcBef>
                <a:spcPts val="800"/>
              </a:spcBef>
              <a:spcAft>
                <a:spcPts val="0"/>
              </a:spcAft>
              <a:buClr>
                <a:schemeClr val="dk1"/>
              </a:buClr>
              <a:buSzPts val="1200"/>
              <a:buNone/>
              <a:defRPr sz="1200"/>
            </a:lvl1pPr>
            <a:lvl2pPr indent="-228600" lvl="1" marL="914400" algn="l">
              <a:lnSpc>
                <a:spcPct val="90000"/>
              </a:lnSpc>
              <a:spcBef>
                <a:spcPts val="400"/>
              </a:spcBef>
              <a:spcAft>
                <a:spcPts val="0"/>
              </a:spcAft>
              <a:buClr>
                <a:schemeClr val="dk1"/>
              </a:buClr>
              <a:buSzPts val="1100"/>
              <a:buNone/>
              <a:defRPr sz="1100"/>
            </a:lvl2pPr>
            <a:lvl3pPr indent="-228600" lvl="2" marL="1371600" algn="l">
              <a:lnSpc>
                <a:spcPct val="90000"/>
              </a:lnSpc>
              <a:spcBef>
                <a:spcPts val="400"/>
              </a:spcBef>
              <a:spcAft>
                <a:spcPts val="0"/>
              </a:spcAft>
              <a:buClr>
                <a:schemeClr val="dk1"/>
              </a:buClr>
              <a:buSzPts val="900"/>
              <a:buNone/>
              <a:defRPr sz="900"/>
            </a:lvl3pPr>
            <a:lvl4pPr indent="-228600" lvl="3" marL="1828800" algn="l">
              <a:lnSpc>
                <a:spcPct val="90000"/>
              </a:lnSpc>
              <a:spcBef>
                <a:spcPts val="400"/>
              </a:spcBef>
              <a:spcAft>
                <a:spcPts val="0"/>
              </a:spcAft>
              <a:buClr>
                <a:schemeClr val="dk1"/>
              </a:buClr>
              <a:buSzPts val="800"/>
              <a:buNone/>
              <a:defRPr sz="800"/>
            </a:lvl4pPr>
            <a:lvl5pPr indent="-228600" lvl="4" marL="2286000" algn="l">
              <a:lnSpc>
                <a:spcPct val="90000"/>
              </a:lnSpc>
              <a:spcBef>
                <a:spcPts val="400"/>
              </a:spcBef>
              <a:spcAft>
                <a:spcPts val="0"/>
              </a:spcAft>
              <a:buClr>
                <a:schemeClr val="dk1"/>
              </a:buClr>
              <a:buSzPts val="800"/>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110" name="Google Shape;110;p22"/>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1" name="Google Shape;111;p22"/>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2" name="Google Shape;112;p22"/>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113" name="Shape 113"/>
        <p:cNvGrpSpPr/>
        <p:nvPr/>
      </p:nvGrpSpPr>
      <p:grpSpPr>
        <a:xfrm>
          <a:off x="0" y="0"/>
          <a:ext cx="0" cy="0"/>
          <a:chOff x="0" y="0"/>
          <a:chExt cx="0" cy="0"/>
        </a:xfrm>
      </p:grpSpPr>
      <p:sp>
        <p:nvSpPr>
          <p:cNvPr id="114" name="Google Shape;114;p23"/>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15" name="Google Shape;115;p23"/>
          <p:cNvSpPr txBox="1"/>
          <p:nvPr>
            <p:ph idx="1" type="body"/>
          </p:nvPr>
        </p:nvSpPr>
        <p:spPr>
          <a:xfrm rot="5400000">
            <a:off x="2940248" y="-942379"/>
            <a:ext cx="3263504" cy="7886700"/>
          </a:xfrm>
          <a:prstGeom prst="rect">
            <a:avLst/>
          </a:prstGeom>
          <a:noFill/>
          <a:ln>
            <a:noFill/>
          </a:ln>
        </p:spPr>
        <p:txBody>
          <a:bodyPr anchorCtr="0" anchor="t" bIns="34275" lIns="68575" spcFirstLastPara="1" rIns="68575" wrap="square" tIns="34275">
            <a:no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16" name="Google Shape;116;p23"/>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7" name="Google Shape;117;p23"/>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8" name="Google Shape;118;p23"/>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119" name="Shape 119"/>
        <p:cNvGrpSpPr/>
        <p:nvPr/>
      </p:nvGrpSpPr>
      <p:grpSpPr>
        <a:xfrm>
          <a:off x="0" y="0"/>
          <a:ext cx="0" cy="0"/>
          <a:chOff x="0" y="0"/>
          <a:chExt cx="0" cy="0"/>
        </a:xfrm>
      </p:grpSpPr>
      <p:sp>
        <p:nvSpPr>
          <p:cNvPr id="120" name="Google Shape;120;p24"/>
          <p:cNvSpPr txBox="1"/>
          <p:nvPr>
            <p:ph type="title"/>
          </p:nvPr>
        </p:nvSpPr>
        <p:spPr>
          <a:xfrm rot="5400000">
            <a:off x="5350073" y="1467446"/>
            <a:ext cx="4358879" cy="1971675"/>
          </a:xfrm>
          <a:prstGeom prst="rect">
            <a:avLst/>
          </a:prstGeom>
          <a:noFill/>
          <a:ln>
            <a:noFill/>
          </a:ln>
        </p:spPr>
        <p:txBody>
          <a:bodyPr anchorCtr="0" anchor="ctr" bIns="34275" lIns="68575" spcFirstLastPara="1" rIns="68575" wrap="square" tIns="34275">
            <a:no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21" name="Google Shape;121;p24"/>
          <p:cNvSpPr txBox="1"/>
          <p:nvPr>
            <p:ph idx="1" type="body"/>
          </p:nvPr>
        </p:nvSpPr>
        <p:spPr>
          <a:xfrm rot="5400000">
            <a:off x="1349573" y="-447079"/>
            <a:ext cx="4358879" cy="5800725"/>
          </a:xfrm>
          <a:prstGeom prst="rect">
            <a:avLst/>
          </a:prstGeom>
          <a:noFill/>
          <a:ln>
            <a:noFill/>
          </a:ln>
        </p:spPr>
        <p:txBody>
          <a:bodyPr anchorCtr="0" anchor="t" bIns="34275" lIns="68575" spcFirstLastPara="1" rIns="68575" wrap="square" tIns="34275">
            <a:no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22" name="Google Shape;122;p24"/>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3" name="Google Shape;123;p24"/>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4" name="Google Shape;124;p24"/>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1.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Autofit/>
          </a:bodyPr>
          <a:lstStyle>
            <a:lvl1pPr lvl="0" marR="0" rtl="0" algn="l">
              <a:lnSpc>
                <a:spcPct val="90000"/>
              </a:lnSpc>
              <a:spcBef>
                <a:spcPts val="0"/>
              </a:spcBef>
              <a:spcAft>
                <a:spcPts val="0"/>
              </a:spcAft>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52" name="Google Shape;52;p13"/>
          <p:cNvSpPr txBox="1"/>
          <p:nvPr>
            <p:ph idx="1" type="body"/>
          </p:nvPr>
        </p:nvSpPr>
        <p:spPr>
          <a:xfrm>
            <a:off x="628650" y="1369219"/>
            <a:ext cx="7886700" cy="3263504"/>
          </a:xfrm>
          <a:prstGeom prst="rect">
            <a:avLst/>
          </a:prstGeom>
          <a:noFill/>
          <a:ln>
            <a:noFill/>
          </a:ln>
        </p:spPr>
        <p:txBody>
          <a:bodyPr anchorCtr="0" anchor="t" bIns="34275" lIns="68575" spcFirstLastPara="1" rIns="68575" wrap="square" tIns="34275">
            <a:noAutofit/>
          </a:bodyPr>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53" name="Google Shape;53;p13"/>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marR="0" rtl="0" algn="l">
              <a:spcBef>
                <a:spcPts val="0"/>
              </a:spcBef>
              <a:spcAft>
                <a:spcPts val="0"/>
              </a:spcAft>
              <a:buSzPts val="11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54" name="Google Shape;54;p13"/>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marR="0" rtl="0" algn="ctr">
              <a:spcBef>
                <a:spcPts val="0"/>
              </a:spcBef>
              <a:spcAft>
                <a:spcPts val="0"/>
              </a:spcAft>
              <a:buSzPts val="11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55" name="Google Shape;55;p13"/>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900" u="none" cap="none" strike="noStrike">
                <a:solidFill>
                  <a:srgbClr val="888888"/>
                </a:solidFill>
                <a:latin typeface="Calibri"/>
                <a:ea typeface="Calibri"/>
                <a:cs typeface="Calibri"/>
                <a:sym typeface="Calibri"/>
              </a:defRPr>
            </a:lvl1pPr>
            <a:lvl2pPr indent="0" lvl="1" marL="0" marR="0" rtl="0" algn="r">
              <a:spcBef>
                <a:spcPts val="0"/>
              </a:spcBef>
              <a:buNone/>
              <a:defRPr b="0" i="0" sz="900" u="none" cap="none" strike="noStrike">
                <a:solidFill>
                  <a:srgbClr val="888888"/>
                </a:solidFill>
                <a:latin typeface="Calibri"/>
                <a:ea typeface="Calibri"/>
                <a:cs typeface="Calibri"/>
                <a:sym typeface="Calibri"/>
              </a:defRPr>
            </a:lvl2pPr>
            <a:lvl3pPr indent="0" lvl="2" marL="0" marR="0" rtl="0" algn="r">
              <a:spcBef>
                <a:spcPts val="0"/>
              </a:spcBef>
              <a:buNone/>
              <a:defRPr b="0" i="0" sz="900" u="none" cap="none" strike="noStrike">
                <a:solidFill>
                  <a:srgbClr val="888888"/>
                </a:solidFill>
                <a:latin typeface="Calibri"/>
                <a:ea typeface="Calibri"/>
                <a:cs typeface="Calibri"/>
                <a:sym typeface="Calibri"/>
              </a:defRPr>
            </a:lvl3pPr>
            <a:lvl4pPr indent="0" lvl="3" marL="0" marR="0" rtl="0" algn="r">
              <a:spcBef>
                <a:spcPts val="0"/>
              </a:spcBef>
              <a:buNone/>
              <a:defRPr b="0" i="0" sz="900" u="none" cap="none" strike="noStrike">
                <a:solidFill>
                  <a:srgbClr val="888888"/>
                </a:solidFill>
                <a:latin typeface="Calibri"/>
                <a:ea typeface="Calibri"/>
                <a:cs typeface="Calibri"/>
                <a:sym typeface="Calibri"/>
              </a:defRPr>
            </a:lvl4pPr>
            <a:lvl5pPr indent="0" lvl="4" marL="0" marR="0" rtl="0" algn="r">
              <a:spcBef>
                <a:spcPts val="0"/>
              </a:spcBef>
              <a:buNone/>
              <a:defRPr b="0" i="0" sz="900" u="none" cap="none" strike="noStrike">
                <a:solidFill>
                  <a:srgbClr val="888888"/>
                </a:solidFill>
                <a:latin typeface="Calibri"/>
                <a:ea typeface="Calibri"/>
                <a:cs typeface="Calibri"/>
                <a:sym typeface="Calibri"/>
              </a:defRPr>
            </a:lvl5pPr>
            <a:lvl6pPr indent="0" lvl="5" marL="0" marR="0" rtl="0" algn="r">
              <a:spcBef>
                <a:spcPts val="0"/>
              </a:spcBef>
              <a:buNone/>
              <a:defRPr b="0" i="0" sz="900" u="none" cap="none" strike="noStrike">
                <a:solidFill>
                  <a:srgbClr val="888888"/>
                </a:solidFill>
                <a:latin typeface="Calibri"/>
                <a:ea typeface="Calibri"/>
                <a:cs typeface="Calibri"/>
                <a:sym typeface="Calibri"/>
              </a:defRPr>
            </a:lvl6pPr>
            <a:lvl7pPr indent="0" lvl="6" marL="0" marR="0" rtl="0" algn="r">
              <a:spcBef>
                <a:spcPts val="0"/>
              </a:spcBef>
              <a:buNone/>
              <a:defRPr b="0" i="0" sz="900" u="none" cap="none" strike="noStrike">
                <a:solidFill>
                  <a:srgbClr val="888888"/>
                </a:solidFill>
                <a:latin typeface="Calibri"/>
                <a:ea typeface="Calibri"/>
                <a:cs typeface="Calibri"/>
                <a:sym typeface="Calibri"/>
              </a:defRPr>
            </a:lvl7pPr>
            <a:lvl8pPr indent="0" lvl="7" marL="0" marR="0" rtl="0" algn="r">
              <a:spcBef>
                <a:spcPts val="0"/>
              </a:spcBef>
              <a:buNone/>
              <a:defRPr b="0" i="0" sz="900" u="none" cap="none" strike="noStrike">
                <a:solidFill>
                  <a:srgbClr val="888888"/>
                </a:solidFill>
                <a:latin typeface="Calibri"/>
                <a:ea typeface="Calibri"/>
                <a:cs typeface="Calibri"/>
                <a:sym typeface="Calibri"/>
              </a:defRPr>
            </a:lvl8pPr>
            <a:lvl9pPr indent="0" lvl="8" marL="0" marR="0" rtl="0" algn="r">
              <a:spcBef>
                <a:spcPts val="0"/>
              </a:spcBef>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 Id="rId3" Type="http://schemas.openxmlformats.org/officeDocument/2006/relationships/image" Target="../media/image5.png"/><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 Id="rId3" Type="http://schemas.openxmlformats.org/officeDocument/2006/relationships/image" Target="../media/image3.jpg"/><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6.xml"/><Relationship Id="rId3" Type="http://schemas.openxmlformats.org/officeDocument/2006/relationships/image" Target="../media/image5.png"/><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7.xml"/><Relationship Id="rId3"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 Id="rId3"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pic>
        <p:nvPicPr>
          <p:cNvPr id="129" name="Google Shape;129;p25"/>
          <p:cNvPicPr preferRelativeResize="0"/>
          <p:nvPr/>
        </p:nvPicPr>
        <p:blipFill rotWithShape="1">
          <a:blip r:embed="rId3">
            <a:alphaModFix/>
          </a:blip>
          <a:srcRect b="2622" l="0" r="0" t="0"/>
          <a:stretch/>
        </p:blipFill>
        <p:spPr>
          <a:xfrm>
            <a:off x="0" y="0"/>
            <a:ext cx="2968203" cy="5143500"/>
          </a:xfrm>
          <a:prstGeom prst="rect">
            <a:avLst/>
          </a:prstGeom>
          <a:noFill/>
          <a:ln>
            <a:noFill/>
          </a:ln>
        </p:spPr>
      </p:pic>
      <p:sp>
        <p:nvSpPr>
          <p:cNvPr id="130" name="Google Shape;130;p25"/>
          <p:cNvSpPr txBox="1"/>
          <p:nvPr/>
        </p:nvSpPr>
        <p:spPr>
          <a:xfrm>
            <a:off x="2968200" y="0"/>
            <a:ext cx="6175800" cy="5143500"/>
          </a:xfrm>
          <a:prstGeom prst="rect">
            <a:avLst/>
          </a:prstGeom>
          <a:solidFill>
            <a:srgbClr val="363459"/>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rgbClr val="363459"/>
              </a:solidFill>
              <a:latin typeface="Calibri"/>
              <a:ea typeface="Calibri"/>
              <a:cs typeface="Calibri"/>
              <a:sym typeface="Calibri"/>
            </a:endParaRPr>
          </a:p>
        </p:txBody>
      </p:sp>
      <p:sp>
        <p:nvSpPr>
          <p:cNvPr id="131" name="Google Shape;131;p25"/>
          <p:cNvSpPr txBox="1"/>
          <p:nvPr/>
        </p:nvSpPr>
        <p:spPr>
          <a:xfrm>
            <a:off x="4179800" y="1003350"/>
            <a:ext cx="4351500" cy="11772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 sz="7200">
                <a:solidFill>
                  <a:srgbClr val="EB7559"/>
                </a:solidFill>
                <a:latin typeface="Helvetica Neue Light"/>
                <a:ea typeface="Helvetica Neue Light"/>
                <a:cs typeface="Helvetica Neue Light"/>
                <a:sym typeface="Helvetica Neue Light"/>
              </a:rPr>
              <a:t>j</a:t>
            </a:r>
            <a:r>
              <a:rPr lang="en" sz="7200">
                <a:solidFill>
                  <a:srgbClr val="FFFFFF"/>
                </a:solidFill>
                <a:latin typeface="Helvetica Neue Light"/>
                <a:ea typeface="Helvetica Neue Light"/>
                <a:cs typeface="Helvetica Neue Light"/>
                <a:sym typeface="Helvetica Neue Light"/>
              </a:rPr>
              <a:t>iro</a:t>
            </a:r>
            <a:r>
              <a:rPr lang="en" sz="7200">
                <a:solidFill>
                  <a:srgbClr val="EB7559"/>
                </a:solidFill>
                <a:latin typeface="Helvetica Neue Light"/>
                <a:ea typeface="Helvetica Neue Light"/>
                <a:cs typeface="Helvetica Neue Light"/>
                <a:sym typeface="Helvetica Neue Light"/>
              </a:rPr>
              <a:t>S</a:t>
            </a:r>
            <a:r>
              <a:rPr lang="en" sz="7200">
                <a:solidFill>
                  <a:srgbClr val="FFFFFF"/>
                </a:solidFill>
                <a:latin typeface="Helvetica Neue Light"/>
                <a:ea typeface="Helvetica Neue Light"/>
                <a:cs typeface="Helvetica Neue Light"/>
                <a:sym typeface="Helvetica Neue Light"/>
              </a:rPr>
              <a:t>tream</a:t>
            </a:r>
            <a:endParaRPr sz="7200">
              <a:solidFill>
                <a:srgbClr val="FFFFFF"/>
              </a:solidFill>
              <a:latin typeface="Helvetica Neue Light"/>
              <a:ea typeface="Helvetica Neue Light"/>
              <a:cs typeface="Helvetica Neue Light"/>
              <a:sym typeface="Helvetica Neue Light"/>
            </a:endParaRPr>
          </a:p>
        </p:txBody>
      </p:sp>
      <p:sp>
        <p:nvSpPr>
          <p:cNvPr id="132" name="Google Shape;132;p25"/>
          <p:cNvSpPr txBox="1"/>
          <p:nvPr/>
        </p:nvSpPr>
        <p:spPr>
          <a:xfrm>
            <a:off x="4672400" y="2180550"/>
            <a:ext cx="3366300" cy="11772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 sz="2400">
                <a:solidFill>
                  <a:srgbClr val="FFFFFF"/>
                </a:solidFill>
                <a:latin typeface="Lily Script One"/>
                <a:ea typeface="Lily Script One"/>
                <a:cs typeface="Lily Script One"/>
                <a:sym typeface="Lily Script One"/>
              </a:rPr>
              <a:t>Presented by: Ibrahim, Daniel and Brett</a:t>
            </a:r>
            <a:endParaRPr sz="2400">
              <a:solidFill>
                <a:srgbClr val="FFFFFF"/>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363459"/>
        </a:solidFill>
      </p:bgPr>
    </p:bg>
    <p:spTree>
      <p:nvGrpSpPr>
        <p:cNvPr id="192" name="Shape 192"/>
        <p:cNvGrpSpPr/>
        <p:nvPr/>
      </p:nvGrpSpPr>
      <p:grpSpPr>
        <a:xfrm>
          <a:off x="0" y="0"/>
          <a:ext cx="0" cy="0"/>
          <a:chOff x="0" y="0"/>
          <a:chExt cx="0" cy="0"/>
        </a:xfrm>
      </p:grpSpPr>
      <p:sp>
        <p:nvSpPr>
          <p:cNvPr id="193" name="Google Shape;193;p34"/>
          <p:cNvSpPr txBox="1"/>
          <p:nvPr>
            <p:ph type="title"/>
          </p:nvPr>
        </p:nvSpPr>
        <p:spPr>
          <a:xfrm>
            <a:off x="628650" y="273844"/>
            <a:ext cx="7886700" cy="9942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u="sng">
                <a:solidFill>
                  <a:srgbClr val="FFFFFF"/>
                </a:solidFill>
                <a:latin typeface="Helvetica Neue Light"/>
                <a:ea typeface="Helvetica Neue Light"/>
                <a:cs typeface="Helvetica Neue Light"/>
                <a:sym typeface="Helvetica Neue Light"/>
              </a:rPr>
              <a:t>Project Risks</a:t>
            </a:r>
            <a:endParaRPr u="sng">
              <a:solidFill>
                <a:srgbClr val="FFFFFF"/>
              </a:solidFill>
              <a:latin typeface="Helvetica Neue Light"/>
              <a:ea typeface="Helvetica Neue Light"/>
              <a:cs typeface="Helvetica Neue Light"/>
              <a:sym typeface="Helvetica Neue Light"/>
            </a:endParaRPr>
          </a:p>
        </p:txBody>
      </p:sp>
      <p:pic>
        <p:nvPicPr>
          <p:cNvPr id="194" name="Google Shape;194;p34"/>
          <p:cNvPicPr preferRelativeResize="0"/>
          <p:nvPr/>
        </p:nvPicPr>
        <p:blipFill>
          <a:blip r:embed="rId3">
            <a:alphaModFix/>
          </a:blip>
          <a:stretch>
            <a:fillRect/>
          </a:stretch>
        </p:blipFill>
        <p:spPr>
          <a:xfrm>
            <a:off x="7478150" y="3527125"/>
            <a:ext cx="1594974" cy="1541524"/>
          </a:xfrm>
          <a:prstGeom prst="rect">
            <a:avLst/>
          </a:prstGeom>
          <a:noFill/>
          <a:ln>
            <a:noFill/>
          </a:ln>
        </p:spPr>
      </p:pic>
      <p:sp>
        <p:nvSpPr>
          <p:cNvPr id="195" name="Google Shape;195;p34"/>
          <p:cNvSpPr txBox="1"/>
          <p:nvPr>
            <p:ph idx="1" type="body"/>
          </p:nvPr>
        </p:nvSpPr>
        <p:spPr>
          <a:xfrm>
            <a:off x="628650" y="1369219"/>
            <a:ext cx="7886700" cy="3263400"/>
          </a:xfrm>
          <a:prstGeom prst="rect">
            <a:avLst/>
          </a:prstGeom>
        </p:spPr>
        <p:txBody>
          <a:bodyPr anchorCtr="0" anchor="t" bIns="34275" lIns="68575" spcFirstLastPara="1" rIns="68575" wrap="square" tIns="34275">
            <a:noAutofit/>
          </a:bodyPr>
          <a:lstStyle/>
          <a:p>
            <a:pPr indent="-361950" lvl="0" marL="457200" rtl="0" algn="l">
              <a:lnSpc>
                <a:spcPct val="200000"/>
              </a:lnSpc>
              <a:spcBef>
                <a:spcPts val="0"/>
              </a:spcBef>
              <a:spcAft>
                <a:spcPts val="0"/>
              </a:spcAft>
              <a:buClr>
                <a:srgbClr val="FFFFFF"/>
              </a:buClr>
              <a:buSzPts val="2100"/>
              <a:buFont typeface="Helvetica Neue"/>
              <a:buChar char="•"/>
            </a:pPr>
            <a:r>
              <a:rPr b="1" lang="en">
                <a:solidFill>
                  <a:srgbClr val="FFFFFF"/>
                </a:solidFill>
                <a:latin typeface="Helvetica Neue"/>
                <a:ea typeface="Helvetica Neue"/>
                <a:cs typeface="Helvetica Neue"/>
                <a:sym typeface="Helvetica Neue"/>
              </a:rPr>
              <a:t>New Employee Risk </a:t>
            </a:r>
            <a:endParaRPr b="1">
              <a:solidFill>
                <a:srgbClr val="FFFFFF"/>
              </a:solidFill>
              <a:latin typeface="Helvetica Neue"/>
              <a:ea typeface="Helvetica Neue"/>
              <a:cs typeface="Helvetica Neue"/>
              <a:sym typeface="Helvetica Neue"/>
            </a:endParaRPr>
          </a:p>
          <a:p>
            <a:pPr indent="-361950" lvl="0" marL="457200" rtl="0" algn="l">
              <a:lnSpc>
                <a:spcPct val="200000"/>
              </a:lnSpc>
              <a:spcBef>
                <a:spcPts val="0"/>
              </a:spcBef>
              <a:spcAft>
                <a:spcPts val="0"/>
              </a:spcAft>
              <a:buClr>
                <a:srgbClr val="FFFFFF"/>
              </a:buClr>
              <a:buSzPts val="2100"/>
              <a:buFont typeface="Helvetica Neue"/>
              <a:buChar char="•"/>
            </a:pPr>
            <a:r>
              <a:rPr b="1" lang="en">
                <a:solidFill>
                  <a:srgbClr val="FFFFFF"/>
                </a:solidFill>
                <a:latin typeface="Helvetica Neue"/>
                <a:ea typeface="Helvetica Neue"/>
                <a:cs typeface="Helvetica Neue"/>
                <a:sym typeface="Helvetica Neue"/>
              </a:rPr>
              <a:t>Licensing Risk</a:t>
            </a:r>
            <a:endParaRPr b="1">
              <a:solidFill>
                <a:srgbClr val="FFFFFF"/>
              </a:solidFill>
              <a:latin typeface="Helvetica Neue"/>
              <a:ea typeface="Helvetica Neue"/>
              <a:cs typeface="Helvetica Neue"/>
              <a:sym typeface="Helvetica Neue"/>
            </a:endParaRPr>
          </a:p>
          <a:p>
            <a:pPr indent="-361950" lvl="0" marL="457200" rtl="0" algn="l">
              <a:lnSpc>
                <a:spcPct val="200000"/>
              </a:lnSpc>
              <a:spcBef>
                <a:spcPts val="0"/>
              </a:spcBef>
              <a:spcAft>
                <a:spcPts val="0"/>
              </a:spcAft>
              <a:buClr>
                <a:srgbClr val="FFFFFF"/>
              </a:buClr>
              <a:buSzPts val="2100"/>
              <a:buFont typeface="Helvetica Neue"/>
              <a:buChar char="•"/>
            </a:pPr>
            <a:r>
              <a:rPr b="1" lang="en">
                <a:solidFill>
                  <a:srgbClr val="FFFFFF"/>
                </a:solidFill>
                <a:latin typeface="Helvetica Neue"/>
                <a:ea typeface="Helvetica Neue"/>
                <a:cs typeface="Helvetica Neue"/>
                <a:sym typeface="Helvetica Neue"/>
              </a:rPr>
              <a:t>Funding</a:t>
            </a:r>
            <a:endParaRPr b="1">
              <a:solidFill>
                <a:srgbClr val="FFFFFF"/>
              </a:solidFill>
              <a:latin typeface="Helvetica Neue"/>
              <a:ea typeface="Helvetica Neue"/>
              <a:cs typeface="Helvetica Neue"/>
              <a:sym typeface="Helvetica Neue"/>
            </a:endParaRPr>
          </a:p>
          <a:p>
            <a:pPr indent="-361950" lvl="0" marL="457200" rtl="0" algn="l">
              <a:lnSpc>
                <a:spcPct val="200000"/>
              </a:lnSpc>
              <a:spcBef>
                <a:spcPts val="0"/>
              </a:spcBef>
              <a:spcAft>
                <a:spcPts val="0"/>
              </a:spcAft>
              <a:buClr>
                <a:srgbClr val="FFFFFF"/>
              </a:buClr>
              <a:buSzPts val="2100"/>
              <a:buFont typeface="Helvetica Neue Light"/>
              <a:buChar char="•"/>
            </a:pPr>
            <a:r>
              <a:rPr lang="en">
                <a:solidFill>
                  <a:srgbClr val="FFFFFF"/>
                </a:solidFill>
                <a:latin typeface="Helvetica Neue Light"/>
                <a:ea typeface="Helvetica Neue Light"/>
                <a:cs typeface="Helvetica Neue Light"/>
                <a:sym typeface="Helvetica Neue Light"/>
              </a:rPr>
              <a:t>Generalization</a:t>
            </a:r>
            <a:endParaRPr>
              <a:solidFill>
                <a:srgbClr val="FFFFFF"/>
              </a:solidFill>
              <a:latin typeface="Helvetica Neue Light"/>
              <a:ea typeface="Helvetica Neue Light"/>
              <a:cs typeface="Helvetica Neue Light"/>
              <a:sym typeface="Helvetica Neue Light"/>
            </a:endParaRPr>
          </a:p>
          <a:p>
            <a:pPr indent="-361950" lvl="0" marL="457200" rtl="0" algn="l">
              <a:lnSpc>
                <a:spcPct val="200000"/>
              </a:lnSpc>
              <a:spcBef>
                <a:spcPts val="0"/>
              </a:spcBef>
              <a:spcAft>
                <a:spcPts val="0"/>
              </a:spcAft>
              <a:buClr>
                <a:srgbClr val="FFFFFF"/>
              </a:buClr>
              <a:buSzPts val="2100"/>
              <a:buFont typeface="Helvetica Neue Light"/>
              <a:buChar char="•"/>
            </a:pPr>
            <a:r>
              <a:rPr lang="en">
                <a:solidFill>
                  <a:srgbClr val="FFFFFF"/>
                </a:solidFill>
                <a:latin typeface="Helvetica Neue Light"/>
                <a:ea typeface="Helvetica Neue Light"/>
                <a:cs typeface="Helvetica Neue Light"/>
                <a:sym typeface="Helvetica Neue Light"/>
              </a:rPr>
              <a:t>Unoptimized Analytics</a:t>
            </a:r>
            <a:endParaRPr>
              <a:solidFill>
                <a:srgbClr val="FFFFFF"/>
              </a:solidFill>
              <a:latin typeface="Helvetica Neue Light"/>
              <a:ea typeface="Helvetica Neue Light"/>
              <a:cs typeface="Helvetica Neue Light"/>
              <a:sym typeface="Helvetica Neue Ligh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363459"/>
        </a:solidFill>
      </p:bgPr>
    </p:bg>
    <p:spTree>
      <p:nvGrpSpPr>
        <p:cNvPr id="199" name="Shape 199"/>
        <p:cNvGrpSpPr/>
        <p:nvPr/>
      </p:nvGrpSpPr>
      <p:grpSpPr>
        <a:xfrm>
          <a:off x="0" y="0"/>
          <a:ext cx="0" cy="0"/>
          <a:chOff x="0" y="0"/>
          <a:chExt cx="0" cy="0"/>
        </a:xfrm>
      </p:grpSpPr>
      <p:sp>
        <p:nvSpPr>
          <p:cNvPr id="200" name="Google Shape;200;p35"/>
          <p:cNvSpPr txBox="1"/>
          <p:nvPr>
            <p:ph type="title"/>
          </p:nvPr>
        </p:nvSpPr>
        <p:spPr>
          <a:xfrm>
            <a:off x="628650" y="273844"/>
            <a:ext cx="7886700" cy="9942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solidFill>
                  <a:srgbClr val="FFFFFF"/>
                </a:solidFill>
                <a:latin typeface="Helvetica Neue Light"/>
                <a:ea typeface="Helvetica Neue Light"/>
                <a:cs typeface="Helvetica Neue Light"/>
                <a:sym typeface="Helvetica Neue Light"/>
              </a:rPr>
              <a:t>New Employee Risk</a:t>
            </a:r>
            <a:endParaRPr>
              <a:solidFill>
                <a:srgbClr val="FFFFFF"/>
              </a:solidFill>
              <a:latin typeface="Helvetica Neue Light"/>
              <a:ea typeface="Helvetica Neue Light"/>
              <a:cs typeface="Helvetica Neue Light"/>
              <a:sym typeface="Helvetica Neue Light"/>
            </a:endParaRPr>
          </a:p>
        </p:txBody>
      </p:sp>
      <p:pic>
        <p:nvPicPr>
          <p:cNvPr id="201" name="Google Shape;201;p35"/>
          <p:cNvPicPr preferRelativeResize="0"/>
          <p:nvPr/>
        </p:nvPicPr>
        <p:blipFill>
          <a:blip r:embed="rId3">
            <a:alphaModFix/>
          </a:blip>
          <a:stretch>
            <a:fillRect/>
          </a:stretch>
        </p:blipFill>
        <p:spPr>
          <a:xfrm>
            <a:off x="7478150" y="3527125"/>
            <a:ext cx="1594974" cy="1541524"/>
          </a:xfrm>
          <a:prstGeom prst="rect">
            <a:avLst/>
          </a:prstGeom>
          <a:noFill/>
          <a:ln>
            <a:noFill/>
          </a:ln>
        </p:spPr>
      </p:pic>
      <p:sp>
        <p:nvSpPr>
          <p:cNvPr id="202" name="Google Shape;202;p35"/>
          <p:cNvSpPr txBox="1"/>
          <p:nvPr>
            <p:ph idx="1" type="body"/>
          </p:nvPr>
        </p:nvSpPr>
        <p:spPr>
          <a:xfrm>
            <a:off x="628650" y="1369219"/>
            <a:ext cx="7886700" cy="3263400"/>
          </a:xfrm>
          <a:prstGeom prst="rect">
            <a:avLst/>
          </a:prstGeom>
        </p:spPr>
        <p:txBody>
          <a:bodyPr anchorCtr="0" anchor="t" bIns="34275" lIns="68575" spcFirstLastPara="1" rIns="68575" wrap="square" tIns="34275">
            <a:noAutofit/>
          </a:bodyPr>
          <a:lstStyle/>
          <a:p>
            <a:pPr indent="-355600" lvl="0" marL="457200" rtl="0" algn="l">
              <a:lnSpc>
                <a:spcPct val="200000"/>
              </a:lnSpc>
              <a:spcBef>
                <a:spcPts val="0"/>
              </a:spcBef>
              <a:spcAft>
                <a:spcPts val="0"/>
              </a:spcAft>
              <a:buClr>
                <a:srgbClr val="FFFFFF"/>
              </a:buClr>
              <a:buSzPts val="2000"/>
              <a:buFont typeface="Helvetica Neue Light"/>
              <a:buChar char="•"/>
            </a:pPr>
            <a:r>
              <a:rPr lang="en" sz="2000">
                <a:solidFill>
                  <a:srgbClr val="FFFFFF"/>
                </a:solidFill>
                <a:latin typeface="Helvetica Neue Light"/>
                <a:ea typeface="Helvetica Neue Light"/>
                <a:cs typeface="Helvetica Neue Light"/>
                <a:sym typeface="Helvetica Neue Light"/>
              </a:rPr>
              <a:t>Hiring new workers</a:t>
            </a:r>
            <a:endParaRPr sz="2000">
              <a:solidFill>
                <a:srgbClr val="FFFFFF"/>
              </a:solidFill>
              <a:latin typeface="Helvetica Neue Light"/>
              <a:ea typeface="Helvetica Neue Light"/>
              <a:cs typeface="Helvetica Neue Light"/>
              <a:sym typeface="Helvetica Neue Light"/>
            </a:endParaRPr>
          </a:p>
          <a:p>
            <a:pPr indent="-355600" lvl="0" marL="457200" rtl="0" algn="l">
              <a:lnSpc>
                <a:spcPct val="200000"/>
              </a:lnSpc>
              <a:spcBef>
                <a:spcPts val="0"/>
              </a:spcBef>
              <a:spcAft>
                <a:spcPts val="0"/>
              </a:spcAft>
              <a:buClr>
                <a:srgbClr val="FFFFFF"/>
              </a:buClr>
              <a:buSzPts val="2000"/>
              <a:buFont typeface="Helvetica Neue Light"/>
              <a:buChar char="•"/>
            </a:pPr>
            <a:r>
              <a:rPr lang="en" sz="2000">
                <a:solidFill>
                  <a:srgbClr val="FFFFFF"/>
                </a:solidFill>
                <a:latin typeface="Helvetica Neue Light"/>
                <a:ea typeface="Helvetica Neue Light"/>
                <a:cs typeface="Helvetica Neue Light"/>
                <a:sym typeface="Helvetica Neue Light"/>
              </a:rPr>
              <a:t>Integrating</a:t>
            </a:r>
            <a:r>
              <a:rPr lang="en" sz="2000">
                <a:solidFill>
                  <a:srgbClr val="FFFFFF"/>
                </a:solidFill>
                <a:latin typeface="Helvetica Neue Light"/>
                <a:ea typeface="Helvetica Neue Light"/>
                <a:cs typeface="Helvetica Neue Light"/>
                <a:sym typeface="Helvetica Neue Light"/>
              </a:rPr>
              <a:t> employees into the schedule</a:t>
            </a:r>
            <a:endParaRPr sz="2000">
              <a:solidFill>
                <a:srgbClr val="FFFFFF"/>
              </a:solidFill>
              <a:latin typeface="Helvetica Neue Light"/>
              <a:ea typeface="Helvetica Neue Light"/>
              <a:cs typeface="Helvetica Neue Light"/>
              <a:sym typeface="Helvetica Neue Light"/>
            </a:endParaRPr>
          </a:p>
          <a:p>
            <a:pPr indent="-355600" lvl="0" marL="457200" rtl="0" algn="l">
              <a:lnSpc>
                <a:spcPct val="200000"/>
              </a:lnSpc>
              <a:spcBef>
                <a:spcPts val="0"/>
              </a:spcBef>
              <a:spcAft>
                <a:spcPts val="0"/>
              </a:spcAft>
              <a:buClr>
                <a:srgbClr val="FFFFFF"/>
              </a:buClr>
              <a:buSzPts val="2000"/>
              <a:buFont typeface="Helvetica Neue Light"/>
              <a:buChar char="•"/>
            </a:pPr>
            <a:r>
              <a:rPr lang="en" sz="2000">
                <a:solidFill>
                  <a:srgbClr val="FFFFFF"/>
                </a:solidFill>
                <a:latin typeface="Helvetica Neue Light"/>
                <a:ea typeface="Helvetica Neue Light"/>
                <a:cs typeface="Helvetica Neue Light"/>
                <a:sym typeface="Helvetica Neue Light"/>
              </a:rPr>
              <a:t>Meeting the deadlines</a:t>
            </a:r>
            <a:endParaRPr sz="2000">
              <a:solidFill>
                <a:srgbClr val="FFFFFF"/>
              </a:solidFill>
              <a:latin typeface="Helvetica Neue Light"/>
              <a:ea typeface="Helvetica Neue Light"/>
              <a:cs typeface="Helvetica Neue Light"/>
              <a:sym typeface="Helvetica Neue Light"/>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363459"/>
        </a:solidFill>
      </p:bgPr>
    </p:bg>
    <p:spTree>
      <p:nvGrpSpPr>
        <p:cNvPr id="206" name="Shape 206"/>
        <p:cNvGrpSpPr/>
        <p:nvPr/>
      </p:nvGrpSpPr>
      <p:grpSpPr>
        <a:xfrm>
          <a:off x="0" y="0"/>
          <a:ext cx="0" cy="0"/>
          <a:chOff x="0" y="0"/>
          <a:chExt cx="0" cy="0"/>
        </a:xfrm>
      </p:grpSpPr>
      <p:sp>
        <p:nvSpPr>
          <p:cNvPr id="207" name="Google Shape;207;p36"/>
          <p:cNvSpPr txBox="1"/>
          <p:nvPr>
            <p:ph type="title"/>
          </p:nvPr>
        </p:nvSpPr>
        <p:spPr>
          <a:xfrm>
            <a:off x="628650" y="273844"/>
            <a:ext cx="7886700" cy="9942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solidFill>
                  <a:srgbClr val="FFFFFF"/>
                </a:solidFill>
                <a:latin typeface="Helvetica Neue Light"/>
                <a:ea typeface="Helvetica Neue Light"/>
                <a:cs typeface="Helvetica Neue Light"/>
                <a:sym typeface="Helvetica Neue Light"/>
              </a:rPr>
              <a:t>Licensing</a:t>
            </a:r>
            <a:r>
              <a:rPr lang="en">
                <a:solidFill>
                  <a:srgbClr val="FFFFFF"/>
                </a:solidFill>
                <a:latin typeface="Helvetica Neue Light"/>
                <a:ea typeface="Helvetica Neue Light"/>
                <a:cs typeface="Helvetica Neue Light"/>
                <a:sym typeface="Helvetica Neue Light"/>
              </a:rPr>
              <a:t> Risk</a:t>
            </a:r>
            <a:endParaRPr>
              <a:solidFill>
                <a:srgbClr val="FFFFFF"/>
              </a:solidFill>
              <a:latin typeface="Helvetica Neue Light"/>
              <a:ea typeface="Helvetica Neue Light"/>
              <a:cs typeface="Helvetica Neue Light"/>
              <a:sym typeface="Helvetica Neue Light"/>
            </a:endParaRPr>
          </a:p>
        </p:txBody>
      </p:sp>
      <p:pic>
        <p:nvPicPr>
          <p:cNvPr id="208" name="Google Shape;208;p36"/>
          <p:cNvPicPr preferRelativeResize="0"/>
          <p:nvPr/>
        </p:nvPicPr>
        <p:blipFill>
          <a:blip r:embed="rId3">
            <a:alphaModFix/>
          </a:blip>
          <a:stretch>
            <a:fillRect/>
          </a:stretch>
        </p:blipFill>
        <p:spPr>
          <a:xfrm>
            <a:off x="7478150" y="3527125"/>
            <a:ext cx="1594974" cy="1541524"/>
          </a:xfrm>
          <a:prstGeom prst="rect">
            <a:avLst/>
          </a:prstGeom>
          <a:noFill/>
          <a:ln>
            <a:noFill/>
          </a:ln>
        </p:spPr>
      </p:pic>
      <p:sp>
        <p:nvSpPr>
          <p:cNvPr id="209" name="Google Shape;209;p36"/>
          <p:cNvSpPr txBox="1"/>
          <p:nvPr>
            <p:ph idx="1" type="body"/>
          </p:nvPr>
        </p:nvSpPr>
        <p:spPr>
          <a:xfrm>
            <a:off x="628650" y="1369219"/>
            <a:ext cx="7886700" cy="3263400"/>
          </a:xfrm>
          <a:prstGeom prst="rect">
            <a:avLst/>
          </a:prstGeom>
        </p:spPr>
        <p:txBody>
          <a:bodyPr anchorCtr="0" anchor="t" bIns="34275" lIns="68575" spcFirstLastPara="1" rIns="68575" wrap="square" tIns="34275">
            <a:noAutofit/>
          </a:bodyPr>
          <a:lstStyle/>
          <a:p>
            <a:pPr indent="-355600" lvl="0" marL="457200" marR="0" rtl="0" algn="l">
              <a:lnSpc>
                <a:spcPct val="200000"/>
              </a:lnSpc>
              <a:spcBef>
                <a:spcPts val="0"/>
              </a:spcBef>
              <a:spcAft>
                <a:spcPts val="0"/>
              </a:spcAft>
              <a:buClr>
                <a:srgbClr val="FFFFFF"/>
              </a:buClr>
              <a:buSzPts val="2000"/>
              <a:buFont typeface="Helvetica Neue Light"/>
              <a:buChar char="•"/>
            </a:pPr>
            <a:r>
              <a:rPr lang="en" sz="2000">
                <a:solidFill>
                  <a:srgbClr val="FFFFFF"/>
                </a:solidFill>
                <a:latin typeface="Helvetica Neue Light"/>
                <a:ea typeface="Helvetica Neue Light"/>
                <a:cs typeface="Helvetica Neue Light"/>
                <a:sym typeface="Helvetica Neue Light"/>
              </a:rPr>
              <a:t>Acquiring </a:t>
            </a:r>
            <a:r>
              <a:rPr lang="en" sz="2000">
                <a:solidFill>
                  <a:srgbClr val="FFFFFF"/>
                </a:solidFill>
                <a:latin typeface="Helvetica Neue Light"/>
                <a:ea typeface="Helvetica Neue Light"/>
                <a:cs typeface="Helvetica Neue Light"/>
                <a:sym typeface="Helvetica Neue Light"/>
              </a:rPr>
              <a:t>Licenses</a:t>
            </a:r>
            <a:endParaRPr sz="2000">
              <a:solidFill>
                <a:srgbClr val="FFFFFF"/>
              </a:solidFill>
              <a:latin typeface="Helvetica Neue Light"/>
              <a:ea typeface="Helvetica Neue Light"/>
              <a:cs typeface="Helvetica Neue Light"/>
              <a:sym typeface="Helvetica Neue Light"/>
            </a:endParaRPr>
          </a:p>
          <a:p>
            <a:pPr indent="-355600" lvl="0" marL="457200" marR="0" rtl="0" algn="l">
              <a:lnSpc>
                <a:spcPct val="200000"/>
              </a:lnSpc>
              <a:spcBef>
                <a:spcPts val="0"/>
              </a:spcBef>
              <a:spcAft>
                <a:spcPts val="0"/>
              </a:spcAft>
              <a:buClr>
                <a:srgbClr val="FFFFFF"/>
              </a:buClr>
              <a:buSzPts val="2000"/>
              <a:buFont typeface="Helvetica Neue Light"/>
              <a:buChar char="•"/>
            </a:pPr>
            <a:r>
              <a:rPr lang="en" sz="2000">
                <a:solidFill>
                  <a:srgbClr val="FFFFFF"/>
                </a:solidFill>
                <a:latin typeface="Helvetica Neue Light"/>
                <a:ea typeface="Helvetica Neue Light"/>
                <a:cs typeface="Helvetica Neue Light"/>
                <a:sym typeface="Helvetica Neue Light"/>
              </a:rPr>
              <a:t>Forming a media team</a:t>
            </a:r>
            <a:endParaRPr sz="2000">
              <a:solidFill>
                <a:srgbClr val="FFFFFF"/>
              </a:solidFill>
              <a:latin typeface="Helvetica Neue Light"/>
              <a:ea typeface="Helvetica Neue Light"/>
              <a:cs typeface="Helvetica Neue Light"/>
              <a:sym typeface="Helvetica Neue Light"/>
            </a:endParaRPr>
          </a:p>
          <a:p>
            <a:pPr indent="-355600" lvl="0" marL="457200" marR="0" rtl="0" algn="l">
              <a:lnSpc>
                <a:spcPct val="200000"/>
              </a:lnSpc>
              <a:spcBef>
                <a:spcPts val="0"/>
              </a:spcBef>
              <a:spcAft>
                <a:spcPts val="0"/>
              </a:spcAft>
              <a:buClr>
                <a:srgbClr val="FFFFFF"/>
              </a:buClr>
              <a:buSzPts val="2000"/>
              <a:buFont typeface="Helvetica Neue Light"/>
              <a:buChar char="•"/>
            </a:pPr>
            <a:r>
              <a:rPr lang="en" sz="2000">
                <a:solidFill>
                  <a:srgbClr val="FFFFFF"/>
                </a:solidFill>
                <a:latin typeface="Helvetica Neue Light"/>
                <a:ea typeface="Helvetica Neue Light"/>
                <a:cs typeface="Helvetica Neue Light"/>
                <a:sym typeface="Helvetica Neue Light"/>
              </a:rPr>
              <a:t>Provide Incentives</a:t>
            </a:r>
            <a:endParaRPr sz="2000">
              <a:solidFill>
                <a:srgbClr val="FFFFFF"/>
              </a:solidFill>
              <a:latin typeface="Helvetica Neue Light"/>
              <a:ea typeface="Helvetica Neue Light"/>
              <a:cs typeface="Helvetica Neue Light"/>
              <a:sym typeface="Helvetica Neue Light"/>
            </a:endParaRPr>
          </a:p>
          <a:p>
            <a:pPr indent="-355600" lvl="0" marL="457200" marR="0" rtl="0" algn="l">
              <a:lnSpc>
                <a:spcPct val="200000"/>
              </a:lnSpc>
              <a:spcBef>
                <a:spcPts val="0"/>
              </a:spcBef>
              <a:spcAft>
                <a:spcPts val="0"/>
              </a:spcAft>
              <a:buClr>
                <a:srgbClr val="FFFFFF"/>
              </a:buClr>
              <a:buSzPts val="2000"/>
              <a:buFont typeface="Helvetica Neue Light"/>
              <a:buChar char="•"/>
            </a:pPr>
            <a:r>
              <a:rPr lang="en" sz="2000">
                <a:solidFill>
                  <a:srgbClr val="FFFFFF"/>
                </a:solidFill>
                <a:latin typeface="Helvetica Neue Light"/>
                <a:ea typeface="Helvetica Neue Light"/>
                <a:cs typeface="Helvetica Neue Light"/>
                <a:sym typeface="Helvetica Neue Light"/>
              </a:rPr>
              <a:t>Merge team into development</a:t>
            </a:r>
            <a:endParaRPr sz="2000">
              <a:solidFill>
                <a:srgbClr val="FFFFFF"/>
              </a:solidFill>
              <a:latin typeface="Helvetica Neue Light"/>
              <a:ea typeface="Helvetica Neue Light"/>
              <a:cs typeface="Helvetica Neue Light"/>
              <a:sym typeface="Helvetica Neue Ligh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363459"/>
        </a:solidFill>
      </p:bgPr>
    </p:bg>
    <p:spTree>
      <p:nvGrpSpPr>
        <p:cNvPr id="213" name="Shape 213"/>
        <p:cNvGrpSpPr/>
        <p:nvPr/>
      </p:nvGrpSpPr>
      <p:grpSpPr>
        <a:xfrm>
          <a:off x="0" y="0"/>
          <a:ext cx="0" cy="0"/>
          <a:chOff x="0" y="0"/>
          <a:chExt cx="0" cy="0"/>
        </a:xfrm>
      </p:grpSpPr>
      <p:sp>
        <p:nvSpPr>
          <p:cNvPr id="214" name="Google Shape;214;p37"/>
          <p:cNvSpPr txBox="1"/>
          <p:nvPr>
            <p:ph type="title"/>
          </p:nvPr>
        </p:nvSpPr>
        <p:spPr>
          <a:xfrm>
            <a:off x="628650" y="273844"/>
            <a:ext cx="7886700" cy="9942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solidFill>
                  <a:srgbClr val="FFFFFF"/>
                </a:solidFill>
                <a:latin typeface="Helvetica Neue Light"/>
                <a:ea typeface="Helvetica Neue Light"/>
                <a:cs typeface="Helvetica Neue Light"/>
                <a:sym typeface="Helvetica Neue Light"/>
              </a:rPr>
              <a:t>Funding</a:t>
            </a:r>
            <a:endParaRPr>
              <a:solidFill>
                <a:srgbClr val="FFFFFF"/>
              </a:solidFill>
              <a:latin typeface="Helvetica Neue Light"/>
              <a:ea typeface="Helvetica Neue Light"/>
              <a:cs typeface="Helvetica Neue Light"/>
              <a:sym typeface="Helvetica Neue Light"/>
            </a:endParaRPr>
          </a:p>
        </p:txBody>
      </p:sp>
      <p:pic>
        <p:nvPicPr>
          <p:cNvPr id="215" name="Google Shape;215;p37"/>
          <p:cNvPicPr preferRelativeResize="0"/>
          <p:nvPr/>
        </p:nvPicPr>
        <p:blipFill>
          <a:blip r:embed="rId3">
            <a:alphaModFix/>
          </a:blip>
          <a:stretch>
            <a:fillRect/>
          </a:stretch>
        </p:blipFill>
        <p:spPr>
          <a:xfrm>
            <a:off x="7478150" y="3527125"/>
            <a:ext cx="1594974" cy="1541524"/>
          </a:xfrm>
          <a:prstGeom prst="rect">
            <a:avLst/>
          </a:prstGeom>
          <a:noFill/>
          <a:ln>
            <a:noFill/>
          </a:ln>
        </p:spPr>
      </p:pic>
      <p:sp>
        <p:nvSpPr>
          <p:cNvPr id="216" name="Google Shape;216;p37"/>
          <p:cNvSpPr txBox="1"/>
          <p:nvPr>
            <p:ph idx="1" type="body"/>
          </p:nvPr>
        </p:nvSpPr>
        <p:spPr>
          <a:xfrm>
            <a:off x="628650" y="1369219"/>
            <a:ext cx="7886700" cy="3263400"/>
          </a:xfrm>
          <a:prstGeom prst="rect">
            <a:avLst/>
          </a:prstGeom>
        </p:spPr>
        <p:txBody>
          <a:bodyPr anchorCtr="0" anchor="t" bIns="34275" lIns="68575" spcFirstLastPara="1" rIns="68575" wrap="square" tIns="34275">
            <a:noAutofit/>
          </a:bodyPr>
          <a:lstStyle/>
          <a:p>
            <a:pPr indent="-355600" lvl="0" marL="457200" marR="0" rtl="0" algn="l">
              <a:lnSpc>
                <a:spcPct val="200000"/>
              </a:lnSpc>
              <a:spcBef>
                <a:spcPts val="0"/>
              </a:spcBef>
              <a:spcAft>
                <a:spcPts val="0"/>
              </a:spcAft>
              <a:buClr>
                <a:srgbClr val="FFFFFF"/>
              </a:buClr>
              <a:buSzPts val="2000"/>
              <a:buFont typeface="Helvetica Neue Light"/>
              <a:buChar char="•"/>
            </a:pPr>
            <a:r>
              <a:rPr lang="en" sz="2000">
                <a:solidFill>
                  <a:srgbClr val="FFFFFF"/>
                </a:solidFill>
                <a:latin typeface="Helvetica Neue Light"/>
                <a:ea typeface="Helvetica Neue Light"/>
                <a:cs typeface="Helvetica Neue Light"/>
                <a:sym typeface="Helvetica Neue Light"/>
              </a:rPr>
              <a:t>Freemium</a:t>
            </a:r>
            <a:endParaRPr sz="2000">
              <a:solidFill>
                <a:srgbClr val="FFFFFF"/>
              </a:solidFill>
              <a:latin typeface="Helvetica Neue Light"/>
              <a:ea typeface="Helvetica Neue Light"/>
              <a:cs typeface="Helvetica Neue Light"/>
              <a:sym typeface="Helvetica Neue Light"/>
            </a:endParaRPr>
          </a:p>
          <a:p>
            <a:pPr indent="-355600" lvl="0" marL="457200" marR="0" rtl="0" algn="l">
              <a:lnSpc>
                <a:spcPct val="200000"/>
              </a:lnSpc>
              <a:spcBef>
                <a:spcPts val="0"/>
              </a:spcBef>
              <a:spcAft>
                <a:spcPts val="0"/>
              </a:spcAft>
              <a:buClr>
                <a:srgbClr val="FFFFFF"/>
              </a:buClr>
              <a:buSzPts val="2000"/>
              <a:buFont typeface="Helvetica Neue Light"/>
              <a:buChar char="•"/>
            </a:pPr>
            <a:r>
              <a:rPr lang="en" sz="2000">
                <a:solidFill>
                  <a:srgbClr val="FFFFFF"/>
                </a:solidFill>
                <a:latin typeface="Helvetica Neue Light"/>
                <a:ea typeface="Helvetica Neue Light"/>
                <a:cs typeface="Helvetica Neue Light"/>
                <a:sym typeface="Helvetica Neue Light"/>
              </a:rPr>
              <a:t>Advertisements</a:t>
            </a:r>
            <a:endParaRPr sz="2000">
              <a:solidFill>
                <a:srgbClr val="FFFFFF"/>
              </a:solidFill>
              <a:latin typeface="Helvetica Neue Light"/>
              <a:ea typeface="Helvetica Neue Light"/>
              <a:cs typeface="Helvetica Neue Light"/>
              <a:sym typeface="Helvetica Neue Light"/>
            </a:endParaRPr>
          </a:p>
          <a:p>
            <a:pPr indent="-355600" lvl="0" marL="457200" marR="0" rtl="0" algn="l">
              <a:lnSpc>
                <a:spcPct val="200000"/>
              </a:lnSpc>
              <a:spcBef>
                <a:spcPts val="0"/>
              </a:spcBef>
              <a:spcAft>
                <a:spcPts val="0"/>
              </a:spcAft>
              <a:buClr>
                <a:srgbClr val="FFFFFF"/>
              </a:buClr>
              <a:buSzPts val="2000"/>
              <a:buFont typeface="Helvetica Neue Light"/>
              <a:buChar char="•"/>
            </a:pPr>
            <a:r>
              <a:rPr lang="en" sz="2000">
                <a:solidFill>
                  <a:srgbClr val="FFFFFF"/>
                </a:solidFill>
                <a:latin typeface="Helvetica Neue Light"/>
                <a:ea typeface="Helvetica Neue Light"/>
                <a:cs typeface="Helvetica Neue Light"/>
                <a:sym typeface="Helvetica Neue Light"/>
              </a:rPr>
              <a:t>Paid model</a:t>
            </a:r>
            <a:endParaRPr sz="2000">
              <a:solidFill>
                <a:srgbClr val="FFFFFF"/>
              </a:solidFill>
              <a:latin typeface="Helvetica Neue Light"/>
              <a:ea typeface="Helvetica Neue Light"/>
              <a:cs typeface="Helvetica Neue Light"/>
              <a:sym typeface="Helvetica Neue Light"/>
            </a:endParaRPr>
          </a:p>
          <a:p>
            <a:pPr indent="-355600" lvl="0" marL="457200" marR="0" rtl="0" algn="l">
              <a:lnSpc>
                <a:spcPct val="200000"/>
              </a:lnSpc>
              <a:spcBef>
                <a:spcPts val="0"/>
              </a:spcBef>
              <a:spcAft>
                <a:spcPts val="0"/>
              </a:spcAft>
              <a:buClr>
                <a:srgbClr val="FFFFFF"/>
              </a:buClr>
              <a:buSzPts val="2000"/>
              <a:buFont typeface="Helvetica Neue Light"/>
              <a:buChar char="•"/>
            </a:pPr>
            <a:r>
              <a:rPr lang="en" sz="2000">
                <a:solidFill>
                  <a:srgbClr val="FFFFFF"/>
                </a:solidFill>
                <a:latin typeface="Helvetica Neue Light"/>
                <a:ea typeface="Helvetica Neue Light"/>
                <a:cs typeface="Helvetica Neue Light"/>
                <a:sym typeface="Helvetica Neue Light"/>
              </a:rPr>
              <a:t>Subscription based</a:t>
            </a:r>
            <a:endParaRPr sz="2000">
              <a:solidFill>
                <a:srgbClr val="FFFFFF"/>
              </a:solidFill>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None/>
            </a:pPr>
            <a:r>
              <a:t/>
            </a:r>
            <a:endParaRPr sz="2000">
              <a:solidFill>
                <a:srgbClr val="FFFFFF"/>
              </a:solidFill>
              <a:latin typeface="Helvetica Neue Light"/>
              <a:ea typeface="Helvetica Neue Light"/>
              <a:cs typeface="Helvetica Neue Light"/>
              <a:sym typeface="Helvetica Neue Light"/>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363459"/>
        </a:solidFill>
      </p:bgPr>
    </p:bg>
    <p:spTree>
      <p:nvGrpSpPr>
        <p:cNvPr id="220" name="Shape 220"/>
        <p:cNvGrpSpPr/>
        <p:nvPr/>
      </p:nvGrpSpPr>
      <p:grpSpPr>
        <a:xfrm>
          <a:off x="0" y="0"/>
          <a:ext cx="0" cy="0"/>
          <a:chOff x="0" y="0"/>
          <a:chExt cx="0" cy="0"/>
        </a:xfrm>
      </p:grpSpPr>
      <p:sp>
        <p:nvSpPr>
          <p:cNvPr id="221" name="Google Shape;221;p38"/>
          <p:cNvSpPr txBox="1"/>
          <p:nvPr>
            <p:ph type="title"/>
          </p:nvPr>
        </p:nvSpPr>
        <p:spPr>
          <a:xfrm>
            <a:off x="628650" y="273844"/>
            <a:ext cx="7886700" cy="9942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solidFill>
                  <a:srgbClr val="FFFFFF"/>
                </a:solidFill>
                <a:latin typeface="Helvetica Neue Light"/>
                <a:ea typeface="Helvetica Neue Light"/>
                <a:cs typeface="Helvetica Neue Light"/>
                <a:sym typeface="Helvetica Neue Light"/>
              </a:rPr>
              <a:t>Funding</a:t>
            </a:r>
            <a:endParaRPr>
              <a:solidFill>
                <a:srgbClr val="FFFFFF"/>
              </a:solidFill>
              <a:latin typeface="Helvetica Neue Light"/>
              <a:ea typeface="Helvetica Neue Light"/>
              <a:cs typeface="Helvetica Neue Light"/>
              <a:sym typeface="Helvetica Neue Light"/>
            </a:endParaRPr>
          </a:p>
        </p:txBody>
      </p:sp>
      <p:pic>
        <p:nvPicPr>
          <p:cNvPr id="222" name="Google Shape;222;p38"/>
          <p:cNvPicPr preferRelativeResize="0"/>
          <p:nvPr/>
        </p:nvPicPr>
        <p:blipFill>
          <a:blip r:embed="rId3">
            <a:alphaModFix/>
          </a:blip>
          <a:stretch>
            <a:fillRect/>
          </a:stretch>
        </p:blipFill>
        <p:spPr>
          <a:xfrm>
            <a:off x="7478150" y="3527125"/>
            <a:ext cx="1594974" cy="1541524"/>
          </a:xfrm>
          <a:prstGeom prst="rect">
            <a:avLst/>
          </a:prstGeom>
          <a:noFill/>
          <a:ln>
            <a:noFill/>
          </a:ln>
        </p:spPr>
      </p:pic>
      <p:pic>
        <p:nvPicPr>
          <p:cNvPr id="223" name="Google Shape;223;p38"/>
          <p:cNvPicPr preferRelativeResize="0"/>
          <p:nvPr/>
        </p:nvPicPr>
        <p:blipFill>
          <a:blip r:embed="rId4">
            <a:alphaModFix/>
          </a:blip>
          <a:stretch>
            <a:fillRect/>
          </a:stretch>
        </p:blipFill>
        <p:spPr>
          <a:xfrm>
            <a:off x="628650" y="985319"/>
            <a:ext cx="3439106" cy="3570657"/>
          </a:xfrm>
          <a:prstGeom prst="rect">
            <a:avLst/>
          </a:prstGeom>
          <a:noFill/>
          <a:ln>
            <a:noFill/>
          </a:ln>
        </p:spPr>
      </p:pic>
      <p:sp>
        <p:nvSpPr>
          <p:cNvPr id="224" name="Google Shape;224;p38"/>
          <p:cNvSpPr txBox="1"/>
          <p:nvPr/>
        </p:nvSpPr>
        <p:spPr>
          <a:xfrm>
            <a:off x="4001775" y="824800"/>
            <a:ext cx="4182300" cy="183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100">
                <a:solidFill>
                  <a:srgbClr val="FFFFFF"/>
                </a:solidFill>
                <a:latin typeface="Helvetica Neue Light"/>
                <a:ea typeface="Helvetica Neue Light"/>
                <a:cs typeface="Helvetica Neue Light"/>
                <a:sym typeface="Helvetica Neue Light"/>
              </a:rPr>
              <a:t>For every song played:</a:t>
            </a:r>
            <a:endParaRPr sz="2100">
              <a:solidFill>
                <a:srgbClr val="FFFFFF"/>
              </a:solidFill>
              <a:latin typeface="Helvetica Neue Light"/>
              <a:ea typeface="Helvetica Neue Light"/>
              <a:cs typeface="Helvetica Neue Light"/>
              <a:sym typeface="Helvetica Neue Light"/>
            </a:endParaRPr>
          </a:p>
          <a:p>
            <a:pPr indent="0" lvl="0" marL="0" rtl="0" algn="l">
              <a:spcBef>
                <a:spcPts val="0"/>
              </a:spcBef>
              <a:spcAft>
                <a:spcPts val="0"/>
              </a:spcAft>
              <a:buNone/>
            </a:pPr>
            <a:r>
              <a:rPr lang="en" sz="2100">
                <a:solidFill>
                  <a:srgbClr val="FFFFFF"/>
                </a:solidFill>
                <a:latin typeface="Helvetica Neue Light"/>
                <a:ea typeface="Helvetica Neue Light"/>
                <a:cs typeface="Helvetica Neue Light"/>
                <a:sym typeface="Helvetica Neue Light"/>
              </a:rPr>
              <a:t>$0.02 CAD -&gt; Artist</a:t>
            </a:r>
            <a:endParaRPr sz="2100">
              <a:solidFill>
                <a:srgbClr val="FFFFFF"/>
              </a:solidFill>
              <a:latin typeface="Helvetica Neue Light"/>
              <a:ea typeface="Helvetica Neue Light"/>
              <a:cs typeface="Helvetica Neue Light"/>
              <a:sym typeface="Helvetica Neue Light"/>
            </a:endParaRPr>
          </a:p>
          <a:p>
            <a:pPr indent="0" lvl="0" marL="0" rtl="0" algn="l">
              <a:spcBef>
                <a:spcPts val="0"/>
              </a:spcBef>
              <a:spcAft>
                <a:spcPts val="0"/>
              </a:spcAft>
              <a:buNone/>
            </a:pPr>
            <a:r>
              <a:rPr lang="en" sz="2100">
                <a:solidFill>
                  <a:srgbClr val="FFFFFF"/>
                </a:solidFill>
                <a:latin typeface="Helvetica Neue Light"/>
                <a:ea typeface="Helvetica Neue Light"/>
                <a:cs typeface="Helvetica Neue Light"/>
                <a:sym typeface="Helvetica Neue Light"/>
              </a:rPr>
              <a:t>$0.01 CAD -&gt; Rights Holders</a:t>
            </a:r>
            <a:endParaRPr sz="2100">
              <a:solidFill>
                <a:srgbClr val="FFFFFF"/>
              </a:solidFill>
              <a:latin typeface="Helvetica Neue Light"/>
              <a:ea typeface="Helvetica Neue Light"/>
              <a:cs typeface="Helvetica Neue Light"/>
              <a:sym typeface="Helvetica Neue Light"/>
            </a:endParaRPr>
          </a:p>
          <a:p>
            <a:pPr indent="0" lvl="0" marL="0" rtl="0" algn="l">
              <a:spcBef>
                <a:spcPts val="0"/>
              </a:spcBef>
              <a:spcAft>
                <a:spcPts val="0"/>
              </a:spcAft>
              <a:buNone/>
            </a:pPr>
            <a:r>
              <a:t/>
            </a:r>
            <a:endParaRPr sz="2100">
              <a:solidFill>
                <a:srgbClr val="FFFFFF"/>
              </a:solidFill>
              <a:latin typeface="Helvetica Neue Light"/>
              <a:ea typeface="Helvetica Neue Light"/>
              <a:cs typeface="Helvetica Neue Light"/>
              <a:sym typeface="Helvetica Neue Light"/>
            </a:endParaRPr>
          </a:p>
          <a:p>
            <a:pPr indent="0" lvl="0" marL="0" rtl="0" algn="l">
              <a:spcBef>
                <a:spcPts val="0"/>
              </a:spcBef>
              <a:spcAft>
                <a:spcPts val="0"/>
              </a:spcAft>
              <a:buNone/>
            </a:pPr>
            <a:r>
              <a:t/>
            </a:r>
            <a:endParaRPr sz="2100">
              <a:solidFill>
                <a:srgbClr val="FFFFFF"/>
              </a:solidFill>
              <a:latin typeface="Helvetica Neue Light"/>
              <a:ea typeface="Helvetica Neue Light"/>
              <a:cs typeface="Helvetica Neue Light"/>
              <a:sym typeface="Helvetica Neue Light"/>
            </a:endParaRPr>
          </a:p>
          <a:p>
            <a:pPr indent="0" lvl="0" marL="0" rtl="0" algn="l">
              <a:spcBef>
                <a:spcPts val="0"/>
              </a:spcBef>
              <a:spcAft>
                <a:spcPts val="0"/>
              </a:spcAft>
              <a:buNone/>
            </a:pPr>
            <a:r>
              <a:t/>
            </a:r>
            <a:endParaRPr sz="2100">
              <a:solidFill>
                <a:srgbClr val="FFFFFF"/>
              </a:solidFill>
              <a:latin typeface="Helvetica Neue Light"/>
              <a:ea typeface="Helvetica Neue Light"/>
              <a:cs typeface="Helvetica Neue Light"/>
              <a:sym typeface="Helvetica Neue Light"/>
            </a:endParaRPr>
          </a:p>
          <a:p>
            <a:pPr indent="0" lvl="0" marL="0" rtl="0" algn="l">
              <a:spcBef>
                <a:spcPts val="0"/>
              </a:spcBef>
              <a:spcAft>
                <a:spcPts val="0"/>
              </a:spcAft>
              <a:buNone/>
            </a:pPr>
            <a:r>
              <a:rPr lang="en" sz="2100">
                <a:solidFill>
                  <a:srgbClr val="FFFFFF"/>
                </a:solidFill>
                <a:latin typeface="Helvetica Neue Light"/>
                <a:ea typeface="Helvetica Neue Light"/>
                <a:cs typeface="Helvetica Neue Light"/>
                <a:sym typeface="Helvetica Neue Light"/>
              </a:rPr>
              <a:t>Membership information:</a:t>
            </a:r>
            <a:endParaRPr sz="2100">
              <a:solidFill>
                <a:srgbClr val="FFFFFF"/>
              </a:solidFill>
              <a:latin typeface="Helvetica Neue Light"/>
              <a:ea typeface="Helvetica Neue Light"/>
              <a:cs typeface="Helvetica Neue Light"/>
              <a:sym typeface="Helvetica Neue Light"/>
            </a:endParaRPr>
          </a:p>
          <a:p>
            <a:pPr indent="0" lvl="0" marL="0" rtl="0" algn="l">
              <a:spcBef>
                <a:spcPts val="0"/>
              </a:spcBef>
              <a:spcAft>
                <a:spcPts val="0"/>
              </a:spcAft>
              <a:buNone/>
            </a:pPr>
            <a:r>
              <a:rPr lang="en" sz="2100">
                <a:solidFill>
                  <a:srgbClr val="FFFFFF"/>
                </a:solidFill>
                <a:latin typeface="Helvetica Neue Light"/>
                <a:ea typeface="Helvetica Neue Light"/>
                <a:cs typeface="Helvetica Neue Light"/>
                <a:sym typeface="Helvetica Neue Light"/>
              </a:rPr>
              <a:t>- $10 monthly</a:t>
            </a:r>
            <a:endParaRPr sz="2100">
              <a:solidFill>
                <a:srgbClr val="FFFFFF"/>
              </a:solidFill>
              <a:latin typeface="Helvetica Neue Light"/>
              <a:ea typeface="Helvetica Neue Light"/>
              <a:cs typeface="Helvetica Neue Light"/>
              <a:sym typeface="Helvetica Neue Light"/>
            </a:endParaRPr>
          </a:p>
          <a:p>
            <a:pPr indent="0" lvl="0" marL="0" rtl="0" algn="l">
              <a:spcBef>
                <a:spcPts val="0"/>
              </a:spcBef>
              <a:spcAft>
                <a:spcPts val="0"/>
              </a:spcAft>
              <a:buNone/>
            </a:pPr>
            <a:r>
              <a:rPr lang="en" sz="2100">
                <a:solidFill>
                  <a:srgbClr val="FFFFFF"/>
                </a:solidFill>
                <a:latin typeface="Helvetica Neue Light"/>
                <a:ea typeface="Helvetica Neue Light"/>
                <a:cs typeface="Helvetica Neue Light"/>
                <a:sym typeface="Helvetica Neue Light"/>
              </a:rPr>
              <a:t>- access to offline play, </a:t>
            </a:r>
            <a:endParaRPr sz="2100">
              <a:solidFill>
                <a:srgbClr val="FFFFFF"/>
              </a:solidFill>
              <a:latin typeface="Helvetica Neue Light"/>
              <a:ea typeface="Helvetica Neue Light"/>
              <a:cs typeface="Helvetica Neue Light"/>
              <a:sym typeface="Helvetica Neue Light"/>
            </a:endParaRPr>
          </a:p>
          <a:p>
            <a:pPr indent="0" lvl="0" marL="0" rtl="0" algn="l">
              <a:spcBef>
                <a:spcPts val="0"/>
              </a:spcBef>
              <a:spcAft>
                <a:spcPts val="0"/>
              </a:spcAft>
              <a:buNone/>
            </a:pPr>
            <a:r>
              <a:rPr lang="en" sz="2100">
                <a:solidFill>
                  <a:srgbClr val="FFFFFF"/>
                </a:solidFill>
                <a:latin typeface="Helvetica Neue Light"/>
                <a:ea typeface="Helvetica Neue Light"/>
                <a:cs typeface="Helvetica Neue Light"/>
                <a:sym typeface="Helvetica Neue Light"/>
              </a:rPr>
              <a:t>lossless FLAC playback, etc.</a:t>
            </a:r>
            <a:endParaRPr sz="2100">
              <a:solidFill>
                <a:srgbClr val="FFFFFF"/>
              </a:solidFill>
              <a:latin typeface="Helvetica Neue Light"/>
              <a:ea typeface="Helvetica Neue Light"/>
              <a:cs typeface="Helvetica Neue Light"/>
              <a:sym typeface="Helvetica Neue Light"/>
            </a:endParaRPr>
          </a:p>
          <a:p>
            <a:pPr indent="0" lvl="0" marL="0" rtl="0" algn="l">
              <a:spcBef>
                <a:spcPts val="0"/>
              </a:spcBef>
              <a:spcAft>
                <a:spcPts val="0"/>
              </a:spcAft>
              <a:buNone/>
            </a:pPr>
            <a:r>
              <a:t/>
            </a:r>
            <a:endParaRPr sz="2100">
              <a:solidFill>
                <a:srgbClr val="FFFFFF"/>
              </a:solidFill>
              <a:latin typeface="Helvetica Neue Light"/>
              <a:ea typeface="Helvetica Neue Light"/>
              <a:cs typeface="Helvetica Neue Light"/>
              <a:sym typeface="Helvetica Neue Light"/>
            </a:endParaRPr>
          </a:p>
        </p:txBody>
      </p:sp>
      <p:sp>
        <p:nvSpPr>
          <p:cNvPr id="225" name="Google Shape;225;p38"/>
          <p:cNvSpPr txBox="1"/>
          <p:nvPr/>
        </p:nvSpPr>
        <p:spPr>
          <a:xfrm>
            <a:off x="2728950" y="2805500"/>
            <a:ext cx="1194900" cy="77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000">
                <a:latin typeface="Helvetica Neue Light"/>
                <a:ea typeface="Helvetica Neue Light"/>
                <a:cs typeface="Helvetica Neue Light"/>
                <a:sym typeface="Helvetica Neue Light"/>
              </a:rPr>
              <a:t>Costs, licensing, servers, payroll, profit, etc.</a:t>
            </a:r>
            <a:endParaRPr i="1" sz="1000">
              <a:latin typeface="Helvetica Neue Light"/>
              <a:ea typeface="Helvetica Neue Light"/>
              <a:cs typeface="Helvetica Neue Light"/>
              <a:sym typeface="Helvetica Neue Light"/>
            </a:endParaRPr>
          </a:p>
        </p:txBody>
      </p:sp>
      <p:sp>
        <p:nvSpPr>
          <p:cNvPr id="226" name="Google Shape;226;p38"/>
          <p:cNvSpPr txBox="1"/>
          <p:nvPr/>
        </p:nvSpPr>
        <p:spPr>
          <a:xfrm>
            <a:off x="2728950" y="2441900"/>
            <a:ext cx="1857300" cy="36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000">
                <a:latin typeface="Helvetica Neue Light"/>
                <a:ea typeface="Helvetica Neue Light"/>
                <a:cs typeface="Helvetica Neue Light"/>
                <a:sym typeface="Helvetica Neue Light"/>
              </a:rPr>
              <a:t>Payout to artists, stakeholders, etc.</a:t>
            </a:r>
            <a:endParaRPr i="1" sz="1000">
              <a:latin typeface="Helvetica Neue Light"/>
              <a:ea typeface="Helvetica Neue Light"/>
              <a:cs typeface="Helvetica Neue Light"/>
              <a:sym typeface="Helvetica Neue Light"/>
            </a:endParaRPr>
          </a:p>
        </p:txBody>
      </p:sp>
      <p:sp>
        <p:nvSpPr>
          <p:cNvPr id="227" name="Google Shape;227;p38"/>
          <p:cNvSpPr/>
          <p:nvPr/>
        </p:nvSpPr>
        <p:spPr>
          <a:xfrm>
            <a:off x="1533975" y="3188700"/>
            <a:ext cx="1136400" cy="545400"/>
          </a:xfrm>
          <a:prstGeom prst="rect">
            <a:avLst/>
          </a:prstGeom>
          <a:solidFill>
            <a:srgbClr val="D8E02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38"/>
          <p:cNvSpPr/>
          <p:nvPr/>
        </p:nvSpPr>
        <p:spPr>
          <a:xfrm>
            <a:off x="2202875" y="1915825"/>
            <a:ext cx="1246800" cy="621000"/>
          </a:xfrm>
          <a:prstGeom prst="roundRect">
            <a:avLst>
              <a:gd fmla="val 16667" name="adj"/>
            </a:avLst>
          </a:prstGeom>
          <a:solidFill>
            <a:srgbClr val="FBB0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38"/>
          <p:cNvSpPr txBox="1"/>
          <p:nvPr/>
        </p:nvSpPr>
        <p:spPr>
          <a:xfrm>
            <a:off x="2202875" y="1915825"/>
            <a:ext cx="1019700" cy="40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latin typeface="Helvetica Neue Light"/>
                <a:ea typeface="Helvetica Neue Light"/>
                <a:cs typeface="Helvetica Neue Light"/>
                <a:sym typeface="Helvetica Neue Light"/>
              </a:rPr>
              <a:t>35%</a:t>
            </a:r>
            <a:endParaRPr sz="3000">
              <a:latin typeface="Helvetica Neue Light"/>
              <a:ea typeface="Helvetica Neue Light"/>
              <a:cs typeface="Helvetica Neue Light"/>
              <a:sym typeface="Helvetica Neue Light"/>
            </a:endParaRPr>
          </a:p>
        </p:txBody>
      </p:sp>
      <p:sp>
        <p:nvSpPr>
          <p:cNvPr id="230" name="Google Shape;230;p38"/>
          <p:cNvSpPr txBox="1"/>
          <p:nvPr/>
        </p:nvSpPr>
        <p:spPr>
          <a:xfrm>
            <a:off x="1650675" y="3184600"/>
            <a:ext cx="1019700" cy="40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latin typeface="Helvetica Neue Light"/>
                <a:ea typeface="Helvetica Neue Light"/>
                <a:cs typeface="Helvetica Neue Light"/>
                <a:sym typeface="Helvetica Neue Light"/>
              </a:rPr>
              <a:t>6</a:t>
            </a:r>
            <a:r>
              <a:rPr lang="en" sz="3000">
                <a:latin typeface="Helvetica Neue Light"/>
                <a:ea typeface="Helvetica Neue Light"/>
                <a:cs typeface="Helvetica Neue Light"/>
                <a:sym typeface="Helvetica Neue Light"/>
              </a:rPr>
              <a:t>5%</a:t>
            </a:r>
            <a:endParaRPr sz="3000">
              <a:latin typeface="Helvetica Neue Light"/>
              <a:ea typeface="Helvetica Neue Light"/>
              <a:cs typeface="Helvetica Neue Light"/>
              <a:sym typeface="Helvetica Neue Light"/>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363459"/>
        </a:solidFill>
      </p:bgPr>
    </p:bg>
    <p:spTree>
      <p:nvGrpSpPr>
        <p:cNvPr id="234" name="Shape 234"/>
        <p:cNvGrpSpPr/>
        <p:nvPr/>
      </p:nvGrpSpPr>
      <p:grpSpPr>
        <a:xfrm>
          <a:off x="0" y="0"/>
          <a:ext cx="0" cy="0"/>
          <a:chOff x="0" y="0"/>
          <a:chExt cx="0" cy="0"/>
        </a:xfrm>
      </p:grpSpPr>
      <p:sp>
        <p:nvSpPr>
          <p:cNvPr id="235" name="Google Shape;235;p39"/>
          <p:cNvSpPr txBox="1"/>
          <p:nvPr>
            <p:ph type="title"/>
          </p:nvPr>
        </p:nvSpPr>
        <p:spPr>
          <a:xfrm>
            <a:off x="628650" y="273844"/>
            <a:ext cx="7886700" cy="9942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solidFill>
                  <a:srgbClr val="FFFFFF"/>
                </a:solidFill>
                <a:latin typeface="Helvetica Neue Light"/>
                <a:ea typeface="Helvetica Neue Light"/>
                <a:cs typeface="Helvetica Neue Light"/>
                <a:sym typeface="Helvetica Neue Light"/>
              </a:rPr>
              <a:t>Activity Diagram</a:t>
            </a:r>
            <a:endParaRPr>
              <a:solidFill>
                <a:srgbClr val="FFFFFF"/>
              </a:solidFill>
              <a:latin typeface="Helvetica Neue Light"/>
              <a:ea typeface="Helvetica Neue Light"/>
              <a:cs typeface="Helvetica Neue Light"/>
              <a:sym typeface="Helvetica Neue Light"/>
            </a:endParaRPr>
          </a:p>
        </p:txBody>
      </p:sp>
      <p:sp>
        <p:nvSpPr>
          <p:cNvPr id="236" name="Google Shape;236;p39"/>
          <p:cNvSpPr txBox="1"/>
          <p:nvPr>
            <p:ph idx="1" type="body"/>
          </p:nvPr>
        </p:nvSpPr>
        <p:spPr>
          <a:xfrm>
            <a:off x="628650" y="1369219"/>
            <a:ext cx="7886700" cy="3263400"/>
          </a:xfrm>
          <a:prstGeom prst="rect">
            <a:avLst/>
          </a:prstGeom>
        </p:spPr>
        <p:txBody>
          <a:bodyPr anchorCtr="0" anchor="t" bIns="34275" lIns="68575" spcFirstLastPara="1" rIns="68575" wrap="square" tIns="34275">
            <a:noAutofit/>
          </a:bodyPr>
          <a:lstStyle/>
          <a:p>
            <a:pPr indent="-361950" lvl="0" marL="457200" rtl="0" algn="l">
              <a:lnSpc>
                <a:spcPct val="115000"/>
              </a:lnSpc>
              <a:spcBef>
                <a:spcPts val="0"/>
              </a:spcBef>
              <a:spcAft>
                <a:spcPts val="0"/>
              </a:spcAft>
              <a:buClr>
                <a:srgbClr val="FFFFFF"/>
              </a:buClr>
              <a:buSzPts val="2100"/>
              <a:buFont typeface="Helvetica Neue Light"/>
              <a:buChar char="•"/>
            </a:pPr>
            <a:r>
              <a:t/>
            </a:r>
            <a:endParaRPr>
              <a:solidFill>
                <a:srgbClr val="FFFFFF"/>
              </a:solidFill>
              <a:latin typeface="Helvetica Neue Light"/>
              <a:ea typeface="Helvetica Neue Light"/>
              <a:cs typeface="Helvetica Neue Light"/>
              <a:sym typeface="Helvetica Neue Light"/>
            </a:endParaRPr>
          </a:p>
        </p:txBody>
      </p:sp>
      <p:pic>
        <p:nvPicPr>
          <p:cNvPr id="237" name="Google Shape;237;p39"/>
          <p:cNvPicPr preferRelativeResize="0"/>
          <p:nvPr/>
        </p:nvPicPr>
        <p:blipFill>
          <a:blip r:embed="rId3">
            <a:alphaModFix/>
          </a:blip>
          <a:stretch>
            <a:fillRect/>
          </a:stretch>
        </p:blipFill>
        <p:spPr>
          <a:xfrm>
            <a:off x="599088" y="1008750"/>
            <a:ext cx="7517218" cy="3623875"/>
          </a:xfrm>
          <a:prstGeom prst="rect">
            <a:avLst/>
          </a:prstGeom>
          <a:noFill/>
          <a:ln>
            <a:noFill/>
          </a:ln>
        </p:spPr>
      </p:pic>
      <p:pic>
        <p:nvPicPr>
          <p:cNvPr id="238" name="Google Shape;238;p39"/>
          <p:cNvPicPr preferRelativeResize="0"/>
          <p:nvPr/>
        </p:nvPicPr>
        <p:blipFill>
          <a:blip r:embed="rId4">
            <a:alphaModFix/>
          </a:blip>
          <a:stretch>
            <a:fillRect/>
          </a:stretch>
        </p:blipFill>
        <p:spPr>
          <a:xfrm>
            <a:off x="7478150" y="3527125"/>
            <a:ext cx="1594974" cy="1541524"/>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363459"/>
        </a:solidFill>
      </p:bgPr>
    </p:bg>
    <p:spTree>
      <p:nvGrpSpPr>
        <p:cNvPr id="242" name="Shape 242"/>
        <p:cNvGrpSpPr/>
        <p:nvPr/>
      </p:nvGrpSpPr>
      <p:grpSpPr>
        <a:xfrm>
          <a:off x="0" y="0"/>
          <a:ext cx="0" cy="0"/>
          <a:chOff x="0" y="0"/>
          <a:chExt cx="0" cy="0"/>
        </a:xfrm>
      </p:grpSpPr>
      <p:sp>
        <p:nvSpPr>
          <p:cNvPr id="243" name="Google Shape;243;p40"/>
          <p:cNvSpPr txBox="1"/>
          <p:nvPr>
            <p:ph type="title"/>
          </p:nvPr>
        </p:nvSpPr>
        <p:spPr>
          <a:xfrm>
            <a:off x="628650" y="-107156"/>
            <a:ext cx="7886700" cy="9942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solidFill>
                  <a:srgbClr val="FFFFFF"/>
                </a:solidFill>
                <a:latin typeface="Helvetica Neue Light"/>
                <a:ea typeface="Helvetica Neue Light"/>
                <a:cs typeface="Helvetica Neue Light"/>
                <a:sym typeface="Helvetica Neue Light"/>
              </a:rPr>
              <a:t>Gantt Chart</a:t>
            </a:r>
            <a:endParaRPr>
              <a:solidFill>
                <a:srgbClr val="FFFFFF"/>
              </a:solidFill>
              <a:latin typeface="Helvetica Neue Light"/>
              <a:ea typeface="Helvetica Neue Light"/>
              <a:cs typeface="Helvetica Neue Light"/>
              <a:sym typeface="Helvetica Neue Light"/>
            </a:endParaRPr>
          </a:p>
        </p:txBody>
      </p:sp>
      <p:pic>
        <p:nvPicPr>
          <p:cNvPr id="244" name="Google Shape;244;p40"/>
          <p:cNvPicPr preferRelativeResize="0"/>
          <p:nvPr/>
        </p:nvPicPr>
        <p:blipFill>
          <a:blip r:embed="rId3">
            <a:alphaModFix/>
          </a:blip>
          <a:stretch>
            <a:fillRect/>
          </a:stretch>
        </p:blipFill>
        <p:spPr>
          <a:xfrm>
            <a:off x="7478150" y="3527125"/>
            <a:ext cx="1594974" cy="1541524"/>
          </a:xfrm>
          <a:prstGeom prst="rect">
            <a:avLst/>
          </a:prstGeom>
          <a:noFill/>
          <a:ln>
            <a:noFill/>
          </a:ln>
        </p:spPr>
      </p:pic>
      <p:pic>
        <p:nvPicPr>
          <p:cNvPr id="245" name="Google Shape;245;p40"/>
          <p:cNvPicPr preferRelativeResize="0"/>
          <p:nvPr/>
        </p:nvPicPr>
        <p:blipFill>
          <a:blip r:embed="rId4">
            <a:alphaModFix/>
          </a:blip>
          <a:stretch>
            <a:fillRect/>
          </a:stretch>
        </p:blipFill>
        <p:spPr>
          <a:xfrm>
            <a:off x="274200" y="1047531"/>
            <a:ext cx="7173348" cy="3180443"/>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363459"/>
        </a:solidFill>
      </p:bgPr>
    </p:bg>
    <p:spTree>
      <p:nvGrpSpPr>
        <p:cNvPr id="249" name="Shape 249"/>
        <p:cNvGrpSpPr/>
        <p:nvPr/>
      </p:nvGrpSpPr>
      <p:grpSpPr>
        <a:xfrm>
          <a:off x="0" y="0"/>
          <a:ext cx="0" cy="0"/>
          <a:chOff x="0" y="0"/>
          <a:chExt cx="0" cy="0"/>
        </a:xfrm>
      </p:grpSpPr>
      <p:sp>
        <p:nvSpPr>
          <p:cNvPr id="250" name="Google Shape;250;p41"/>
          <p:cNvSpPr txBox="1"/>
          <p:nvPr>
            <p:ph type="title"/>
          </p:nvPr>
        </p:nvSpPr>
        <p:spPr>
          <a:xfrm>
            <a:off x="615650" y="267344"/>
            <a:ext cx="7886700" cy="9942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solidFill>
                  <a:srgbClr val="FFFFFF"/>
                </a:solidFill>
                <a:latin typeface="Helvetica Neue Light"/>
                <a:ea typeface="Helvetica Neue Light"/>
                <a:cs typeface="Helvetica Neue Light"/>
                <a:sym typeface="Helvetica Neue Light"/>
              </a:rPr>
              <a:t>Thank you!</a:t>
            </a:r>
            <a:endParaRPr>
              <a:solidFill>
                <a:srgbClr val="FFFFFF"/>
              </a:solidFill>
              <a:latin typeface="Helvetica Neue Light"/>
              <a:ea typeface="Helvetica Neue Light"/>
              <a:cs typeface="Helvetica Neue Light"/>
              <a:sym typeface="Helvetica Neue Light"/>
            </a:endParaRPr>
          </a:p>
        </p:txBody>
      </p:sp>
      <p:pic>
        <p:nvPicPr>
          <p:cNvPr id="251" name="Google Shape;251;p41"/>
          <p:cNvPicPr preferRelativeResize="0"/>
          <p:nvPr/>
        </p:nvPicPr>
        <p:blipFill>
          <a:blip r:embed="rId3">
            <a:alphaModFix/>
          </a:blip>
          <a:stretch>
            <a:fillRect/>
          </a:stretch>
        </p:blipFill>
        <p:spPr>
          <a:xfrm>
            <a:off x="7465150" y="3520625"/>
            <a:ext cx="1594974" cy="1541524"/>
          </a:xfrm>
          <a:prstGeom prst="rect">
            <a:avLst/>
          </a:prstGeom>
          <a:noFill/>
          <a:ln>
            <a:noFill/>
          </a:ln>
        </p:spPr>
      </p:pic>
      <p:sp>
        <p:nvSpPr>
          <p:cNvPr id="252" name="Google Shape;252;p41"/>
          <p:cNvSpPr txBox="1"/>
          <p:nvPr>
            <p:ph idx="1" type="body"/>
          </p:nvPr>
        </p:nvSpPr>
        <p:spPr>
          <a:xfrm>
            <a:off x="615650" y="1362719"/>
            <a:ext cx="7886700" cy="3263400"/>
          </a:xfrm>
          <a:prstGeom prst="rect">
            <a:avLst/>
          </a:prstGeom>
        </p:spPr>
        <p:txBody>
          <a:bodyPr anchorCtr="0" anchor="t" bIns="34275" lIns="68575" spcFirstLastPara="1" rIns="68575" wrap="square" tIns="34275">
            <a:noAutofit/>
          </a:bodyPr>
          <a:lstStyle/>
          <a:p>
            <a:pPr indent="-361950" lvl="0" marL="457200" rtl="0" algn="l">
              <a:lnSpc>
                <a:spcPct val="115000"/>
              </a:lnSpc>
              <a:spcBef>
                <a:spcPts val="0"/>
              </a:spcBef>
              <a:spcAft>
                <a:spcPts val="0"/>
              </a:spcAft>
              <a:buClr>
                <a:srgbClr val="FFFFFF"/>
              </a:buClr>
              <a:buSzPts val="2100"/>
              <a:buFont typeface="Helvetica Neue Light"/>
              <a:buChar char="•"/>
            </a:pPr>
            <a:r>
              <a:rPr lang="en">
                <a:solidFill>
                  <a:srgbClr val="FFFFFF"/>
                </a:solidFill>
                <a:latin typeface="Helvetica Neue Light"/>
                <a:ea typeface="Helvetica Neue Light"/>
                <a:cs typeface="Helvetica Neue Light"/>
                <a:sym typeface="Helvetica Neue Light"/>
              </a:rPr>
              <a:t>Question period, etc</a:t>
            </a:r>
            <a:endParaRPr>
              <a:solidFill>
                <a:srgbClr val="FFFFFF"/>
              </a:solidFill>
              <a:latin typeface="Helvetica Neue Light"/>
              <a:ea typeface="Helvetica Neue Light"/>
              <a:cs typeface="Helvetica Neue Light"/>
              <a:sym typeface="Helvetica Neue Light"/>
            </a:endParaRPr>
          </a:p>
          <a:p>
            <a:pPr indent="0" lvl="0" marL="457200" rtl="0" algn="l">
              <a:lnSpc>
                <a:spcPct val="115000"/>
              </a:lnSpc>
              <a:spcBef>
                <a:spcPts val="0"/>
              </a:spcBef>
              <a:spcAft>
                <a:spcPts val="0"/>
              </a:spcAft>
              <a:buNone/>
            </a:pPr>
            <a:r>
              <a:t/>
            </a:r>
            <a:endParaRPr>
              <a:solidFill>
                <a:srgbClr val="FFFFFF"/>
              </a:solidFill>
              <a:latin typeface="Helvetica Neue Light"/>
              <a:ea typeface="Helvetica Neue Light"/>
              <a:cs typeface="Helvetica Neue Light"/>
              <a:sym typeface="Helvetica Neue Light"/>
            </a:endParaRPr>
          </a:p>
          <a:p>
            <a:pPr indent="0" lvl="0" marL="457200" rtl="0" algn="l">
              <a:lnSpc>
                <a:spcPct val="115000"/>
              </a:lnSpc>
              <a:spcBef>
                <a:spcPts val="0"/>
              </a:spcBef>
              <a:spcAft>
                <a:spcPts val="0"/>
              </a:spcAft>
              <a:buNone/>
            </a:pPr>
            <a:r>
              <a:t/>
            </a:r>
            <a:endParaRPr>
              <a:solidFill>
                <a:srgbClr val="FFFFFF"/>
              </a:solidFill>
              <a:latin typeface="Helvetica Neue Light"/>
              <a:ea typeface="Helvetica Neue Light"/>
              <a:cs typeface="Helvetica Neue Light"/>
              <a:sym typeface="Helvetica Neue Light"/>
            </a:endParaRPr>
          </a:p>
          <a:p>
            <a:pPr indent="0" lvl="0" marL="457200" rtl="0" algn="l">
              <a:lnSpc>
                <a:spcPct val="115000"/>
              </a:lnSpc>
              <a:spcBef>
                <a:spcPts val="0"/>
              </a:spcBef>
              <a:spcAft>
                <a:spcPts val="0"/>
              </a:spcAft>
              <a:buNone/>
            </a:pPr>
            <a:r>
              <a:t/>
            </a:r>
            <a:endParaRPr>
              <a:solidFill>
                <a:srgbClr val="FFFFFF"/>
              </a:solidFill>
              <a:latin typeface="Helvetica Neue Light"/>
              <a:ea typeface="Helvetica Neue Light"/>
              <a:cs typeface="Helvetica Neue Light"/>
              <a:sym typeface="Helvetica Neue Light"/>
            </a:endParaRPr>
          </a:p>
          <a:p>
            <a:pPr indent="0" lvl="0" marL="457200" rtl="0" algn="l">
              <a:lnSpc>
                <a:spcPct val="115000"/>
              </a:lnSpc>
              <a:spcBef>
                <a:spcPts val="0"/>
              </a:spcBef>
              <a:spcAft>
                <a:spcPts val="0"/>
              </a:spcAft>
              <a:buNone/>
            </a:pPr>
            <a:r>
              <a:t/>
            </a:r>
            <a:endParaRPr>
              <a:solidFill>
                <a:srgbClr val="FFFFFF"/>
              </a:solidFill>
              <a:latin typeface="Helvetica Neue Light"/>
              <a:ea typeface="Helvetica Neue Light"/>
              <a:cs typeface="Helvetica Neue Light"/>
              <a:sym typeface="Helvetica Neue Light"/>
            </a:endParaRPr>
          </a:p>
          <a:p>
            <a:pPr indent="0" lvl="0" marL="457200" rtl="0" algn="l">
              <a:lnSpc>
                <a:spcPct val="115000"/>
              </a:lnSpc>
              <a:spcBef>
                <a:spcPts val="0"/>
              </a:spcBef>
              <a:spcAft>
                <a:spcPts val="0"/>
              </a:spcAft>
              <a:buNone/>
            </a:pPr>
            <a:r>
              <a:t/>
            </a:r>
            <a:endParaRPr>
              <a:solidFill>
                <a:srgbClr val="FFFFFF"/>
              </a:solidFill>
              <a:latin typeface="Helvetica Neue Light"/>
              <a:ea typeface="Helvetica Neue Light"/>
              <a:cs typeface="Helvetica Neue Light"/>
              <a:sym typeface="Helvetica Neue Light"/>
            </a:endParaRPr>
          </a:p>
          <a:p>
            <a:pPr indent="0" lvl="0" marL="457200" rtl="0" algn="l">
              <a:lnSpc>
                <a:spcPct val="115000"/>
              </a:lnSpc>
              <a:spcBef>
                <a:spcPts val="0"/>
              </a:spcBef>
              <a:spcAft>
                <a:spcPts val="0"/>
              </a:spcAft>
              <a:buNone/>
            </a:pPr>
            <a:r>
              <a:t/>
            </a:r>
            <a:endParaRPr>
              <a:solidFill>
                <a:srgbClr val="FFFFFF"/>
              </a:solidFill>
              <a:latin typeface="Helvetica Neue Light"/>
              <a:ea typeface="Helvetica Neue Light"/>
              <a:cs typeface="Helvetica Neue Light"/>
              <a:sym typeface="Helvetica Neue Light"/>
            </a:endParaRPr>
          </a:p>
          <a:p>
            <a:pPr indent="0" lvl="0" marL="457200" rtl="0" algn="l">
              <a:lnSpc>
                <a:spcPct val="115000"/>
              </a:lnSpc>
              <a:spcBef>
                <a:spcPts val="0"/>
              </a:spcBef>
              <a:spcAft>
                <a:spcPts val="0"/>
              </a:spcAft>
              <a:buNone/>
            </a:pPr>
            <a:r>
              <a:t/>
            </a:r>
            <a:endParaRPr>
              <a:solidFill>
                <a:srgbClr val="FFFFFF"/>
              </a:solidFill>
              <a:latin typeface="Helvetica Neue Light"/>
              <a:ea typeface="Helvetica Neue Light"/>
              <a:cs typeface="Helvetica Neue Light"/>
              <a:sym typeface="Helvetica Neue Light"/>
            </a:endParaRPr>
          </a:p>
          <a:p>
            <a:pPr indent="0" lvl="0" marL="457200" rtl="0" algn="l">
              <a:lnSpc>
                <a:spcPct val="115000"/>
              </a:lnSpc>
              <a:spcBef>
                <a:spcPts val="0"/>
              </a:spcBef>
              <a:spcAft>
                <a:spcPts val="0"/>
              </a:spcAft>
              <a:buNone/>
            </a:pPr>
            <a:r>
              <a:t/>
            </a:r>
            <a:endParaRPr>
              <a:solidFill>
                <a:srgbClr val="FFFFFF"/>
              </a:solidFill>
              <a:latin typeface="Helvetica Neue Light"/>
              <a:ea typeface="Helvetica Neue Light"/>
              <a:cs typeface="Helvetica Neue Light"/>
              <a:sym typeface="Helvetica Neue Light"/>
            </a:endParaRPr>
          </a:p>
        </p:txBody>
      </p:sp>
      <p:sp>
        <p:nvSpPr>
          <p:cNvPr id="253" name="Google Shape;253;p41"/>
          <p:cNvSpPr txBox="1"/>
          <p:nvPr/>
        </p:nvSpPr>
        <p:spPr>
          <a:xfrm>
            <a:off x="-521600" y="4766300"/>
            <a:ext cx="3597900" cy="1597500"/>
          </a:xfrm>
          <a:prstGeom prst="rect">
            <a:avLst/>
          </a:prstGeom>
          <a:noFill/>
          <a:ln>
            <a:noFill/>
          </a:ln>
        </p:spPr>
        <p:txBody>
          <a:bodyPr anchorCtr="0" anchor="t" bIns="91425" lIns="91425" spcFirstLastPara="1" rIns="91425" wrap="square" tIns="91425">
            <a:noAutofit/>
          </a:bodyPr>
          <a:lstStyle/>
          <a:p>
            <a:pPr indent="0" lvl="0" marL="457200" rtl="0" algn="l">
              <a:lnSpc>
                <a:spcPct val="115000"/>
              </a:lnSpc>
              <a:spcBef>
                <a:spcPts val="0"/>
              </a:spcBef>
              <a:spcAft>
                <a:spcPts val="0"/>
              </a:spcAft>
              <a:buClr>
                <a:schemeClr val="dk1"/>
              </a:buClr>
              <a:buSzPts val="1100"/>
              <a:buFont typeface="Arial"/>
              <a:buNone/>
            </a:pPr>
            <a:r>
              <a:rPr i="1" lang="en">
                <a:solidFill>
                  <a:schemeClr val="lt1"/>
                </a:solidFill>
                <a:latin typeface="Helvetica Neue Light"/>
                <a:ea typeface="Helvetica Neue Light"/>
                <a:cs typeface="Helvetica Neue Light"/>
                <a:sym typeface="Helvetica Neue Light"/>
              </a:rPr>
              <a:t>"</a:t>
            </a:r>
            <a:r>
              <a:rPr i="1" lang="en">
                <a:solidFill>
                  <a:schemeClr val="lt1"/>
                </a:solidFill>
                <a:latin typeface="Helvetica Neue Light"/>
                <a:ea typeface="Helvetica Neue Light"/>
                <a:cs typeface="Helvetica Neue Light"/>
                <a:sym typeface="Helvetica Neue Light"/>
              </a:rPr>
              <a:t>Deku gets 6 quirks"</a:t>
            </a:r>
            <a:endParaRPr i="1">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363459"/>
        </a:solidFill>
      </p:bgPr>
    </p:bg>
    <p:spTree>
      <p:nvGrpSpPr>
        <p:cNvPr id="136" name="Shape 136"/>
        <p:cNvGrpSpPr/>
        <p:nvPr/>
      </p:nvGrpSpPr>
      <p:grpSpPr>
        <a:xfrm>
          <a:off x="0" y="0"/>
          <a:ext cx="0" cy="0"/>
          <a:chOff x="0" y="0"/>
          <a:chExt cx="0" cy="0"/>
        </a:xfrm>
      </p:grpSpPr>
      <p:sp>
        <p:nvSpPr>
          <p:cNvPr id="137" name="Google Shape;137;p26"/>
          <p:cNvSpPr txBox="1"/>
          <p:nvPr>
            <p:ph type="title"/>
          </p:nvPr>
        </p:nvSpPr>
        <p:spPr>
          <a:xfrm>
            <a:off x="628650" y="273844"/>
            <a:ext cx="7886700" cy="9942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solidFill>
                  <a:srgbClr val="FFFFFF"/>
                </a:solidFill>
                <a:latin typeface="Helvetica Neue Light"/>
                <a:ea typeface="Helvetica Neue Light"/>
                <a:cs typeface="Helvetica Neue Light"/>
                <a:sym typeface="Helvetica Neue Light"/>
              </a:rPr>
              <a:t>jiroStream</a:t>
            </a:r>
            <a:endParaRPr>
              <a:solidFill>
                <a:srgbClr val="FFFFFF"/>
              </a:solidFill>
              <a:latin typeface="Helvetica Neue Light"/>
              <a:ea typeface="Helvetica Neue Light"/>
              <a:cs typeface="Helvetica Neue Light"/>
              <a:sym typeface="Helvetica Neue Light"/>
            </a:endParaRPr>
          </a:p>
        </p:txBody>
      </p:sp>
      <p:sp>
        <p:nvSpPr>
          <p:cNvPr id="138" name="Google Shape;138;p26"/>
          <p:cNvSpPr txBox="1"/>
          <p:nvPr>
            <p:ph idx="1" type="body"/>
          </p:nvPr>
        </p:nvSpPr>
        <p:spPr>
          <a:xfrm>
            <a:off x="628650" y="1369219"/>
            <a:ext cx="7886700" cy="3263400"/>
          </a:xfrm>
          <a:prstGeom prst="rect">
            <a:avLst/>
          </a:prstGeom>
        </p:spPr>
        <p:txBody>
          <a:bodyPr anchorCtr="0" anchor="t" bIns="34275" lIns="68575" spcFirstLastPara="1" rIns="68575" wrap="square" tIns="34275">
            <a:noAutofit/>
          </a:bodyPr>
          <a:lstStyle/>
          <a:p>
            <a:pPr indent="0" lvl="0" marL="0" rtl="0" algn="l">
              <a:spcBef>
                <a:spcPts val="800"/>
              </a:spcBef>
              <a:spcAft>
                <a:spcPts val="0"/>
              </a:spcAft>
              <a:buNone/>
            </a:pPr>
            <a:r>
              <a:t/>
            </a:r>
            <a:endParaRPr sz="2000">
              <a:solidFill>
                <a:srgbClr val="FFFFFF"/>
              </a:solidFill>
              <a:latin typeface="Helvetica Neue Light"/>
              <a:ea typeface="Helvetica Neue Light"/>
              <a:cs typeface="Helvetica Neue Light"/>
              <a:sym typeface="Helvetica Neue Light"/>
            </a:endParaRPr>
          </a:p>
          <a:p>
            <a:pPr indent="-355600" lvl="0" marL="457200" rtl="0" algn="l">
              <a:lnSpc>
                <a:spcPct val="200000"/>
              </a:lnSpc>
              <a:spcBef>
                <a:spcPts val="800"/>
              </a:spcBef>
              <a:spcAft>
                <a:spcPts val="0"/>
              </a:spcAft>
              <a:buClr>
                <a:srgbClr val="FFFFFF"/>
              </a:buClr>
              <a:buSzPts val="2000"/>
              <a:buFont typeface="Helvetica Neue Light"/>
              <a:buChar char="•"/>
            </a:pPr>
            <a:r>
              <a:rPr lang="en" sz="2000">
                <a:solidFill>
                  <a:srgbClr val="FFFFFF"/>
                </a:solidFill>
                <a:latin typeface="Helvetica Neue Light"/>
                <a:ea typeface="Helvetica Neue Light"/>
                <a:cs typeface="Helvetica Neue Light"/>
                <a:sym typeface="Helvetica Neue Light"/>
              </a:rPr>
              <a:t>Provide an alternate, artist/user friendly media streaming platform</a:t>
            </a:r>
            <a:endParaRPr sz="2000">
              <a:solidFill>
                <a:srgbClr val="FFFFFF"/>
              </a:solidFill>
              <a:latin typeface="Helvetica Neue Light"/>
              <a:ea typeface="Helvetica Neue Light"/>
              <a:cs typeface="Helvetica Neue Light"/>
              <a:sym typeface="Helvetica Neue Light"/>
            </a:endParaRPr>
          </a:p>
          <a:p>
            <a:pPr indent="-355600" lvl="0" marL="457200" rtl="0" algn="l">
              <a:lnSpc>
                <a:spcPct val="200000"/>
              </a:lnSpc>
              <a:spcBef>
                <a:spcPts val="0"/>
              </a:spcBef>
              <a:spcAft>
                <a:spcPts val="0"/>
              </a:spcAft>
              <a:buClr>
                <a:srgbClr val="FFFFFF"/>
              </a:buClr>
              <a:buSzPts val="2000"/>
              <a:buFont typeface="Helvetica Neue Light"/>
              <a:buChar char="•"/>
            </a:pPr>
            <a:r>
              <a:rPr lang="en" sz="2000">
                <a:solidFill>
                  <a:srgbClr val="FFFFFF"/>
                </a:solidFill>
                <a:latin typeface="Helvetica Neue Light"/>
                <a:ea typeface="Helvetica Neue Light"/>
                <a:cs typeface="Helvetica Neue Light"/>
                <a:sym typeface="Helvetica Neue Light"/>
              </a:rPr>
              <a:t>Focus is on the music and providing a secure base for artists to upload and profit off of their content</a:t>
            </a:r>
            <a:endParaRPr/>
          </a:p>
          <a:p>
            <a:pPr indent="0" lvl="0" marL="0" rtl="0" algn="l">
              <a:spcBef>
                <a:spcPts val="800"/>
              </a:spcBef>
              <a:spcAft>
                <a:spcPts val="0"/>
              </a:spcAft>
              <a:buNone/>
            </a:pPr>
            <a:r>
              <a:t/>
            </a:r>
            <a:endParaRPr sz="2000">
              <a:solidFill>
                <a:srgbClr val="FFFFFF"/>
              </a:solidFill>
              <a:latin typeface="Helvetica Neue Light"/>
              <a:ea typeface="Helvetica Neue Light"/>
              <a:cs typeface="Helvetica Neue Light"/>
              <a:sym typeface="Helvetica Neue Light"/>
            </a:endParaRPr>
          </a:p>
          <a:p>
            <a:pPr indent="0" lvl="0" marL="457200" rtl="0" algn="l">
              <a:spcBef>
                <a:spcPts val="800"/>
              </a:spcBef>
              <a:spcAft>
                <a:spcPts val="0"/>
              </a:spcAft>
              <a:buNone/>
            </a:pPr>
            <a:r>
              <a:t/>
            </a:r>
            <a:endParaRPr>
              <a:solidFill>
                <a:srgbClr val="FFFFFF"/>
              </a:solidFill>
              <a:latin typeface="Helvetica Neue Light"/>
              <a:ea typeface="Helvetica Neue Light"/>
              <a:cs typeface="Helvetica Neue Light"/>
              <a:sym typeface="Helvetica Neue Light"/>
            </a:endParaRPr>
          </a:p>
        </p:txBody>
      </p:sp>
      <p:pic>
        <p:nvPicPr>
          <p:cNvPr id="139" name="Google Shape;139;p26"/>
          <p:cNvPicPr preferRelativeResize="0"/>
          <p:nvPr/>
        </p:nvPicPr>
        <p:blipFill>
          <a:blip r:embed="rId3">
            <a:alphaModFix/>
          </a:blip>
          <a:stretch>
            <a:fillRect/>
          </a:stretch>
        </p:blipFill>
        <p:spPr>
          <a:xfrm>
            <a:off x="7478150" y="3527125"/>
            <a:ext cx="1594974" cy="154152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363459"/>
        </a:solidFill>
      </p:bgPr>
    </p:bg>
    <p:spTree>
      <p:nvGrpSpPr>
        <p:cNvPr id="143" name="Shape 143"/>
        <p:cNvGrpSpPr/>
        <p:nvPr/>
      </p:nvGrpSpPr>
      <p:grpSpPr>
        <a:xfrm>
          <a:off x="0" y="0"/>
          <a:ext cx="0" cy="0"/>
          <a:chOff x="0" y="0"/>
          <a:chExt cx="0" cy="0"/>
        </a:xfrm>
      </p:grpSpPr>
      <p:sp>
        <p:nvSpPr>
          <p:cNvPr id="144" name="Google Shape;144;p27"/>
          <p:cNvSpPr txBox="1"/>
          <p:nvPr>
            <p:ph type="title"/>
          </p:nvPr>
        </p:nvSpPr>
        <p:spPr>
          <a:xfrm>
            <a:off x="628650" y="273844"/>
            <a:ext cx="7886700" cy="9942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solidFill>
                  <a:srgbClr val="FFFFFF"/>
                </a:solidFill>
                <a:latin typeface="Helvetica Neue Light"/>
                <a:ea typeface="Helvetica Neue Light"/>
                <a:cs typeface="Helvetica Neue Light"/>
                <a:sym typeface="Helvetica Neue Light"/>
              </a:rPr>
              <a:t>Mission Statement</a:t>
            </a:r>
            <a:endParaRPr>
              <a:solidFill>
                <a:srgbClr val="FFFFFF"/>
              </a:solidFill>
              <a:latin typeface="Helvetica Neue Light"/>
              <a:ea typeface="Helvetica Neue Light"/>
              <a:cs typeface="Helvetica Neue Light"/>
              <a:sym typeface="Helvetica Neue Light"/>
            </a:endParaRPr>
          </a:p>
        </p:txBody>
      </p:sp>
      <p:sp>
        <p:nvSpPr>
          <p:cNvPr id="145" name="Google Shape;145;p27"/>
          <p:cNvSpPr txBox="1"/>
          <p:nvPr>
            <p:ph idx="1" type="body"/>
          </p:nvPr>
        </p:nvSpPr>
        <p:spPr>
          <a:xfrm>
            <a:off x="556525" y="1354794"/>
            <a:ext cx="7886700" cy="3263400"/>
          </a:xfrm>
          <a:prstGeom prst="rect">
            <a:avLst/>
          </a:prstGeom>
        </p:spPr>
        <p:txBody>
          <a:bodyPr anchorCtr="0" anchor="t" bIns="34275" lIns="68575" spcFirstLastPara="1" rIns="68575" wrap="square" tIns="34275">
            <a:noAutofit/>
          </a:bodyPr>
          <a:lstStyle/>
          <a:p>
            <a:pPr indent="0" lvl="0" marL="457200" rtl="0" algn="l">
              <a:spcBef>
                <a:spcPts val="800"/>
              </a:spcBef>
              <a:spcAft>
                <a:spcPts val="0"/>
              </a:spcAft>
              <a:buNone/>
            </a:pPr>
            <a:r>
              <a:rPr i="1" lang="en">
                <a:solidFill>
                  <a:srgbClr val="FFFFFF"/>
                </a:solidFill>
                <a:latin typeface="Helvetica Neue Light"/>
                <a:ea typeface="Helvetica Neue Light"/>
                <a:cs typeface="Helvetica Neue Light"/>
                <a:sym typeface="Helvetica Neue Light"/>
              </a:rPr>
              <a:t>“jiroStream was founded with the mission of bringing fans and artists closer together and creating a sustainable industry model that values music and artists. </a:t>
            </a:r>
            <a:endParaRPr i="1">
              <a:solidFill>
                <a:srgbClr val="FFFFFF"/>
              </a:solidFill>
              <a:latin typeface="Helvetica Neue Light"/>
              <a:ea typeface="Helvetica Neue Light"/>
              <a:cs typeface="Helvetica Neue Light"/>
              <a:sym typeface="Helvetica Neue Light"/>
            </a:endParaRPr>
          </a:p>
          <a:p>
            <a:pPr indent="0" lvl="0" marL="457200" rtl="0" algn="l">
              <a:spcBef>
                <a:spcPts val="800"/>
              </a:spcBef>
              <a:spcAft>
                <a:spcPts val="0"/>
              </a:spcAft>
              <a:buNone/>
            </a:pPr>
            <a:r>
              <a:rPr i="1" lang="en">
                <a:solidFill>
                  <a:srgbClr val="FFFFFF"/>
                </a:solidFill>
                <a:latin typeface="Helvetica Neue Light"/>
                <a:ea typeface="Helvetica Neue Light"/>
                <a:cs typeface="Helvetica Neue Light"/>
                <a:sym typeface="Helvetica Neue Light"/>
              </a:rPr>
              <a:t>	-</a:t>
            </a:r>
            <a:r>
              <a:rPr i="1" lang="en">
                <a:solidFill>
                  <a:srgbClr val="FFFFFF"/>
                </a:solidFill>
                <a:latin typeface="Helvetica Neue Light"/>
                <a:ea typeface="Helvetica Neue Light"/>
                <a:cs typeface="Helvetica Neue Light"/>
                <a:sym typeface="Helvetica Neue Light"/>
              </a:rPr>
              <a:t> Ibrahim Noor Mohammed</a:t>
            </a:r>
            <a:endParaRPr i="1">
              <a:solidFill>
                <a:srgbClr val="FFFFFF"/>
              </a:solidFill>
              <a:latin typeface="Helvetica Neue Light"/>
              <a:ea typeface="Helvetica Neue Light"/>
              <a:cs typeface="Helvetica Neue Light"/>
              <a:sym typeface="Helvetica Neue Light"/>
            </a:endParaRPr>
          </a:p>
          <a:p>
            <a:pPr indent="0" lvl="0" marL="457200" rtl="0" algn="l">
              <a:spcBef>
                <a:spcPts val="800"/>
              </a:spcBef>
              <a:spcAft>
                <a:spcPts val="0"/>
              </a:spcAft>
              <a:buNone/>
            </a:pPr>
            <a:r>
              <a:t/>
            </a:r>
            <a:endParaRPr i="1">
              <a:solidFill>
                <a:srgbClr val="FFFFFF"/>
              </a:solidFill>
              <a:latin typeface="Helvetica Neue Light"/>
              <a:ea typeface="Helvetica Neue Light"/>
              <a:cs typeface="Helvetica Neue Light"/>
              <a:sym typeface="Helvetica Neue Light"/>
            </a:endParaRPr>
          </a:p>
        </p:txBody>
      </p:sp>
      <p:pic>
        <p:nvPicPr>
          <p:cNvPr id="146" name="Google Shape;146;p27"/>
          <p:cNvPicPr preferRelativeResize="0"/>
          <p:nvPr/>
        </p:nvPicPr>
        <p:blipFill>
          <a:blip r:embed="rId3">
            <a:alphaModFix/>
          </a:blip>
          <a:stretch>
            <a:fillRect/>
          </a:stretch>
        </p:blipFill>
        <p:spPr>
          <a:xfrm>
            <a:off x="7478150" y="3527125"/>
            <a:ext cx="1594974" cy="154152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363459"/>
        </a:solidFill>
      </p:bgPr>
    </p:bg>
    <p:spTree>
      <p:nvGrpSpPr>
        <p:cNvPr id="150" name="Shape 150"/>
        <p:cNvGrpSpPr/>
        <p:nvPr/>
      </p:nvGrpSpPr>
      <p:grpSpPr>
        <a:xfrm>
          <a:off x="0" y="0"/>
          <a:ext cx="0" cy="0"/>
          <a:chOff x="0" y="0"/>
          <a:chExt cx="0" cy="0"/>
        </a:xfrm>
      </p:grpSpPr>
      <p:sp>
        <p:nvSpPr>
          <p:cNvPr id="151" name="Google Shape;151;p28"/>
          <p:cNvSpPr txBox="1"/>
          <p:nvPr>
            <p:ph type="title"/>
          </p:nvPr>
        </p:nvSpPr>
        <p:spPr>
          <a:xfrm>
            <a:off x="628650" y="273844"/>
            <a:ext cx="7886700" cy="9942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solidFill>
                  <a:srgbClr val="FFFFFF"/>
                </a:solidFill>
                <a:latin typeface="Helvetica Neue Light"/>
                <a:ea typeface="Helvetica Neue Light"/>
                <a:cs typeface="Helvetica Neue Light"/>
                <a:sym typeface="Helvetica Neue Light"/>
              </a:rPr>
              <a:t>Project Objectives/Goals</a:t>
            </a:r>
            <a:endParaRPr>
              <a:solidFill>
                <a:srgbClr val="FFFFFF"/>
              </a:solidFill>
              <a:latin typeface="Helvetica Neue Light"/>
              <a:ea typeface="Helvetica Neue Light"/>
              <a:cs typeface="Helvetica Neue Light"/>
              <a:sym typeface="Helvetica Neue Light"/>
            </a:endParaRPr>
          </a:p>
        </p:txBody>
      </p:sp>
      <p:pic>
        <p:nvPicPr>
          <p:cNvPr id="152" name="Google Shape;152;p28"/>
          <p:cNvPicPr preferRelativeResize="0"/>
          <p:nvPr/>
        </p:nvPicPr>
        <p:blipFill>
          <a:blip r:embed="rId3">
            <a:alphaModFix/>
          </a:blip>
          <a:stretch>
            <a:fillRect/>
          </a:stretch>
        </p:blipFill>
        <p:spPr>
          <a:xfrm>
            <a:off x="7478150" y="3527125"/>
            <a:ext cx="1594974" cy="1541524"/>
          </a:xfrm>
          <a:prstGeom prst="rect">
            <a:avLst/>
          </a:prstGeom>
          <a:noFill/>
          <a:ln>
            <a:noFill/>
          </a:ln>
        </p:spPr>
      </p:pic>
      <p:sp>
        <p:nvSpPr>
          <p:cNvPr id="153" name="Google Shape;153;p28"/>
          <p:cNvSpPr txBox="1"/>
          <p:nvPr>
            <p:ph idx="1" type="body"/>
          </p:nvPr>
        </p:nvSpPr>
        <p:spPr>
          <a:xfrm>
            <a:off x="628650" y="1369219"/>
            <a:ext cx="7886700" cy="3263400"/>
          </a:xfrm>
          <a:prstGeom prst="rect">
            <a:avLst/>
          </a:prstGeom>
        </p:spPr>
        <p:txBody>
          <a:bodyPr anchorCtr="0" anchor="t" bIns="34275" lIns="68575" spcFirstLastPara="1" rIns="68575" wrap="square" tIns="34275">
            <a:noAutofit/>
          </a:bodyPr>
          <a:lstStyle/>
          <a:p>
            <a:pPr indent="-317500" lvl="0" marL="457200" rtl="0" algn="l">
              <a:lnSpc>
                <a:spcPct val="115000"/>
              </a:lnSpc>
              <a:spcBef>
                <a:spcPts val="0"/>
              </a:spcBef>
              <a:spcAft>
                <a:spcPts val="0"/>
              </a:spcAft>
              <a:buClr>
                <a:srgbClr val="FFFFFF"/>
              </a:buClr>
              <a:buSzPts val="1400"/>
              <a:buFont typeface="Helvetica Neue Light"/>
              <a:buChar char="•"/>
            </a:pPr>
            <a:r>
              <a:rPr lang="en" sz="1400">
                <a:solidFill>
                  <a:srgbClr val="FFFFFF"/>
                </a:solidFill>
                <a:latin typeface="Helvetica Neue Light"/>
                <a:ea typeface="Helvetica Neue Light"/>
                <a:cs typeface="Helvetica Neue Light"/>
                <a:sym typeface="Helvetica Neue Light"/>
              </a:rPr>
              <a:t>Unique licensing for </a:t>
            </a:r>
            <a:r>
              <a:rPr lang="en" sz="1400">
                <a:solidFill>
                  <a:schemeClr val="lt1"/>
                </a:solidFill>
                <a:latin typeface="Helvetica Neue Light"/>
                <a:ea typeface="Helvetica Neue Light"/>
                <a:cs typeface="Helvetica Neue Light"/>
                <a:sym typeface="Helvetica Neue Light"/>
              </a:rPr>
              <a:t>Artists</a:t>
            </a:r>
            <a:r>
              <a:rPr lang="en" sz="1400">
                <a:solidFill>
                  <a:srgbClr val="FFFFFF"/>
                </a:solidFill>
                <a:latin typeface="Helvetica Neue Light"/>
                <a:ea typeface="Helvetica Neue Light"/>
                <a:cs typeface="Helvetica Neue Light"/>
                <a:sym typeface="Helvetica Neue Light"/>
              </a:rPr>
              <a:t> </a:t>
            </a:r>
            <a:endParaRPr sz="1400">
              <a:solidFill>
                <a:srgbClr val="FFFFFF"/>
              </a:solidFill>
              <a:latin typeface="Helvetica Neue Light"/>
              <a:ea typeface="Helvetica Neue Light"/>
              <a:cs typeface="Helvetica Neue Light"/>
              <a:sym typeface="Helvetica Neue Light"/>
            </a:endParaRPr>
          </a:p>
          <a:p>
            <a:pPr indent="-317500" lvl="0" marL="457200" rtl="0" algn="l">
              <a:lnSpc>
                <a:spcPct val="115000"/>
              </a:lnSpc>
              <a:spcBef>
                <a:spcPts val="0"/>
              </a:spcBef>
              <a:spcAft>
                <a:spcPts val="0"/>
              </a:spcAft>
              <a:buClr>
                <a:srgbClr val="FFFFFF"/>
              </a:buClr>
              <a:buSzPts val="1400"/>
              <a:buFont typeface="Helvetica Neue Light"/>
              <a:buChar char="•"/>
            </a:pPr>
            <a:r>
              <a:rPr lang="en" sz="1400">
                <a:solidFill>
                  <a:srgbClr val="FFFFFF"/>
                </a:solidFill>
                <a:latin typeface="Helvetica Neue Light"/>
                <a:ea typeface="Helvetica Neue Light"/>
                <a:cs typeface="Helvetica Neue Light"/>
                <a:sym typeface="Helvetica Neue Light"/>
              </a:rPr>
              <a:t>Multiple genres support and genre creation capabilities</a:t>
            </a:r>
            <a:endParaRPr sz="1400">
              <a:solidFill>
                <a:srgbClr val="FFFFFF"/>
              </a:solidFill>
              <a:latin typeface="Helvetica Neue Light"/>
              <a:ea typeface="Helvetica Neue Light"/>
              <a:cs typeface="Helvetica Neue Light"/>
              <a:sym typeface="Helvetica Neue Light"/>
            </a:endParaRPr>
          </a:p>
          <a:p>
            <a:pPr indent="-317500" lvl="0" marL="457200" rtl="0" algn="l">
              <a:lnSpc>
                <a:spcPct val="115000"/>
              </a:lnSpc>
              <a:spcBef>
                <a:spcPts val="0"/>
              </a:spcBef>
              <a:spcAft>
                <a:spcPts val="0"/>
              </a:spcAft>
              <a:buClr>
                <a:srgbClr val="FFFFFF"/>
              </a:buClr>
              <a:buSzPts val="1400"/>
              <a:buFont typeface="Helvetica Neue Light"/>
              <a:buChar char="•"/>
            </a:pPr>
            <a:r>
              <a:rPr lang="en" sz="1400">
                <a:solidFill>
                  <a:srgbClr val="FFFFFF"/>
                </a:solidFill>
                <a:latin typeface="Helvetica Neue Light"/>
                <a:ea typeface="Helvetica Neue Light"/>
                <a:cs typeface="Helvetica Neue Light"/>
                <a:sym typeface="Helvetica Neue Light"/>
              </a:rPr>
              <a:t>Royalties are paid directly to artists (determined by number of streams)</a:t>
            </a:r>
            <a:endParaRPr sz="1400">
              <a:solidFill>
                <a:srgbClr val="FFFFFF"/>
              </a:solidFill>
              <a:latin typeface="Helvetica Neue Light"/>
              <a:ea typeface="Helvetica Neue Light"/>
              <a:cs typeface="Helvetica Neue Light"/>
              <a:sym typeface="Helvetica Neue Light"/>
            </a:endParaRPr>
          </a:p>
          <a:p>
            <a:pPr indent="-317500" lvl="0" marL="457200" rtl="0" algn="l">
              <a:lnSpc>
                <a:spcPct val="115000"/>
              </a:lnSpc>
              <a:spcBef>
                <a:spcPts val="0"/>
              </a:spcBef>
              <a:spcAft>
                <a:spcPts val="0"/>
              </a:spcAft>
              <a:buClr>
                <a:srgbClr val="FFFFFF"/>
              </a:buClr>
              <a:buSzPts val="1400"/>
              <a:buFont typeface="Helvetica Neue Light"/>
              <a:buChar char="•"/>
            </a:pPr>
            <a:r>
              <a:rPr lang="en" sz="1400">
                <a:solidFill>
                  <a:srgbClr val="FFFFFF"/>
                </a:solidFill>
                <a:latin typeface="Helvetica Neue Light"/>
                <a:ea typeface="Helvetica Neue Light"/>
                <a:cs typeface="Helvetica Neue Light"/>
                <a:sym typeface="Helvetica Neue Light"/>
              </a:rPr>
              <a:t>Artist revenue </a:t>
            </a:r>
            <a:r>
              <a:rPr lang="en" sz="1400">
                <a:solidFill>
                  <a:schemeClr val="lt1"/>
                </a:solidFill>
                <a:latin typeface="Helvetica Neue Light"/>
                <a:ea typeface="Helvetica Neue Light"/>
                <a:cs typeface="Helvetica Neue Light"/>
                <a:sym typeface="Helvetica Neue Light"/>
              </a:rPr>
              <a:t>tracker </a:t>
            </a:r>
            <a:r>
              <a:rPr lang="en" sz="1400">
                <a:solidFill>
                  <a:srgbClr val="FFFFFF"/>
                </a:solidFill>
                <a:latin typeface="Helvetica Neue Light"/>
                <a:ea typeface="Helvetica Neue Light"/>
                <a:cs typeface="Helvetica Neue Light"/>
                <a:sym typeface="Helvetica Neue Light"/>
              </a:rPr>
              <a:t>accessible at </a:t>
            </a:r>
            <a:r>
              <a:rPr lang="en" sz="1400">
                <a:solidFill>
                  <a:srgbClr val="FFFFFF"/>
                </a:solidFill>
                <a:latin typeface="Helvetica Neue Light"/>
                <a:ea typeface="Helvetica Neue Light"/>
                <a:cs typeface="Helvetica Neue Light"/>
                <a:sym typeface="Helvetica Neue Light"/>
              </a:rPr>
              <a:t>anytime</a:t>
            </a:r>
            <a:endParaRPr sz="1400">
              <a:solidFill>
                <a:srgbClr val="FFFFFF"/>
              </a:solidFill>
              <a:latin typeface="Helvetica Neue Light"/>
              <a:ea typeface="Helvetica Neue Light"/>
              <a:cs typeface="Helvetica Neue Light"/>
              <a:sym typeface="Helvetica Neue Light"/>
            </a:endParaRPr>
          </a:p>
          <a:p>
            <a:pPr indent="-317500" lvl="0" marL="457200" rtl="0" algn="l">
              <a:lnSpc>
                <a:spcPct val="115000"/>
              </a:lnSpc>
              <a:spcBef>
                <a:spcPts val="0"/>
              </a:spcBef>
              <a:spcAft>
                <a:spcPts val="0"/>
              </a:spcAft>
              <a:buClr>
                <a:srgbClr val="FFFFFF"/>
              </a:buClr>
              <a:buSzPts val="1400"/>
              <a:buFont typeface="Helvetica Neue Light"/>
              <a:buChar char="•"/>
            </a:pPr>
            <a:r>
              <a:rPr lang="en" sz="1400">
                <a:solidFill>
                  <a:srgbClr val="FFFFFF"/>
                </a:solidFill>
                <a:latin typeface="Helvetica Neue Light"/>
                <a:ea typeface="Helvetica Neue Light"/>
                <a:cs typeface="Helvetica Neue Light"/>
                <a:sym typeface="Helvetica Neue Light"/>
              </a:rPr>
              <a:t>Clients may subscribe to the platform with a premium account and stream with no advertisements </a:t>
            </a:r>
            <a:endParaRPr sz="1400">
              <a:solidFill>
                <a:srgbClr val="FFFFFF"/>
              </a:solidFill>
              <a:latin typeface="Helvetica Neue Light"/>
              <a:ea typeface="Helvetica Neue Light"/>
              <a:cs typeface="Helvetica Neue Light"/>
              <a:sym typeface="Helvetica Neue Light"/>
            </a:endParaRPr>
          </a:p>
          <a:p>
            <a:pPr indent="-317500" lvl="0" marL="457200" rtl="0" algn="l">
              <a:lnSpc>
                <a:spcPct val="115000"/>
              </a:lnSpc>
              <a:spcBef>
                <a:spcPts val="0"/>
              </a:spcBef>
              <a:spcAft>
                <a:spcPts val="0"/>
              </a:spcAft>
              <a:buClr>
                <a:srgbClr val="FFFFFF"/>
              </a:buClr>
              <a:buSzPts val="1400"/>
              <a:buFont typeface="Helvetica Neue Light"/>
              <a:buChar char="•"/>
            </a:pPr>
            <a:r>
              <a:rPr lang="en" sz="1400">
                <a:solidFill>
                  <a:srgbClr val="FFFFFF"/>
                </a:solidFill>
                <a:latin typeface="Helvetica Neue Light"/>
                <a:ea typeface="Helvetica Neue Light"/>
                <a:cs typeface="Helvetica Neue Light"/>
                <a:sym typeface="Helvetica Neue Light"/>
              </a:rPr>
              <a:t>Clients can choose to can create a free account that allows advertising and restricted features. </a:t>
            </a:r>
            <a:endParaRPr sz="1400">
              <a:solidFill>
                <a:srgbClr val="FFFFFF"/>
              </a:solidFill>
              <a:latin typeface="Helvetica Neue Light"/>
              <a:ea typeface="Helvetica Neue Light"/>
              <a:cs typeface="Helvetica Neue Light"/>
              <a:sym typeface="Helvetica Neue Light"/>
            </a:endParaRPr>
          </a:p>
          <a:p>
            <a:pPr indent="-317500" lvl="0" marL="457200" rtl="0" algn="l">
              <a:lnSpc>
                <a:spcPct val="115000"/>
              </a:lnSpc>
              <a:spcBef>
                <a:spcPts val="0"/>
              </a:spcBef>
              <a:spcAft>
                <a:spcPts val="0"/>
              </a:spcAft>
              <a:buClr>
                <a:srgbClr val="FFFFFF"/>
              </a:buClr>
              <a:buSzPts val="1400"/>
              <a:buFont typeface="Helvetica Neue Light"/>
              <a:buChar char="•"/>
            </a:pPr>
            <a:r>
              <a:rPr lang="en" sz="1400">
                <a:solidFill>
                  <a:srgbClr val="FFFFFF"/>
                </a:solidFill>
                <a:latin typeface="Helvetica Neue Light"/>
                <a:ea typeface="Helvetica Neue Light"/>
                <a:cs typeface="Helvetica Neue Light"/>
                <a:sym typeface="Helvetica Neue Light"/>
              </a:rPr>
              <a:t>Premium account holders can listen offline. </a:t>
            </a:r>
            <a:endParaRPr sz="1400">
              <a:solidFill>
                <a:srgbClr val="FFFFFF"/>
              </a:solidFill>
              <a:latin typeface="Helvetica Neue Light"/>
              <a:ea typeface="Helvetica Neue Light"/>
              <a:cs typeface="Helvetica Neue Light"/>
              <a:sym typeface="Helvetica Neue Light"/>
            </a:endParaRPr>
          </a:p>
          <a:p>
            <a:pPr indent="-317500" lvl="0" marL="457200" rtl="0" algn="l">
              <a:lnSpc>
                <a:spcPct val="115000"/>
              </a:lnSpc>
              <a:spcBef>
                <a:spcPts val="0"/>
              </a:spcBef>
              <a:spcAft>
                <a:spcPts val="0"/>
              </a:spcAft>
              <a:buClr>
                <a:srgbClr val="FFFFFF"/>
              </a:buClr>
              <a:buSzPts val="1400"/>
              <a:buFont typeface="Helvetica Neue Light"/>
              <a:buChar char="•"/>
            </a:pPr>
            <a:r>
              <a:rPr lang="en" sz="1400">
                <a:solidFill>
                  <a:srgbClr val="FFFFFF"/>
                </a:solidFill>
                <a:latin typeface="Helvetica Neue Light"/>
                <a:ea typeface="Helvetica Neue Light"/>
                <a:cs typeface="Helvetica Neue Light"/>
                <a:sym typeface="Helvetica Neue Light"/>
              </a:rPr>
              <a:t>The platform should not support off-the-platform download from the application. </a:t>
            </a:r>
            <a:endParaRPr sz="1400">
              <a:solidFill>
                <a:srgbClr val="FFFFFF"/>
              </a:solidFill>
              <a:latin typeface="Helvetica Neue Light"/>
              <a:ea typeface="Helvetica Neue Light"/>
              <a:cs typeface="Helvetica Neue Light"/>
              <a:sym typeface="Helvetica Neue Light"/>
            </a:endParaRPr>
          </a:p>
          <a:p>
            <a:pPr indent="-317500" lvl="0" marL="457200" rtl="0" algn="l">
              <a:lnSpc>
                <a:spcPct val="115000"/>
              </a:lnSpc>
              <a:spcBef>
                <a:spcPts val="0"/>
              </a:spcBef>
              <a:spcAft>
                <a:spcPts val="0"/>
              </a:spcAft>
              <a:buClr>
                <a:srgbClr val="FFFFFF"/>
              </a:buClr>
              <a:buSzPts val="1400"/>
              <a:buFont typeface="Helvetica Neue Light"/>
              <a:buChar char="•"/>
            </a:pPr>
            <a:r>
              <a:rPr lang="en" sz="1400">
                <a:solidFill>
                  <a:srgbClr val="FFFFFF"/>
                </a:solidFill>
                <a:latin typeface="Helvetica Neue Light"/>
                <a:ea typeface="Helvetica Neue Light"/>
                <a:cs typeface="Helvetica Neue Light"/>
                <a:sym typeface="Helvetica Neue Light"/>
              </a:rPr>
              <a:t>The investor can add new artists and create new genres of music</a:t>
            </a:r>
            <a:endParaRPr sz="1400">
              <a:solidFill>
                <a:srgbClr val="FFFFFF"/>
              </a:solidFill>
              <a:latin typeface="Helvetica Neue Light"/>
              <a:ea typeface="Helvetica Neue Light"/>
              <a:cs typeface="Helvetica Neue Light"/>
              <a:sym typeface="Helvetica Neue Light"/>
            </a:endParaRPr>
          </a:p>
          <a:p>
            <a:pPr indent="-317500" lvl="1" marL="914400" rtl="0" algn="l">
              <a:lnSpc>
                <a:spcPct val="115000"/>
              </a:lnSpc>
              <a:spcBef>
                <a:spcPts val="0"/>
              </a:spcBef>
              <a:spcAft>
                <a:spcPts val="0"/>
              </a:spcAft>
              <a:buClr>
                <a:srgbClr val="FFFFFF"/>
              </a:buClr>
              <a:buSzPts val="1400"/>
              <a:buFont typeface="Helvetica Neue Light"/>
              <a:buChar char="•"/>
            </a:pPr>
            <a:r>
              <a:rPr lang="en" sz="1400">
                <a:solidFill>
                  <a:srgbClr val="FFFFFF"/>
                </a:solidFill>
                <a:latin typeface="Helvetica Neue Light"/>
                <a:ea typeface="Helvetica Neue Light"/>
                <a:cs typeface="Helvetica Neue Light"/>
                <a:sym typeface="Helvetica Neue Light"/>
              </a:rPr>
              <a:t>investors can also track the performance of artists in the platform. </a:t>
            </a:r>
            <a:endParaRPr sz="1400">
              <a:solidFill>
                <a:srgbClr val="FFFFFF"/>
              </a:solidFill>
              <a:latin typeface="Helvetica Neue Light"/>
              <a:ea typeface="Helvetica Neue Light"/>
              <a:cs typeface="Helvetica Neue Light"/>
              <a:sym typeface="Helvetica Neue Ligh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363459"/>
        </a:solidFill>
      </p:bgPr>
    </p:bg>
    <p:spTree>
      <p:nvGrpSpPr>
        <p:cNvPr id="157" name="Shape 157"/>
        <p:cNvGrpSpPr/>
        <p:nvPr/>
      </p:nvGrpSpPr>
      <p:grpSpPr>
        <a:xfrm>
          <a:off x="0" y="0"/>
          <a:ext cx="0" cy="0"/>
          <a:chOff x="0" y="0"/>
          <a:chExt cx="0" cy="0"/>
        </a:xfrm>
      </p:grpSpPr>
      <p:sp>
        <p:nvSpPr>
          <p:cNvPr id="158" name="Google Shape;158;p29"/>
          <p:cNvSpPr txBox="1"/>
          <p:nvPr>
            <p:ph type="title"/>
          </p:nvPr>
        </p:nvSpPr>
        <p:spPr>
          <a:xfrm>
            <a:off x="628650" y="273844"/>
            <a:ext cx="7886700" cy="9942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u="sng">
                <a:solidFill>
                  <a:srgbClr val="FFFFFF"/>
                </a:solidFill>
                <a:latin typeface="Helvetica Neue Light"/>
                <a:ea typeface="Helvetica Neue Light"/>
                <a:cs typeface="Helvetica Neue Light"/>
                <a:sym typeface="Helvetica Neue Light"/>
              </a:rPr>
              <a:t>Measures of Success</a:t>
            </a:r>
            <a:endParaRPr u="sng">
              <a:solidFill>
                <a:srgbClr val="FFFFFF"/>
              </a:solidFill>
              <a:latin typeface="Helvetica Neue Light"/>
              <a:ea typeface="Helvetica Neue Light"/>
              <a:cs typeface="Helvetica Neue Light"/>
              <a:sym typeface="Helvetica Neue Light"/>
            </a:endParaRPr>
          </a:p>
        </p:txBody>
      </p:sp>
      <p:pic>
        <p:nvPicPr>
          <p:cNvPr id="159" name="Google Shape;159;p29"/>
          <p:cNvPicPr preferRelativeResize="0"/>
          <p:nvPr/>
        </p:nvPicPr>
        <p:blipFill>
          <a:blip r:embed="rId3">
            <a:alphaModFix/>
          </a:blip>
          <a:stretch>
            <a:fillRect/>
          </a:stretch>
        </p:blipFill>
        <p:spPr>
          <a:xfrm>
            <a:off x="7478150" y="3527125"/>
            <a:ext cx="1594974" cy="1541524"/>
          </a:xfrm>
          <a:prstGeom prst="rect">
            <a:avLst/>
          </a:prstGeom>
          <a:noFill/>
          <a:ln>
            <a:noFill/>
          </a:ln>
        </p:spPr>
      </p:pic>
      <p:sp>
        <p:nvSpPr>
          <p:cNvPr id="160" name="Google Shape;160;p29"/>
          <p:cNvSpPr txBox="1"/>
          <p:nvPr>
            <p:ph idx="1" type="body"/>
          </p:nvPr>
        </p:nvSpPr>
        <p:spPr>
          <a:xfrm>
            <a:off x="628650" y="1369219"/>
            <a:ext cx="7886700" cy="3263400"/>
          </a:xfrm>
          <a:prstGeom prst="rect">
            <a:avLst/>
          </a:prstGeom>
        </p:spPr>
        <p:txBody>
          <a:bodyPr anchorCtr="0" anchor="t" bIns="34275" lIns="68575" spcFirstLastPara="1" rIns="68575" wrap="square" tIns="34275">
            <a:noAutofit/>
          </a:bodyPr>
          <a:lstStyle/>
          <a:p>
            <a:pPr indent="-361950" lvl="0" marL="457200" rtl="0" algn="l">
              <a:lnSpc>
                <a:spcPct val="115000"/>
              </a:lnSpc>
              <a:spcBef>
                <a:spcPts val="0"/>
              </a:spcBef>
              <a:spcAft>
                <a:spcPts val="0"/>
              </a:spcAft>
              <a:buClr>
                <a:srgbClr val="FFFFFF"/>
              </a:buClr>
              <a:buSzPts val="2100"/>
              <a:buFont typeface="Helvetica Neue"/>
              <a:buChar char="•"/>
            </a:pPr>
            <a:r>
              <a:rPr b="1" lang="en">
                <a:solidFill>
                  <a:srgbClr val="FFFFFF"/>
                </a:solidFill>
                <a:latin typeface="Helvetica Neue"/>
                <a:ea typeface="Helvetica Neue"/>
                <a:cs typeface="Helvetica Neue"/>
                <a:sym typeface="Helvetica Neue"/>
              </a:rPr>
              <a:t>Scope</a:t>
            </a:r>
            <a:endParaRPr b="1">
              <a:solidFill>
                <a:srgbClr val="FFFFFF"/>
              </a:solidFill>
              <a:latin typeface="Helvetica Neue"/>
              <a:ea typeface="Helvetica Neue"/>
              <a:cs typeface="Helvetica Neue"/>
              <a:sym typeface="Helvetica Neue"/>
            </a:endParaRPr>
          </a:p>
          <a:p>
            <a:pPr indent="-317500" lvl="0" marL="457200" rtl="0" algn="l">
              <a:lnSpc>
                <a:spcPct val="115000"/>
              </a:lnSpc>
              <a:spcBef>
                <a:spcPts val="0"/>
              </a:spcBef>
              <a:spcAft>
                <a:spcPts val="0"/>
              </a:spcAft>
              <a:buClr>
                <a:srgbClr val="FFFFFF"/>
              </a:buClr>
              <a:buSzPts val="1400"/>
              <a:buFont typeface="Helvetica Neue"/>
              <a:buChar char="•"/>
            </a:pPr>
            <a:r>
              <a:rPr b="1" lang="en">
                <a:solidFill>
                  <a:srgbClr val="FFFFFF"/>
                </a:solidFill>
                <a:latin typeface="Helvetica Neue"/>
                <a:ea typeface="Helvetica Neue"/>
                <a:cs typeface="Helvetica Neue"/>
                <a:sym typeface="Helvetica Neue"/>
              </a:rPr>
              <a:t>Schedule</a:t>
            </a:r>
            <a:endParaRPr b="1">
              <a:solidFill>
                <a:srgbClr val="FFFFFF"/>
              </a:solidFill>
              <a:latin typeface="Helvetica Neue"/>
              <a:ea typeface="Helvetica Neue"/>
              <a:cs typeface="Helvetica Neue"/>
              <a:sym typeface="Helvetica Neue"/>
            </a:endParaRPr>
          </a:p>
          <a:p>
            <a:pPr indent="-317500" lvl="0" marL="457200" rtl="0" algn="l">
              <a:lnSpc>
                <a:spcPct val="115000"/>
              </a:lnSpc>
              <a:spcBef>
                <a:spcPts val="0"/>
              </a:spcBef>
              <a:spcAft>
                <a:spcPts val="0"/>
              </a:spcAft>
              <a:buClr>
                <a:srgbClr val="FFFFFF"/>
              </a:buClr>
              <a:buSzPts val="1400"/>
              <a:buFont typeface="Helvetica Neue"/>
              <a:buChar char="•"/>
            </a:pPr>
            <a:r>
              <a:rPr b="1" lang="en">
                <a:solidFill>
                  <a:srgbClr val="FFFFFF"/>
                </a:solidFill>
                <a:latin typeface="Helvetica Neue"/>
                <a:ea typeface="Helvetica Neue"/>
                <a:cs typeface="Helvetica Neue"/>
                <a:sym typeface="Helvetica Neue"/>
              </a:rPr>
              <a:t>Budget</a:t>
            </a:r>
            <a:endParaRPr b="1">
              <a:solidFill>
                <a:srgbClr val="FFFFFF"/>
              </a:solidFill>
              <a:latin typeface="Helvetica Neue"/>
              <a:ea typeface="Helvetica Neue"/>
              <a:cs typeface="Helvetica Neue"/>
              <a:sym typeface="Helvetica Neue"/>
            </a:endParaRPr>
          </a:p>
          <a:p>
            <a:pPr indent="-317500" lvl="0" marL="457200" rtl="0" algn="l">
              <a:lnSpc>
                <a:spcPct val="115000"/>
              </a:lnSpc>
              <a:spcBef>
                <a:spcPts val="0"/>
              </a:spcBef>
              <a:spcAft>
                <a:spcPts val="0"/>
              </a:spcAft>
              <a:buClr>
                <a:srgbClr val="FFFFFF"/>
              </a:buClr>
              <a:buSzPts val="1400"/>
              <a:buFont typeface="Helvetica Neue Light"/>
              <a:buChar char="•"/>
            </a:pPr>
            <a:r>
              <a:rPr lang="en">
                <a:solidFill>
                  <a:srgbClr val="FFFFFF"/>
                </a:solidFill>
                <a:latin typeface="Helvetica Neue Light"/>
                <a:ea typeface="Helvetica Neue Light"/>
                <a:cs typeface="Helvetica Neue Light"/>
                <a:sym typeface="Helvetica Neue Light"/>
              </a:rPr>
              <a:t>Team satisfaction</a:t>
            </a:r>
            <a:endParaRPr>
              <a:solidFill>
                <a:srgbClr val="FFFFFF"/>
              </a:solidFill>
              <a:latin typeface="Helvetica Neue Light"/>
              <a:ea typeface="Helvetica Neue Light"/>
              <a:cs typeface="Helvetica Neue Light"/>
              <a:sym typeface="Helvetica Neue Light"/>
            </a:endParaRPr>
          </a:p>
          <a:p>
            <a:pPr indent="-317500" lvl="0" marL="457200" rtl="0" algn="l">
              <a:lnSpc>
                <a:spcPct val="115000"/>
              </a:lnSpc>
              <a:spcBef>
                <a:spcPts val="0"/>
              </a:spcBef>
              <a:spcAft>
                <a:spcPts val="0"/>
              </a:spcAft>
              <a:buClr>
                <a:srgbClr val="FFFFFF"/>
              </a:buClr>
              <a:buSzPts val="1400"/>
              <a:buFont typeface="Helvetica Neue Light"/>
              <a:buChar char="•"/>
            </a:pPr>
            <a:r>
              <a:rPr lang="en">
                <a:solidFill>
                  <a:srgbClr val="FFFFFF"/>
                </a:solidFill>
                <a:latin typeface="Helvetica Neue Light"/>
                <a:ea typeface="Helvetica Neue Light"/>
                <a:cs typeface="Helvetica Neue Light"/>
                <a:sym typeface="Helvetica Neue Light"/>
              </a:rPr>
              <a:t>Customer satisfaction</a:t>
            </a:r>
            <a:endParaRPr>
              <a:solidFill>
                <a:srgbClr val="FFFFFF"/>
              </a:solidFill>
              <a:latin typeface="Helvetica Neue Light"/>
              <a:ea typeface="Helvetica Neue Light"/>
              <a:cs typeface="Helvetica Neue Light"/>
              <a:sym typeface="Helvetica Neue Light"/>
            </a:endParaRPr>
          </a:p>
          <a:p>
            <a:pPr indent="-317500" lvl="0" marL="457200" rtl="0" algn="l">
              <a:lnSpc>
                <a:spcPct val="115000"/>
              </a:lnSpc>
              <a:spcBef>
                <a:spcPts val="0"/>
              </a:spcBef>
              <a:spcAft>
                <a:spcPts val="0"/>
              </a:spcAft>
              <a:buClr>
                <a:srgbClr val="FFFFFF"/>
              </a:buClr>
              <a:buSzPts val="1400"/>
              <a:buFont typeface="Helvetica Neue"/>
              <a:buChar char="•"/>
            </a:pPr>
            <a:r>
              <a:rPr b="1" lang="en">
                <a:solidFill>
                  <a:srgbClr val="FFFFFF"/>
                </a:solidFill>
                <a:latin typeface="Helvetica Neue"/>
                <a:ea typeface="Helvetica Neue"/>
                <a:cs typeface="Helvetica Neue"/>
                <a:sym typeface="Helvetica Neue"/>
              </a:rPr>
              <a:t>Quality</a:t>
            </a:r>
            <a:endParaRPr b="1">
              <a:solidFill>
                <a:srgbClr val="FFFFFF"/>
              </a:solidFill>
              <a:latin typeface="Helvetica Neue"/>
              <a:ea typeface="Helvetica Neue"/>
              <a:cs typeface="Helvetica Neue"/>
              <a:sym typeface="Helvetica Neue"/>
            </a:endParaRPr>
          </a:p>
          <a:p>
            <a:pPr indent="-317500" lvl="0" marL="457200" rtl="0" algn="l">
              <a:lnSpc>
                <a:spcPct val="115000"/>
              </a:lnSpc>
              <a:spcBef>
                <a:spcPts val="0"/>
              </a:spcBef>
              <a:spcAft>
                <a:spcPts val="0"/>
              </a:spcAft>
              <a:buClr>
                <a:srgbClr val="FFFFFF"/>
              </a:buClr>
              <a:buSzPts val="1400"/>
              <a:buFont typeface="Helvetica Neue Light"/>
              <a:buChar char="•"/>
            </a:pPr>
            <a:r>
              <a:rPr lang="en">
                <a:solidFill>
                  <a:srgbClr val="FFFFFF"/>
                </a:solidFill>
                <a:latin typeface="Helvetica Neue Light"/>
                <a:ea typeface="Helvetica Neue Light"/>
                <a:cs typeface="Helvetica Neue Light"/>
                <a:sym typeface="Helvetica Neue Light"/>
              </a:rPr>
              <a:t>Infrastructure</a:t>
            </a:r>
            <a:endParaRPr>
              <a:solidFill>
                <a:srgbClr val="FFFFFF"/>
              </a:solidFill>
              <a:latin typeface="Helvetica Neue Light"/>
              <a:ea typeface="Helvetica Neue Light"/>
              <a:cs typeface="Helvetica Neue Light"/>
              <a:sym typeface="Helvetica Neue Ligh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363459"/>
        </a:solidFill>
      </p:bgPr>
    </p:bg>
    <p:spTree>
      <p:nvGrpSpPr>
        <p:cNvPr id="164" name="Shape 164"/>
        <p:cNvGrpSpPr/>
        <p:nvPr/>
      </p:nvGrpSpPr>
      <p:grpSpPr>
        <a:xfrm>
          <a:off x="0" y="0"/>
          <a:ext cx="0" cy="0"/>
          <a:chOff x="0" y="0"/>
          <a:chExt cx="0" cy="0"/>
        </a:xfrm>
      </p:grpSpPr>
      <p:sp>
        <p:nvSpPr>
          <p:cNvPr id="165" name="Google Shape;165;p30"/>
          <p:cNvSpPr txBox="1"/>
          <p:nvPr>
            <p:ph type="title"/>
          </p:nvPr>
        </p:nvSpPr>
        <p:spPr>
          <a:xfrm>
            <a:off x="628650" y="273844"/>
            <a:ext cx="7886700" cy="9942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solidFill>
                  <a:srgbClr val="FFFFFF"/>
                </a:solidFill>
                <a:latin typeface="Helvetica Neue Light"/>
                <a:ea typeface="Helvetica Neue Light"/>
                <a:cs typeface="Helvetica Neue Light"/>
                <a:sym typeface="Helvetica Neue Light"/>
              </a:rPr>
              <a:t>Scope</a:t>
            </a:r>
            <a:endParaRPr>
              <a:solidFill>
                <a:srgbClr val="FFFFFF"/>
              </a:solidFill>
              <a:latin typeface="Helvetica Neue Light"/>
              <a:ea typeface="Helvetica Neue Light"/>
              <a:cs typeface="Helvetica Neue Light"/>
              <a:sym typeface="Helvetica Neue Light"/>
            </a:endParaRPr>
          </a:p>
        </p:txBody>
      </p:sp>
      <p:pic>
        <p:nvPicPr>
          <p:cNvPr id="166" name="Google Shape;166;p30"/>
          <p:cNvPicPr preferRelativeResize="0"/>
          <p:nvPr/>
        </p:nvPicPr>
        <p:blipFill>
          <a:blip r:embed="rId3">
            <a:alphaModFix/>
          </a:blip>
          <a:stretch>
            <a:fillRect/>
          </a:stretch>
        </p:blipFill>
        <p:spPr>
          <a:xfrm>
            <a:off x="7478150" y="3527125"/>
            <a:ext cx="1594974" cy="1541524"/>
          </a:xfrm>
          <a:prstGeom prst="rect">
            <a:avLst/>
          </a:prstGeom>
          <a:noFill/>
          <a:ln>
            <a:noFill/>
          </a:ln>
        </p:spPr>
      </p:pic>
      <p:sp>
        <p:nvSpPr>
          <p:cNvPr id="167" name="Google Shape;167;p30"/>
          <p:cNvSpPr txBox="1"/>
          <p:nvPr>
            <p:ph idx="1" type="body"/>
          </p:nvPr>
        </p:nvSpPr>
        <p:spPr>
          <a:xfrm>
            <a:off x="628650" y="1369219"/>
            <a:ext cx="7886700" cy="3263400"/>
          </a:xfrm>
          <a:prstGeom prst="rect">
            <a:avLst/>
          </a:prstGeom>
        </p:spPr>
        <p:txBody>
          <a:bodyPr anchorCtr="0" anchor="t" bIns="34275" lIns="68575" spcFirstLastPara="1" rIns="68575" wrap="square" tIns="34275">
            <a:noAutofit/>
          </a:bodyPr>
          <a:lstStyle/>
          <a:p>
            <a:pPr indent="-317500" lvl="0" marL="457200" rtl="0" algn="l">
              <a:lnSpc>
                <a:spcPct val="200000"/>
              </a:lnSpc>
              <a:spcBef>
                <a:spcPts val="0"/>
              </a:spcBef>
              <a:spcAft>
                <a:spcPts val="0"/>
              </a:spcAft>
              <a:buClr>
                <a:srgbClr val="FFFFFF"/>
              </a:buClr>
              <a:buSzPts val="1400"/>
              <a:buFont typeface="Helvetica Neue Light"/>
              <a:buChar char="•"/>
            </a:pPr>
            <a:r>
              <a:rPr lang="en">
                <a:solidFill>
                  <a:srgbClr val="FFFFFF"/>
                </a:solidFill>
                <a:latin typeface="Helvetica Neue Light"/>
                <a:ea typeface="Helvetica Neue Light"/>
                <a:cs typeface="Helvetica Neue Light"/>
                <a:sym typeface="Helvetica Neue Light"/>
              </a:rPr>
              <a:t>3 core ideas:</a:t>
            </a:r>
            <a:endParaRPr>
              <a:solidFill>
                <a:srgbClr val="FFFFFF"/>
              </a:solidFill>
              <a:latin typeface="Helvetica Neue Light"/>
              <a:ea typeface="Helvetica Neue Light"/>
              <a:cs typeface="Helvetica Neue Light"/>
              <a:sym typeface="Helvetica Neue Light"/>
            </a:endParaRPr>
          </a:p>
          <a:p>
            <a:pPr indent="-317500" lvl="1" marL="914400" rtl="0" algn="l">
              <a:lnSpc>
                <a:spcPct val="200000"/>
              </a:lnSpc>
              <a:spcBef>
                <a:spcPts val="0"/>
              </a:spcBef>
              <a:spcAft>
                <a:spcPts val="0"/>
              </a:spcAft>
              <a:buClr>
                <a:srgbClr val="FFFFFF"/>
              </a:buClr>
              <a:buSzPts val="1400"/>
              <a:buFont typeface="Helvetica Neue Light"/>
              <a:buChar char="•"/>
            </a:pPr>
            <a:r>
              <a:rPr lang="en">
                <a:solidFill>
                  <a:srgbClr val="FFFFFF"/>
                </a:solidFill>
                <a:latin typeface="Helvetica Neue Light"/>
                <a:ea typeface="Helvetica Neue Light"/>
                <a:cs typeface="Helvetica Neue Light"/>
                <a:sym typeface="Helvetica Neue Light"/>
              </a:rPr>
              <a:t>protecting the rights of the artists by fighting piracy.</a:t>
            </a:r>
            <a:endParaRPr>
              <a:solidFill>
                <a:srgbClr val="FFFFFF"/>
              </a:solidFill>
              <a:latin typeface="Helvetica Neue Light"/>
              <a:ea typeface="Helvetica Neue Light"/>
              <a:cs typeface="Helvetica Neue Light"/>
              <a:sym typeface="Helvetica Neue Light"/>
            </a:endParaRPr>
          </a:p>
          <a:p>
            <a:pPr indent="-317500" lvl="1" marL="914400" rtl="0" algn="l">
              <a:lnSpc>
                <a:spcPct val="200000"/>
              </a:lnSpc>
              <a:spcBef>
                <a:spcPts val="0"/>
              </a:spcBef>
              <a:spcAft>
                <a:spcPts val="0"/>
              </a:spcAft>
              <a:buClr>
                <a:srgbClr val="FFFFFF"/>
              </a:buClr>
              <a:buSzPts val="1400"/>
              <a:buFont typeface="Helvetica Neue Light"/>
              <a:buChar char="•"/>
            </a:pPr>
            <a:r>
              <a:rPr lang="en">
                <a:solidFill>
                  <a:srgbClr val="FFFFFF"/>
                </a:solidFill>
                <a:latin typeface="Helvetica Neue Light"/>
                <a:ea typeface="Helvetica Neue Light"/>
                <a:cs typeface="Helvetica Neue Light"/>
                <a:sym typeface="Helvetica Neue Light"/>
              </a:rPr>
              <a:t>providing a platform for artists to receive significant financial incentives for their efforts</a:t>
            </a:r>
            <a:endParaRPr>
              <a:solidFill>
                <a:srgbClr val="FFFFFF"/>
              </a:solidFill>
              <a:latin typeface="Helvetica Neue Light"/>
              <a:ea typeface="Helvetica Neue Light"/>
              <a:cs typeface="Helvetica Neue Light"/>
              <a:sym typeface="Helvetica Neue Light"/>
            </a:endParaRPr>
          </a:p>
          <a:p>
            <a:pPr indent="-317500" lvl="1" marL="914400" rtl="0" algn="l">
              <a:lnSpc>
                <a:spcPct val="200000"/>
              </a:lnSpc>
              <a:spcBef>
                <a:spcPts val="0"/>
              </a:spcBef>
              <a:spcAft>
                <a:spcPts val="0"/>
              </a:spcAft>
              <a:buClr>
                <a:srgbClr val="FFFFFF"/>
              </a:buClr>
              <a:buSzPts val="1400"/>
              <a:buFont typeface="Helvetica Neue Light"/>
              <a:buChar char="•"/>
            </a:pPr>
            <a:r>
              <a:rPr lang="en">
                <a:solidFill>
                  <a:srgbClr val="FFFFFF"/>
                </a:solidFill>
                <a:latin typeface="Helvetica Neue Light"/>
                <a:ea typeface="Helvetica Neue Light"/>
                <a:cs typeface="Helvetica Neue Light"/>
                <a:sym typeface="Helvetica Neue Light"/>
              </a:rPr>
              <a:t>maximizing profit for revenue to divide amongst both the </a:t>
            </a:r>
            <a:endParaRPr>
              <a:solidFill>
                <a:srgbClr val="FFFFFF"/>
              </a:solidFill>
              <a:latin typeface="Helvetica Neue Light"/>
              <a:ea typeface="Helvetica Neue Light"/>
              <a:cs typeface="Helvetica Neue Light"/>
              <a:sym typeface="Helvetica Neue Light"/>
            </a:endParaRPr>
          </a:p>
          <a:p>
            <a:pPr indent="0" lvl="0" marL="914400" rtl="0" algn="l">
              <a:lnSpc>
                <a:spcPct val="200000"/>
              </a:lnSpc>
              <a:spcBef>
                <a:spcPts val="0"/>
              </a:spcBef>
              <a:spcAft>
                <a:spcPts val="0"/>
              </a:spcAft>
              <a:buNone/>
            </a:pPr>
            <a:r>
              <a:rPr lang="en" sz="1800">
                <a:solidFill>
                  <a:srgbClr val="FFFFFF"/>
                </a:solidFill>
                <a:latin typeface="Helvetica Neue Light"/>
                <a:ea typeface="Helvetica Neue Light"/>
                <a:cs typeface="Helvetica Neue Light"/>
                <a:sym typeface="Helvetica Neue Light"/>
              </a:rPr>
              <a:t>company and the artists on the platform </a:t>
            </a:r>
            <a:endParaRPr sz="1800">
              <a:solidFill>
                <a:srgbClr val="FFFFFF"/>
              </a:solidFill>
              <a:latin typeface="Helvetica Neue Light"/>
              <a:ea typeface="Helvetica Neue Light"/>
              <a:cs typeface="Helvetica Neue Light"/>
              <a:sym typeface="Helvetica Neue Ligh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363459"/>
        </a:solidFill>
      </p:bgPr>
    </p:bg>
    <p:spTree>
      <p:nvGrpSpPr>
        <p:cNvPr id="171" name="Shape 171"/>
        <p:cNvGrpSpPr/>
        <p:nvPr/>
      </p:nvGrpSpPr>
      <p:grpSpPr>
        <a:xfrm>
          <a:off x="0" y="0"/>
          <a:ext cx="0" cy="0"/>
          <a:chOff x="0" y="0"/>
          <a:chExt cx="0" cy="0"/>
        </a:xfrm>
      </p:grpSpPr>
      <p:sp>
        <p:nvSpPr>
          <p:cNvPr id="172" name="Google Shape;172;p31"/>
          <p:cNvSpPr txBox="1"/>
          <p:nvPr>
            <p:ph type="title"/>
          </p:nvPr>
        </p:nvSpPr>
        <p:spPr>
          <a:xfrm>
            <a:off x="628650" y="273844"/>
            <a:ext cx="7886700" cy="9942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solidFill>
                  <a:srgbClr val="FFFFFF"/>
                </a:solidFill>
                <a:latin typeface="Helvetica Neue Light"/>
                <a:ea typeface="Helvetica Neue Light"/>
                <a:cs typeface="Helvetica Neue Light"/>
                <a:sym typeface="Helvetica Neue Light"/>
              </a:rPr>
              <a:t>Schedule</a:t>
            </a:r>
            <a:endParaRPr>
              <a:solidFill>
                <a:srgbClr val="FFFFFF"/>
              </a:solidFill>
              <a:latin typeface="Helvetica Neue Light"/>
              <a:ea typeface="Helvetica Neue Light"/>
              <a:cs typeface="Helvetica Neue Light"/>
              <a:sym typeface="Helvetica Neue Light"/>
            </a:endParaRPr>
          </a:p>
        </p:txBody>
      </p:sp>
      <p:pic>
        <p:nvPicPr>
          <p:cNvPr id="173" name="Google Shape;173;p31"/>
          <p:cNvPicPr preferRelativeResize="0"/>
          <p:nvPr/>
        </p:nvPicPr>
        <p:blipFill>
          <a:blip r:embed="rId3">
            <a:alphaModFix/>
          </a:blip>
          <a:stretch>
            <a:fillRect/>
          </a:stretch>
        </p:blipFill>
        <p:spPr>
          <a:xfrm>
            <a:off x="7478150" y="3527125"/>
            <a:ext cx="1594974" cy="1541524"/>
          </a:xfrm>
          <a:prstGeom prst="rect">
            <a:avLst/>
          </a:prstGeom>
          <a:noFill/>
          <a:ln>
            <a:noFill/>
          </a:ln>
        </p:spPr>
      </p:pic>
      <p:sp>
        <p:nvSpPr>
          <p:cNvPr id="174" name="Google Shape;174;p31"/>
          <p:cNvSpPr txBox="1"/>
          <p:nvPr>
            <p:ph idx="1" type="body"/>
          </p:nvPr>
        </p:nvSpPr>
        <p:spPr>
          <a:xfrm>
            <a:off x="628650" y="1369219"/>
            <a:ext cx="7886700" cy="3263400"/>
          </a:xfrm>
          <a:prstGeom prst="rect">
            <a:avLst/>
          </a:prstGeom>
        </p:spPr>
        <p:txBody>
          <a:bodyPr anchorCtr="0" anchor="t" bIns="34275" lIns="68575" spcFirstLastPara="1" rIns="68575" wrap="square" tIns="34275">
            <a:noAutofit/>
          </a:bodyPr>
          <a:lstStyle/>
          <a:p>
            <a:pPr indent="-317500" lvl="0" marL="457200" rtl="0" algn="l">
              <a:lnSpc>
                <a:spcPct val="200000"/>
              </a:lnSpc>
              <a:spcBef>
                <a:spcPts val="0"/>
              </a:spcBef>
              <a:spcAft>
                <a:spcPts val="0"/>
              </a:spcAft>
              <a:buClr>
                <a:srgbClr val="FFFFFF"/>
              </a:buClr>
              <a:buSzPts val="1400"/>
              <a:buFont typeface="Helvetica Neue Light"/>
              <a:buChar char="•"/>
            </a:pPr>
            <a:r>
              <a:rPr lang="en">
                <a:solidFill>
                  <a:srgbClr val="FFFFFF"/>
                </a:solidFill>
                <a:latin typeface="Helvetica Neue Light"/>
                <a:ea typeface="Helvetica Neue Light"/>
                <a:cs typeface="Helvetica Neue Light"/>
                <a:sym typeface="Helvetica Neue Light"/>
              </a:rPr>
              <a:t>6 phases:</a:t>
            </a:r>
            <a:endParaRPr>
              <a:solidFill>
                <a:srgbClr val="FFFFFF"/>
              </a:solidFill>
              <a:latin typeface="Helvetica Neue Light"/>
              <a:ea typeface="Helvetica Neue Light"/>
              <a:cs typeface="Helvetica Neue Light"/>
              <a:sym typeface="Helvetica Neue Light"/>
            </a:endParaRPr>
          </a:p>
          <a:p>
            <a:pPr indent="-317500" lvl="1" marL="914400" rtl="0" algn="l">
              <a:lnSpc>
                <a:spcPct val="200000"/>
              </a:lnSpc>
              <a:spcBef>
                <a:spcPts val="0"/>
              </a:spcBef>
              <a:spcAft>
                <a:spcPts val="0"/>
              </a:spcAft>
              <a:buClr>
                <a:srgbClr val="FFFFFF"/>
              </a:buClr>
              <a:buSzPts val="1400"/>
              <a:buFont typeface="Helvetica Neue Light"/>
              <a:buChar char="•"/>
            </a:pPr>
            <a:r>
              <a:rPr lang="en">
                <a:solidFill>
                  <a:srgbClr val="FFFFFF"/>
                </a:solidFill>
                <a:latin typeface="Helvetica Neue Light"/>
                <a:ea typeface="Helvetica Neue Light"/>
                <a:cs typeface="Helvetica Neue Light"/>
                <a:sym typeface="Helvetica Neue Light"/>
              </a:rPr>
              <a:t>Planning</a:t>
            </a:r>
            <a:endParaRPr>
              <a:solidFill>
                <a:srgbClr val="FFFFFF"/>
              </a:solidFill>
              <a:latin typeface="Helvetica Neue Light"/>
              <a:ea typeface="Helvetica Neue Light"/>
              <a:cs typeface="Helvetica Neue Light"/>
              <a:sym typeface="Helvetica Neue Light"/>
            </a:endParaRPr>
          </a:p>
          <a:p>
            <a:pPr indent="-317500" lvl="1" marL="914400" rtl="0" algn="l">
              <a:lnSpc>
                <a:spcPct val="200000"/>
              </a:lnSpc>
              <a:spcBef>
                <a:spcPts val="0"/>
              </a:spcBef>
              <a:spcAft>
                <a:spcPts val="0"/>
              </a:spcAft>
              <a:buClr>
                <a:srgbClr val="FFFFFF"/>
              </a:buClr>
              <a:buSzPts val="1400"/>
              <a:buFont typeface="Helvetica Neue Light"/>
              <a:buChar char="•"/>
            </a:pPr>
            <a:r>
              <a:rPr lang="en">
                <a:solidFill>
                  <a:srgbClr val="FFFFFF"/>
                </a:solidFill>
                <a:latin typeface="Helvetica Neue Light"/>
                <a:ea typeface="Helvetica Neue Light"/>
                <a:cs typeface="Helvetica Neue Light"/>
                <a:sym typeface="Helvetica Neue Light"/>
              </a:rPr>
              <a:t>Analysis</a:t>
            </a:r>
            <a:endParaRPr>
              <a:solidFill>
                <a:srgbClr val="FFFFFF"/>
              </a:solidFill>
              <a:latin typeface="Helvetica Neue Light"/>
              <a:ea typeface="Helvetica Neue Light"/>
              <a:cs typeface="Helvetica Neue Light"/>
              <a:sym typeface="Helvetica Neue Light"/>
            </a:endParaRPr>
          </a:p>
          <a:p>
            <a:pPr indent="-317500" lvl="1" marL="914400" rtl="0" algn="l">
              <a:lnSpc>
                <a:spcPct val="200000"/>
              </a:lnSpc>
              <a:spcBef>
                <a:spcPts val="0"/>
              </a:spcBef>
              <a:spcAft>
                <a:spcPts val="0"/>
              </a:spcAft>
              <a:buClr>
                <a:srgbClr val="FFFFFF"/>
              </a:buClr>
              <a:buSzPts val="1400"/>
              <a:buFont typeface="Helvetica Neue Light"/>
              <a:buChar char="•"/>
            </a:pPr>
            <a:r>
              <a:rPr lang="en">
                <a:solidFill>
                  <a:srgbClr val="FFFFFF"/>
                </a:solidFill>
                <a:latin typeface="Helvetica Neue Light"/>
                <a:ea typeface="Helvetica Neue Light"/>
                <a:cs typeface="Helvetica Neue Light"/>
                <a:sym typeface="Helvetica Neue Light"/>
              </a:rPr>
              <a:t>Design</a:t>
            </a:r>
            <a:endParaRPr>
              <a:solidFill>
                <a:srgbClr val="FFFFFF"/>
              </a:solidFill>
              <a:latin typeface="Helvetica Neue Light"/>
              <a:ea typeface="Helvetica Neue Light"/>
              <a:cs typeface="Helvetica Neue Light"/>
              <a:sym typeface="Helvetica Neue Light"/>
            </a:endParaRPr>
          </a:p>
          <a:p>
            <a:pPr indent="-317500" lvl="1" marL="914400" rtl="0" algn="l">
              <a:lnSpc>
                <a:spcPct val="200000"/>
              </a:lnSpc>
              <a:spcBef>
                <a:spcPts val="0"/>
              </a:spcBef>
              <a:spcAft>
                <a:spcPts val="0"/>
              </a:spcAft>
              <a:buClr>
                <a:srgbClr val="FFFFFF"/>
              </a:buClr>
              <a:buSzPts val="1400"/>
              <a:buFont typeface="Helvetica Neue Light"/>
              <a:buChar char="•"/>
            </a:pPr>
            <a:r>
              <a:rPr lang="en">
                <a:solidFill>
                  <a:srgbClr val="FFFFFF"/>
                </a:solidFill>
                <a:latin typeface="Helvetica Neue Light"/>
                <a:ea typeface="Helvetica Neue Light"/>
                <a:cs typeface="Helvetica Neue Light"/>
                <a:sym typeface="Helvetica Neue Light"/>
              </a:rPr>
              <a:t>Development / Implementation</a:t>
            </a:r>
            <a:endParaRPr>
              <a:solidFill>
                <a:srgbClr val="FFFFFF"/>
              </a:solidFill>
              <a:latin typeface="Helvetica Neue Light"/>
              <a:ea typeface="Helvetica Neue Light"/>
              <a:cs typeface="Helvetica Neue Light"/>
              <a:sym typeface="Helvetica Neue Light"/>
            </a:endParaRPr>
          </a:p>
          <a:p>
            <a:pPr indent="-317500" lvl="1" marL="914400" rtl="0" algn="l">
              <a:lnSpc>
                <a:spcPct val="200000"/>
              </a:lnSpc>
              <a:spcBef>
                <a:spcPts val="0"/>
              </a:spcBef>
              <a:spcAft>
                <a:spcPts val="0"/>
              </a:spcAft>
              <a:buClr>
                <a:srgbClr val="FFFFFF"/>
              </a:buClr>
              <a:buSzPts val="1400"/>
              <a:buFont typeface="Helvetica Neue Light"/>
              <a:buChar char="•"/>
            </a:pPr>
            <a:r>
              <a:rPr lang="en">
                <a:solidFill>
                  <a:srgbClr val="FFFFFF"/>
                </a:solidFill>
                <a:latin typeface="Helvetica Neue Light"/>
                <a:ea typeface="Helvetica Neue Light"/>
                <a:cs typeface="Helvetica Neue Light"/>
                <a:sym typeface="Helvetica Neue Light"/>
              </a:rPr>
              <a:t>Maintenance</a:t>
            </a:r>
            <a:endParaRPr>
              <a:solidFill>
                <a:srgbClr val="FFFFFF"/>
              </a:solidFill>
              <a:latin typeface="Helvetica Neue Light"/>
              <a:ea typeface="Helvetica Neue Light"/>
              <a:cs typeface="Helvetica Neue Light"/>
              <a:sym typeface="Helvetica Neue Ligh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363459"/>
        </a:solidFill>
      </p:bgPr>
    </p:bg>
    <p:spTree>
      <p:nvGrpSpPr>
        <p:cNvPr id="178" name="Shape 178"/>
        <p:cNvGrpSpPr/>
        <p:nvPr/>
      </p:nvGrpSpPr>
      <p:grpSpPr>
        <a:xfrm>
          <a:off x="0" y="0"/>
          <a:ext cx="0" cy="0"/>
          <a:chOff x="0" y="0"/>
          <a:chExt cx="0" cy="0"/>
        </a:xfrm>
      </p:grpSpPr>
      <p:sp>
        <p:nvSpPr>
          <p:cNvPr id="179" name="Google Shape;179;p32"/>
          <p:cNvSpPr txBox="1"/>
          <p:nvPr>
            <p:ph type="title"/>
          </p:nvPr>
        </p:nvSpPr>
        <p:spPr>
          <a:xfrm>
            <a:off x="628650" y="273844"/>
            <a:ext cx="7886700" cy="9942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solidFill>
                  <a:srgbClr val="FFFFFF"/>
                </a:solidFill>
                <a:latin typeface="Helvetica Neue Light"/>
                <a:ea typeface="Helvetica Neue Light"/>
                <a:cs typeface="Helvetica Neue Light"/>
                <a:sym typeface="Helvetica Neue Light"/>
              </a:rPr>
              <a:t>Budget</a:t>
            </a:r>
            <a:endParaRPr>
              <a:solidFill>
                <a:srgbClr val="FFFFFF"/>
              </a:solidFill>
              <a:latin typeface="Helvetica Neue Light"/>
              <a:ea typeface="Helvetica Neue Light"/>
              <a:cs typeface="Helvetica Neue Light"/>
              <a:sym typeface="Helvetica Neue Light"/>
            </a:endParaRPr>
          </a:p>
        </p:txBody>
      </p:sp>
      <p:pic>
        <p:nvPicPr>
          <p:cNvPr id="180" name="Google Shape;180;p32"/>
          <p:cNvPicPr preferRelativeResize="0"/>
          <p:nvPr/>
        </p:nvPicPr>
        <p:blipFill>
          <a:blip r:embed="rId3">
            <a:alphaModFix/>
          </a:blip>
          <a:stretch>
            <a:fillRect/>
          </a:stretch>
        </p:blipFill>
        <p:spPr>
          <a:xfrm>
            <a:off x="7478150" y="3527125"/>
            <a:ext cx="1594974" cy="1541524"/>
          </a:xfrm>
          <a:prstGeom prst="rect">
            <a:avLst/>
          </a:prstGeom>
          <a:noFill/>
          <a:ln>
            <a:noFill/>
          </a:ln>
        </p:spPr>
      </p:pic>
      <p:sp>
        <p:nvSpPr>
          <p:cNvPr id="181" name="Google Shape;181;p32"/>
          <p:cNvSpPr txBox="1"/>
          <p:nvPr>
            <p:ph idx="1" type="body"/>
          </p:nvPr>
        </p:nvSpPr>
        <p:spPr>
          <a:xfrm>
            <a:off x="628650" y="1369219"/>
            <a:ext cx="7886700" cy="3263400"/>
          </a:xfrm>
          <a:prstGeom prst="rect">
            <a:avLst/>
          </a:prstGeom>
        </p:spPr>
        <p:txBody>
          <a:bodyPr anchorCtr="0" anchor="t" bIns="34275" lIns="68575" spcFirstLastPara="1" rIns="68575" wrap="square" tIns="34275">
            <a:noAutofit/>
          </a:bodyPr>
          <a:lstStyle/>
          <a:p>
            <a:pPr indent="-317500" lvl="0" marL="457200" rtl="0" algn="l">
              <a:lnSpc>
                <a:spcPct val="200000"/>
              </a:lnSpc>
              <a:spcBef>
                <a:spcPts val="0"/>
              </a:spcBef>
              <a:spcAft>
                <a:spcPts val="0"/>
              </a:spcAft>
              <a:buClr>
                <a:srgbClr val="FFFFFF"/>
              </a:buClr>
              <a:buSzPts val="1400"/>
              <a:buFont typeface="Helvetica Neue Light"/>
              <a:buChar char="•"/>
            </a:pPr>
            <a:r>
              <a:rPr lang="en">
                <a:solidFill>
                  <a:srgbClr val="FFFFFF"/>
                </a:solidFill>
                <a:latin typeface="Helvetica Neue Light"/>
                <a:ea typeface="Helvetica Neue Light"/>
                <a:cs typeface="Helvetica Neue Light"/>
                <a:sym typeface="Helvetica Neue Light"/>
              </a:rPr>
              <a:t>Expense management</a:t>
            </a:r>
            <a:endParaRPr>
              <a:solidFill>
                <a:srgbClr val="FFFFFF"/>
              </a:solidFill>
              <a:latin typeface="Helvetica Neue Light"/>
              <a:ea typeface="Helvetica Neue Light"/>
              <a:cs typeface="Helvetica Neue Light"/>
              <a:sym typeface="Helvetica Neue Light"/>
            </a:endParaRPr>
          </a:p>
          <a:p>
            <a:pPr indent="-317500" lvl="0" marL="457200" rtl="0" algn="l">
              <a:lnSpc>
                <a:spcPct val="200000"/>
              </a:lnSpc>
              <a:spcBef>
                <a:spcPts val="0"/>
              </a:spcBef>
              <a:spcAft>
                <a:spcPts val="0"/>
              </a:spcAft>
              <a:buClr>
                <a:srgbClr val="FFFFFF"/>
              </a:buClr>
              <a:buSzPts val="1400"/>
              <a:buFont typeface="Helvetica Neue Light"/>
              <a:buChar char="•"/>
            </a:pPr>
            <a:r>
              <a:rPr lang="en">
                <a:solidFill>
                  <a:srgbClr val="FFFFFF"/>
                </a:solidFill>
                <a:latin typeface="Helvetica Neue Light"/>
                <a:ea typeface="Helvetica Neue Light"/>
                <a:cs typeface="Helvetica Neue Light"/>
                <a:sym typeface="Helvetica Neue Light"/>
              </a:rPr>
              <a:t>Advertisement structure</a:t>
            </a:r>
            <a:endParaRPr>
              <a:solidFill>
                <a:srgbClr val="FFFFFF"/>
              </a:solidFill>
              <a:latin typeface="Helvetica Neue Light"/>
              <a:ea typeface="Helvetica Neue Light"/>
              <a:cs typeface="Helvetica Neue Light"/>
              <a:sym typeface="Helvetica Neue Light"/>
            </a:endParaRPr>
          </a:p>
          <a:p>
            <a:pPr indent="-317500" lvl="1" marL="914400" rtl="0" algn="l">
              <a:lnSpc>
                <a:spcPct val="200000"/>
              </a:lnSpc>
              <a:spcBef>
                <a:spcPts val="0"/>
              </a:spcBef>
              <a:spcAft>
                <a:spcPts val="0"/>
              </a:spcAft>
              <a:buClr>
                <a:srgbClr val="FFFFFF"/>
              </a:buClr>
              <a:buSzPts val="1400"/>
              <a:buFont typeface="Helvetica Neue Light"/>
              <a:buChar char="•"/>
            </a:pPr>
            <a:r>
              <a:rPr lang="en">
                <a:solidFill>
                  <a:srgbClr val="FFFFFF"/>
                </a:solidFill>
                <a:latin typeface="Helvetica Neue Light"/>
                <a:ea typeface="Helvetica Neue Light"/>
                <a:cs typeface="Helvetica Neue Light"/>
                <a:sym typeface="Helvetica Neue Light"/>
              </a:rPr>
              <a:t>Freemium </a:t>
            </a:r>
            <a:endParaRPr>
              <a:solidFill>
                <a:srgbClr val="FFFFFF"/>
              </a:solidFill>
              <a:latin typeface="Helvetica Neue Light"/>
              <a:ea typeface="Helvetica Neue Light"/>
              <a:cs typeface="Helvetica Neue Light"/>
              <a:sym typeface="Helvetica Neue Light"/>
            </a:endParaRPr>
          </a:p>
          <a:p>
            <a:pPr indent="-317500" lvl="2" marL="1371600" rtl="0" algn="l">
              <a:lnSpc>
                <a:spcPct val="200000"/>
              </a:lnSpc>
              <a:spcBef>
                <a:spcPts val="0"/>
              </a:spcBef>
              <a:spcAft>
                <a:spcPts val="0"/>
              </a:spcAft>
              <a:buClr>
                <a:srgbClr val="FFFFFF"/>
              </a:buClr>
              <a:buSzPts val="1400"/>
              <a:buFont typeface="Helvetica Neue Light"/>
              <a:buChar char="•"/>
            </a:pPr>
            <a:r>
              <a:rPr lang="en">
                <a:solidFill>
                  <a:srgbClr val="FFFFFF"/>
                </a:solidFill>
                <a:latin typeface="Helvetica Neue Light"/>
                <a:ea typeface="Helvetica Neue Light"/>
                <a:cs typeface="Helvetica Neue Light"/>
                <a:sym typeface="Helvetica Neue Light"/>
              </a:rPr>
              <a:t>multiple advertisements</a:t>
            </a:r>
            <a:endParaRPr>
              <a:solidFill>
                <a:srgbClr val="FFFFFF"/>
              </a:solidFill>
              <a:latin typeface="Helvetica Neue Light"/>
              <a:ea typeface="Helvetica Neue Light"/>
              <a:cs typeface="Helvetica Neue Light"/>
              <a:sym typeface="Helvetica Neue Light"/>
            </a:endParaRPr>
          </a:p>
          <a:p>
            <a:pPr indent="-317500" lvl="2" marL="1371600" rtl="0" algn="l">
              <a:lnSpc>
                <a:spcPct val="200000"/>
              </a:lnSpc>
              <a:spcBef>
                <a:spcPts val="0"/>
              </a:spcBef>
              <a:spcAft>
                <a:spcPts val="0"/>
              </a:spcAft>
              <a:buClr>
                <a:srgbClr val="FFFFFF"/>
              </a:buClr>
              <a:buSzPts val="1400"/>
              <a:buFont typeface="Helvetica Neue Light"/>
              <a:buChar char="•"/>
            </a:pPr>
            <a:r>
              <a:rPr lang="en">
                <a:solidFill>
                  <a:srgbClr val="FFFFFF"/>
                </a:solidFill>
                <a:latin typeface="Helvetica Neue Light"/>
                <a:ea typeface="Helvetica Neue Light"/>
                <a:cs typeface="Helvetica Neue Light"/>
                <a:sym typeface="Helvetica Neue Light"/>
              </a:rPr>
              <a:t>limited music quality</a:t>
            </a:r>
            <a:endParaRPr>
              <a:solidFill>
                <a:srgbClr val="FFFFFF"/>
              </a:solidFill>
              <a:latin typeface="Helvetica Neue Light"/>
              <a:ea typeface="Helvetica Neue Light"/>
              <a:cs typeface="Helvetica Neue Light"/>
              <a:sym typeface="Helvetica Neue Light"/>
            </a:endParaRPr>
          </a:p>
          <a:p>
            <a:pPr indent="-317500" lvl="1" marL="914400" rtl="0" algn="l">
              <a:lnSpc>
                <a:spcPct val="200000"/>
              </a:lnSpc>
              <a:spcBef>
                <a:spcPts val="0"/>
              </a:spcBef>
              <a:spcAft>
                <a:spcPts val="0"/>
              </a:spcAft>
              <a:buClr>
                <a:srgbClr val="FFFFFF"/>
              </a:buClr>
              <a:buSzPts val="1400"/>
              <a:buFont typeface="Helvetica Neue Light"/>
              <a:buChar char="•"/>
            </a:pPr>
            <a:r>
              <a:rPr lang="en">
                <a:solidFill>
                  <a:srgbClr val="FFFFFF"/>
                </a:solidFill>
                <a:latin typeface="Helvetica Neue Light"/>
                <a:ea typeface="Helvetica Neue Light"/>
                <a:cs typeface="Helvetica Neue Light"/>
                <a:sym typeface="Helvetica Neue Light"/>
              </a:rPr>
              <a:t>Subscription</a:t>
            </a:r>
            <a:endParaRPr>
              <a:solidFill>
                <a:srgbClr val="FFFFFF"/>
              </a:solidFill>
              <a:latin typeface="Helvetica Neue Light"/>
              <a:ea typeface="Helvetica Neue Light"/>
              <a:cs typeface="Helvetica Neue Light"/>
              <a:sym typeface="Helvetica Neue Ligh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363459"/>
        </a:solidFill>
      </p:bgPr>
    </p:bg>
    <p:spTree>
      <p:nvGrpSpPr>
        <p:cNvPr id="185" name="Shape 185"/>
        <p:cNvGrpSpPr/>
        <p:nvPr/>
      </p:nvGrpSpPr>
      <p:grpSpPr>
        <a:xfrm>
          <a:off x="0" y="0"/>
          <a:ext cx="0" cy="0"/>
          <a:chOff x="0" y="0"/>
          <a:chExt cx="0" cy="0"/>
        </a:xfrm>
      </p:grpSpPr>
      <p:sp>
        <p:nvSpPr>
          <p:cNvPr id="186" name="Google Shape;186;p33"/>
          <p:cNvSpPr txBox="1"/>
          <p:nvPr>
            <p:ph type="title"/>
          </p:nvPr>
        </p:nvSpPr>
        <p:spPr>
          <a:xfrm>
            <a:off x="628650" y="273844"/>
            <a:ext cx="7886700" cy="9942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solidFill>
                  <a:srgbClr val="FFFFFF"/>
                </a:solidFill>
                <a:latin typeface="Helvetica Neue Light"/>
                <a:ea typeface="Helvetica Neue Light"/>
                <a:cs typeface="Helvetica Neue Light"/>
                <a:sym typeface="Helvetica Neue Light"/>
              </a:rPr>
              <a:t>Quality</a:t>
            </a:r>
            <a:endParaRPr>
              <a:solidFill>
                <a:srgbClr val="FFFFFF"/>
              </a:solidFill>
              <a:latin typeface="Helvetica Neue Light"/>
              <a:ea typeface="Helvetica Neue Light"/>
              <a:cs typeface="Helvetica Neue Light"/>
              <a:sym typeface="Helvetica Neue Light"/>
            </a:endParaRPr>
          </a:p>
        </p:txBody>
      </p:sp>
      <p:pic>
        <p:nvPicPr>
          <p:cNvPr id="187" name="Google Shape;187;p33"/>
          <p:cNvPicPr preferRelativeResize="0"/>
          <p:nvPr/>
        </p:nvPicPr>
        <p:blipFill>
          <a:blip r:embed="rId3">
            <a:alphaModFix/>
          </a:blip>
          <a:stretch>
            <a:fillRect/>
          </a:stretch>
        </p:blipFill>
        <p:spPr>
          <a:xfrm>
            <a:off x="7478150" y="3527125"/>
            <a:ext cx="1594974" cy="1541524"/>
          </a:xfrm>
          <a:prstGeom prst="rect">
            <a:avLst/>
          </a:prstGeom>
          <a:noFill/>
          <a:ln>
            <a:noFill/>
          </a:ln>
        </p:spPr>
      </p:pic>
      <p:sp>
        <p:nvSpPr>
          <p:cNvPr id="188" name="Google Shape;188;p33"/>
          <p:cNvSpPr txBox="1"/>
          <p:nvPr>
            <p:ph idx="1" type="body"/>
          </p:nvPr>
        </p:nvSpPr>
        <p:spPr>
          <a:xfrm>
            <a:off x="628650" y="1369219"/>
            <a:ext cx="7886700" cy="3263400"/>
          </a:xfrm>
          <a:prstGeom prst="rect">
            <a:avLst/>
          </a:prstGeom>
        </p:spPr>
        <p:txBody>
          <a:bodyPr anchorCtr="0" anchor="t" bIns="34275" lIns="68575" spcFirstLastPara="1" rIns="68575" wrap="square" tIns="34275">
            <a:noAutofit/>
          </a:bodyPr>
          <a:lstStyle/>
          <a:p>
            <a:pPr indent="-317500" lvl="0" marL="457200" rtl="0" algn="l">
              <a:lnSpc>
                <a:spcPct val="200000"/>
              </a:lnSpc>
              <a:spcBef>
                <a:spcPts val="0"/>
              </a:spcBef>
              <a:spcAft>
                <a:spcPts val="0"/>
              </a:spcAft>
              <a:buClr>
                <a:srgbClr val="FFFFFF"/>
              </a:buClr>
              <a:buSzPts val="1400"/>
              <a:buFont typeface="Helvetica Neue Light"/>
              <a:buChar char="•"/>
            </a:pPr>
            <a:r>
              <a:rPr lang="en">
                <a:solidFill>
                  <a:srgbClr val="FFFFFF"/>
                </a:solidFill>
                <a:latin typeface="Helvetica Neue Light"/>
                <a:ea typeface="Helvetica Neue Light"/>
                <a:cs typeface="Helvetica Neue Light"/>
                <a:sym typeface="Helvetica Neue Light"/>
              </a:rPr>
              <a:t>Multiphase release:</a:t>
            </a:r>
            <a:endParaRPr>
              <a:solidFill>
                <a:srgbClr val="FFFFFF"/>
              </a:solidFill>
              <a:latin typeface="Helvetica Neue Light"/>
              <a:ea typeface="Helvetica Neue Light"/>
              <a:cs typeface="Helvetica Neue Light"/>
              <a:sym typeface="Helvetica Neue Light"/>
            </a:endParaRPr>
          </a:p>
          <a:p>
            <a:pPr indent="-317500" lvl="1" marL="914400" rtl="0" algn="l">
              <a:lnSpc>
                <a:spcPct val="200000"/>
              </a:lnSpc>
              <a:spcBef>
                <a:spcPts val="0"/>
              </a:spcBef>
              <a:spcAft>
                <a:spcPts val="0"/>
              </a:spcAft>
              <a:buClr>
                <a:srgbClr val="FFFFFF"/>
              </a:buClr>
              <a:buSzPts val="1400"/>
              <a:buFont typeface="Helvetica Neue Light"/>
              <a:buChar char="•"/>
            </a:pPr>
            <a:r>
              <a:rPr lang="en">
                <a:solidFill>
                  <a:srgbClr val="FFFFFF"/>
                </a:solidFill>
                <a:latin typeface="Helvetica Neue Light"/>
                <a:ea typeface="Helvetica Neue Light"/>
                <a:cs typeface="Helvetica Neue Light"/>
                <a:sym typeface="Helvetica Neue Light"/>
              </a:rPr>
              <a:t>Backend</a:t>
            </a:r>
            <a:endParaRPr>
              <a:solidFill>
                <a:srgbClr val="FFFFFF"/>
              </a:solidFill>
              <a:latin typeface="Helvetica Neue Light"/>
              <a:ea typeface="Helvetica Neue Light"/>
              <a:cs typeface="Helvetica Neue Light"/>
              <a:sym typeface="Helvetica Neue Light"/>
            </a:endParaRPr>
          </a:p>
          <a:p>
            <a:pPr indent="-317500" lvl="1" marL="914400" rtl="0" algn="l">
              <a:lnSpc>
                <a:spcPct val="200000"/>
              </a:lnSpc>
              <a:spcBef>
                <a:spcPts val="0"/>
              </a:spcBef>
              <a:spcAft>
                <a:spcPts val="0"/>
              </a:spcAft>
              <a:buClr>
                <a:srgbClr val="FFFFFF"/>
              </a:buClr>
              <a:buSzPts val="1400"/>
              <a:buFont typeface="Helvetica Neue Light"/>
              <a:buChar char="•"/>
            </a:pPr>
            <a:r>
              <a:rPr lang="en">
                <a:solidFill>
                  <a:srgbClr val="FFFFFF"/>
                </a:solidFill>
                <a:latin typeface="Helvetica Neue Light"/>
                <a:ea typeface="Helvetica Neue Light"/>
                <a:cs typeface="Helvetica Neue Light"/>
                <a:sym typeface="Helvetica Neue Light"/>
              </a:rPr>
              <a:t>Frontend</a:t>
            </a:r>
            <a:endParaRPr>
              <a:solidFill>
                <a:srgbClr val="FFFFFF"/>
              </a:solidFill>
              <a:latin typeface="Helvetica Neue Light"/>
              <a:ea typeface="Helvetica Neue Light"/>
              <a:cs typeface="Helvetica Neue Light"/>
              <a:sym typeface="Helvetica Neue Light"/>
            </a:endParaRPr>
          </a:p>
          <a:p>
            <a:pPr indent="-317500" lvl="1" marL="914400" rtl="0" algn="l">
              <a:lnSpc>
                <a:spcPct val="200000"/>
              </a:lnSpc>
              <a:spcBef>
                <a:spcPts val="0"/>
              </a:spcBef>
              <a:spcAft>
                <a:spcPts val="0"/>
              </a:spcAft>
              <a:buClr>
                <a:srgbClr val="FFFFFF"/>
              </a:buClr>
              <a:buSzPts val="1400"/>
              <a:buFont typeface="Helvetica Neue Light"/>
              <a:buChar char="•"/>
            </a:pPr>
            <a:r>
              <a:rPr lang="en">
                <a:solidFill>
                  <a:srgbClr val="FFFFFF"/>
                </a:solidFill>
                <a:latin typeface="Helvetica Neue Light"/>
                <a:ea typeface="Helvetica Neue Light"/>
                <a:cs typeface="Helvetica Neue Light"/>
                <a:sym typeface="Helvetica Neue Light"/>
              </a:rPr>
              <a:t>Alpha testing</a:t>
            </a:r>
            <a:endParaRPr>
              <a:solidFill>
                <a:srgbClr val="FFFFFF"/>
              </a:solidFill>
              <a:latin typeface="Helvetica Neue Light"/>
              <a:ea typeface="Helvetica Neue Light"/>
              <a:cs typeface="Helvetica Neue Light"/>
              <a:sym typeface="Helvetica Neue Light"/>
            </a:endParaRPr>
          </a:p>
          <a:p>
            <a:pPr indent="-317500" lvl="1" marL="914400" rtl="0" algn="l">
              <a:lnSpc>
                <a:spcPct val="200000"/>
              </a:lnSpc>
              <a:spcBef>
                <a:spcPts val="0"/>
              </a:spcBef>
              <a:spcAft>
                <a:spcPts val="0"/>
              </a:spcAft>
              <a:buClr>
                <a:srgbClr val="FFFFFF"/>
              </a:buClr>
              <a:buSzPts val="1400"/>
              <a:buFont typeface="Helvetica Neue Light"/>
              <a:buChar char="•"/>
            </a:pPr>
            <a:r>
              <a:rPr lang="en">
                <a:solidFill>
                  <a:srgbClr val="FFFFFF"/>
                </a:solidFill>
                <a:latin typeface="Helvetica Neue Light"/>
                <a:ea typeface="Helvetica Neue Light"/>
                <a:cs typeface="Helvetica Neue Light"/>
                <a:sym typeface="Helvetica Neue Light"/>
              </a:rPr>
              <a:t>Beta testing</a:t>
            </a:r>
            <a:endParaRPr>
              <a:solidFill>
                <a:srgbClr val="FFFFFF"/>
              </a:solidFill>
              <a:latin typeface="Helvetica Neue Light"/>
              <a:ea typeface="Helvetica Neue Light"/>
              <a:cs typeface="Helvetica Neue Light"/>
              <a:sym typeface="Helvetica Neue Light"/>
            </a:endParaRPr>
          </a:p>
          <a:p>
            <a:pPr indent="-317500" lvl="1" marL="914400" rtl="0" algn="l">
              <a:lnSpc>
                <a:spcPct val="200000"/>
              </a:lnSpc>
              <a:spcBef>
                <a:spcPts val="0"/>
              </a:spcBef>
              <a:spcAft>
                <a:spcPts val="0"/>
              </a:spcAft>
              <a:buClr>
                <a:srgbClr val="FFFFFF"/>
              </a:buClr>
              <a:buSzPts val="1400"/>
              <a:buFont typeface="Helvetica Neue Light"/>
              <a:buChar char="•"/>
            </a:pPr>
            <a:r>
              <a:rPr lang="en">
                <a:solidFill>
                  <a:srgbClr val="FFFFFF"/>
                </a:solidFill>
                <a:latin typeface="Helvetica Neue Light"/>
                <a:ea typeface="Helvetica Neue Light"/>
                <a:cs typeface="Helvetica Neue Light"/>
                <a:sym typeface="Helvetica Neue Light"/>
              </a:rPr>
              <a:t>Release</a:t>
            </a:r>
            <a:endParaRPr>
              <a:solidFill>
                <a:srgbClr val="FFFFFF"/>
              </a:solidFill>
              <a:latin typeface="Helvetica Neue Light"/>
              <a:ea typeface="Helvetica Neue Light"/>
              <a:cs typeface="Helvetica Neue Light"/>
              <a:sym typeface="Helvetica Neue Light"/>
            </a:endParaRPr>
          </a:p>
          <a:p>
            <a:pPr indent="0" lvl="0" marL="914400" rtl="0" algn="l">
              <a:lnSpc>
                <a:spcPct val="115000"/>
              </a:lnSpc>
              <a:spcBef>
                <a:spcPts val="0"/>
              </a:spcBef>
              <a:spcAft>
                <a:spcPts val="0"/>
              </a:spcAft>
              <a:buNone/>
            </a:pPr>
            <a:r>
              <a:t/>
            </a:r>
            <a:endParaRPr>
              <a:solidFill>
                <a:srgbClr val="FFFFFF"/>
              </a:solidFill>
              <a:latin typeface="Helvetica Neue Light"/>
              <a:ea typeface="Helvetica Neue Light"/>
              <a:cs typeface="Helvetica Neue Light"/>
              <a:sym typeface="Helvetica Neue Light"/>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