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71f3fec9f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71f3fec9f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71f3fec9f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71f3fec9f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71f3fec9f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1f3fec9f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81c77c81e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81c77c81e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71f3fec9f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71f3fec9f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71f3fec9f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1f3fec9f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g81c77c81e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81c77c81e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81c77c81e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81c77c81e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1f3fec9f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1f3fec9f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71f3fec9f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1f3fec9f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g81c77c81e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81c77c81e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81c77c81e7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81c77c81e7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g81c77c81e7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81c77c81e7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g71f3fec9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71f3fec9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iPad Restaurant Application: Menus4U</a:t>
            </a:r>
            <a:endParaRPr/>
          </a:p>
        </p:txBody>
      </p:sp>
      <p:sp>
        <p:nvSpPr>
          <p:cNvPr id="135" name="Google Shape;135;p13"/>
          <p:cNvSpPr txBox="1"/>
          <p:nvPr>
            <p:ph idx="1" type="subTitle"/>
          </p:nvPr>
        </p:nvSpPr>
        <p:spPr>
          <a:xfrm>
            <a:off x="1909025" y="3924925"/>
            <a:ext cx="66456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Group: Heiren</a:t>
            </a:r>
            <a:endParaRPr/>
          </a:p>
          <a:p>
            <a:pPr indent="0" lvl="0" marL="0" rtl="0" algn="l">
              <a:spcBef>
                <a:spcPts val="0"/>
              </a:spcBef>
              <a:spcAft>
                <a:spcPts val="0"/>
              </a:spcAft>
              <a:buNone/>
            </a:pPr>
            <a:r>
              <a:rPr lang="en"/>
              <a:t>Pawan Patel (100582283), Curtis Whall (100655399), Danial Asghar (100671850)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372525"/>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Risks and Our Preventions </a:t>
            </a:r>
            <a:endParaRPr/>
          </a:p>
        </p:txBody>
      </p:sp>
      <p:sp>
        <p:nvSpPr>
          <p:cNvPr id="195" name="Google Shape;195;p22"/>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FFFFFF"/>
              </a:buClr>
              <a:buSzPts val="1100"/>
              <a:buFont typeface="Arial"/>
              <a:buChar char="●"/>
            </a:pPr>
            <a:r>
              <a:rPr lang="en"/>
              <a:t>Worker sickness/injury/leave for any reason</a:t>
            </a:r>
            <a:endParaRPr/>
          </a:p>
          <a:p>
            <a:pPr indent="-298450" lvl="1" marL="914400" rtl="0" algn="l">
              <a:spcBef>
                <a:spcPts val="0"/>
              </a:spcBef>
              <a:spcAft>
                <a:spcPts val="0"/>
              </a:spcAft>
              <a:buClr>
                <a:srgbClr val="FFFFFF"/>
              </a:buClr>
              <a:buSzPts val="1100"/>
              <a:buFont typeface="Arial"/>
              <a:buChar char="○"/>
            </a:pPr>
            <a:r>
              <a:rPr lang="en" sz="1300"/>
              <a:t>Have backup workers who keep track of the project so that they can more easily be caught up if they are required to work due to a lost team member.</a:t>
            </a:r>
            <a:endParaRPr sz="1300"/>
          </a:p>
          <a:p>
            <a:pPr indent="-298450" lvl="0" marL="457200" rtl="0" algn="l">
              <a:spcBef>
                <a:spcPts val="0"/>
              </a:spcBef>
              <a:spcAft>
                <a:spcPts val="0"/>
              </a:spcAft>
              <a:buClr>
                <a:srgbClr val="FFFFFF"/>
              </a:buClr>
              <a:buSzPts val="1100"/>
              <a:buFont typeface="Arial"/>
              <a:buChar char="●"/>
            </a:pPr>
            <a:r>
              <a:rPr lang="en"/>
              <a:t>Possible requirements change</a:t>
            </a:r>
            <a:endParaRPr/>
          </a:p>
          <a:p>
            <a:pPr indent="-298450" lvl="1" marL="914400" rtl="0" algn="l">
              <a:spcBef>
                <a:spcPts val="0"/>
              </a:spcBef>
              <a:spcAft>
                <a:spcPts val="0"/>
              </a:spcAft>
              <a:buClr>
                <a:srgbClr val="FFFFFF"/>
              </a:buClr>
              <a:buSzPts val="1100"/>
              <a:buFont typeface="Arial"/>
              <a:buChar char="○"/>
            </a:pPr>
            <a:r>
              <a:rPr lang="en" sz="1300"/>
              <a:t>This seems unlikely due to the requirements but with an agile process of development we will be able to adapt to any changes.</a:t>
            </a:r>
            <a:endParaRPr sz="1300"/>
          </a:p>
          <a:p>
            <a:pPr indent="-298450" lvl="0" marL="457200" rtl="0" algn="l">
              <a:spcBef>
                <a:spcPts val="0"/>
              </a:spcBef>
              <a:spcAft>
                <a:spcPts val="0"/>
              </a:spcAft>
              <a:buClr>
                <a:srgbClr val="FFFFFF"/>
              </a:buClr>
              <a:buSzPts val="1100"/>
              <a:buFont typeface="Arial"/>
              <a:buChar char="●"/>
            </a:pPr>
            <a:r>
              <a:rPr lang="en"/>
              <a:t>Sluggish and unproductive work from employees.</a:t>
            </a:r>
            <a:endParaRPr/>
          </a:p>
          <a:p>
            <a:pPr indent="-298450" lvl="1" marL="914400" rtl="0" algn="l">
              <a:spcBef>
                <a:spcPts val="0"/>
              </a:spcBef>
              <a:spcAft>
                <a:spcPts val="0"/>
              </a:spcAft>
              <a:buClr>
                <a:srgbClr val="FFFFFF"/>
              </a:buClr>
              <a:buSzPts val="1100"/>
              <a:buFont typeface="Arial"/>
              <a:buChar char="○"/>
            </a:pPr>
            <a:r>
              <a:rPr lang="en" sz="1300"/>
              <a:t>Specific recruitment and strict job requirements to ensure deadline is met and quality is sufficient.</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Risks and Our Preventions </a:t>
            </a:r>
            <a:endParaRPr/>
          </a:p>
        </p:txBody>
      </p:sp>
      <p:sp>
        <p:nvSpPr>
          <p:cNvPr id="201" name="Google Shape;201;p2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FFFFFF"/>
              </a:buClr>
              <a:buSzPts val="1100"/>
              <a:buFont typeface="Arial"/>
              <a:buChar char="●"/>
            </a:pPr>
            <a:r>
              <a:rPr lang="en"/>
              <a:t>Sluggish and unproductive work from employees.</a:t>
            </a:r>
            <a:endParaRPr/>
          </a:p>
          <a:p>
            <a:pPr indent="-298450" lvl="1" marL="914400" rtl="0" algn="l">
              <a:spcBef>
                <a:spcPts val="0"/>
              </a:spcBef>
              <a:spcAft>
                <a:spcPts val="0"/>
              </a:spcAft>
              <a:buClr>
                <a:srgbClr val="FFFFFF"/>
              </a:buClr>
              <a:buSzPts val="1100"/>
              <a:buFont typeface="Arial"/>
              <a:buChar char="○"/>
            </a:pPr>
            <a:r>
              <a:rPr lang="en" sz="1300"/>
              <a:t>Specific recruitment and strict job requirements to ensure the deadline is met and quality is sufficient.</a:t>
            </a:r>
            <a:endParaRPr sz="1300"/>
          </a:p>
          <a:p>
            <a:pPr indent="-298450" lvl="0" marL="457200" rtl="0" algn="l">
              <a:spcBef>
                <a:spcPts val="0"/>
              </a:spcBef>
              <a:spcAft>
                <a:spcPts val="0"/>
              </a:spcAft>
              <a:buClr>
                <a:srgbClr val="FFFFFF"/>
              </a:buClr>
              <a:buSzPts val="1100"/>
              <a:buFont typeface="Arial"/>
              <a:buChar char="●"/>
            </a:pPr>
            <a:r>
              <a:rPr lang="en"/>
              <a:t>Integration of kitchen and dining room tools </a:t>
            </a:r>
            <a:endParaRPr/>
          </a:p>
          <a:p>
            <a:pPr indent="-298450" lvl="1" marL="914400" rtl="0" algn="l">
              <a:spcBef>
                <a:spcPts val="0"/>
              </a:spcBef>
              <a:spcAft>
                <a:spcPts val="0"/>
              </a:spcAft>
              <a:buClr>
                <a:srgbClr val="FFFFFF"/>
              </a:buClr>
              <a:buSzPts val="1100"/>
              <a:buFont typeface="Arial"/>
              <a:buChar char="○"/>
            </a:pPr>
            <a:r>
              <a:rPr lang="en" sz="1300"/>
              <a:t>Test in house the workings between the two products, to ensure cohesion and that everything is working as intended before the deadline.</a:t>
            </a:r>
            <a:endParaRPr sz="1300"/>
          </a:p>
          <a:p>
            <a:pPr indent="-298450" lvl="0" marL="457200" rtl="0" algn="l">
              <a:spcBef>
                <a:spcPts val="0"/>
              </a:spcBef>
              <a:spcAft>
                <a:spcPts val="0"/>
              </a:spcAft>
              <a:buClr>
                <a:srgbClr val="FFFFFF"/>
              </a:buClr>
              <a:buSzPts val="1100"/>
              <a:buFont typeface="Arial"/>
              <a:buChar char="●"/>
            </a:pPr>
            <a:r>
              <a:rPr lang="en"/>
              <a:t>Lack of leadership or overall design of the project.</a:t>
            </a:r>
            <a:endParaRPr/>
          </a:p>
          <a:p>
            <a:pPr indent="-298450" lvl="1" marL="914400" rtl="0" algn="l">
              <a:spcBef>
                <a:spcPts val="0"/>
              </a:spcBef>
              <a:spcAft>
                <a:spcPts val="0"/>
              </a:spcAft>
              <a:buClr>
                <a:srgbClr val="FFFFFF"/>
              </a:buClr>
              <a:buSzPts val="1100"/>
              <a:buFont typeface="Arial"/>
              <a:buChar char="○"/>
            </a:pPr>
            <a:r>
              <a:rPr lang="en" sz="1300"/>
              <a:t>Strong leader as well as very detailed requirements initially to ensure the workers know where they are, and the goal that is to be reached. Also, meetings with the clients to ensure requirements are being understood and implemented as desired.</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Risks and Our Preventions </a:t>
            </a:r>
            <a:endParaRPr/>
          </a:p>
        </p:txBody>
      </p:sp>
      <p:sp>
        <p:nvSpPr>
          <p:cNvPr id="207" name="Google Shape;207;p2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FFFFFF"/>
              </a:buClr>
              <a:buSzPts val="1100"/>
              <a:buFont typeface="Arial"/>
              <a:buChar char="●"/>
            </a:pPr>
            <a:r>
              <a:rPr lang="en"/>
              <a:t>Going over budget before completing the product</a:t>
            </a:r>
            <a:endParaRPr/>
          </a:p>
          <a:p>
            <a:pPr indent="-298450" lvl="1" marL="914400" rtl="0" algn="l">
              <a:spcBef>
                <a:spcPts val="0"/>
              </a:spcBef>
              <a:spcAft>
                <a:spcPts val="0"/>
              </a:spcAft>
              <a:buClr>
                <a:srgbClr val="FFFFFF"/>
              </a:buClr>
              <a:buSzPts val="1100"/>
              <a:buFont typeface="Arial"/>
              <a:buChar char="○"/>
            </a:pPr>
            <a:r>
              <a:rPr lang="en" sz="1300"/>
              <a:t>Strict budgeting and cost estimation done beforehand to ensure that workers know the limits that can be spent and hours worked.</a:t>
            </a:r>
            <a:endParaRPr sz="1300"/>
          </a:p>
          <a:p>
            <a:pPr indent="-298450" lvl="0" marL="457200" rtl="0" algn="l">
              <a:spcBef>
                <a:spcPts val="0"/>
              </a:spcBef>
              <a:spcAft>
                <a:spcPts val="0"/>
              </a:spcAft>
              <a:buClr>
                <a:srgbClr val="FFFFFF"/>
              </a:buClr>
              <a:buSzPts val="1100"/>
              <a:buFont typeface="Arial"/>
              <a:buChar char="●"/>
            </a:pPr>
            <a:r>
              <a:rPr lang="en"/>
              <a:t>Project estimation is not accurate or makes sense.</a:t>
            </a:r>
            <a:endParaRPr/>
          </a:p>
          <a:p>
            <a:pPr indent="-298450" lvl="1" marL="914400" rtl="0" algn="l">
              <a:spcBef>
                <a:spcPts val="0"/>
              </a:spcBef>
              <a:spcAft>
                <a:spcPts val="0"/>
              </a:spcAft>
              <a:buClr>
                <a:srgbClr val="FFFFFF"/>
              </a:buClr>
              <a:buSzPts val="1100"/>
              <a:buFont typeface="Arial"/>
              <a:buChar char="○"/>
            </a:pPr>
            <a:r>
              <a:rPr lang="en" sz="1300"/>
              <a:t>Strict time estimation and effort estimation to be done during planning phases to ensure streamlined development phase.</a:t>
            </a:r>
            <a:endParaRPr>
              <a:solidFill>
                <a:srgbClr val="000000"/>
              </a:solidFill>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Activity Diagram</a:t>
            </a:r>
            <a:endParaRPr/>
          </a:p>
        </p:txBody>
      </p:sp>
      <p:sp>
        <p:nvSpPr>
          <p:cNvPr id="213" name="Google Shape;213;p25"/>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14" name="Google Shape;214;p25"/>
          <p:cNvPicPr preferRelativeResize="0"/>
          <p:nvPr/>
        </p:nvPicPr>
        <p:blipFill>
          <a:blip r:embed="rId3">
            <a:alphaModFix/>
          </a:blip>
          <a:stretch>
            <a:fillRect/>
          </a:stretch>
        </p:blipFill>
        <p:spPr>
          <a:xfrm>
            <a:off x="192600" y="1252250"/>
            <a:ext cx="8758799" cy="3799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6"/>
          <p:cNvSpPr txBox="1"/>
          <p:nvPr>
            <p:ph type="title"/>
          </p:nvPr>
        </p:nvSpPr>
        <p:spPr>
          <a:xfrm>
            <a:off x="97775" y="11094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Assigned </a:t>
            </a:r>
            <a:endParaRPr/>
          </a:p>
          <a:p>
            <a:pPr indent="0" lvl="0" marL="0" rtl="0" algn="l">
              <a:spcBef>
                <a:spcPts val="0"/>
              </a:spcBef>
              <a:spcAft>
                <a:spcPts val="0"/>
              </a:spcAft>
              <a:buNone/>
            </a:pPr>
            <a:r>
              <a:rPr lang="en"/>
              <a:t>Resources</a:t>
            </a:r>
            <a:endParaRPr/>
          </a:p>
        </p:txBody>
      </p:sp>
      <p:pic>
        <p:nvPicPr>
          <p:cNvPr id="220" name="Google Shape;220;p26"/>
          <p:cNvPicPr preferRelativeResize="0"/>
          <p:nvPr/>
        </p:nvPicPr>
        <p:blipFill>
          <a:blip r:embed="rId3">
            <a:alphaModFix/>
          </a:blip>
          <a:stretch>
            <a:fillRect/>
          </a:stretch>
        </p:blipFill>
        <p:spPr>
          <a:xfrm>
            <a:off x="2212151" y="119875"/>
            <a:ext cx="6807075" cy="4960226"/>
          </a:xfrm>
          <a:prstGeom prst="rect">
            <a:avLst/>
          </a:prstGeom>
          <a:noFill/>
          <a:ln>
            <a:noFill/>
          </a:ln>
        </p:spPr>
      </p:pic>
      <p:pic>
        <p:nvPicPr>
          <p:cNvPr id="221" name="Google Shape;221;p26"/>
          <p:cNvPicPr preferRelativeResize="0"/>
          <p:nvPr/>
        </p:nvPicPr>
        <p:blipFill>
          <a:blip r:embed="rId4">
            <a:alphaModFix/>
          </a:blip>
          <a:stretch>
            <a:fillRect/>
          </a:stretch>
        </p:blipFill>
        <p:spPr>
          <a:xfrm>
            <a:off x="176225" y="2023550"/>
            <a:ext cx="1907350" cy="2979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7"/>
          <p:cNvSpPr txBox="1"/>
          <p:nvPr>
            <p:ph type="title"/>
          </p:nvPr>
        </p:nvSpPr>
        <p:spPr>
          <a:xfrm>
            <a:off x="186000" y="952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Gantt Chart</a:t>
            </a:r>
            <a:endParaRPr/>
          </a:p>
        </p:txBody>
      </p:sp>
      <p:pic>
        <p:nvPicPr>
          <p:cNvPr id="227" name="Google Shape;227;p27"/>
          <p:cNvPicPr preferRelativeResize="0"/>
          <p:nvPr/>
        </p:nvPicPr>
        <p:blipFill>
          <a:blip r:embed="rId3">
            <a:alphaModFix/>
          </a:blip>
          <a:stretch>
            <a:fillRect/>
          </a:stretch>
        </p:blipFill>
        <p:spPr>
          <a:xfrm>
            <a:off x="2179450" y="209125"/>
            <a:ext cx="6810800" cy="4815199"/>
          </a:xfrm>
          <a:prstGeom prst="rect">
            <a:avLst/>
          </a:prstGeom>
          <a:noFill/>
          <a:ln>
            <a:noFill/>
          </a:ln>
        </p:spPr>
      </p:pic>
      <p:pic>
        <p:nvPicPr>
          <p:cNvPr id="228" name="Google Shape;228;p27"/>
          <p:cNvPicPr preferRelativeResize="0"/>
          <p:nvPr/>
        </p:nvPicPr>
        <p:blipFill>
          <a:blip r:embed="rId4">
            <a:alphaModFix/>
          </a:blip>
          <a:stretch>
            <a:fillRect/>
          </a:stretch>
        </p:blipFill>
        <p:spPr>
          <a:xfrm>
            <a:off x="0" y="3812375"/>
            <a:ext cx="3743650" cy="1211950"/>
          </a:xfrm>
          <a:prstGeom prst="rect">
            <a:avLst/>
          </a:prstGeom>
          <a:noFill/>
          <a:ln>
            <a:noFill/>
          </a:ln>
        </p:spPr>
      </p:pic>
      <p:sp>
        <p:nvSpPr>
          <p:cNvPr id="229" name="Google Shape;229;p27"/>
          <p:cNvSpPr txBox="1"/>
          <p:nvPr/>
        </p:nvSpPr>
        <p:spPr>
          <a:xfrm>
            <a:off x="75300" y="3334875"/>
            <a:ext cx="6196500" cy="72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FFFF"/>
                </a:solidFill>
                <a:latin typeface="Lato"/>
                <a:ea typeface="Lato"/>
                <a:cs typeface="Lato"/>
                <a:sym typeface="Lato"/>
              </a:rPr>
              <a:t>Holiday Exceptions ↓</a:t>
            </a:r>
            <a:endParaRPr>
              <a:solidFill>
                <a:srgbClr val="FFFFFF"/>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Menus4U, what is it?</a:t>
            </a:r>
            <a:endParaRPr/>
          </a:p>
        </p:txBody>
      </p:sp>
      <p:sp>
        <p:nvSpPr>
          <p:cNvPr id="141" name="Google Shape;141;p14"/>
          <p:cNvSpPr txBox="1"/>
          <p:nvPr>
            <p:ph idx="1" type="body"/>
          </p:nvPr>
        </p:nvSpPr>
        <p:spPr>
          <a:xfrm>
            <a:off x="1382400" y="1546325"/>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Our software is an IOS application that can act as a replacement to </a:t>
            </a:r>
            <a:r>
              <a:rPr lang="en"/>
              <a:t>traditional</a:t>
            </a:r>
            <a:r>
              <a:rPr lang="en"/>
              <a:t> paper menus.</a:t>
            </a:r>
            <a:endParaRPr/>
          </a:p>
          <a:p>
            <a:pPr indent="-311150" lvl="0" marL="457200" rtl="0" algn="l">
              <a:spcBef>
                <a:spcPts val="0"/>
              </a:spcBef>
              <a:spcAft>
                <a:spcPts val="0"/>
              </a:spcAft>
              <a:buSzPts val="1300"/>
              <a:buChar char="●"/>
            </a:pPr>
            <a:r>
              <a:rPr lang="en"/>
              <a:t>The goal is to completely replace the current system with the use of our app.</a:t>
            </a:r>
            <a:endParaRPr/>
          </a:p>
          <a:p>
            <a:pPr indent="0" lvl="0" marL="457200" rtl="0" algn="l">
              <a:spcBef>
                <a:spcPts val="1600"/>
              </a:spcBef>
              <a:spcAft>
                <a:spcPts val="1600"/>
              </a:spcAft>
              <a:buNone/>
            </a:pPr>
            <a:r>
              <a:t/>
            </a:r>
            <a:endParaRPr/>
          </a:p>
        </p:txBody>
      </p:sp>
      <p:pic>
        <p:nvPicPr>
          <p:cNvPr id="142" name="Google Shape;142;p14"/>
          <p:cNvPicPr preferRelativeResize="0"/>
          <p:nvPr/>
        </p:nvPicPr>
        <p:blipFill>
          <a:blip r:embed="rId3">
            <a:alphaModFix/>
          </a:blip>
          <a:stretch>
            <a:fillRect/>
          </a:stretch>
        </p:blipFill>
        <p:spPr>
          <a:xfrm>
            <a:off x="4728050" y="2662350"/>
            <a:ext cx="3205670" cy="1795175"/>
          </a:xfrm>
          <a:prstGeom prst="rect">
            <a:avLst/>
          </a:prstGeom>
          <a:noFill/>
          <a:ln>
            <a:noFill/>
          </a:ln>
        </p:spPr>
      </p:pic>
      <p:pic>
        <p:nvPicPr>
          <p:cNvPr id="143" name="Google Shape;143;p14"/>
          <p:cNvPicPr preferRelativeResize="0"/>
          <p:nvPr/>
        </p:nvPicPr>
        <p:blipFill>
          <a:blip r:embed="rId4">
            <a:alphaModFix/>
          </a:blip>
          <a:stretch>
            <a:fillRect/>
          </a:stretch>
        </p:blipFill>
        <p:spPr>
          <a:xfrm>
            <a:off x="1546100" y="2662350"/>
            <a:ext cx="2748399" cy="1795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15"/>
          <p:cNvSpPr txBox="1"/>
          <p:nvPr>
            <p:ph type="title"/>
          </p:nvPr>
        </p:nvSpPr>
        <p:spPr>
          <a:xfrm>
            <a:off x="1262125" y="40790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does it do?</a:t>
            </a:r>
            <a:endParaRPr/>
          </a:p>
        </p:txBody>
      </p:sp>
      <p:sp>
        <p:nvSpPr>
          <p:cNvPr id="149" name="Google Shape;149;p15"/>
          <p:cNvSpPr txBox="1"/>
          <p:nvPr>
            <p:ph idx="1" type="body"/>
          </p:nvPr>
        </p:nvSpPr>
        <p:spPr>
          <a:xfrm>
            <a:off x="1219675" y="155340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Instead of using waiters as the middleman of the kitchen to the customer, Menus4U will take orders and send them directly to the kitchen staff.</a:t>
            </a:r>
            <a:endParaRPr/>
          </a:p>
          <a:p>
            <a:pPr indent="-311150" lvl="0" marL="457200" rtl="0" algn="l">
              <a:spcBef>
                <a:spcPts val="0"/>
              </a:spcBef>
              <a:spcAft>
                <a:spcPts val="0"/>
              </a:spcAft>
              <a:buSzPts val="1300"/>
              <a:buChar char="●"/>
            </a:pPr>
            <a:r>
              <a:rPr lang="en"/>
              <a:t>The app will allow customers to select food and order them, keeping a running total throughout their meal.</a:t>
            </a:r>
            <a:endParaRPr/>
          </a:p>
          <a:p>
            <a:pPr indent="-311150" lvl="0" marL="457200" rtl="0" algn="l">
              <a:spcBef>
                <a:spcPts val="0"/>
              </a:spcBef>
              <a:spcAft>
                <a:spcPts val="0"/>
              </a:spcAft>
              <a:buSzPts val="1300"/>
              <a:buChar char="●"/>
            </a:pPr>
            <a:r>
              <a:rPr lang="en"/>
              <a:t>Orders will be sent to and printed out in the kitchen</a:t>
            </a:r>
            <a:endParaRPr/>
          </a:p>
        </p:txBody>
      </p:sp>
      <p:pic>
        <p:nvPicPr>
          <p:cNvPr id="150" name="Google Shape;150;p15"/>
          <p:cNvPicPr preferRelativeResize="0"/>
          <p:nvPr/>
        </p:nvPicPr>
        <p:blipFill>
          <a:blip r:embed="rId3">
            <a:alphaModFix/>
          </a:blip>
          <a:stretch>
            <a:fillRect/>
          </a:stretch>
        </p:blipFill>
        <p:spPr>
          <a:xfrm>
            <a:off x="5551700" y="2773650"/>
            <a:ext cx="2817975" cy="2023175"/>
          </a:xfrm>
          <a:prstGeom prst="rect">
            <a:avLst/>
          </a:prstGeom>
          <a:noFill/>
          <a:ln>
            <a:noFill/>
          </a:ln>
        </p:spPr>
      </p:pic>
      <p:pic>
        <p:nvPicPr>
          <p:cNvPr id="151" name="Google Shape;151;p15"/>
          <p:cNvPicPr preferRelativeResize="0"/>
          <p:nvPr/>
        </p:nvPicPr>
        <p:blipFill>
          <a:blip r:embed="rId4">
            <a:alphaModFix/>
          </a:blip>
          <a:stretch>
            <a:fillRect/>
          </a:stretch>
        </p:blipFill>
        <p:spPr>
          <a:xfrm>
            <a:off x="796225" y="2877626"/>
            <a:ext cx="4121575" cy="1685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1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Functionalities</a:t>
            </a:r>
            <a:endParaRPr/>
          </a:p>
        </p:txBody>
      </p:sp>
      <p:sp>
        <p:nvSpPr>
          <p:cNvPr id="157" name="Google Shape;157;p1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Menu with nutritional information as well as images or videos of the food</a:t>
            </a:r>
            <a:endParaRPr/>
          </a:p>
          <a:p>
            <a:pPr indent="-311150" lvl="0" marL="457200" rtl="0" algn="l">
              <a:spcBef>
                <a:spcPts val="0"/>
              </a:spcBef>
              <a:spcAft>
                <a:spcPts val="0"/>
              </a:spcAft>
              <a:buSzPts val="1300"/>
              <a:buChar char="●"/>
            </a:pPr>
            <a:r>
              <a:rPr lang="en"/>
              <a:t>Built in secure payment methods that accept cards and  online payments</a:t>
            </a:r>
            <a:endParaRPr/>
          </a:p>
          <a:p>
            <a:pPr indent="-311150" lvl="0" marL="457200" rtl="0" algn="l">
              <a:spcBef>
                <a:spcPts val="0"/>
              </a:spcBef>
              <a:spcAft>
                <a:spcPts val="0"/>
              </a:spcAft>
              <a:buSzPts val="1300"/>
              <a:buChar char="●"/>
            </a:pPr>
            <a:r>
              <a:rPr lang="en"/>
              <a:t>Built in games or other activities to entertain guests</a:t>
            </a:r>
            <a:endParaRPr/>
          </a:p>
        </p:txBody>
      </p:sp>
      <p:pic>
        <p:nvPicPr>
          <p:cNvPr id="158" name="Google Shape;158;p16"/>
          <p:cNvPicPr preferRelativeResize="0"/>
          <p:nvPr/>
        </p:nvPicPr>
        <p:blipFill>
          <a:blip r:embed="rId3">
            <a:alphaModFix/>
          </a:blip>
          <a:stretch>
            <a:fillRect/>
          </a:stretch>
        </p:blipFill>
        <p:spPr>
          <a:xfrm>
            <a:off x="1654171" y="2571746"/>
            <a:ext cx="1473850" cy="2335325"/>
          </a:xfrm>
          <a:prstGeom prst="rect">
            <a:avLst/>
          </a:prstGeom>
          <a:noFill/>
          <a:ln>
            <a:noFill/>
          </a:ln>
        </p:spPr>
      </p:pic>
      <p:pic>
        <p:nvPicPr>
          <p:cNvPr id="159" name="Google Shape;159;p16"/>
          <p:cNvPicPr preferRelativeResize="0"/>
          <p:nvPr/>
        </p:nvPicPr>
        <p:blipFill>
          <a:blip r:embed="rId4">
            <a:alphaModFix/>
          </a:blip>
          <a:stretch>
            <a:fillRect/>
          </a:stretch>
        </p:blipFill>
        <p:spPr>
          <a:xfrm>
            <a:off x="3841200" y="2616112"/>
            <a:ext cx="3744325" cy="2246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1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Infrastructure</a:t>
            </a:r>
            <a:endParaRPr/>
          </a:p>
        </p:txBody>
      </p:sp>
      <p:sp>
        <p:nvSpPr>
          <p:cNvPr id="165" name="Google Shape;165;p17"/>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p>
          <a:p>
            <a:pPr indent="-311150" lvl="0" marL="457200" rtl="0" algn="l">
              <a:lnSpc>
                <a:spcPct val="150000"/>
              </a:lnSpc>
              <a:spcBef>
                <a:spcPts val="0"/>
              </a:spcBef>
              <a:spcAft>
                <a:spcPts val="0"/>
              </a:spcAft>
              <a:buSzPts val="1300"/>
              <a:buChar char="●"/>
            </a:pPr>
            <a:r>
              <a:rPr lang="en"/>
              <a:t>iPads for each table within the restaurant</a:t>
            </a:r>
            <a:endParaRPr/>
          </a:p>
          <a:p>
            <a:pPr indent="-311150" lvl="0" marL="457200" rtl="0" algn="l">
              <a:lnSpc>
                <a:spcPct val="150000"/>
              </a:lnSpc>
              <a:spcBef>
                <a:spcPts val="0"/>
              </a:spcBef>
              <a:spcAft>
                <a:spcPts val="0"/>
              </a:spcAft>
              <a:buSzPts val="1300"/>
              <a:buChar char="●"/>
            </a:pPr>
            <a:r>
              <a:rPr lang="en"/>
              <a:t>A database to store all food items sold - (Firebase)</a:t>
            </a:r>
            <a:endParaRPr/>
          </a:p>
          <a:p>
            <a:pPr indent="-311150" lvl="0" marL="457200" rtl="0" algn="l">
              <a:lnSpc>
                <a:spcPct val="150000"/>
              </a:lnSpc>
              <a:spcBef>
                <a:spcPts val="0"/>
              </a:spcBef>
              <a:spcAft>
                <a:spcPts val="0"/>
              </a:spcAft>
              <a:buSzPts val="1300"/>
              <a:buChar char="●"/>
            </a:pPr>
            <a:r>
              <a:rPr lang="en"/>
              <a:t>iPad application to act as the menu</a:t>
            </a:r>
            <a:endParaRPr/>
          </a:p>
          <a:p>
            <a:pPr indent="-311150" lvl="0" marL="457200" rtl="0" algn="l">
              <a:lnSpc>
                <a:spcPct val="150000"/>
              </a:lnSpc>
              <a:spcBef>
                <a:spcPts val="0"/>
              </a:spcBef>
              <a:spcAft>
                <a:spcPts val="0"/>
              </a:spcAft>
              <a:buSzPts val="1300"/>
              <a:buChar char="●"/>
            </a:pPr>
            <a:r>
              <a:rPr lang="en"/>
              <a:t>Printer to print orders within the kitchen</a:t>
            </a:r>
            <a:endParaRPr/>
          </a:p>
          <a:p>
            <a:pPr indent="-311150" lvl="0" marL="457200" rtl="0" algn="l">
              <a:lnSpc>
                <a:spcPct val="150000"/>
              </a:lnSpc>
              <a:spcBef>
                <a:spcPts val="0"/>
              </a:spcBef>
              <a:spcAft>
                <a:spcPts val="0"/>
              </a:spcAft>
              <a:buSzPts val="1300"/>
              <a:buChar char="●"/>
            </a:pPr>
            <a:r>
              <a:rPr lang="en"/>
              <a:t>Their old system will connect to the firebase </a:t>
            </a:r>
            <a:r>
              <a:rPr lang="en"/>
              <a:t>database</a:t>
            </a:r>
            <a:r>
              <a:rPr lang="en"/>
              <a:t> hence </a:t>
            </a:r>
            <a:r>
              <a:rPr lang="en"/>
              <a:t>allowing</a:t>
            </a:r>
            <a:r>
              <a:rPr lang="en"/>
              <a:t> legacy support for older restaurants</a:t>
            </a:r>
            <a:endParaRPr/>
          </a:p>
          <a:p>
            <a:pPr indent="0" lvl="0" marL="0" rtl="0" algn="l">
              <a:spcBef>
                <a:spcPts val="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1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create it?</a:t>
            </a:r>
            <a:endParaRPr/>
          </a:p>
        </p:txBody>
      </p:sp>
      <p:sp>
        <p:nvSpPr>
          <p:cNvPr id="171" name="Google Shape;171;p18"/>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Rising wages required for wait staff makes employers more likely to automate the process.</a:t>
            </a:r>
            <a:endParaRPr/>
          </a:p>
          <a:p>
            <a:pPr indent="-311150" lvl="0" marL="457200" rtl="0" algn="l">
              <a:spcBef>
                <a:spcPts val="0"/>
              </a:spcBef>
              <a:spcAft>
                <a:spcPts val="0"/>
              </a:spcAft>
              <a:buSzPts val="1300"/>
              <a:buChar char="●"/>
            </a:pPr>
            <a:r>
              <a:rPr lang="en"/>
              <a:t>This opened up a new market, with the possibility of a huge profit.</a:t>
            </a:r>
            <a:endParaRPr/>
          </a:p>
          <a:p>
            <a:pPr indent="-311150" lvl="0" marL="457200" rtl="0" algn="l">
              <a:spcBef>
                <a:spcPts val="0"/>
              </a:spcBef>
              <a:spcAft>
                <a:spcPts val="0"/>
              </a:spcAft>
              <a:buSzPts val="1300"/>
              <a:buChar char="●"/>
            </a:pPr>
            <a:r>
              <a:rPr lang="en"/>
              <a:t>Due to IOS development and previous knowledge with Swift, we thought this project was well suited to our team.</a:t>
            </a:r>
            <a:endParaRPr/>
          </a:p>
          <a:p>
            <a:pPr indent="-311150" lvl="0" marL="457200" rtl="0" algn="l">
              <a:spcBef>
                <a:spcPts val="0"/>
              </a:spcBef>
              <a:spcAft>
                <a:spcPts val="0"/>
              </a:spcAft>
              <a:buSzPts val="1300"/>
              <a:buChar char="●"/>
            </a:pPr>
            <a:r>
              <a:rPr lang="en"/>
              <a:t>Overall, it can simplify and streamline restaurant experiences overall.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1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Measures of </a:t>
            </a:r>
            <a:r>
              <a:rPr lang="en"/>
              <a:t>Success</a:t>
            </a:r>
            <a:endParaRPr/>
          </a:p>
        </p:txBody>
      </p:sp>
      <p:sp>
        <p:nvSpPr>
          <p:cNvPr id="177" name="Google Shape;177;p19"/>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Measure monthly profits and compare to previous years without extra wait staff. The number should be increasing and total staff wages should be decreasing.</a:t>
            </a:r>
            <a:endParaRPr/>
          </a:p>
          <a:p>
            <a:pPr indent="-311150" lvl="0" marL="457200" rtl="0" algn="l">
              <a:spcBef>
                <a:spcPts val="0"/>
              </a:spcBef>
              <a:spcAft>
                <a:spcPts val="0"/>
              </a:spcAft>
              <a:buSzPts val="1300"/>
              <a:buChar char="●"/>
            </a:pPr>
            <a:r>
              <a:rPr lang="en"/>
              <a:t>Take customers surveys to see if language barrier issues have been improved since the implementation of the electronic menu.</a:t>
            </a:r>
            <a:endParaRPr/>
          </a:p>
          <a:p>
            <a:pPr indent="-311150" lvl="0" marL="457200" rtl="0" algn="l">
              <a:spcBef>
                <a:spcPts val="0"/>
              </a:spcBef>
              <a:spcAft>
                <a:spcPts val="0"/>
              </a:spcAft>
              <a:buSzPts val="1300"/>
              <a:buChar char="●"/>
            </a:pPr>
            <a:r>
              <a:rPr lang="en"/>
              <a:t>Compare time for orders to reach the kitchen with the new system to traditional order taking. The new electronic system should have a noticeable improvement and result in quicker times.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Measures of </a:t>
            </a:r>
            <a:r>
              <a:rPr lang="en"/>
              <a:t>Success</a:t>
            </a:r>
            <a:endParaRPr/>
          </a:p>
        </p:txBody>
      </p:sp>
      <p:sp>
        <p:nvSpPr>
          <p:cNvPr id="183" name="Google Shape;183;p2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311150" lvl="0" marL="457200" marR="0" rtl="0" algn="l">
              <a:lnSpc>
                <a:spcPct val="115000"/>
              </a:lnSpc>
              <a:spcBef>
                <a:spcPts val="0"/>
              </a:spcBef>
              <a:spcAft>
                <a:spcPts val="0"/>
              </a:spcAft>
              <a:buSzPts val="1300"/>
              <a:buChar char="●"/>
            </a:pPr>
            <a:r>
              <a:rPr lang="en"/>
              <a:t>Once again use customer surveys to see if customer enjoyment has improved since the implementation of the new ordering system.</a:t>
            </a:r>
            <a:endParaRPr/>
          </a:p>
          <a:p>
            <a:pPr indent="-311150" lvl="0" marL="457200" marR="0" rtl="0" algn="l">
              <a:lnSpc>
                <a:spcPct val="115000"/>
              </a:lnSpc>
              <a:spcBef>
                <a:spcPts val="0"/>
              </a:spcBef>
              <a:spcAft>
                <a:spcPts val="0"/>
              </a:spcAft>
              <a:buSzPts val="1300"/>
              <a:buChar char="●"/>
            </a:pPr>
            <a:r>
              <a:rPr lang="en"/>
              <a:t>Number of compromised cards per year compared to previous years. Number should be decreasing.</a:t>
            </a:r>
            <a:endParaRPr/>
          </a:p>
          <a:p>
            <a:pPr indent="-311150" lvl="0" marL="457200" marR="0" rtl="0" algn="l">
              <a:lnSpc>
                <a:spcPct val="115000"/>
              </a:lnSpc>
              <a:spcBef>
                <a:spcPts val="0"/>
              </a:spcBef>
              <a:spcAft>
                <a:spcPts val="0"/>
              </a:spcAft>
              <a:buSzPts val="1300"/>
              <a:buChar char="●"/>
            </a:pPr>
            <a:r>
              <a:rPr lang="en"/>
              <a:t>Correct and up to date health information is available at all times during the ordering process to customers.</a:t>
            </a:r>
            <a:endParaRPr>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Risks and Our Preventions </a:t>
            </a:r>
            <a:endParaRPr/>
          </a:p>
        </p:txBody>
      </p:sp>
      <p:sp>
        <p:nvSpPr>
          <p:cNvPr id="189" name="Google Shape;189;p21"/>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rgbClr val="FFFFFF"/>
              </a:buClr>
              <a:buSzPts val="1100"/>
              <a:buFont typeface="Arial"/>
              <a:buChar char="●"/>
            </a:pPr>
            <a:r>
              <a:rPr lang="en"/>
              <a:t>Unqualified workers for the tasks required for development.</a:t>
            </a:r>
            <a:endParaRPr/>
          </a:p>
          <a:p>
            <a:pPr indent="-298450" lvl="1" marL="914400" rtl="0" algn="l">
              <a:spcBef>
                <a:spcPts val="0"/>
              </a:spcBef>
              <a:spcAft>
                <a:spcPts val="0"/>
              </a:spcAft>
              <a:buClr>
                <a:srgbClr val="FFFFFF"/>
              </a:buClr>
              <a:buSzPts val="1100"/>
              <a:buFont typeface="Arial"/>
              <a:buChar char="○"/>
            </a:pPr>
            <a:r>
              <a:rPr lang="en" sz="1300"/>
              <a:t>WIth the use of a strong recruiter and project lead, we can look at people for their strengths and create a team that fits our needs for this project.</a:t>
            </a:r>
            <a:endParaRPr sz="1300"/>
          </a:p>
          <a:p>
            <a:pPr indent="-298450" lvl="0" marL="457200" rtl="0" algn="l">
              <a:spcBef>
                <a:spcPts val="0"/>
              </a:spcBef>
              <a:spcAft>
                <a:spcPts val="0"/>
              </a:spcAft>
              <a:buClr>
                <a:srgbClr val="FFFFFF"/>
              </a:buClr>
              <a:buSzPts val="1100"/>
              <a:buFont typeface="Arial"/>
              <a:buChar char="●"/>
            </a:pPr>
            <a:r>
              <a:rPr lang="en"/>
              <a:t>On deployment, and during normal use, if the systems go down, or the app for the iPads does not work.</a:t>
            </a:r>
            <a:endParaRPr/>
          </a:p>
          <a:p>
            <a:pPr indent="-298450" lvl="1" marL="914400" rtl="0" algn="l">
              <a:spcBef>
                <a:spcPts val="0"/>
              </a:spcBef>
              <a:spcAft>
                <a:spcPts val="0"/>
              </a:spcAft>
              <a:buClr>
                <a:srgbClr val="FFFFFF"/>
              </a:buClr>
              <a:buSzPts val="1100"/>
              <a:buFont typeface="Arial"/>
              <a:buChar char="○"/>
            </a:pPr>
            <a:r>
              <a:rPr lang="en" sz="1300"/>
              <a:t>Have paper menus as backup in case .</a:t>
            </a:r>
            <a:endParaRPr sz="1300"/>
          </a:p>
          <a:p>
            <a:pPr indent="-298450" lvl="0" marL="457200" marR="0" rtl="0" algn="l">
              <a:lnSpc>
                <a:spcPct val="115000"/>
              </a:lnSpc>
              <a:spcBef>
                <a:spcPts val="0"/>
              </a:spcBef>
              <a:spcAft>
                <a:spcPts val="0"/>
              </a:spcAft>
              <a:buClr>
                <a:srgbClr val="FFFFFF"/>
              </a:buClr>
              <a:buSzPts val="1100"/>
              <a:buFont typeface="Arial"/>
              <a:buChar char="●"/>
            </a:pPr>
            <a:r>
              <a:rPr lang="en"/>
              <a:t>Deadline not reached due to unforeseen circumstances. (Not Including unproductive work).</a:t>
            </a:r>
            <a:endParaRPr/>
          </a:p>
          <a:p>
            <a:pPr indent="-298450" lvl="1" marL="914400" marR="0" rtl="0" algn="l">
              <a:lnSpc>
                <a:spcPct val="115000"/>
              </a:lnSpc>
              <a:spcBef>
                <a:spcPts val="0"/>
              </a:spcBef>
              <a:spcAft>
                <a:spcPts val="0"/>
              </a:spcAft>
              <a:buClr>
                <a:srgbClr val="FFFFFF"/>
              </a:buClr>
              <a:buSzPts val="1100"/>
              <a:buFont typeface="Arial"/>
              <a:buChar char="○"/>
            </a:pPr>
            <a:r>
              <a:rPr lang="en" sz="1300"/>
              <a:t>Paper menus as backup to keep the restaurant running.</a:t>
            </a:r>
            <a:endParaRPr>
              <a:solidFill>
                <a:srgbClr val="000000"/>
              </a:solidFill>
              <a:latin typeface="Arial"/>
              <a:ea typeface="Arial"/>
              <a:cs typeface="Arial"/>
              <a:sym typeface="Arial"/>
            </a:endParaRPr>
          </a:p>
          <a:p>
            <a:pPr indent="0" lvl="0" marL="457200" rtl="0" algn="l">
              <a:spcBef>
                <a:spcPts val="0"/>
              </a:spcBef>
              <a:spcAft>
                <a:spcPts val="0"/>
              </a:spcAft>
              <a:buNone/>
            </a:pPr>
            <a:r>
              <a:t/>
            </a:r>
            <a:endParaRPr/>
          </a:p>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