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b7f2cbe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b7f2cbe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of sale) - POS</a:t>
            </a:r>
            <a:endParaRPr/>
          </a:p>
          <a:p>
            <a:pPr indent="-298450" lvl="0" marL="457200" rtl="0" algn="l">
              <a:spcBef>
                <a:spcPts val="0"/>
              </a:spcBef>
              <a:spcAft>
                <a:spcPts val="0"/>
              </a:spcAft>
              <a:buSzPts val="1100"/>
              <a:buAutoNum type="arabicPeriod"/>
            </a:pPr>
            <a:r>
              <a:rPr lang="en"/>
              <a:t>What is it? - An Application that allows customers to order before reaching the counter to receive his/her order, creating an effective point of sale</a:t>
            </a:r>
            <a:endParaRPr/>
          </a:p>
          <a:p>
            <a:pPr indent="-298450" lvl="0" marL="457200" rtl="0" algn="l">
              <a:spcBef>
                <a:spcPts val="0"/>
              </a:spcBef>
              <a:spcAft>
                <a:spcPts val="0"/>
              </a:spcAft>
              <a:buSzPts val="1100"/>
              <a:buAutoNum type="arabicPeriod"/>
            </a:pPr>
            <a:r>
              <a:rPr lang="en"/>
              <a:t>Why is it even needed? It is crucial to enhance the flow of business by even just a fraction. Because if it is flowing that mean money is. And so the better the flow, the better the business goes</a:t>
            </a:r>
            <a:endParaRPr/>
          </a:p>
          <a:p>
            <a:pPr indent="-298450" lvl="0" marL="457200" rtl="0" algn="l">
              <a:spcBef>
                <a:spcPts val="0"/>
              </a:spcBef>
              <a:spcAft>
                <a:spcPts val="0"/>
              </a:spcAft>
              <a:buSzPts val="1100"/>
              <a:buAutoNum type="arabicPeriod"/>
            </a:pPr>
            <a:r>
              <a:rPr lang="en"/>
              <a:t>The problems that the application must address to make sure it meets the needs of the stakeholders,  are clarity to make sure the customer understand there purchases, it has to be quick so reduce time complexity, evaluate it enough so risks can be minimized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b7f2cbe8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b7f2cbe8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298450" lvl="0" marL="457200" rtl="0" algn="l">
              <a:spcBef>
                <a:spcPts val="0"/>
              </a:spcBef>
              <a:spcAft>
                <a:spcPts val="0"/>
              </a:spcAft>
              <a:buSzPts val="1100"/>
              <a:buAutoNum type="arabicPeriod"/>
            </a:pPr>
            <a:r>
              <a:rPr lang="en"/>
              <a:t>To have a POS system </a:t>
            </a:r>
            <a:r>
              <a:rPr lang="en"/>
              <a:t>in front</a:t>
            </a:r>
            <a:r>
              <a:rPr lang="en"/>
              <a:t> of the restaurant to keep the business flowing minimizing the </a:t>
            </a:r>
            <a:r>
              <a:rPr lang="en"/>
              <a:t>disruptions as much as possible. Some will use the system. Others might still prefer going up to the person taking the person’s order. This is fine it is a positive for the idea.</a:t>
            </a:r>
            <a:endParaRPr/>
          </a:p>
          <a:p>
            <a:pPr indent="-298450" lvl="0" marL="457200" rtl="0" algn="l">
              <a:spcBef>
                <a:spcPts val="0"/>
              </a:spcBef>
              <a:spcAft>
                <a:spcPts val="0"/>
              </a:spcAft>
              <a:buSzPts val="1100"/>
              <a:buAutoNum type="arabicPeriod"/>
            </a:pPr>
            <a:r>
              <a:rPr lang="en"/>
              <a:t>Make it easier for people with problems, to order what they want thanks to how technology can help people.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b7f2cbe8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b7f2cbe8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is able to incorporate the many names and passwords of users, and when registered. Remembers the user and does not mistake one for another. Can use cloud base system.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2b7f2cbe8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2b7f2cbe8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2b7f2cbe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2b7f2cbe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2b7f2cbe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2b7f2cbe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2b966ed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b966ed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b7f2cbe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b7f2cbe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iPad Restaurant Application</a:t>
            </a:r>
            <a:endParaRPr/>
          </a:p>
        </p:txBody>
      </p:sp>
      <p:sp>
        <p:nvSpPr>
          <p:cNvPr id="129" name="Google Shape;129;p13"/>
          <p:cNvSpPr txBox="1"/>
          <p:nvPr>
            <p:ph idx="1" type="subTitle"/>
          </p:nvPr>
        </p:nvSpPr>
        <p:spPr>
          <a:xfrm>
            <a:off x="2829925" y="3270925"/>
            <a:ext cx="4013100" cy="8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Armando Cuesta Leyva 100652479</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Hoang Vu                       100652479</a:t>
            </a:r>
            <a:endParaRPr sz="18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Ming Lau                        100623165</a:t>
            </a:r>
            <a:endParaRPr sz="1800">
              <a:solidFill>
                <a:srgbClr val="24292E"/>
              </a:solidFill>
              <a:highlight>
                <a:srgbClr val="FFFFFF"/>
              </a:highlight>
              <a:latin typeface="Arial"/>
              <a:ea typeface="Arial"/>
              <a:cs typeface="Arial"/>
              <a:sym typeface="Arial"/>
            </a:endParaRPr>
          </a:p>
          <a:p>
            <a:pPr indent="0" lvl="0" marL="0" rtl="0" algn="ctr">
              <a:spcBef>
                <a:spcPts val="0"/>
              </a:spcBef>
              <a:spcAft>
                <a:spcPts val="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746575"/>
            <a:ext cx="7505700" cy="269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A restaurant POS </a:t>
            </a:r>
            <a:r>
              <a:rPr lang="en" sz="1400">
                <a:latin typeface="Arial"/>
                <a:ea typeface="Arial"/>
                <a:cs typeface="Arial"/>
                <a:sym typeface="Arial"/>
              </a:rPr>
              <a:t>application</a:t>
            </a:r>
            <a:r>
              <a:rPr lang="en" sz="1400">
                <a:latin typeface="Arial"/>
                <a:ea typeface="Arial"/>
                <a:cs typeface="Arial"/>
                <a:sym typeface="Arial"/>
              </a:rPr>
              <a: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 online servicing for restaurants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Provide Front End, Back End and Customer Features </a:t>
            </a:r>
            <a:endParaRPr sz="1400">
              <a:latin typeface="Arial"/>
              <a:ea typeface="Arial"/>
              <a:cs typeface="Arial"/>
              <a:sym typeface="Arial"/>
            </a:endParaRPr>
          </a:p>
          <a:p>
            <a:pPr indent="0" lvl="0" marL="0" rtl="0" algn="l">
              <a:spcBef>
                <a:spcPts val="1600"/>
              </a:spcBef>
              <a:spcAft>
                <a:spcPts val="0"/>
              </a:spcAft>
              <a:buNone/>
            </a:pPr>
            <a:r>
              <a:rPr lang="en" sz="1800">
                <a:latin typeface="Arial"/>
                <a:ea typeface="Arial"/>
                <a:cs typeface="Arial"/>
                <a:sym typeface="Arial"/>
              </a:rPr>
              <a:t>Problems :</a:t>
            </a:r>
            <a:endParaRPr sz="1800">
              <a:latin typeface="Arial"/>
              <a:ea typeface="Arial"/>
              <a:cs typeface="Arial"/>
              <a:sym typeface="Arial"/>
            </a:endParaRPr>
          </a:p>
          <a:p>
            <a:pPr indent="-317500" lvl="0" marL="457200" rtl="0" algn="l">
              <a:spcBef>
                <a:spcPts val="1600"/>
              </a:spcBef>
              <a:spcAft>
                <a:spcPts val="0"/>
              </a:spcAft>
              <a:buSzPts val="1400"/>
              <a:buFont typeface="Arial"/>
              <a:buChar char="●"/>
            </a:pPr>
            <a:r>
              <a:rPr lang="en" sz="1400">
                <a:latin typeface="Arial"/>
                <a:ea typeface="Arial"/>
                <a:cs typeface="Arial"/>
                <a:sym typeface="Arial"/>
              </a:rPr>
              <a:t>Need clarity of the items the user wants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efficiency of the application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Different risks will be caused by lack of experiment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The restaurant POS application can be used it at the front of the restaurant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Help to take orders, add modifiers, split bills, accept payments, manage tables, track tips and more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Enhance our customer’s business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Offer access to the system's back-of-house features</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Success</a:t>
            </a:r>
            <a:endParaRPr/>
          </a:p>
        </p:txBody>
      </p:sp>
      <p:sp>
        <p:nvSpPr>
          <p:cNvPr id="147" name="Google Shape;147;p16"/>
          <p:cNvSpPr txBox="1"/>
          <p:nvPr>
            <p:ph idx="1" type="body"/>
          </p:nvPr>
        </p:nvSpPr>
        <p:spPr>
          <a:xfrm>
            <a:off x="819150" y="1965350"/>
            <a:ext cx="7505700" cy="265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Char char="●"/>
            </a:pPr>
            <a:r>
              <a:rPr b="1" lang="en" sz="1400">
                <a:solidFill>
                  <a:srgbClr val="24292E"/>
                </a:solidFill>
                <a:highlight>
                  <a:srgbClr val="FFFFFF"/>
                </a:highlight>
                <a:latin typeface="Arial"/>
                <a:ea typeface="Arial"/>
                <a:cs typeface="Arial"/>
                <a:sym typeface="Arial"/>
              </a:rPr>
              <a:t>Database supports</a:t>
            </a:r>
            <a:r>
              <a:rPr b="1" i="1" lang="en" sz="1400">
                <a:solidFill>
                  <a:srgbClr val="24292E"/>
                </a:solidFill>
                <a:highlight>
                  <a:srgbClr val="FFFFFF"/>
                </a:highlight>
                <a:latin typeface="Arial"/>
                <a:ea typeface="Arial"/>
                <a:cs typeface="Arial"/>
                <a:sym typeface="Arial"/>
              </a:rPr>
              <a:t> </a:t>
            </a:r>
            <a:r>
              <a:rPr i="1" lang="en" sz="1400">
                <a:solidFill>
                  <a:srgbClr val="24292E"/>
                </a:solidFill>
                <a:highlight>
                  <a:srgbClr val="FFFFFF"/>
                </a:highlight>
                <a:latin typeface="Arial"/>
                <a:ea typeface="Arial"/>
                <a:cs typeface="Arial"/>
                <a:sym typeface="Arial"/>
              </a:rPr>
              <a:t>-  </a:t>
            </a:r>
            <a:r>
              <a:rPr lang="en" sz="1400">
                <a:solidFill>
                  <a:srgbClr val="24292E"/>
                </a:solidFill>
                <a:highlight>
                  <a:srgbClr val="FFFFFF"/>
                </a:highlight>
                <a:latin typeface="Arial"/>
                <a:ea typeface="Arial"/>
                <a:cs typeface="Arial"/>
                <a:sym typeface="Arial"/>
              </a:rPr>
              <a:t>Store the data about the restaurant and using the cloud server to update the information</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rgbClr val="FFFFFF"/>
                </a:highlight>
                <a:latin typeface="Arial"/>
                <a:ea typeface="Arial"/>
                <a:cs typeface="Arial"/>
                <a:sym typeface="Arial"/>
              </a:rPr>
              <a:t>User-Friendly</a:t>
            </a:r>
            <a:r>
              <a:rPr lang="en" sz="1400">
                <a:solidFill>
                  <a:srgbClr val="24292E"/>
                </a:solidFill>
                <a:highlight>
                  <a:srgbClr val="FFFFFF"/>
                </a:highlight>
                <a:latin typeface="Arial"/>
                <a:ea typeface="Arial"/>
                <a:cs typeface="Arial"/>
                <a:sym typeface="Arial"/>
              </a:rPr>
              <a:t> - Easy to understand and operate the application and learn to use within 30 seconds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rgbClr val="FFFFFF"/>
                </a:highlight>
                <a:latin typeface="Arial"/>
                <a:ea typeface="Arial"/>
                <a:cs typeface="Arial"/>
                <a:sym typeface="Arial"/>
              </a:rPr>
              <a:t>Maintenance </a:t>
            </a:r>
            <a:r>
              <a:rPr lang="en" sz="1400">
                <a:solidFill>
                  <a:srgbClr val="24292E"/>
                </a:solidFill>
                <a:highlight>
                  <a:srgbClr val="FFFFFF"/>
                </a:highlight>
                <a:latin typeface="Arial"/>
                <a:ea typeface="Arial"/>
                <a:cs typeface="Arial"/>
                <a:sym typeface="Arial"/>
              </a:rPr>
              <a:t>- Synchronize the menu. Such as the pictures, prices, recommendation and other attributes of the dishes. Software and Hardware update</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rgbClr val="FFFFFF"/>
                </a:highlight>
                <a:latin typeface="Arial"/>
                <a:ea typeface="Arial"/>
                <a:cs typeface="Arial"/>
                <a:sym typeface="Arial"/>
              </a:rPr>
              <a:t>Customer-made Feature</a:t>
            </a:r>
            <a:r>
              <a:rPr lang="en" sz="1400">
                <a:solidFill>
                  <a:srgbClr val="24292E"/>
                </a:solidFill>
                <a:highlight>
                  <a:srgbClr val="FFFFFF"/>
                </a:highlight>
                <a:latin typeface="Arial"/>
                <a:ea typeface="Arial"/>
                <a:cs typeface="Arial"/>
                <a:sym typeface="Arial"/>
              </a:rPr>
              <a:t> - Customize the user interface according to their restaurant-style, such as restaurant logo and color</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Char char="●"/>
            </a:pPr>
            <a:r>
              <a:rPr b="1" lang="en" sz="1400">
                <a:solidFill>
                  <a:srgbClr val="24292E"/>
                </a:solidFill>
                <a:highlight>
                  <a:srgbClr val="FFFFFF"/>
                </a:highlight>
                <a:latin typeface="Arial"/>
                <a:ea typeface="Arial"/>
                <a:cs typeface="Arial"/>
                <a:sym typeface="Arial"/>
              </a:rPr>
              <a:t>System Supports</a:t>
            </a:r>
            <a:r>
              <a:rPr lang="en" sz="1400">
                <a:solidFill>
                  <a:srgbClr val="24292E"/>
                </a:solidFill>
                <a:highlight>
                  <a:srgbClr val="FFFFFF"/>
                </a:highlight>
                <a:latin typeface="Arial"/>
                <a:ea typeface="Arial"/>
                <a:cs typeface="Arial"/>
                <a:sym typeface="Arial"/>
              </a:rPr>
              <a:t> - Software: kiosk system, Hardware: iPad, kitchen display, server</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t>
            </a:r>
            <a:endParaRPr/>
          </a:p>
        </p:txBody>
      </p:sp>
      <p:sp>
        <p:nvSpPr>
          <p:cNvPr id="153" name="Google Shape;153;p17"/>
          <p:cNvSpPr txBox="1"/>
          <p:nvPr>
            <p:ph idx="1" type="body"/>
          </p:nvPr>
        </p:nvSpPr>
        <p:spPr>
          <a:xfrm>
            <a:off x="819150" y="1704275"/>
            <a:ext cx="7505700" cy="279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E"/>
              </a:buClr>
              <a:buSzPts val="1400"/>
              <a:buFont typeface="Arial"/>
              <a:buAutoNum type="arabicPeriod"/>
            </a:pPr>
            <a:r>
              <a:rPr b="1" lang="en" sz="1400">
                <a:solidFill>
                  <a:srgbClr val="24292E"/>
                </a:solidFill>
                <a:highlight>
                  <a:srgbClr val="FFFFFF"/>
                </a:highlight>
                <a:latin typeface="Arial"/>
                <a:ea typeface="Arial"/>
                <a:cs typeface="Arial"/>
                <a:sym typeface="Arial"/>
              </a:rPr>
              <a:t>Design Risk</a:t>
            </a:r>
            <a:r>
              <a:rPr lang="en" sz="1400">
                <a:solidFill>
                  <a:srgbClr val="24292E"/>
                </a:solidFill>
                <a:highlight>
                  <a:srgbClr val="FFFFFF"/>
                </a:highlight>
                <a:latin typeface="Arial"/>
                <a:ea typeface="Arial"/>
                <a:cs typeface="Arial"/>
                <a:sym typeface="Arial"/>
              </a:rPr>
              <a:t> - Some of the design or content may fail to meet requirements or may be rejected by stakeholders. In that case, we need to reach a consensus with our customers before implementing the application.</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b="1" lang="en" sz="1400">
                <a:solidFill>
                  <a:srgbClr val="24292E"/>
                </a:solidFill>
                <a:highlight>
                  <a:srgbClr val="FFFFFF"/>
                </a:highlight>
                <a:latin typeface="Arial"/>
                <a:ea typeface="Arial"/>
                <a:cs typeface="Arial"/>
                <a:sym typeface="Arial"/>
              </a:rPr>
              <a:t>Technology risk</a:t>
            </a:r>
            <a:r>
              <a:rPr lang="en" sz="1400">
                <a:solidFill>
                  <a:srgbClr val="24292E"/>
                </a:solidFill>
                <a:highlight>
                  <a:srgbClr val="FFFFFF"/>
                </a:highlight>
                <a:latin typeface="Arial"/>
                <a:ea typeface="Arial"/>
                <a:cs typeface="Arial"/>
                <a:sym typeface="Arial"/>
              </a:rPr>
              <a:t> - Such as the connection outages that disrupt the service. To avoid this problem we have to make a backup plan which is about our contingency measures.</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b="1" lang="en" sz="1400">
                <a:solidFill>
                  <a:srgbClr val="24292E"/>
                </a:solidFill>
                <a:highlight>
                  <a:srgbClr val="FFFFFF"/>
                </a:highlight>
                <a:latin typeface="Arial"/>
                <a:ea typeface="Arial"/>
                <a:cs typeface="Arial"/>
                <a:sym typeface="Arial"/>
              </a:rPr>
              <a:t>Lack of Experience </a:t>
            </a:r>
            <a:r>
              <a:rPr lang="en" sz="1400">
                <a:solidFill>
                  <a:srgbClr val="24292E"/>
                </a:solidFill>
                <a:highlight>
                  <a:srgbClr val="FFFFFF"/>
                </a:highlight>
                <a:latin typeface="Arial"/>
                <a:ea typeface="Arial"/>
                <a:cs typeface="Arial"/>
                <a:sym typeface="Arial"/>
              </a:rPr>
              <a:t>- Some employees may lack experience implementing an ios application, and in that case, we need to understand the employee’s strengths to allocate the work.</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b="1" lang="en" sz="1400">
                <a:solidFill>
                  <a:srgbClr val="24292E"/>
                </a:solidFill>
                <a:highlight>
                  <a:srgbClr val="FFFFFF"/>
                </a:highlight>
                <a:latin typeface="Arial"/>
                <a:ea typeface="Arial"/>
                <a:cs typeface="Arial"/>
                <a:sym typeface="Arial"/>
              </a:rPr>
              <a:t>Security Risk</a:t>
            </a:r>
            <a:r>
              <a:rPr lang="en" sz="1400">
                <a:solidFill>
                  <a:srgbClr val="24292E"/>
                </a:solidFill>
                <a:highlight>
                  <a:srgbClr val="FFFFFF"/>
                </a:highlight>
                <a:latin typeface="Arial"/>
                <a:ea typeface="Arial"/>
                <a:cs typeface="Arial"/>
                <a:sym typeface="Arial"/>
              </a:rPr>
              <a:t> - The database design may introduce information security vulnerabilities. We should choose the best method to implement the database.</a:t>
            </a:r>
            <a:endParaRPr sz="1400">
              <a:solidFill>
                <a:srgbClr val="24292E"/>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159" name="Google Shape;159;p18"/>
          <p:cNvSpPr txBox="1"/>
          <p:nvPr>
            <p:ph idx="1" type="body"/>
          </p:nvPr>
        </p:nvSpPr>
        <p:spPr>
          <a:xfrm>
            <a:off x="819150" y="4232900"/>
            <a:ext cx="7505700" cy="2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Figure 1: The Activity in Week</a:t>
            </a:r>
            <a:endParaRPr/>
          </a:p>
        </p:txBody>
      </p:sp>
      <p:pic>
        <p:nvPicPr>
          <p:cNvPr id="160" name="Google Shape;160;p18"/>
          <p:cNvPicPr preferRelativeResize="0"/>
          <p:nvPr/>
        </p:nvPicPr>
        <p:blipFill>
          <a:blip r:embed="rId3">
            <a:alphaModFix/>
          </a:blip>
          <a:stretch>
            <a:fillRect/>
          </a:stretch>
        </p:blipFill>
        <p:spPr>
          <a:xfrm>
            <a:off x="857400" y="1598550"/>
            <a:ext cx="7342600" cy="224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nfrastructure</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iPad for customer use</a:t>
            </a:r>
            <a:endParaRPr sz="1800"/>
          </a:p>
          <a:p>
            <a:pPr indent="-342900" lvl="0" marL="457200" rtl="0" algn="l">
              <a:spcBef>
                <a:spcPts val="0"/>
              </a:spcBef>
              <a:spcAft>
                <a:spcPts val="0"/>
              </a:spcAft>
              <a:buSzPts val="1800"/>
              <a:buChar char="●"/>
            </a:pPr>
            <a:r>
              <a:rPr lang="en" sz="1800"/>
              <a:t>Management system for staff</a:t>
            </a:r>
            <a:endParaRPr sz="1800"/>
          </a:p>
          <a:p>
            <a:pPr indent="-342900" lvl="0" marL="457200" rtl="0" algn="l">
              <a:spcBef>
                <a:spcPts val="0"/>
              </a:spcBef>
              <a:spcAft>
                <a:spcPts val="0"/>
              </a:spcAft>
              <a:buSzPts val="1800"/>
              <a:buChar char="●"/>
            </a:pPr>
            <a:r>
              <a:rPr lang="en" sz="1800"/>
              <a:t>Cloud server to store the restaurant’ database</a:t>
            </a:r>
            <a:endParaRPr sz="1800"/>
          </a:p>
          <a:p>
            <a:pPr indent="-342900" lvl="0" marL="457200" rtl="0" algn="l">
              <a:spcBef>
                <a:spcPts val="0"/>
              </a:spcBef>
              <a:spcAft>
                <a:spcPts val="0"/>
              </a:spcAft>
              <a:buSzPts val="1800"/>
              <a:buChar char="●"/>
            </a:pPr>
            <a:r>
              <a:rPr lang="en" sz="1800"/>
              <a:t>POS system on iPad</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Assigned</a:t>
            </a:r>
            <a:endParaRPr/>
          </a:p>
        </p:txBody>
      </p:sp>
      <p:pic>
        <p:nvPicPr>
          <p:cNvPr id="172" name="Google Shape;172;p20"/>
          <p:cNvPicPr preferRelativeResize="0"/>
          <p:nvPr/>
        </p:nvPicPr>
        <p:blipFill>
          <a:blip r:embed="rId3">
            <a:alphaModFix/>
          </a:blip>
          <a:stretch>
            <a:fillRect/>
          </a:stretch>
        </p:blipFill>
        <p:spPr>
          <a:xfrm>
            <a:off x="883450" y="1414450"/>
            <a:ext cx="5838575" cy="3075751"/>
          </a:xfrm>
          <a:prstGeom prst="rect">
            <a:avLst/>
          </a:prstGeom>
          <a:noFill/>
          <a:ln>
            <a:noFill/>
          </a:ln>
        </p:spPr>
      </p:pic>
      <p:sp>
        <p:nvSpPr>
          <p:cNvPr id="173" name="Google Shape;173;p20"/>
          <p:cNvSpPr txBox="1"/>
          <p:nvPr/>
        </p:nvSpPr>
        <p:spPr>
          <a:xfrm>
            <a:off x="883450" y="4563800"/>
            <a:ext cx="52998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Figure 2: It shows the resources and the durations of each task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179" name="Google Shape;179;p21"/>
          <p:cNvSpPr txBox="1"/>
          <p:nvPr>
            <p:ph idx="1" type="body"/>
          </p:nvPr>
        </p:nvSpPr>
        <p:spPr>
          <a:xfrm>
            <a:off x="819150" y="4261350"/>
            <a:ext cx="75057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Figure 3: It shows the period of the project, estimately take around 4 months to complete</a:t>
            </a:r>
            <a:endParaRPr/>
          </a:p>
        </p:txBody>
      </p:sp>
      <p:pic>
        <p:nvPicPr>
          <p:cNvPr id="180" name="Google Shape;180;p21"/>
          <p:cNvPicPr preferRelativeResize="0"/>
          <p:nvPr/>
        </p:nvPicPr>
        <p:blipFill>
          <a:blip r:embed="rId3">
            <a:alphaModFix/>
          </a:blip>
          <a:stretch>
            <a:fillRect/>
          </a:stretch>
        </p:blipFill>
        <p:spPr>
          <a:xfrm>
            <a:off x="929175" y="1448325"/>
            <a:ext cx="5558000" cy="281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