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19823717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19823717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198237175_1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198237175_1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198237175_1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198237175_1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198237175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198237175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19823717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9823717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198237175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9823717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19823717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19823717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19823717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19823717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19823717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19823717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19823717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9823717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19823717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19823717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9823717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9823717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98237175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98237175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198237175_1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198237175_1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177725" y="1431375"/>
            <a:ext cx="8520600" cy="137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Good Afternoon</a:t>
            </a:r>
            <a:endParaRPr/>
          </a:p>
          <a:p>
            <a:pPr indent="0" lvl="0" marL="0" rtl="0" algn="r">
              <a:spcBef>
                <a:spcPts val="0"/>
              </a:spcBef>
              <a:spcAft>
                <a:spcPts val="0"/>
              </a:spcAft>
              <a:buNone/>
            </a:pPr>
            <a:r>
              <a:rPr lang="en"/>
              <a:t>And welcome to our presentation!</a:t>
            </a:r>
            <a:endParaRPr/>
          </a:p>
        </p:txBody>
      </p:sp>
      <p:sp>
        <p:nvSpPr>
          <p:cNvPr id="135" name="Google Shape;135;p13"/>
          <p:cNvSpPr txBox="1"/>
          <p:nvPr>
            <p:ph idx="1" type="subTitle"/>
          </p:nvPr>
        </p:nvSpPr>
        <p:spPr>
          <a:xfrm>
            <a:off x="-177725" y="36254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a:p>
            <a:pPr indent="0" lvl="0" marL="0" rtl="0" algn="r">
              <a:spcBef>
                <a:spcPts val="0"/>
              </a:spcBef>
              <a:spcAft>
                <a:spcPts val="0"/>
              </a:spcAft>
              <a:buNone/>
            </a:pPr>
            <a:r>
              <a:rPr lang="en"/>
              <a:t>By: Fadi Salback &amp; Sarthak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55800" y="25"/>
            <a:ext cx="4030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Activity diagram</a:t>
            </a:r>
            <a:endParaRPr b="1"/>
          </a:p>
        </p:txBody>
      </p:sp>
      <p:sp>
        <p:nvSpPr>
          <p:cNvPr id="189" name="Google Shape;189;p22"/>
          <p:cNvSpPr txBox="1"/>
          <p:nvPr>
            <p:ph idx="1" type="body"/>
          </p:nvPr>
        </p:nvSpPr>
        <p:spPr>
          <a:xfrm>
            <a:off x="183150" y="862513"/>
            <a:ext cx="4136100" cy="71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The critical path is the sequence of the project activities which take the longest duration to complete.</a:t>
            </a:r>
            <a:endParaRPr b="1"/>
          </a:p>
        </p:txBody>
      </p:sp>
      <p:pic>
        <p:nvPicPr>
          <p:cNvPr id="190" name="Google Shape;190;p22"/>
          <p:cNvPicPr preferRelativeResize="0"/>
          <p:nvPr/>
        </p:nvPicPr>
        <p:blipFill>
          <a:blip r:embed="rId3">
            <a:alphaModFix/>
          </a:blip>
          <a:stretch>
            <a:fillRect/>
          </a:stretch>
        </p:blipFill>
        <p:spPr>
          <a:xfrm>
            <a:off x="5007775" y="0"/>
            <a:ext cx="3891524" cy="1864526"/>
          </a:xfrm>
          <a:prstGeom prst="rect">
            <a:avLst/>
          </a:prstGeom>
          <a:noFill/>
          <a:ln>
            <a:noFill/>
          </a:ln>
        </p:spPr>
      </p:pic>
      <p:pic>
        <p:nvPicPr>
          <p:cNvPr id="191" name="Google Shape;191;p22"/>
          <p:cNvPicPr preferRelativeResize="0"/>
          <p:nvPr/>
        </p:nvPicPr>
        <p:blipFill>
          <a:blip r:embed="rId4">
            <a:alphaModFix/>
          </a:blip>
          <a:stretch>
            <a:fillRect/>
          </a:stretch>
        </p:blipFill>
        <p:spPr>
          <a:xfrm>
            <a:off x="257575" y="2086375"/>
            <a:ext cx="8641725" cy="294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Infrastructure </a:t>
            </a:r>
            <a:endParaRPr b="1" sz="3000"/>
          </a:p>
        </p:txBody>
      </p:sp>
      <p:sp>
        <p:nvSpPr>
          <p:cNvPr id="197" name="Google Shape;197;p23"/>
          <p:cNvSpPr txBox="1"/>
          <p:nvPr>
            <p:ph idx="1" type="body"/>
          </p:nvPr>
        </p:nvSpPr>
        <p:spPr>
          <a:xfrm>
            <a:off x="43800" y="457675"/>
            <a:ext cx="8520600" cy="45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-Does not require much hardware or various softwares</a:t>
            </a:r>
            <a:endParaRPr/>
          </a:p>
          <a:p>
            <a:pPr indent="0" lvl="0" marL="0" rtl="0" algn="l">
              <a:spcBef>
                <a:spcPts val="1600"/>
              </a:spcBef>
              <a:spcAft>
                <a:spcPts val="0"/>
              </a:spcAft>
              <a:buNone/>
            </a:pPr>
            <a:r>
              <a:rPr lang="en"/>
              <a:t>-A user-friendly application that runs on various operating systems (smart phones, computers)</a:t>
            </a:r>
            <a:endParaRPr/>
          </a:p>
          <a:p>
            <a:pPr indent="0" lvl="0" marL="0" rtl="0" algn="l">
              <a:spcBef>
                <a:spcPts val="1200"/>
              </a:spcBef>
              <a:spcAft>
                <a:spcPts val="0"/>
              </a:spcAft>
              <a:buNone/>
            </a:pPr>
            <a:r>
              <a:rPr lang="en"/>
              <a:t>-A cloud server which is the most important component because all data on music, artists and accounts will be stored into databases</a:t>
            </a:r>
            <a:endParaRPr/>
          </a:p>
          <a:p>
            <a:pPr indent="0" lvl="0" marL="0" rtl="0" algn="l">
              <a:spcBef>
                <a:spcPts val="1200"/>
              </a:spcBef>
              <a:spcAft>
                <a:spcPts val="0"/>
              </a:spcAft>
              <a:buNone/>
            </a:pPr>
            <a:r>
              <a:rPr lang="en"/>
              <a:t>-To be easily accessible with fast upload and download speed, encryption of sensitive user information such as passwords and banking information</a:t>
            </a:r>
            <a:endParaRPr/>
          </a:p>
          <a:p>
            <a:pPr indent="0" lvl="0" marL="0" rtl="0" algn="l">
              <a:spcBef>
                <a:spcPts val="1200"/>
              </a:spcBef>
              <a:spcAft>
                <a:spcPts val="0"/>
              </a:spcAft>
              <a:buNone/>
            </a:pPr>
            <a:r>
              <a:rPr lang="en"/>
              <a:t>-Maintaining security and integrity is a top priority so a secure service must be implemented to block any sorts of leaks or hackers.</a:t>
            </a:r>
            <a:endParaRPr/>
          </a:p>
          <a:p>
            <a:pPr indent="0" lvl="0" marL="0" rtl="0" algn="l">
              <a:spcBef>
                <a:spcPts val="1200"/>
              </a:spcBef>
              <a:spcAft>
                <a:spcPts val="0"/>
              </a:spcAft>
              <a:buNone/>
            </a:pPr>
            <a:r>
              <a:rPr lang="en"/>
              <a:t>-Will require BI/AI software to be continuously running to track activity on the app. Keep track of weekly, monthly and yearly stats. </a:t>
            </a:r>
            <a:endParaRPr/>
          </a:p>
          <a:p>
            <a:pPr indent="0" lvl="0" marL="0" rtl="0" algn="l">
              <a:spcBef>
                <a:spcPts val="12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Gantt Chart</a:t>
            </a:r>
            <a:endParaRPr b="1"/>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4" name="Google Shape;204;p24"/>
          <p:cNvPicPr preferRelativeResize="0"/>
          <p:nvPr/>
        </p:nvPicPr>
        <p:blipFill>
          <a:blip r:embed="rId3">
            <a:alphaModFix/>
          </a:blip>
          <a:stretch>
            <a:fillRect/>
          </a:stretch>
        </p:blipFill>
        <p:spPr>
          <a:xfrm>
            <a:off x="180300" y="1524775"/>
            <a:ext cx="8809151" cy="260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Gantt Chart Contd.</a:t>
            </a:r>
            <a:endParaRPr b="1"/>
          </a:p>
        </p:txBody>
      </p:sp>
      <p:sp>
        <p:nvSpPr>
          <p:cNvPr id="210" name="Google Shape;210;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25"/>
          <p:cNvPicPr preferRelativeResize="0"/>
          <p:nvPr/>
        </p:nvPicPr>
        <p:blipFill>
          <a:blip r:embed="rId3">
            <a:alphaModFix/>
          </a:blip>
          <a:stretch>
            <a:fillRect/>
          </a:stretch>
        </p:blipFill>
        <p:spPr>
          <a:xfrm>
            <a:off x="193175" y="1297300"/>
            <a:ext cx="8731874" cy="3707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 of the Gantt Chart</a:t>
            </a:r>
            <a:endParaRPr b="1"/>
          </a:p>
          <a:p>
            <a:pPr indent="0" lvl="0" marL="0" rtl="0" algn="l">
              <a:spcBef>
                <a:spcPts val="0"/>
              </a:spcBef>
              <a:spcAft>
                <a:spcPts val="0"/>
              </a:spcAft>
              <a:buNone/>
            </a:pPr>
            <a:r>
              <a:t/>
            </a:r>
            <a:endParaRPr b="1"/>
          </a:p>
        </p:txBody>
      </p:sp>
      <p:sp>
        <p:nvSpPr>
          <p:cNvPr id="217" name="Google Shape;21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8" name="Google Shape;218;p26"/>
          <p:cNvPicPr preferRelativeResize="0"/>
          <p:nvPr/>
        </p:nvPicPr>
        <p:blipFill>
          <a:blip r:embed="rId3">
            <a:alphaModFix/>
          </a:blip>
          <a:stretch>
            <a:fillRect/>
          </a:stretch>
        </p:blipFill>
        <p:spPr>
          <a:xfrm>
            <a:off x="167425" y="1356750"/>
            <a:ext cx="8809149" cy="34972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311700" y="2234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3600"/>
              <a:t>Thank You For Your Time.  </a:t>
            </a:r>
            <a:endParaRPr b="1" i="1" sz="3600"/>
          </a:p>
          <a:p>
            <a:pPr indent="0" lvl="0" marL="0" rtl="0" algn="ctr">
              <a:spcBef>
                <a:spcPts val="0"/>
              </a:spcBef>
              <a:spcAft>
                <a:spcPts val="0"/>
              </a:spcAft>
              <a:buNone/>
            </a:pPr>
            <a:r>
              <a:rPr b="1" i="1" lang="en" sz="3600"/>
              <a:t>Questions??</a:t>
            </a:r>
            <a:endParaRPr b="1" i="1" sz="3600"/>
          </a:p>
          <a:p>
            <a:pPr indent="0" lvl="0" marL="0" rtl="0" algn="ctr">
              <a:spcBef>
                <a:spcPts val="0"/>
              </a:spcBef>
              <a:spcAft>
                <a:spcPts val="0"/>
              </a:spcAft>
              <a:buNone/>
            </a:pPr>
            <a:r>
              <a:t/>
            </a:r>
            <a:endParaRPr b="1" i="1" sz="3600"/>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11700" y="0"/>
            <a:ext cx="8520600" cy="114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MeMusic</a:t>
            </a:r>
            <a:endParaRPr/>
          </a:p>
        </p:txBody>
      </p:sp>
      <p:pic>
        <p:nvPicPr>
          <p:cNvPr id="141" name="Google Shape;141;p14"/>
          <p:cNvPicPr preferRelativeResize="0"/>
          <p:nvPr/>
        </p:nvPicPr>
        <p:blipFill>
          <a:blip r:embed="rId3">
            <a:alphaModFix/>
          </a:blip>
          <a:stretch>
            <a:fillRect/>
          </a:stretch>
        </p:blipFill>
        <p:spPr>
          <a:xfrm>
            <a:off x="2302675" y="1146597"/>
            <a:ext cx="4667250" cy="34290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MeMusic - unique features </a:t>
            </a:r>
            <a:endParaRPr b="1"/>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music streaming app that is </a:t>
            </a:r>
            <a:r>
              <a:rPr lang="en"/>
              <a:t>customer</a:t>
            </a:r>
            <a:r>
              <a:rPr lang="en"/>
              <a:t> and artist friendly!</a:t>
            </a:r>
            <a:endParaRPr/>
          </a:p>
          <a:p>
            <a:pPr indent="0" lvl="0" marL="0" rtl="0" algn="l">
              <a:spcBef>
                <a:spcPts val="1600"/>
              </a:spcBef>
              <a:spcAft>
                <a:spcPts val="0"/>
              </a:spcAft>
              <a:buNone/>
            </a:pPr>
            <a:r>
              <a:rPr lang="en"/>
              <a:t>-</a:t>
            </a:r>
            <a:r>
              <a:rPr lang="en"/>
              <a:t>Any artist no matter how big or small is able to upload his music to our app.</a:t>
            </a:r>
            <a:endParaRPr/>
          </a:p>
          <a:p>
            <a:pPr indent="0" lvl="0" marL="0" rtl="0" algn="l">
              <a:spcBef>
                <a:spcPts val="1600"/>
              </a:spcBef>
              <a:spcAft>
                <a:spcPts val="0"/>
              </a:spcAft>
              <a:buNone/>
            </a:pPr>
            <a:r>
              <a:rPr lang="en"/>
              <a:t>-</a:t>
            </a:r>
            <a:r>
              <a:rPr lang="en"/>
              <a:t>Customers</a:t>
            </a:r>
            <a:r>
              <a:rPr lang="en"/>
              <a:t> will be able to stream any new or old music in real time!</a:t>
            </a:r>
            <a:endParaRPr/>
          </a:p>
          <a:p>
            <a:pPr indent="0" lvl="0" marL="0" rtl="0" algn="l">
              <a:spcBef>
                <a:spcPts val="1600"/>
              </a:spcBef>
              <a:spcAft>
                <a:spcPts val="0"/>
              </a:spcAft>
              <a:buNone/>
            </a:pPr>
            <a:r>
              <a:rPr lang="en"/>
              <a:t>-Offers any genre of music.</a:t>
            </a:r>
            <a:endParaRPr/>
          </a:p>
          <a:p>
            <a:pPr indent="0" lvl="0" marL="0" rtl="0" algn="l">
              <a:spcBef>
                <a:spcPts val="1600"/>
              </a:spcBef>
              <a:spcAft>
                <a:spcPts val="0"/>
              </a:spcAft>
              <a:buNone/>
            </a:pPr>
            <a:r>
              <a:rPr lang="en"/>
              <a:t>-</a:t>
            </a:r>
            <a:r>
              <a:rPr lang="en"/>
              <a:t>Customers</a:t>
            </a:r>
            <a:r>
              <a:rPr lang="en"/>
              <a:t> with subscription are able to save music to listen to offline.</a:t>
            </a:r>
            <a:endParaRPr/>
          </a:p>
          <a:p>
            <a:pPr indent="0" lvl="0" marL="0" rtl="0" algn="l">
              <a:spcBef>
                <a:spcPts val="1600"/>
              </a:spcBef>
              <a:spcAft>
                <a:spcPts val="0"/>
              </a:spcAft>
              <a:buNone/>
            </a:pPr>
            <a:r>
              <a:rPr lang="en"/>
              <a:t>-Users are able to share, rate, and comment on their favourite songs &amp; artists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268825" y="123550"/>
            <a:ext cx="8520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Problems To Beat.</a:t>
            </a:r>
            <a:endParaRPr b="1" sz="3600"/>
          </a:p>
        </p:txBody>
      </p:sp>
      <p:sp>
        <p:nvSpPr>
          <p:cNvPr id="153" name="Google Shape;153;p16"/>
          <p:cNvSpPr txBox="1"/>
          <p:nvPr>
            <p:ph idx="1" type="body"/>
          </p:nvPr>
        </p:nvSpPr>
        <p:spPr>
          <a:xfrm>
            <a:off x="268825" y="595275"/>
            <a:ext cx="8520600" cy="44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a:t>
            </a:r>
            <a:r>
              <a:rPr lang="en"/>
              <a:t>Our motivation in creating MeMusic is to build a platform where artists feel comfortable to stream their music on our application. A lot of companies are unfair to artists who are not as famous. They take advantage of them, if one of their songs become very popular on the platform and won't give them the same money as the big names.</a:t>
            </a:r>
            <a:endParaRPr/>
          </a:p>
          <a:p>
            <a:pPr indent="0" lvl="0" marL="0" rtl="0" algn="l">
              <a:spcBef>
                <a:spcPts val="1600"/>
              </a:spcBef>
              <a:spcAft>
                <a:spcPts val="0"/>
              </a:spcAft>
              <a:buNone/>
            </a:pPr>
            <a:r>
              <a:rPr lang="en"/>
              <a:t>-MeMusic does not care how popular an artist is all that is important is how many </a:t>
            </a:r>
            <a:r>
              <a:rPr lang="en"/>
              <a:t>listeners</a:t>
            </a:r>
            <a:r>
              <a:rPr lang="en"/>
              <a:t> they attract per month</a:t>
            </a:r>
            <a:endParaRPr/>
          </a:p>
          <a:p>
            <a:pPr indent="0" lvl="0" marL="0" rtl="0" algn="l">
              <a:spcBef>
                <a:spcPts val="1600"/>
              </a:spcBef>
              <a:spcAft>
                <a:spcPts val="0"/>
              </a:spcAft>
              <a:buNone/>
            </a:pPr>
            <a:r>
              <a:rPr lang="en"/>
              <a:t>-NO CONTRACTS.. Only an initial fee to register as a client</a:t>
            </a:r>
            <a:r>
              <a:rPr lang="en" sz="1100">
                <a:highlight>
                  <a:schemeClr val="dk1"/>
                </a:highlight>
              </a:rPr>
              <a:t> </a:t>
            </a:r>
            <a:r>
              <a:rPr lang="en">
                <a:highlight>
                  <a:schemeClr val="dk1"/>
                </a:highlight>
              </a:rPr>
              <a:t>a second fee for each song or a discounted price for albums that they choose to publish on our music hub</a:t>
            </a:r>
            <a:endParaRPr>
              <a:highlight>
                <a:schemeClr val="dk1"/>
              </a:highlight>
            </a:endParaRPr>
          </a:p>
          <a:p>
            <a:pPr indent="0" lvl="0" marL="0" rtl="0" algn="l">
              <a:spcBef>
                <a:spcPts val="1600"/>
              </a:spcBef>
              <a:spcAft>
                <a:spcPts val="0"/>
              </a:spcAft>
              <a:buNone/>
            </a:pPr>
            <a:r>
              <a:rPr lang="en"/>
              <a:t>-Of course royalties will be paid directly to the client based on how many listeners he achieves per month.</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Customer features </a:t>
            </a:r>
            <a:endParaRPr b="1"/>
          </a:p>
        </p:txBody>
      </p:sp>
      <p:pic>
        <p:nvPicPr>
          <p:cNvPr id="159" name="Google Shape;159;p17"/>
          <p:cNvPicPr preferRelativeResize="0"/>
          <p:nvPr/>
        </p:nvPicPr>
        <p:blipFill>
          <a:blip r:embed="rId3">
            <a:alphaModFix/>
          </a:blip>
          <a:stretch>
            <a:fillRect/>
          </a:stretch>
        </p:blipFill>
        <p:spPr>
          <a:xfrm>
            <a:off x="433475" y="1465525"/>
            <a:ext cx="7796099" cy="311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Artist features </a:t>
            </a:r>
            <a:endParaRPr b="1"/>
          </a:p>
        </p:txBody>
      </p:sp>
      <p:pic>
        <p:nvPicPr>
          <p:cNvPr id="165" name="Google Shape;165;p18"/>
          <p:cNvPicPr preferRelativeResize="0"/>
          <p:nvPr/>
        </p:nvPicPr>
        <p:blipFill>
          <a:blip r:embed="rId3">
            <a:alphaModFix/>
          </a:blip>
          <a:stretch>
            <a:fillRect/>
          </a:stretch>
        </p:blipFill>
        <p:spPr>
          <a:xfrm>
            <a:off x="742950" y="1576388"/>
            <a:ext cx="7658100" cy="199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Objectives and measure of success </a:t>
            </a:r>
            <a:endParaRPr b="1"/>
          </a:p>
        </p:txBody>
      </p:sp>
      <p:sp>
        <p:nvSpPr>
          <p:cNvPr id="171" name="Google Shape;171;p19"/>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-Keeping track of major activities on our app such as searches, downloads, likes, numbers of listeners etc.. will help us better understand how users like to navigate around our application.</a:t>
            </a:r>
            <a:endParaRPr/>
          </a:p>
          <a:p>
            <a:pPr indent="0" lvl="0" marL="0" rtl="0" algn="l">
              <a:spcBef>
                <a:spcPts val="1600"/>
              </a:spcBef>
              <a:spcAft>
                <a:spcPts val="0"/>
              </a:spcAft>
              <a:buNone/>
            </a:pPr>
            <a:r>
              <a:rPr lang="en"/>
              <a:t>-Ensuring fairness to all artists, Upload charge </a:t>
            </a:r>
            <a:r>
              <a:rPr lang="en"/>
              <a:t>won't</a:t>
            </a:r>
            <a:r>
              <a:rPr lang="en"/>
              <a:t> be too expensive</a:t>
            </a:r>
            <a:endParaRPr/>
          </a:p>
          <a:p>
            <a:pPr indent="0" lvl="0" marL="0" rtl="0" algn="l">
              <a:spcBef>
                <a:spcPts val="1600"/>
              </a:spcBef>
              <a:spcAft>
                <a:spcPts val="0"/>
              </a:spcAft>
              <a:buNone/>
            </a:pPr>
            <a:r>
              <a:rPr lang="en"/>
              <a:t>-Non- </a:t>
            </a:r>
            <a:r>
              <a:rPr lang="en"/>
              <a:t>premium</a:t>
            </a:r>
            <a:r>
              <a:rPr lang="en"/>
              <a:t> accounts will have ad-streaming which will help maintain revenue</a:t>
            </a:r>
            <a:endParaRPr/>
          </a:p>
          <a:p>
            <a:pPr indent="0" lvl="0" marL="0" rtl="0" algn="l">
              <a:spcBef>
                <a:spcPts val="1600"/>
              </a:spcBef>
              <a:spcAft>
                <a:spcPts val="0"/>
              </a:spcAft>
              <a:buNone/>
            </a:pPr>
            <a:r>
              <a:rPr lang="en"/>
              <a:t>-Internationally </a:t>
            </a:r>
            <a:r>
              <a:rPr lang="en"/>
              <a:t>available</a:t>
            </a:r>
            <a:r>
              <a:rPr lang="en"/>
              <a:t> to </a:t>
            </a:r>
            <a:r>
              <a:rPr lang="en"/>
              <a:t>customers</a:t>
            </a:r>
            <a:r>
              <a:rPr lang="en"/>
              <a:t> and artists ensuring that it is not too expensive for counties with a comparatively lower economy than Canada</a:t>
            </a:r>
            <a:endParaRPr/>
          </a:p>
          <a:p>
            <a:pPr indent="0" lvl="0" marL="0" rtl="0" algn="l">
              <a:spcBef>
                <a:spcPts val="1600"/>
              </a:spcBef>
              <a:spcAft>
                <a:spcPts val="1600"/>
              </a:spcAft>
              <a:buNone/>
            </a:pPr>
            <a:r>
              <a:rPr lang="en"/>
              <a:t>-With </a:t>
            </a:r>
            <a:r>
              <a:rPr lang="en"/>
              <a:t>competition</a:t>
            </a:r>
            <a:r>
              <a:rPr lang="en"/>
              <a:t> so high from other music apps versatility is important to attract all people by adding small sections for </a:t>
            </a:r>
            <a:r>
              <a:rPr lang="en"/>
              <a:t>renowned</a:t>
            </a:r>
            <a:r>
              <a:rPr lang="en"/>
              <a:t> international songs and artists.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47425" y="91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Risks</a:t>
            </a:r>
            <a:endParaRPr b="1" sz="3000"/>
          </a:p>
        </p:txBody>
      </p:sp>
      <p:sp>
        <p:nvSpPr>
          <p:cNvPr id="177" name="Google Shape;177;p20"/>
          <p:cNvSpPr txBox="1"/>
          <p:nvPr>
            <p:ph idx="1" type="body"/>
          </p:nvPr>
        </p:nvSpPr>
        <p:spPr>
          <a:xfrm>
            <a:off x="311700" y="664100"/>
            <a:ext cx="8520600" cy="43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-Estimation and </a:t>
            </a:r>
            <a:r>
              <a:rPr lang="en"/>
              <a:t>Scheduling</a:t>
            </a:r>
            <a:r>
              <a:rPr lang="en"/>
              <a:t> does not go as planned.</a:t>
            </a:r>
            <a:endParaRPr/>
          </a:p>
          <a:p>
            <a:pPr indent="0" lvl="0" marL="0" rtl="0" algn="l">
              <a:spcBef>
                <a:spcPts val="1600"/>
              </a:spcBef>
              <a:spcAft>
                <a:spcPts val="0"/>
              </a:spcAft>
              <a:buNone/>
            </a:pPr>
            <a:r>
              <a:rPr lang="en"/>
              <a:t>-Suddenly requirements become much bigger.</a:t>
            </a:r>
            <a:endParaRPr/>
          </a:p>
          <a:p>
            <a:pPr indent="0" lvl="0" marL="0" rtl="0" algn="l">
              <a:spcBef>
                <a:spcPts val="1600"/>
              </a:spcBef>
              <a:spcAft>
                <a:spcPts val="0"/>
              </a:spcAft>
              <a:buNone/>
            </a:pPr>
            <a:r>
              <a:rPr lang="en"/>
              <a:t>-</a:t>
            </a:r>
            <a:r>
              <a:rPr lang="en"/>
              <a:t>Productivity</a:t>
            </a:r>
            <a:r>
              <a:rPr lang="en"/>
              <a:t> issues.</a:t>
            </a:r>
            <a:endParaRPr/>
          </a:p>
          <a:p>
            <a:pPr indent="0" lvl="0" marL="0" rtl="0" algn="l">
              <a:spcBef>
                <a:spcPts val="1600"/>
              </a:spcBef>
              <a:spcAft>
                <a:spcPts val="0"/>
              </a:spcAft>
              <a:buNone/>
            </a:pPr>
            <a:r>
              <a:rPr lang="en"/>
              <a:t>-Important employees may take vacation days or become sick.</a:t>
            </a:r>
            <a:endParaRPr/>
          </a:p>
          <a:p>
            <a:pPr indent="0" lvl="0" marL="0" rtl="0" algn="l">
              <a:spcBef>
                <a:spcPts val="1600"/>
              </a:spcBef>
              <a:spcAft>
                <a:spcPts val="0"/>
              </a:spcAft>
              <a:buNone/>
            </a:pPr>
            <a:r>
              <a:rPr lang="en"/>
              <a:t>-</a:t>
            </a:r>
            <a:r>
              <a:rPr lang="en"/>
              <a:t>Product may go unnoticed in the market in the </a:t>
            </a:r>
            <a:r>
              <a:rPr lang="en"/>
              <a:t>beginning</a:t>
            </a:r>
            <a:r>
              <a:rPr lang="en"/>
              <a:t> due to lack of advertising. </a:t>
            </a:r>
            <a:endParaRPr/>
          </a:p>
          <a:p>
            <a:pPr indent="0" lvl="0" marL="0" rtl="0" algn="l">
              <a:spcBef>
                <a:spcPts val="1600"/>
              </a:spcBef>
              <a:spcAft>
                <a:spcPts val="0"/>
              </a:spcAft>
              <a:buNone/>
            </a:pPr>
            <a:r>
              <a:rPr lang="en"/>
              <a:t>-Competitive market.</a:t>
            </a:r>
            <a:endParaRPr/>
          </a:p>
          <a:p>
            <a:pPr indent="0" lvl="0" marL="0" rtl="0" algn="l">
              <a:spcBef>
                <a:spcPts val="1600"/>
              </a:spcBef>
              <a:spcAft>
                <a:spcPts val="0"/>
              </a:spcAft>
              <a:buNone/>
            </a:pPr>
            <a:r>
              <a:rPr lang="en"/>
              <a:t>-Miscommunication may lead to wrong implementations of our design.</a:t>
            </a:r>
            <a:endParaRPr/>
          </a:p>
          <a:p>
            <a:pPr indent="0" lvl="0" marL="0" rtl="0" algn="l">
              <a:spcBef>
                <a:spcPts val="1600"/>
              </a:spcBef>
              <a:spcAft>
                <a:spcPts val="1600"/>
              </a:spcAft>
              <a:buNone/>
            </a:pPr>
            <a:r>
              <a:rPr lang="en"/>
              <a:t>-System failures may require a whole new procedure.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Projects &amp; Time to complete</a:t>
            </a:r>
            <a:endParaRPr b="1"/>
          </a:p>
        </p:txBody>
      </p:sp>
      <p:pic>
        <p:nvPicPr>
          <p:cNvPr id="183" name="Google Shape;183;p21"/>
          <p:cNvPicPr preferRelativeResize="0"/>
          <p:nvPr/>
        </p:nvPicPr>
        <p:blipFill>
          <a:blip r:embed="rId3">
            <a:alphaModFix/>
          </a:blip>
          <a:stretch>
            <a:fillRect/>
          </a:stretch>
        </p:blipFill>
        <p:spPr>
          <a:xfrm>
            <a:off x="796775" y="1017725"/>
            <a:ext cx="7810499" cy="4065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