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362" r:id="rId3"/>
    <p:sldId id="363" r:id="rId4"/>
    <p:sldId id="369" r:id="rId5"/>
    <p:sldId id="392" r:id="rId6"/>
    <p:sldId id="408" r:id="rId7"/>
    <p:sldId id="404" r:id="rId8"/>
    <p:sldId id="409" r:id="rId9"/>
    <p:sldId id="410" r:id="rId10"/>
    <p:sldId id="405" r:id="rId11"/>
    <p:sldId id="411" r:id="rId12"/>
    <p:sldId id="412" r:id="rId13"/>
    <p:sldId id="413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BFBFB"/>
    <a:srgbClr val="216F58"/>
    <a:srgbClr val="01527F"/>
    <a:srgbClr val="011C27"/>
    <a:srgbClr val="FCF7DA"/>
    <a:srgbClr val="DF2123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7" autoAdjust="0"/>
    <p:restoredTop sz="96271"/>
  </p:normalViewPr>
  <p:slideViewPr>
    <p:cSldViewPr snapToGrid="0" snapToObjects="1">
      <p:cViewPr varScale="1">
        <p:scale>
          <a:sx n="158" d="100"/>
          <a:sy n="158" d="100"/>
        </p:scale>
        <p:origin x="46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708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07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3B265-A2BA-AAAB-0FD9-FD35CC27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B73A96-9A7D-2B59-A1B4-471E5ADC0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0DFB98-F5C3-3A33-A860-B9713330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3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30D68-8176-FD57-DA99-AF64C1D10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A7131C-A816-39C4-1CA0-7149416EC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13AF3B-3BE2-9168-73C1-7F096A988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72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414F8-0648-2EDA-A65A-81C587D05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8B1ED6-E957-3E06-FBAD-3AAA6B4E5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97775EB-0405-CB93-6ED6-C54B970B5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21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AC18C-1212-66F1-BBF6-DBF5E6B5E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ACA84D-F1EF-7E58-9FF5-02310FB59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CBD38D-2D90-70F8-82D9-8FB3C1952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12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1826E-9CCF-0B15-EA83-F12E401B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4DB4B0-C626-1A74-23EF-AC3008610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BCC055-EA29-7403-A2CE-584D42B0F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31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4E9C-5A1B-020A-68D1-D6E58AC6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13232AA-C13A-F898-77C7-BA34AA7E0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DF5DDA-0CD2-4A14-C55E-ADDD2B336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61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-1251391" y="-411145"/>
            <a:ext cx="1619148" cy="1217525"/>
          </a:xfrm>
          <a:prstGeom prst="roundRect">
            <a:avLst>
              <a:gd name="adj" fmla="val 14907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-580937" y="-335230"/>
            <a:ext cx="1324516" cy="714803"/>
          </a:xfrm>
          <a:prstGeom prst="roundRect">
            <a:avLst>
              <a:gd name="adj" fmla="val 2314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80387" y="292506"/>
            <a:ext cx="174134" cy="1741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44373" y="147940"/>
            <a:ext cx="283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请在此输入标题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40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40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0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27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41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75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65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91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72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10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90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22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5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60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03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5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42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56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16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0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94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6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81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66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35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14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15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11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567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82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62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56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22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77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2083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40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80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99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45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2025/5/21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878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6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79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69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48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24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51" r:id="rId47"/>
    <p:sldLayoutId id="2147483652" r:id="rId48"/>
    <p:sldLayoutId id="2147483653" r:id="rId49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notesSlide" Target="../notesSlides/notesSlide5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435596" y="4240893"/>
            <a:ext cx="1143522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5931" y="2227390"/>
            <a:ext cx="8102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Stream</a:t>
            </a:r>
            <a:br>
              <a:rPr kumimoji="1" lang="en-US" altLang="zh-CN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</a:br>
            <a:r>
              <a:rPr kumimoji="1"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游戏推荐系统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12881" y="4271860"/>
            <a:ext cx="966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第二组</a:t>
            </a:r>
            <a:endParaRPr kumimoji="1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flipV="1">
            <a:off x="-12787" y="-35405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EEFA1-A343-6D37-F0C3-06BB4B6C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B4157631-6853-0433-646E-8036E0719757}"/>
              </a:ext>
            </a:extLst>
          </p:cNvPr>
          <p:cNvSpPr/>
          <p:nvPr/>
        </p:nvSpPr>
        <p:spPr>
          <a:xfrm>
            <a:off x="1643044" y="1464767"/>
            <a:ext cx="363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闪光点：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61178A5-48D2-A3F0-7CE5-B52EF8D45C4F}"/>
              </a:ext>
            </a:extLst>
          </p:cNvPr>
          <p:cNvSpPr txBox="1"/>
          <p:nvPr/>
        </p:nvSpPr>
        <p:spPr>
          <a:xfrm>
            <a:off x="1643044" y="2047188"/>
            <a:ext cx="90474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分工合理且清晰明确，分工合作效率较高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工作周报更新及时，能够及时同步各自的进展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项目进度安排合理，保持有条不紊地推进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E9981F-18E6-A57C-8F42-9BFE1BF503E9}"/>
              </a:ext>
            </a:extLst>
          </p:cNvPr>
          <p:cNvSpPr txBox="1"/>
          <p:nvPr/>
        </p:nvSpPr>
        <p:spPr>
          <a:xfrm>
            <a:off x="783738" y="159157"/>
            <a:ext cx="4014599" cy="52322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反思总结 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管理方面</a:t>
            </a:r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AFA8A066-1283-63A7-366D-5797756476CB}"/>
              </a:ext>
            </a:extLst>
          </p:cNvPr>
          <p:cNvSpPr/>
          <p:nvPr/>
        </p:nvSpPr>
        <p:spPr>
          <a:xfrm>
            <a:off x="1643044" y="3771899"/>
            <a:ext cx="363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不足之处：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8275FF-D9AC-0347-ABE1-F5BBABAD7ECE}"/>
              </a:ext>
            </a:extLst>
          </p:cNvPr>
          <p:cNvSpPr txBox="1"/>
          <p:nvPr/>
        </p:nvSpPr>
        <p:spPr>
          <a:xfrm>
            <a:off x="1643044" y="4354320"/>
            <a:ext cx="904741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沟通合作模式不够标准和规范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8963340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2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478B3-BE5D-9A82-4600-CE980A039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3">
            <a:extLst>
              <a:ext uri="{FF2B5EF4-FFF2-40B4-BE49-F238E27FC236}">
                <a16:creationId xmlns:a16="http://schemas.microsoft.com/office/drawing/2014/main" id="{D7D173D1-FB65-061C-B0BA-73B3030AA531}"/>
              </a:ext>
            </a:extLst>
          </p:cNvPr>
          <p:cNvSpPr/>
          <p:nvPr/>
        </p:nvSpPr>
        <p:spPr>
          <a:xfrm>
            <a:off x="1643044" y="1464767"/>
            <a:ext cx="363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闪光点：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F19E5F-6A0C-3B84-EA26-EB2025FDE79B}"/>
              </a:ext>
            </a:extLst>
          </p:cNvPr>
          <p:cNvSpPr txBox="1"/>
          <p:nvPr/>
        </p:nvSpPr>
        <p:spPr>
          <a:xfrm>
            <a:off x="1643044" y="2047188"/>
            <a:ext cx="9047411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尝试使用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Figma, </a:t>
            </a:r>
            <a:r>
              <a:rPr kumimoji="1"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NextJS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, </a:t>
            </a:r>
            <a:r>
              <a:rPr kumimoji="1"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Supabase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等先进工具进行设计和开发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接入</a:t>
            </a:r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gpt-4o-mini</a:t>
            </a: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模型作为智能客服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应用的界面美观、功能完善，能够营造良好的用户体验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C2E8A3-D496-CABC-7697-BEB56B574EDB}"/>
              </a:ext>
            </a:extLst>
          </p:cNvPr>
          <p:cNvSpPr txBox="1"/>
          <p:nvPr/>
        </p:nvSpPr>
        <p:spPr>
          <a:xfrm>
            <a:off x="783738" y="159157"/>
            <a:ext cx="4014599" cy="52322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反思总结 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项目方面</a:t>
            </a:r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5A8D3C04-B0F4-691A-DB9B-74560C639E6F}"/>
              </a:ext>
            </a:extLst>
          </p:cNvPr>
          <p:cNvSpPr/>
          <p:nvPr/>
        </p:nvSpPr>
        <p:spPr>
          <a:xfrm>
            <a:off x="1643044" y="3771899"/>
            <a:ext cx="3638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不足之处：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3B5DAA-448C-BB82-9A56-DEE260D67C7F}"/>
              </a:ext>
            </a:extLst>
          </p:cNvPr>
          <p:cNvSpPr txBox="1"/>
          <p:nvPr/>
        </p:nvSpPr>
        <p:spPr>
          <a:xfrm>
            <a:off x="1643044" y="4354320"/>
            <a:ext cx="904741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数据安全方面的保障措施还不够完善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应用的性能还有优化空间</a:t>
            </a:r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0255683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  <p:bldP spid="2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1DD16-C1AE-B617-3504-7FA4F55A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41600A53-3482-91AD-6ABB-FBC5562FA089}"/>
              </a:ext>
            </a:extLst>
          </p:cNvPr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9F603A-36EF-4844-70E6-87BB1BB12A3D}"/>
              </a:ext>
            </a:extLst>
          </p:cNvPr>
          <p:cNvSpPr txBox="1"/>
          <p:nvPr/>
        </p:nvSpPr>
        <p:spPr>
          <a:xfrm>
            <a:off x="3984665" y="2669123"/>
            <a:ext cx="4585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谢谢观看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1AE2DEC-EAE4-0692-CB88-AD76C89DC4E0}"/>
              </a:ext>
            </a:extLst>
          </p:cNvPr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74F5511-6588-0235-D673-D1974086DA7B}"/>
              </a:ext>
            </a:extLst>
          </p:cNvPr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E1442269-E802-0EB7-A4E0-B913DE72C2C8}"/>
              </a:ext>
            </a:extLst>
          </p:cNvPr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D4C5FD8-F50D-85BC-8023-1A642C0E593C}"/>
              </a:ext>
            </a:extLst>
          </p:cNvPr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927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56822" y="2161376"/>
            <a:ext cx="1941836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-1199204" y="5818701"/>
            <a:ext cx="4253122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67213" y="1140741"/>
            <a:ext cx="194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20111" y="2182158"/>
            <a:ext cx="181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-1668544" y="4484000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049234" y="5642055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06893" y="2577639"/>
            <a:ext cx="2441694" cy="3140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项目完成度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功能展示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反思总结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237787" y="-5787377"/>
            <a:ext cx="4253122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89391" y="221629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912745" y="98899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43443" y="2715766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项目完成度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288535" y="2772323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783738" y="159157"/>
            <a:ext cx="4014599" cy="52322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项目完成度 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项目进度</a:t>
            </a:r>
          </a:p>
        </p:txBody>
      </p:sp>
      <p:sp>
        <p:nvSpPr>
          <p:cNvPr id="5" name="BackShape">
            <a:extLst>
              <a:ext uri="{FF2B5EF4-FFF2-40B4-BE49-F238E27FC236}">
                <a16:creationId xmlns:a16="http://schemas.microsoft.com/office/drawing/2014/main" id="{E6BEFEE8-00D5-7DFB-6F0A-87310AE31F9F}"/>
              </a:ext>
            </a:extLst>
          </p:cNvPr>
          <p:cNvSpPr/>
          <p:nvPr/>
        </p:nvSpPr>
        <p:spPr>
          <a:xfrm>
            <a:off x="1448338" y="1462579"/>
            <a:ext cx="1780909" cy="1780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ValueShape">
            <a:extLst>
              <a:ext uri="{FF2B5EF4-FFF2-40B4-BE49-F238E27FC236}">
                <a16:creationId xmlns:a16="http://schemas.microsoft.com/office/drawing/2014/main" id="{E02536A0-09B3-3C73-D333-6E6139ACD0DA}"/>
              </a:ext>
            </a:extLst>
          </p:cNvPr>
          <p:cNvSpPr/>
          <p:nvPr/>
        </p:nvSpPr>
        <p:spPr>
          <a:xfrm>
            <a:off x="1409910" y="1398387"/>
            <a:ext cx="1909294" cy="1909294"/>
          </a:xfrm>
          <a:prstGeom prst="pie">
            <a:avLst>
              <a:gd name="adj1" fmla="val 16200000"/>
              <a:gd name="adj2" fmla="val 20884425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ValueBack">
            <a:extLst>
              <a:ext uri="{FF2B5EF4-FFF2-40B4-BE49-F238E27FC236}">
                <a16:creationId xmlns:a16="http://schemas.microsoft.com/office/drawing/2014/main" id="{B9A131BF-EB22-A87E-C97F-D978039AD7C3}"/>
              </a:ext>
            </a:extLst>
          </p:cNvPr>
          <p:cNvSpPr/>
          <p:nvPr/>
        </p:nvSpPr>
        <p:spPr>
          <a:xfrm>
            <a:off x="1749720" y="1767393"/>
            <a:ext cx="1171282" cy="11712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>
                <a:lumMod val="40000"/>
                <a:lumOff val="60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8" name="LineShape">
            <a:extLst>
              <a:ext uri="{FF2B5EF4-FFF2-40B4-BE49-F238E27FC236}">
                <a16:creationId xmlns:a16="http://schemas.microsoft.com/office/drawing/2014/main" id="{6F9A5011-51C4-5661-0273-B9414D24DF09}"/>
              </a:ext>
            </a:extLst>
          </p:cNvPr>
          <p:cNvCxnSpPr/>
          <p:nvPr/>
        </p:nvCxnSpPr>
        <p:spPr>
          <a:xfrm flipH="1">
            <a:off x="1528782" y="3493552"/>
            <a:ext cx="1671551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9" name="BackShape">
            <a:extLst>
              <a:ext uri="{FF2B5EF4-FFF2-40B4-BE49-F238E27FC236}">
                <a16:creationId xmlns:a16="http://schemas.microsoft.com/office/drawing/2014/main" id="{4CA11515-4137-64E4-E99A-544A9B545229}"/>
              </a:ext>
            </a:extLst>
          </p:cNvPr>
          <p:cNvSpPr/>
          <p:nvPr/>
        </p:nvSpPr>
        <p:spPr>
          <a:xfrm>
            <a:off x="3905788" y="1462579"/>
            <a:ext cx="1780909" cy="1780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0" name="ValueShape">
            <a:extLst>
              <a:ext uri="{FF2B5EF4-FFF2-40B4-BE49-F238E27FC236}">
                <a16:creationId xmlns:a16="http://schemas.microsoft.com/office/drawing/2014/main" id="{D993329F-EC7F-AF09-3839-0B6D37DFC655}"/>
              </a:ext>
            </a:extLst>
          </p:cNvPr>
          <p:cNvSpPr/>
          <p:nvPr/>
        </p:nvSpPr>
        <p:spPr>
          <a:xfrm>
            <a:off x="3867360" y="1398387"/>
            <a:ext cx="1909294" cy="1909294"/>
          </a:xfrm>
          <a:prstGeom prst="pie">
            <a:avLst>
              <a:gd name="adj1" fmla="val 16200000"/>
              <a:gd name="adj2" fmla="val 5371162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ValueBack">
            <a:extLst>
              <a:ext uri="{FF2B5EF4-FFF2-40B4-BE49-F238E27FC236}">
                <a16:creationId xmlns:a16="http://schemas.microsoft.com/office/drawing/2014/main" id="{7F83C0C0-F845-4AC0-5F08-152D2D3CE452}"/>
              </a:ext>
            </a:extLst>
          </p:cNvPr>
          <p:cNvSpPr/>
          <p:nvPr/>
        </p:nvSpPr>
        <p:spPr>
          <a:xfrm>
            <a:off x="4207170" y="1767393"/>
            <a:ext cx="1171282" cy="11712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85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12" name="LineShape">
            <a:extLst>
              <a:ext uri="{FF2B5EF4-FFF2-40B4-BE49-F238E27FC236}">
                <a16:creationId xmlns:a16="http://schemas.microsoft.com/office/drawing/2014/main" id="{D6E63409-4934-910A-6687-38FF6C775593}"/>
              </a:ext>
            </a:extLst>
          </p:cNvPr>
          <p:cNvCxnSpPr/>
          <p:nvPr/>
        </p:nvCxnSpPr>
        <p:spPr>
          <a:xfrm flipH="1">
            <a:off x="3986232" y="3493552"/>
            <a:ext cx="1671551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3" name="BackShape">
            <a:extLst>
              <a:ext uri="{FF2B5EF4-FFF2-40B4-BE49-F238E27FC236}">
                <a16:creationId xmlns:a16="http://schemas.microsoft.com/office/drawing/2014/main" id="{E27858AC-3DC4-661C-976E-58227A04ECA6}"/>
              </a:ext>
            </a:extLst>
          </p:cNvPr>
          <p:cNvSpPr/>
          <p:nvPr/>
        </p:nvSpPr>
        <p:spPr>
          <a:xfrm>
            <a:off x="6363238" y="1462579"/>
            <a:ext cx="1780909" cy="17809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4" name="ValueShape">
            <a:extLst>
              <a:ext uri="{FF2B5EF4-FFF2-40B4-BE49-F238E27FC236}">
                <a16:creationId xmlns:a16="http://schemas.microsoft.com/office/drawing/2014/main" id="{E7AB3A26-9045-9D08-5CAB-2F039C99D2AA}"/>
              </a:ext>
            </a:extLst>
          </p:cNvPr>
          <p:cNvSpPr/>
          <p:nvPr/>
        </p:nvSpPr>
        <p:spPr>
          <a:xfrm>
            <a:off x="6324810" y="1398387"/>
            <a:ext cx="1909294" cy="1909294"/>
          </a:xfrm>
          <a:prstGeom prst="pie">
            <a:avLst>
              <a:gd name="adj1" fmla="val 16200000"/>
              <a:gd name="adj2" fmla="val 1188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ValueBack">
            <a:extLst>
              <a:ext uri="{FF2B5EF4-FFF2-40B4-BE49-F238E27FC236}">
                <a16:creationId xmlns:a16="http://schemas.microsoft.com/office/drawing/2014/main" id="{99CC70C3-931E-95B8-5799-34894BCB502F}"/>
              </a:ext>
            </a:extLst>
          </p:cNvPr>
          <p:cNvSpPr/>
          <p:nvPr/>
        </p:nvSpPr>
        <p:spPr>
          <a:xfrm>
            <a:off x="6664620" y="1767393"/>
            <a:ext cx="1171282" cy="11712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>
                <a:lumMod val="40000"/>
                <a:lumOff val="60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16" name="LineShape">
            <a:extLst>
              <a:ext uri="{FF2B5EF4-FFF2-40B4-BE49-F238E27FC236}">
                <a16:creationId xmlns:a16="http://schemas.microsoft.com/office/drawing/2014/main" id="{0299D1F6-2946-E68F-5F16-AFF318D59BE6}"/>
              </a:ext>
            </a:extLst>
          </p:cNvPr>
          <p:cNvCxnSpPr/>
          <p:nvPr/>
        </p:nvCxnSpPr>
        <p:spPr>
          <a:xfrm flipH="1">
            <a:off x="6443682" y="3493552"/>
            <a:ext cx="1671551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" name="BackShape">
            <a:extLst>
              <a:ext uri="{FF2B5EF4-FFF2-40B4-BE49-F238E27FC236}">
                <a16:creationId xmlns:a16="http://schemas.microsoft.com/office/drawing/2014/main" id="{8C6CA77E-0ADE-958C-5F7B-33B7EA0EF42A}"/>
              </a:ext>
            </a:extLst>
          </p:cNvPr>
          <p:cNvSpPr>
            <a:spLocks noChangeAspect="1"/>
          </p:cNvSpPr>
          <p:nvPr/>
        </p:nvSpPr>
        <p:spPr>
          <a:xfrm>
            <a:off x="8820688" y="1462579"/>
            <a:ext cx="1780909" cy="1780910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7" name="ValueShape">
            <a:extLst>
              <a:ext uri="{FF2B5EF4-FFF2-40B4-BE49-F238E27FC236}">
                <a16:creationId xmlns:a16="http://schemas.microsoft.com/office/drawing/2014/main" id="{71296119-805F-91C4-7F79-AAEB76D3A3C0}"/>
              </a:ext>
            </a:extLst>
          </p:cNvPr>
          <p:cNvSpPr/>
          <p:nvPr/>
        </p:nvSpPr>
        <p:spPr>
          <a:xfrm>
            <a:off x="8782260" y="1398387"/>
            <a:ext cx="1909294" cy="1909294"/>
          </a:xfrm>
          <a:prstGeom prst="pie">
            <a:avLst>
              <a:gd name="adj1" fmla="val 16200000"/>
              <a:gd name="adj2" fmla="val 1619655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8" name="ValueBack">
            <a:extLst>
              <a:ext uri="{FF2B5EF4-FFF2-40B4-BE49-F238E27FC236}">
                <a16:creationId xmlns:a16="http://schemas.microsoft.com/office/drawing/2014/main" id="{055018B9-123A-16DC-3479-0D2C96B4B00A}"/>
              </a:ext>
            </a:extLst>
          </p:cNvPr>
          <p:cNvSpPr/>
          <p:nvPr/>
        </p:nvSpPr>
        <p:spPr>
          <a:xfrm>
            <a:off x="9122070" y="1767393"/>
            <a:ext cx="1171282" cy="11712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85000"/>
                <a:alpha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cxnSp>
        <p:nvCxnSpPr>
          <p:cNvPr id="29" name="LineShape">
            <a:extLst>
              <a:ext uri="{FF2B5EF4-FFF2-40B4-BE49-F238E27FC236}">
                <a16:creationId xmlns:a16="http://schemas.microsoft.com/office/drawing/2014/main" id="{6078A760-1974-8AED-A730-54C353A70C36}"/>
              </a:ext>
            </a:extLst>
          </p:cNvPr>
          <p:cNvCxnSpPr/>
          <p:nvPr/>
        </p:nvCxnSpPr>
        <p:spPr>
          <a:xfrm flipH="1">
            <a:off x="8901132" y="3493552"/>
            <a:ext cx="1671551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ACE9B2F-7A3B-36C7-E335-128D2977554E}"/>
              </a:ext>
            </a:extLst>
          </p:cNvPr>
          <p:cNvGrpSpPr/>
          <p:nvPr/>
        </p:nvGrpSpPr>
        <p:grpSpPr>
          <a:xfrm>
            <a:off x="1404404" y="3715424"/>
            <a:ext cx="1909300" cy="1384680"/>
            <a:chOff x="1918240" y="2349127"/>
            <a:chExt cx="1909300" cy="138468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B9527C0-D54A-0844-2318-7D742C760D7D}"/>
                </a:ext>
              </a:extLst>
            </p:cNvPr>
            <p:cNvSpPr txBox="1"/>
            <p:nvPr/>
          </p:nvSpPr>
          <p:spPr>
            <a:xfrm>
              <a:off x="2037113" y="2349127"/>
              <a:ext cx="1671556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项目立项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1F5F2D9-9330-81C1-511D-459E0E71A5FC}"/>
                </a:ext>
              </a:extLst>
            </p:cNvPr>
            <p:cNvSpPr txBox="1"/>
            <p:nvPr/>
          </p:nvSpPr>
          <p:spPr>
            <a:xfrm flipH="1">
              <a:off x="1918240" y="2686404"/>
              <a:ext cx="1909300" cy="10474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时间：第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～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成果物：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项目计划书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773FCC5-331C-145E-451D-1780D18435D7}"/>
              </a:ext>
            </a:extLst>
          </p:cNvPr>
          <p:cNvGrpSpPr/>
          <p:nvPr/>
        </p:nvGrpSpPr>
        <p:grpSpPr>
          <a:xfrm>
            <a:off x="3558434" y="3714580"/>
            <a:ext cx="2707983" cy="2076430"/>
            <a:chOff x="1925382" y="2349127"/>
            <a:chExt cx="1909300" cy="207643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14556FB-4FB9-8220-49C8-29A53806459F}"/>
                </a:ext>
              </a:extLst>
            </p:cNvPr>
            <p:cNvSpPr txBox="1"/>
            <p:nvPr/>
          </p:nvSpPr>
          <p:spPr>
            <a:xfrm>
              <a:off x="2037113" y="2349127"/>
              <a:ext cx="1671556" cy="7289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需求分析与架构设计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9B60981-24BA-61A9-334A-D74EAD8F3CE4}"/>
                </a:ext>
              </a:extLst>
            </p:cNvPr>
            <p:cNvSpPr txBox="1"/>
            <p:nvPr/>
          </p:nvSpPr>
          <p:spPr>
            <a:xfrm>
              <a:off x="1925382" y="2714639"/>
              <a:ext cx="1909300" cy="171091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时间：第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～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成果物：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需求分析说明书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系统设计说明书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Figma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网页设计文件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22E9D09-2D75-44E4-496E-ED8F6DCA1583}"/>
              </a:ext>
            </a:extLst>
          </p:cNvPr>
          <p:cNvGrpSpPr/>
          <p:nvPr/>
        </p:nvGrpSpPr>
        <p:grpSpPr>
          <a:xfrm>
            <a:off x="6266417" y="3758910"/>
            <a:ext cx="1909300" cy="1396255"/>
            <a:chOff x="1918240" y="2349127"/>
            <a:chExt cx="1909300" cy="1396255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F8FCE18-06B6-60E6-DFCB-E1886B27DCD9}"/>
                </a:ext>
              </a:extLst>
            </p:cNvPr>
            <p:cNvSpPr txBox="1"/>
            <p:nvPr/>
          </p:nvSpPr>
          <p:spPr>
            <a:xfrm>
              <a:off x="2037113" y="2349127"/>
              <a:ext cx="1671556" cy="4098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代码编写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76C8420-B310-F2B9-D072-D7AF1C1BE0A5}"/>
                </a:ext>
              </a:extLst>
            </p:cNvPr>
            <p:cNvSpPr txBox="1"/>
            <p:nvPr/>
          </p:nvSpPr>
          <p:spPr>
            <a:xfrm>
              <a:off x="1918240" y="2697979"/>
              <a:ext cx="1909300" cy="10474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时间：第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8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～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9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成果物：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项目源代码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1EA73F8E-45EB-FCFF-BF3C-4B998FD2B0FA}"/>
              </a:ext>
            </a:extLst>
          </p:cNvPr>
          <p:cNvGrpSpPr/>
          <p:nvPr/>
        </p:nvGrpSpPr>
        <p:grpSpPr>
          <a:xfrm>
            <a:off x="8730947" y="3758910"/>
            <a:ext cx="2124951" cy="2391527"/>
            <a:chOff x="1918240" y="2349127"/>
            <a:chExt cx="1909300" cy="2391527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5C044CE-C8AE-3C1A-FE8D-0E10937A4DAF}"/>
                </a:ext>
              </a:extLst>
            </p:cNvPr>
            <p:cNvSpPr txBox="1"/>
            <p:nvPr/>
          </p:nvSpPr>
          <p:spPr>
            <a:xfrm>
              <a:off x="2037113" y="2349127"/>
              <a:ext cx="1671556" cy="39658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测试与部署验收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63A7CDCF-E3B7-C2B0-5C13-4C2ABFEB35C3}"/>
                </a:ext>
              </a:extLst>
            </p:cNvPr>
            <p:cNvSpPr txBox="1"/>
            <p:nvPr/>
          </p:nvSpPr>
          <p:spPr>
            <a:xfrm>
              <a:off x="1918240" y="2697979"/>
              <a:ext cx="1909300" cy="20426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85750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时间：第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～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13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周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285750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成果物：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测试计划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测试报告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部署手册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742950" lvl="1" indent="-285750">
                <a:lnSpc>
                  <a:spcPct val="154000"/>
                </a:lnSpc>
                <a:buFont typeface="Wingdings" pitchFamily="2" charset="2"/>
                <a:buChar char="l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用户使用手册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B784D66D-CF2E-2C37-5B4A-8CDA7C830648}"/>
              </a:ext>
            </a:extLst>
          </p:cNvPr>
          <p:cNvSpPr txBox="1"/>
          <p:nvPr/>
        </p:nvSpPr>
        <p:spPr>
          <a:xfrm>
            <a:off x="1992518" y="2161805"/>
            <a:ext cx="74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20%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4F5243D-5FF5-018C-8A9B-3543AEA01FA4}"/>
              </a:ext>
            </a:extLst>
          </p:cNvPr>
          <p:cNvSpPr txBox="1"/>
          <p:nvPr/>
        </p:nvSpPr>
        <p:spPr>
          <a:xfrm>
            <a:off x="4449971" y="2161805"/>
            <a:ext cx="74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50%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C6FCA1A-D7E3-E498-A148-EAF0BFBFDC7D}"/>
              </a:ext>
            </a:extLst>
          </p:cNvPr>
          <p:cNvSpPr txBox="1"/>
          <p:nvPr/>
        </p:nvSpPr>
        <p:spPr>
          <a:xfrm>
            <a:off x="6907421" y="2161805"/>
            <a:ext cx="74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80%</a:t>
            </a:r>
            <a:endParaRPr lang="zh-CN" altLang="en-US" sz="2000" dirty="0">
              <a:cs typeface="+mn-ea"/>
              <a:sym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C955783-7407-38A8-381B-6921E695C1BA}"/>
              </a:ext>
            </a:extLst>
          </p:cNvPr>
          <p:cNvSpPr txBox="1"/>
          <p:nvPr/>
        </p:nvSpPr>
        <p:spPr>
          <a:xfrm>
            <a:off x="9412349" y="2152018"/>
            <a:ext cx="76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cs typeface="+mn-ea"/>
                <a:sym typeface="+mn-lt"/>
              </a:rPr>
              <a:t>100%</a:t>
            </a:r>
            <a:endParaRPr lang="zh-CN" altLang="en-US" sz="20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9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D706-7C0A-1A9A-A704-2D63D0AA5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62414CEC-67FA-E926-2352-BAABD9EE542E}"/>
              </a:ext>
            </a:extLst>
          </p:cNvPr>
          <p:cNvSpPr txBox="1"/>
          <p:nvPr/>
        </p:nvSpPr>
        <p:spPr>
          <a:xfrm>
            <a:off x="783737" y="159157"/>
            <a:ext cx="4503487" cy="52322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项目完成度 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成员任务进度</a:t>
            </a:r>
          </a:p>
        </p:txBody>
      </p:sp>
      <p:sp>
        <p:nvSpPr>
          <p:cNvPr id="3" name="ID 8661124Freeform: Shape 3">
            <a:extLst>
              <a:ext uri="{FF2B5EF4-FFF2-40B4-BE49-F238E27FC236}">
                <a16:creationId xmlns:a16="http://schemas.microsoft.com/office/drawing/2014/main" id="{01A58006-8DE9-08D6-7ABC-F54F5A626E9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3868879" y="3826489"/>
            <a:ext cx="411751" cy="830385"/>
          </a:xfrm>
          <a:custGeom>
            <a:avLst/>
            <a:gdLst>
              <a:gd name="T0" fmla="*/ 88 w 104"/>
              <a:gd name="T1" fmla="*/ 0 h 210"/>
              <a:gd name="T2" fmla="*/ 0 w 104"/>
              <a:gd name="T3" fmla="*/ 208 h 210"/>
              <a:gd name="T4" fmla="*/ 20 w 104"/>
              <a:gd name="T5" fmla="*/ 210 h 210"/>
              <a:gd name="T6" fmla="*/ 104 w 104"/>
              <a:gd name="T7" fmla="*/ 13 h 210"/>
              <a:gd name="T8" fmla="*/ 88 w 104"/>
              <a:gd name="T9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10">
                <a:moveTo>
                  <a:pt x="88" y="0"/>
                </a:moveTo>
                <a:cubicBezTo>
                  <a:pt x="46" y="62"/>
                  <a:pt x="16" y="133"/>
                  <a:pt x="0" y="208"/>
                </a:cubicBezTo>
                <a:cubicBezTo>
                  <a:pt x="7" y="208"/>
                  <a:pt x="14" y="209"/>
                  <a:pt x="20" y="210"/>
                </a:cubicBezTo>
                <a:cubicBezTo>
                  <a:pt x="35" y="139"/>
                  <a:pt x="64" y="72"/>
                  <a:pt x="104" y="13"/>
                </a:cubicBezTo>
                <a:cubicBezTo>
                  <a:pt x="98" y="9"/>
                  <a:pt x="93" y="5"/>
                  <a:pt x="88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" name="D 8661124Freeform: Shape 4">
            <a:extLst>
              <a:ext uri="{FF2B5EF4-FFF2-40B4-BE49-F238E27FC236}">
                <a16:creationId xmlns:a16="http://schemas.microsoft.com/office/drawing/2014/main" id="{BCE638B1-0813-0532-5438-AB146F32D36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914703" y="3826489"/>
            <a:ext cx="410083" cy="830385"/>
          </a:xfrm>
          <a:custGeom>
            <a:avLst/>
            <a:gdLst>
              <a:gd name="T0" fmla="*/ 104 w 104"/>
              <a:gd name="T1" fmla="*/ 208 h 210"/>
              <a:gd name="T2" fmla="*/ 16 w 104"/>
              <a:gd name="T3" fmla="*/ 0 h 210"/>
              <a:gd name="T4" fmla="*/ 0 w 104"/>
              <a:gd name="T5" fmla="*/ 13 h 210"/>
              <a:gd name="T6" fmla="*/ 84 w 104"/>
              <a:gd name="T7" fmla="*/ 210 h 210"/>
              <a:gd name="T8" fmla="*/ 104 w 104"/>
              <a:gd name="T9" fmla="*/ 208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" h="210">
                <a:moveTo>
                  <a:pt x="104" y="208"/>
                </a:moveTo>
                <a:cubicBezTo>
                  <a:pt x="88" y="133"/>
                  <a:pt x="58" y="62"/>
                  <a:pt x="16" y="0"/>
                </a:cubicBezTo>
                <a:cubicBezTo>
                  <a:pt x="11" y="5"/>
                  <a:pt x="6" y="9"/>
                  <a:pt x="0" y="13"/>
                </a:cubicBezTo>
                <a:cubicBezTo>
                  <a:pt x="40" y="72"/>
                  <a:pt x="69" y="139"/>
                  <a:pt x="84" y="210"/>
                </a:cubicBezTo>
                <a:cubicBezTo>
                  <a:pt x="90" y="209"/>
                  <a:pt x="97" y="208"/>
                  <a:pt x="104" y="208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5" name="ID 8661124Freeform: Shape 5">
            <a:extLst>
              <a:ext uri="{FF2B5EF4-FFF2-40B4-BE49-F238E27FC236}">
                <a16:creationId xmlns:a16="http://schemas.microsoft.com/office/drawing/2014/main" id="{0FEA05DC-DB57-16F6-5FB5-63A6CCE30B1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532755" y="2874381"/>
            <a:ext cx="813499" cy="395183"/>
          </a:xfrm>
          <a:custGeom>
            <a:avLst/>
            <a:gdLst>
              <a:gd name="T0" fmla="*/ 194 w 206"/>
              <a:gd name="T1" fmla="*/ 100 h 100"/>
              <a:gd name="T2" fmla="*/ 206 w 206"/>
              <a:gd name="T3" fmla="*/ 84 h 100"/>
              <a:gd name="T4" fmla="*/ 1 w 206"/>
              <a:gd name="T5" fmla="*/ 0 h 100"/>
              <a:gd name="T6" fmla="*/ 1 w 206"/>
              <a:gd name="T7" fmla="*/ 1 h 100"/>
              <a:gd name="T8" fmla="*/ 0 w 206"/>
              <a:gd name="T9" fmla="*/ 20 h 100"/>
              <a:gd name="T10" fmla="*/ 194 w 206"/>
              <a:gd name="T11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6" h="100">
                <a:moveTo>
                  <a:pt x="194" y="100"/>
                </a:moveTo>
                <a:cubicBezTo>
                  <a:pt x="197" y="94"/>
                  <a:pt x="202" y="89"/>
                  <a:pt x="206" y="84"/>
                </a:cubicBezTo>
                <a:cubicBezTo>
                  <a:pt x="145" y="44"/>
                  <a:pt x="76" y="15"/>
                  <a:pt x="1" y="0"/>
                </a:cubicBezTo>
                <a:cubicBezTo>
                  <a:pt x="1" y="0"/>
                  <a:pt x="1" y="1"/>
                  <a:pt x="1" y="1"/>
                </a:cubicBezTo>
                <a:cubicBezTo>
                  <a:pt x="1" y="8"/>
                  <a:pt x="1" y="14"/>
                  <a:pt x="0" y="20"/>
                </a:cubicBezTo>
                <a:cubicBezTo>
                  <a:pt x="70" y="34"/>
                  <a:pt x="136" y="62"/>
                  <a:pt x="194" y="10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6" name="ID 8661124Freeform: Shape 6">
            <a:extLst>
              <a:ext uri="{FF2B5EF4-FFF2-40B4-BE49-F238E27FC236}">
                <a16:creationId xmlns:a16="http://schemas.microsoft.com/office/drawing/2014/main" id="{E9D0C595-A395-C709-F7A2-C38021ABF4D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844077" y="2874381"/>
            <a:ext cx="816833" cy="395183"/>
          </a:xfrm>
          <a:custGeom>
            <a:avLst/>
            <a:gdLst>
              <a:gd name="T0" fmla="*/ 205 w 207"/>
              <a:gd name="T1" fmla="*/ 1 h 100"/>
              <a:gd name="T2" fmla="*/ 205 w 207"/>
              <a:gd name="T3" fmla="*/ 0 h 100"/>
              <a:gd name="T4" fmla="*/ 0 w 207"/>
              <a:gd name="T5" fmla="*/ 84 h 100"/>
              <a:gd name="T6" fmla="*/ 13 w 207"/>
              <a:gd name="T7" fmla="*/ 100 h 100"/>
              <a:gd name="T8" fmla="*/ 207 w 207"/>
              <a:gd name="T9" fmla="*/ 20 h 100"/>
              <a:gd name="T10" fmla="*/ 205 w 207"/>
              <a:gd name="T11" fmla="*/ 1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7" h="100">
                <a:moveTo>
                  <a:pt x="205" y="1"/>
                </a:moveTo>
                <a:cubicBezTo>
                  <a:pt x="205" y="1"/>
                  <a:pt x="205" y="0"/>
                  <a:pt x="205" y="0"/>
                </a:cubicBezTo>
                <a:cubicBezTo>
                  <a:pt x="131" y="15"/>
                  <a:pt x="62" y="44"/>
                  <a:pt x="0" y="84"/>
                </a:cubicBezTo>
                <a:cubicBezTo>
                  <a:pt x="5" y="89"/>
                  <a:pt x="9" y="94"/>
                  <a:pt x="13" y="100"/>
                </a:cubicBezTo>
                <a:cubicBezTo>
                  <a:pt x="71" y="62"/>
                  <a:pt x="137" y="34"/>
                  <a:pt x="207" y="20"/>
                </a:cubicBezTo>
                <a:cubicBezTo>
                  <a:pt x="206" y="14"/>
                  <a:pt x="205" y="8"/>
                  <a:pt x="205" y="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7" name="8661124Freeform: Shape 8">
            <a:extLst>
              <a:ext uri="{FF2B5EF4-FFF2-40B4-BE49-F238E27FC236}">
                <a16:creationId xmlns:a16="http://schemas.microsoft.com/office/drawing/2014/main" id="{05530B74-D2A2-C387-A639-AAB42224CE5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677581" y="2460856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8" name="8661124Freeform: Shape 10">
            <a:extLst>
              <a:ext uri="{FF2B5EF4-FFF2-40B4-BE49-F238E27FC236}">
                <a16:creationId xmlns:a16="http://schemas.microsoft.com/office/drawing/2014/main" id="{90098A0A-332B-BA73-7409-BC224D5279D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973092" y="2693200"/>
            <a:ext cx="251693" cy="360658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20 w 88"/>
              <a:gd name="T5" fmla="*/ 92 h 128"/>
              <a:gd name="T6" fmla="*/ 44 w 88"/>
              <a:gd name="T7" fmla="*/ 128 h 128"/>
              <a:gd name="T8" fmla="*/ 68 w 88"/>
              <a:gd name="T9" fmla="*/ 92 h 128"/>
              <a:gd name="T10" fmla="*/ 88 w 88"/>
              <a:gd name="T11" fmla="*/ 44 h 128"/>
              <a:gd name="T12" fmla="*/ 44 w 88"/>
              <a:gd name="T13" fmla="*/ 0 h 128"/>
              <a:gd name="T14" fmla="*/ 54 w 88"/>
              <a:gd name="T15" fmla="*/ 109 h 128"/>
              <a:gd name="T16" fmla="*/ 35 w 88"/>
              <a:gd name="T17" fmla="*/ 111 h 128"/>
              <a:gd name="T18" fmla="*/ 32 w 88"/>
              <a:gd name="T19" fmla="*/ 104 h 128"/>
              <a:gd name="T20" fmla="*/ 32 w 88"/>
              <a:gd name="T21" fmla="*/ 103 h 128"/>
              <a:gd name="T22" fmla="*/ 57 w 88"/>
              <a:gd name="T23" fmla="*/ 100 h 128"/>
              <a:gd name="T24" fmla="*/ 56 w 88"/>
              <a:gd name="T25" fmla="*/ 104 h 128"/>
              <a:gd name="T26" fmla="*/ 54 w 88"/>
              <a:gd name="T27" fmla="*/ 109 h 128"/>
              <a:gd name="T28" fmla="*/ 31 w 88"/>
              <a:gd name="T29" fmla="*/ 100 h 128"/>
              <a:gd name="T30" fmla="*/ 28 w 88"/>
              <a:gd name="T31" fmla="*/ 92 h 128"/>
              <a:gd name="T32" fmla="*/ 60 w 88"/>
              <a:gd name="T33" fmla="*/ 92 h 128"/>
              <a:gd name="T34" fmla="*/ 58 w 88"/>
              <a:gd name="T35" fmla="*/ 96 h 128"/>
              <a:gd name="T36" fmla="*/ 31 w 88"/>
              <a:gd name="T37" fmla="*/ 100 h 128"/>
              <a:gd name="T38" fmla="*/ 44 w 88"/>
              <a:gd name="T39" fmla="*/ 120 h 128"/>
              <a:gd name="T40" fmla="*/ 36 w 88"/>
              <a:gd name="T41" fmla="*/ 115 h 128"/>
              <a:gd name="T42" fmla="*/ 53 w 88"/>
              <a:gd name="T43" fmla="*/ 113 h 128"/>
              <a:gd name="T44" fmla="*/ 44 w 88"/>
              <a:gd name="T45" fmla="*/ 120 h 128"/>
              <a:gd name="T46" fmla="*/ 63 w 88"/>
              <a:gd name="T47" fmla="*/ 84 h 128"/>
              <a:gd name="T48" fmla="*/ 25 w 88"/>
              <a:gd name="T49" fmla="*/ 84 h 128"/>
              <a:gd name="T50" fmla="*/ 19 w 88"/>
              <a:gd name="T51" fmla="*/ 71 h 128"/>
              <a:gd name="T52" fmla="*/ 8 w 88"/>
              <a:gd name="T53" fmla="*/ 44 h 128"/>
              <a:gd name="T54" fmla="*/ 44 w 88"/>
              <a:gd name="T55" fmla="*/ 8 h 128"/>
              <a:gd name="T56" fmla="*/ 80 w 88"/>
              <a:gd name="T57" fmla="*/ 44 h 128"/>
              <a:gd name="T58" fmla="*/ 69 w 88"/>
              <a:gd name="T59" fmla="*/ 71 h 128"/>
              <a:gd name="T60" fmla="*/ 63 w 88"/>
              <a:gd name="T61" fmla="*/ 8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60"/>
                  <a:pt x="15" y="77"/>
                  <a:pt x="20" y="92"/>
                </a:cubicBezTo>
                <a:cubicBezTo>
                  <a:pt x="28" y="115"/>
                  <a:pt x="27" y="128"/>
                  <a:pt x="44" y="128"/>
                </a:cubicBezTo>
                <a:cubicBezTo>
                  <a:pt x="61" y="128"/>
                  <a:pt x="60" y="115"/>
                  <a:pt x="68" y="92"/>
                </a:cubicBezTo>
                <a:cubicBezTo>
                  <a:pt x="73" y="77"/>
                  <a:pt x="88" y="60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54" y="109"/>
                </a:moveTo>
                <a:cubicBezTo>
                  <a:pt x="35" y="111"/>
                  <a:pt x="35" y="111"/>
                  <a:pt x="35" y="111"/>
                </a:cubicBezTo>
                <a:cubicBezTo>
                  <a:pt x="34" y="109"/>
                  <a:pt x="33" y="107"/>
                  <a:pt x="32" y="104"/>
                </a:cubicBezTo>
                <a:cubicBezTo>
                  <a:pt x="32" y="104"/>
                  <a:pt x="32" y="104"/>
                  <a:pt x="32" y="103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2"/>
                  <a:pt x="56" y="103"/>
                  <a:pt x="56" y="104"/>
                </a:cubicBezTo>
                <a:cubicBezTo>
                  <a:pt x="55" y="106"/>
                  <a:pt x="55" y="107"/>
                  <a:pt x="54" y="109"/>
                </a:cubicBezTo>
                <a:close/>
                <a:moveTo>
                  <a:pt x="31" y="100"/>
                </a:moveTo>
                <a:cubicBezTo>
                  <a:pt x="30" y="97"/>
                  <a:pt x="29" y="95"/>
                  <a:pt x="28" y="92"/>
                </a:cubicBezTo>
                <a:cubicBezTo>
                  <a:pt x="60" y="92"/>
                  <a:pt x="60" y="92"/>
                  <a:pt x="60" y="92"/>
                </a:cubicBezTo>
                <a:cubicBezTo>
                  <a:pt x="59" y="93"/>
                  <a:pt x="59" y="95"/>
                  <a:pt x="58" y="96"/>
                </a:cubicBezTo>
                <a:lnTo>
                  <a:pt x="31" y="100"/>
                </a:lnTo>
                <a:close/>
                <a:moveTo>
                  <a:pt x="44" y="120"/>
                </a:moveTo>
                <a:cubicBezTo>
                  <a:pt x="40" y="120"/>
                  <a:pt x="38" y="120"/>
                  <a:pt x="36" y="115"/>
                </a:cubicBezTo>
                <a:cubicBezTo>
                  <a:pt x="53" y="113"/>
                  <a:pt x="53" y="113"/>
                  <a:pt x="53" y="113"/>
                </a:cubicBezTo>
                <a:cubicBezTo>
                  <a:pt x="51" y="119"/>
                  <a:pt x="49" y="120"/>
                  <a:pt x="44" y="120"/>
                </a:cubicBezTo>
                <a:close/>
                <a:moveTo>
                  <a:pt x="63" y="84"/>
                </a:moveTo>
                <a:cubicBezTo>
                  <a:pt x="25" y="84"/>
                  <a:pt x="25" y="84"/>
                  <a:pt x="25" y="84"/>
                </a:cubicBezTo>
                <a:cubicBezTo>
                  <a:pt x="23" y="80"/>
                  <a:pt x="21" y="75"/>
                  <a:pt x="19" y="71"/>
                </a:cubicBezTo>
                <a:cubicBezTo>
                  <a:pt x="13" y="62"/>
                  <a:pt x="8" y="52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cubicBezTo>
                  <a:pt x="80" y="52"/>
                  <a:pt x="75" y="62"/>
                  <a:pt x="69" y="71"/>
                </a:cubicBezTo>
                <a:cubicBezTo>
                  <a:pt x="67" y="75"/>
                  <a:pt x="65" y="80"/>
                  <a:pt x="63" y="8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9" name="8661124Freeform: Shape 11">
            <a:extLst>
              <a:ext uri="{FF2B5EF4-FFF2-40B4-BE49-F238E27FC236}">
                <a16:creationId xmlns:a16="http://schemas.microsoft.com/office/drawing/2014/main" id="{26034D88-F6C9-24A6-81D5-D890EDB4AAB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030454" y="2749406"/>
            <a:ext cx="74922" cy="73771"/>
          </a:xfrm>
          <a:custGeom>
            <a:avLst/>
            <a:gdLst>
              <a:gd name="T0" fmla="*/ 24 w 26"/>
              <a:gd name="T1" fmla="*/ 0 h 26"/>
              <a:gd name="T2" fmla="*/ 0 w 26"/>
              <a:gd name="T3" fmla="*/ 24 h 26"/>
              <a:gd name="T4" fmla="*/ 2 w 26"/>
              <a:gd name="T5" fmla="*/ 26 h 26"/>
              <a:gd name="T6" fmla="*/ 4 w 26"/>
              <a:gd name="T7" fmla="*/ 24 h 26"/>
              <a:gd name="T8" fmla="*/ 24 w 26"/>
              <a:gd name="T9" fmla="*/ 4 h 26"/>
              <a:gd name="T10" fmla="*/ 26 w 26"/>
              <a:gd name="T11" fmla="*/ 2 h 26"/>
              <a:gd name="T12" fmla="*/ 24 w 26"/>
              <a:gd name="T13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26">
                <a:moveTo>
                  <a:pt x="24" y="0"/>
                </a:moveTo>
                <a:cubicBezTo>
                  <a:pt x="11" y="0"/>
                  <a:pt x="0" y="11"/>
                  <a:pt x="0" y="24"/>
                </a:cubicBezTo>
                <a:cubicBezTo>
                  <a:pt x="0" y="25"/>
                  <a:pt x="1" y="26"/>
                  <a:pt x="2" y="26"/>
                </a:cubicBezTo>
                <a:cubicBezTo>
                  <a:pt x="3" y="26"/>
                  <a:pt x="4" y="25"/>
                  <a:pt x="4" y="24"/>
                </a:cubicBezTo>
                <a:cubicBezTo>
                  <a:pt x="4" y="13"/>
                  <a:pt x="13" y="4"/>
                  <a:pt x="24" y="4"/>
                </a:cubicBezTo>
                <a:cubicBezTo>
                  <a:pt x="25" y="4"/>
                  <a:pt x="26" y="3"/>
                  <a:pt x="26" y="2"/>
                </a:cubicBezTo>
                <a:cubicBezTo>
                  <a:pt x="26" y="1"/>
                  <a:pt x="25" y="0"/>
                  <a:pt x="24" y="0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0" name="8661124Freeform: Shape 60">
            <a:extLst>
              <a:ext uri="{FF2B5EF4-FFF2-40B4-BE49-F238E27FC236}">
                <a16:creationId xmlns:a16="http://schemas.microsoft.com/office/drawing/2014/main" id="{71D0CCD7-2040-01AA-8C2F-26786F2D4E88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443793" y="4671882"/>
            <a:ext cx="836837" cy="838722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1" name="8661124Freeform: Shape 61">
            <a:extLst>
              <a:ext uri="{FF2B5EF4-FFF2-40B4-BE49-F238E27FC236}">
                <a16:creationId xmlns:a16="http://schemas.microsoft.com/office/drawing/2014/main" id="{203BFF34-CF2D-121F-063F-713C3605243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13483" y="4939111"/>
            <a:ext cx="286636" cy="286711"/>
          </a:xfrm>
          <a:custGeom>
            <a:avLst/>
            <a:gdLst>
              <a:gd name="T0" fmla="*/ 10800 w 21600"/>
              <a:gd name="T1" fmla="*/ 10789 h 21579"/>
              <a:gd name="T2" fmla="*/ 10800 w 21600"/>
              <a:gd name="T3" fmla="*/ 10789 h 21579"/>
              <a:gd name="T4" fmla="*/ 10800 w 21600"/>
              <a:gd name="T5" fmla="*/ 10789 h 21579"/>
              <a:gd name="T6" fmla="*/ 10800 w 21600"/>
              <a:gd name="T7" fmla="*/ 10789 h 2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579">
                <a:moveTo>
                  <a:pt x="21599" y="9391"/>
                </a:moveTo>
                <a:cubicBezTo>
                  <a:pt x="21599" y="9887"/>
                  <a:pt x="21472" y="10321"/>
                  <a:pt x="21218" y="10697"/>
                </a:cubicBezTo>
                <a:cubicBezTo>
                  <a:pt x="20963" y="11072"/>
                  <a:pt x="20647" y="11313"/>
                  <a:pt x="20263" y="11427"/>
                </a:cubicBezTo>
                <a:lnTo>
                  <a:pt x="20263" y="16610"/>
                </a:lnTo>
                <a:cubicBezTo>
                  <a:pt x="20263" y="17200"/>
                  <a:pt x="20087" y="17708"/>
                  <a:pt x="19729" y="18128"/>
                </a:cubicBezTo>
                <a:cubicBezTo>
                  <a:pt x="19374" y="18550"/>
                  <a:pt x="18951" y="18758"/>
                  <a:pt x="18459" y="18758"/>
                </a:cubicBezTo>
                <a:cubicBezTo>
                  <a:pt x="17927" y="18122"/>
                  <a:pt x="17286" y="17505"/>
                  <a:pt x="16537" y="16904"/>
                </a:cubicBezTo>
                <a:cubicBezTo>
                  <a:pt x="15785" y="16305"/>
                  <a:pt x="14980" y="15756"/>
                  <a:pt x="14116" y="15254"/>
                </a:cubicBezTo>
                <a:cubicBezTo>
                  <a:pt x="13254" y="14755"/>
                  <a:pt x="12363" y="14324"/>
                  <a:pt x="11449" y="13969"/>
                </a:cubicBezTo>
                <a:cubicBezTo>
                  <a:pt x="10536" y="13614"/>
                  <a:pt x="9648" y="13379"/>
                  <a:pt x="8788" y="13267"/>
                </a:cubicBezTo>
                <a:cubicBezTo>
                  <a:pt x="8453" y="13379"/>
                  <a:pt x="8179" y="13564"/>
                  <a:pt x="7968" y="13828"/>
                </a:cubicBezTo>
                <a:cubicBezTo>
                  <a:pt x="7758" y="14092"/>
                  <a:pt x="7613" y="14386"/>
                  <a:pt x="7535" y="14706"/>
                </a:cubicBezTo>
                <a:cubicBezTo>
                  <a:pt x="7457" y="15028"/>
                  <a:pt x="7449" y="15360"/>
                  <a:pt x="7510" y="15698"/>
                </a:cubicBezTo>
                <a:cubicBezTo>
                  <a:pt x="7574" y="16035"/>
                  <a:pt x="7719" y="16340"/>
                  <a:pt x="7946" y="16610"/>
                </a:cubicBezTo>
                <a:cubicBezTo>
                  <a:pt x="7750" y="16992"/>
                  <a:pt x="7660" y="17347"/>
                  <a:pt x="7677" y="17673"/>
                </a:cubicBezTo>
                <a:cubicBezTo>
                  <a:pt x="7692" y="17993"/>
                  <a:pt x="7772" y="18307"/>
                  <a:pt x="7917" y="18606"/>
                </a:cubicBezTo>
                <a:cubicBezTo>
                  <a:pt x="8059" y="18908"/>
                  <a:pt x="8255" y="19193"/>
                  <a:pt x="8497" y="19469"/>
                </a:cubicBezTo>
                <a:cubicBezTo>
                  <a:pt x="8737" y="19745"/>
                  <a:pt x="8996" y="20021"/>
                  <a:pt x="9271" y="20291"/>
                </a:cubicBezTo>
                <a:cubicBezTo>
                  <a:pt x="9114" y="20696"/>
                  <a:pt x="8842" y="21001"/>
                  <a:pt x="8455" y="21212"/>
                </a:cubicBezTo>
                <a:cubicBezTo>
                  <a:pt x="8069" y="21423"/>
                  <a:pt x="7655" y="21541"/>
                  <a:pt x="7212" y="21570"/>
                </a:cubicBezTo>
                <a:cubicBezTo>
                  <a:pt x="6771" y="21599"/>
                  <a:pt x="6340" y="21550"/>
                  <a:pt x="5917" y="21423"/>
                </a:cubicBezTo>
                <a:cubicBezTo>
                  <a:pt x="5496" y="21294"/>
                  <a:pt x="5163" y="21092"/>
                  <a:pt x="4923" y="20810"/>
                </a:cubicBezTo>
                <a:cubicBezTo>
                  <a:pt x="4781" y="20241"/>
                  <a:pt x="4624" y="19657"/>
                  <a:pt x="4453" y="19055"/>
                </a:cubicBezTo>
                <a:cubicBezTo>
                  <a:pt x="4281" y="18453"/>
                  <a:pt x="4139" y="17843"/>
                  <a:pt x="4032" y="17224"/>
                </a:cubicBezTo>
                <a:cubicBezTo>
                  <a:pt x="3921" y="16599"/>
                  <a:pt x="3868" y="15953"/>
                  <a:pt x="3868" y="15281"/>
                </a:cubicBezTo>
                <a:cubicBezTo>
                  <a:pt x="3868" y="14615"/>
                  <a:pt x="3961" y="13905"/>
                  <a:pt x="4149" y="13153"/>
                </a:cubicBezTo>
                <a:lnTo>
                  <a:pt x="1804" y="13153"/>
                </a:lnTo>
                <a:cubicBezTo>
                  <a:pt x="1312" y="13153"/>
                  <a:pt x="888" y="12945"/>
                  <a:pt x="533" y="12522"/>
                </a:cubicBezTo>
                <a:cubicBezTo>
                  <a:pt x="176" y="12100"/>
                  <a:pt x="0" y="11592"/>
                  <a:pt x="0" y="10990"/>
                </a:cubicBezTo>
                <a:lnTo>
                  <a:pt x="0" y="7774"/>
                </a:lnTo>
                <a:cubicBezTo>
                  <a:pt x="0" y="7184"/>
                  <a:pt x="176" y="6676"/>
                  <a:pt x="526" y="6245"/>
                </a:cubicBezTo>
                <a:cubicBezTo>
                  <a:pt x="878" y="5819"/>
                  <a:pt x="1304" y="5605"/>
                  <a:pt x="1804" y="5605"/>
                </a:cubicBezTo>
                <a:lnTo>
                  <a:pt x="7652" y="5605"/>
                </a:lnTo>
                <a:cubicBezTo>
                  <a:pt x="8551" y="5605"/>
                  <a:pt x="9508" y="5449"/>
                  <a:pt x="10524" y="5135"/>
                </a:cubicBezTo>
                <a:cubicBezTo>
                  <a:pt x="11540" y="4821"/>
                  <a:pt x="12536" y="4399"/>
                  <a:pt x="13511" y="3873"/>
                </a:cubicBezTo>
                <a:cubicBezTo>
                  <a:pt x="14488" y="3342"/>
                  <a:pt x="15408" y="2744"/>
                  <a:pt x="16272" y="2071"/>
                </a:cubicBezTo>
                <a:cubicBezTo>
                  <a:pt x="17134" y="1405"/>
                  <a:pt x="17864" y="713"/>
                  <a:pt x="18459" y="0"/>
                </a:cubicBezTo>
                <a:cubicBezTo>
                  <a:pt x="18951" y="0"/>
                  <a:pt x="19374" y="214"/>
                  <a:pt x="19729" y="633"/>
                </a:cubicBezTo>
                <a:cubicBezTo>
                  <a:pt x="20087" y="1056"/>
                  <a:pt x="20263" y="1567"/>
                  <a:pt x="20263" y="2165"/>
                </a:cubicBezTo>
                <a:lnTo>
                  <a:pt x="20263" y="7334"/>
                </a:lnTo>
                <a:cubicBezTo>
                  <a:pt x="20647" y="7445"/>
                  <a:pt x="20963" y="7692"/>
                  <a:pt x="21218" y="8070"/>
                </a:cubicBezTo>
                <a:cubicBezTo>
                  <a:pt x="21472" y="8454"/>
                  <a:pt x="21599" y="8895"/>
                  <a:pt x="21599" y="9391"/>
                </a:cubicBezTo>
                <a:moveTo>
                  <a:pt x="18459" y="2855"/>
                </a:moveTo>
                <a:cubicBezTo>
                  <a:pt x="17864" y="3407"/>
                  <a:pt x="17215" y="3941"/>
                  <a:pt x="16512" y="4451"/>
                </a:cubicBezTo>
                <a:cubicBezTo>
                  <a:pt x="15810" y="4962"/>
                  <a:pt x="15065" y="5423"/>
                  <a:pt x="14280" y="5834"/>
                </a:cubicBezTo>
                <a:cubicBezTo>
                  <a:pt x="13494" y="6245"/>
                  <a:pt x="12693" y="6609"/>
                  <a:pt x="11878" y="6923"/>
                </a:cubicBezTo>
                <a:cubicBezTo>
                  <a:pt x="11060" y="7237"/>
                  <a:pt x="10255" y="7462"/>
                  <a:pt x="9457" y="7603"/>
                </a:cubicBezTo>
                <a:lnTo>
                  <a:pt x="9457" y="11172"/>
                </a:lnTo>
                <a:cubicBezTo>
                  <a:pt x="10255" y="11325"/>
                  <a:pt x="11060" y="11554"/>
                  <a:pt x="11878" y="11862"/>
                </a:cubicBezTo>
                <a:cubicBezTo>
                  <a:pt x="12693" y="12170"/>
                  <a:pt x="13494" y="12537"/>
                  <a:pt x="14280" y="12956"/>
                </a:cubicBezTo>
                <a:cubicBezTo>
                  <a:pt x="15065" y="13379"/>
                  <a:pt x="15812" y="13843"/>
                  <a:pt x="16524" y="14347"/>
                </a:cubicBezTo>
                <a:cubicBezTo>
                  <a:pt x="17234" y="14855"/>
                  <a:pt x="17881" y="15380"/>
                  <a:pt x="18459" y="15920"/>
                </a:cubicBezTo>
                <a:lnTo>
                  <a:pt x="18459" y="285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2" name="8661124Freeform: Shape 63">
            <a:extLst>
              <a:ext uri="{FF2B5EF4-FFF2-40B4-BE49-F238E27FC236}">
                <a16:creationId xmlns:a16="http://schemas.microsoft.com/office/drawing/2014/main" id="{FDC7B0BC-804A-1ADE-D824-C647570FC2C4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4105594" y="3092815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3" name="8661124Freeform: Shape 64">
            <a:extLst>
              <a:ext uri="{FF2B5EF4-FFF2-40B4-BE49-F238E27FC236}">
                <a16:creationId xmlns:a16="http://schemas.microsoft.com/office/drawing/2014/main" id="{FE3AA618-FF37-2776-1C00-CFE21159AC0A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373744" y="3363036"/>
            <a:ext cx="296882" cy="29577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87" y="2580"/>
                </a:moveTo>
                <a:cubicBezTo>
                  <a:pt x="20419" y="2580"/>
                  <a:pt x="20793" y="2735"/>
                  <a:pt x="21116" y="3052"/>
                </a:cubicBezTo>
                <a:cubicBezTo>
                  <a:pt x="21438" y="3372"/>
                  <a:pt x="21599" y="3743"/>
                  <a:pt x="21599" y="4175"/>
                </a:cubicBezTo>
                <a:lnTo>
                  <a:pt x="21599" y="19987"/>
                </a:lnTo>
                <a:cubicBezTo>
                  <a:pt x="21599" y="20419"/>
                  <a:pt x="21438" y="20796"/>
                  <a:pt x="21116" y="21116"/>
                </a:cubicBezTo>
                <a:cubicBezTo>
                  <a:pt x="20793" y="21438"/>
                  <a:pt x="20419" y="21599"/>
                  <a:pt x="19987" y="21599"/>
                </a:cubicBezTo>
                <a:lnTo>
                  <a:pt x="1612" y="21599"/>
                </a:lnTo>
                <a:cubicBezTo>
                  <a:pt x="1180" y="21599"/>
                  <a:pt x="806" y="21438"/>
                  <a:pt x="483" y="21116"/>
                </a:cubicBezTo>
                <a:cubicBezTo>
                  <a:pt x="161" y="20796"/>
                  <a:pt x="0" y="20419"/>
                  <a:pt x="0" y="19987"/>
                </a:cubicBezTo>
                <a:lnTo>
                  <a:pt x="0" y="4175"/>
                </a:lnTo>
                <a:cubicBezTo>
                  <a:pt x="0" y="3743"/>
                  <a:pt x="161" y="3372"/>
                  <a:pt x="483" y="3052"/>
                </a:cubicBezTo>
                <a:cubicBezTo>
                  <a:pt x="806" y="2735"/>
                  <a:pt x="1180" y="2580"/>
                  <a:pt x="1612" y="2580"/>
                </a:cubicBezTo>
                <a:lnTo>
                  <a:pt x="2150" y="2580"/>
                </a:lnTo>
                <a:lnTo>
                  <a:pt x="2150" y="2401"/>
                </a:lnTo>
                <a:cubicBezTo>
                  <a:pt x="2150" y="2116"/>
                  <a:pt x="2196" y="1828"/>
                  <a:pt x="2288" y="1540"/>
                </a:cubicBezTo>
                <a:cubicBezTo>
                  <a:pt x="2381" y="1249"/>
                  <a:pt x="2530" y="990"/>
                  <a:pt x="2738" y="766"/>
                </a:cubicBezTo>
                <a:cubicBezTo>
                  <a:pt x="2942" y="541"/>
                  <a:pt x="3216" y="360"/>
                  <a:pt x="3555" y="213"/>
                </a:cubicBezTo>
                <a:cubicBezTo>
                  <a:pt x="3895" y="75"/>
                  <a:pt x="4310" y="0"/>
                  <a:pt x="4796" y="0"/>
                </a:cubicBezTo>
                <a:cubicBezTo>
                  <a:pt x="5283" y="0"/>
                  <a:pt x="5698" y="75"/>
                  <a:pt x="6037" y="213"/>
                </a:cubicBezTo>
                <a:cubicBezTo>
                  <a:pt x="6377" y="360"/>
                  <a:pt x="6651" y="541"/>
                  <a:pt x="6858" y="766"/>
                </a:cubicBezTo>
                <a:cubicBezTo>
                  <a:pt x="7062" y="990"/>
                  <a:pt x="7215" y="1255"/>
                  <a:pt x="7313" y="1546"/>
                </a:cubicBezTo>
                <a:cubicBezTo>
                  <a:pt x="7411" y="1840"/>
                  <a:pt x="7457" y="2125"/>
                  <a:pt x="7457" y="2401"/>
                </a:cubicBezTo>
                <a:lnTo>
                  <a:pt x="7457" y="2580"/>
                </a:lnTo>
                <a:lnTo>
                  <a:pt x="8133" y="2580"/>
                </a:lnTo>
                <a:lnTo>
                  <a:pt x="8133" y="2401"/>
                </a:lnTo>
                <a:cubicBezTo>
                  <a:pt x="8133" y="2116"/>
                  <a:pt x="8179" y="1828"/>
                  <a:pt x="8269" y="1540"/>
                </a:cubicBezTo>
                <a:cubicBezTo>
                  <a:pt x="8364" y="1249"/>
                  <a:pt x="8511" y="990"/>
                  <a:pt x="8718" y="766"/>
                </a:cubicBezTo>
                <a:cubicBezTo>
                  <a:pt x="8925" y="541"/>
                  <a:pt x="9199" y="360"/>
                  <a:pt x="9538" y="213"/>
                </a:cubicBezTo>
                <a:cubicBezTo>
                  <a:pt x="9878" y="74"/>
                  <a:pt x="10293" y="0"/>
                  <a:pt x="10779" y="0"/>
                </a:cubicBezTo>
                <a:cubicBezTo>
                  <a:pt x="11266" y="0"/>
                  <a:pt x="11678" y="74"/>
                  <a:pt x="12020" y="213"/>
                </a:cubicBezTo>
                <a:cubicBezTo>
                  <a:pt x="12360" y="360"/>
                  <a:pt x="12636" y="541"/>
                  <a:pt x="12852" y="766"/>
                </a:cubicBezTo>
                <a:cubicBezTo>
                  <a:pt x="13068" y="990"/>
                  <a:pt x="13227" y="1255"/>
                  <a:pt x="13322" y="1546"/>
                </a:cubicBezTo>
                <a:cubicBezTo>
                  <a:pt x="13417" y="1840"/>
                  <a:pt x="13469" y="2125"/>
                  <a:pt x="13469" y="2401"/>
                </a:cubicBezTo>
                <a:lnTo>
                  <a:pt x="13469" y="2580"/>
                </a:lnTo>
                <a:lnTo>
                  <a:pt x="14142" y="2580"/>
                </a:lnTo>
                <a:lnTo>
                  <a:pt x="14142" y="2401"/>
                </a:lnTo>
                <a:cubicBezTo>
                  <a:pt x="14142" y="2116"/>
                  <a:pt x="14191" y="1828"/>
                  <a:pt x="14286" y="1540"/>
                </a:cubicBezTo>
                <a:cubicBezTo>
                  <a:pt x="14384" y="1249"/>
                  <a:pt x="14534" y="990"/>
                  <a:pt x="14741" y="765"/>
                </a:cubicBezTo>
                <a:cubicBezTo>
                  <a:pt x="14948" y="541"/>
                  <a:pt x="15219" y="359"/>
                  <a:pt x="15556" y="213"/>
                </a:cubicBezTo>
                <a:cubicBezTo>
                  <a:pt x="15890" y="74"/>
                  <a:pt x="16305" y="0"/>
                  <a:pt x="16803" y="0"/>
                </a:cubicBezTo>
                <a:cubicBezTo>
                  <a:pt x="17289" y="0"/>
                  <a:pt x="17704" y="74"/>
                  <a:pt x="18044" y="213"/>
                </a:cubicBezTo>
                <a:cubicBezTo>
                  <a:pt x="18383" y="359"/>
                  <a:pt x="18657" y="541"/>
                  <a:pt x="18864" y="765"/>
                </a:cubicBezTo>
                <a:cubicBezTo>
                  <a:pt x="19069" y="990"/>
                  <a:pt x="19218" y="1255"/>
                  <a:pt x="19311" y="1546"/>
                </a:cubicBezTo>
                <a:cubicBezTo>
                  <a:pt x="19403" y="1839"/>
                  <a:pt x="19449" y="2125"/>
                  <a:pt x="19449" y="2401"/>
                </a:cubicBezTo>
                <a:lnTo>
                  <a:pt x="19449" y="2580"/>
                </a:lnTo>
                <a:lnTo>
                  <a:pt x="19987" y="2580"/>
                </a:lnTo>
                <a:close/>
                <a:moveTo>
                  <a:pt x="6066" y="7968"/>
                </a:moveTo>
                <a:lnTo>
                  <a:pt x="2179" y="7968"/>
                </a:lnTo>
                <a:lnTo>
                  <a:pt x="2179" y="11443"/>
                </a:lnTo>
                <a:lnTo>
                  <a:pt x="6066" y="11443"/>
                </a:lnTo>
                <a:lnTo>
                  <a:pt x="6066" y="7968"/>
                </a:lnTo>
                <a:close/>
                <a:moveTo>
                  <a:pt x="6066" y="11976"/>
                </a:moveTo>
                <a:lnTo>
                  <a:pt x="2179" y="11976"/>
                </a:lnTo>
                <a:lnTo>
                  <a:pt x="2179" y="15452"/>
                </a:lnTo>
                <a:lnTo>
                  <a:pt x="6066" y="15452"/>
                </a:lnTo>
                <a:lnTo>
                  <a:pt x="6066" y="11976"/>
                </a:lnTo>
                <a:close/>
                <a:moveTo>
                  <a:pt x="6066" y="15976"/>
                </a:moveTo>
                <a:lnTo>
                  <a:pt x="2179" y="15976"/>
                </a:lnTo>
                <a:lnTo>
                  <a:pt x="2179" y="19422"/>
                </a:lnTo>
                <a:lnTo>
                  <a:pt x="6066" y="19422"/>
                </a:lnTo>
                <a:lnTo>
                  <a:pt x="6066" y="15976"/>
                </a:lnTo>
                <a:close/>
                <a:moveTo>
                  <a:pt x="3754" y="5543"/>
                </a:moveTo>
                <a:cubicBezTo>
                  <a:pt x="3754" y="6067"/>
                  <a:pt x="4102" y="6323"/>
                  <a:pt x="4799" y="6323"/>
                </a:cubicBezTo>
                <a:cubicBezTo>
                  <a:pt x="5499" y="6323"/>
                  <a:pt x="5847" y="6067"/>
                  <a:pt x="5847" y="5543"/>
                </a:cubicBezTo>
                <a:lnTo>
                  <a:pt x="5847" y="2398"/>
                </a:lnTo>
                <a:cubicBezTo>
                  <a:pt x="5847" y="1877"/>
                  <a:pt x="5499" y="1612"/>
                  <a:pt x="4799" y="1612"/>
                </a:cubicBezTo>
                <a:cubicBezTo>
                  <a:pt x="4102" y="1612"/>
                  <a:pt x="3754" y="1877"/>
                  <a:pt x="3754" y="2398"/>
                </a:cubicBezTo>
                <a:lnTo>
                  <a:pt x="3754" y="5543"/>
                </a:lnTo>
                <a:close/>
                <a:moveTo>
                  <a:pt x="10535" y="7968"/>
                </a:moveTo>
                <a:lnTo>
                  <a:pt x="6607" y="7968"/>
                </a:lnTo>
                <a:lnTo>
                  <a:pt x="6607" y="11443"/>
                </a:lnTo>
                <a:lnTo>
                  <a:pt x="10535" y="11443"/>
                </a:lnTo>
                <a:lnTo>
                  <a:pt x="10535" y="7968"/>
                </a:lnTo>
                <a:close/>
                <a:moveTo>
                  <a:pt x="10535" y="11976"/>
                </a:moveTo>
                <a:lnTo>
                  <a:pt x="6607" y="11976"/>
                </a:lnTo>
                <a:lnTo>
                  <a:pt x="6607" y="15452"/>
                </a:lnTo>
                <a:lnTo>
                  <a:pt x="10535" y="15452"/>
                </a:lnTo>
                <a:lnTo>
                  <a:pt x="10535" y="11976"/>
                </a:lnTo>
                <a:close/>
                <a:moveTo>
                  <a:pt x="10535" y="15976"/>
                </a:moveTo>
                <a:lnTo>
                  <a:pt x="6607" y="15976"/>
                </a:lnTo>
                <a:lnTo>
                  <a:pt x="6607" y="19422"/>
                </a:lnTo>
                <a:lnTo>
                  <a:pt x="10535" y="19422"/>
                </a:lnTo>
                <a:lnTo>
                  <a:pt x="10535" y="15976"/>
                </a:lnTo>
                <a:close/>
                <a:moveTo>
                  <a:pt x="9774" y="5543"/>
                </a:moveTo>
                <a:cubicBezTo>
                  <a:pt x="9774" y="5825"/>
                  <a:pt x="9849" y="6027"/>
                  <a:pt x="9996" y="6145"/>
                </a:cubicBezTo>
                <a:cubicBezTo>
                  <a:pt x="10143" y="6269"/>
                  <a:pt x="10405" y="6323"/>
                  <a:pt x="10782" y="6323"/>
                </a:cubicBezTo>
                <a:cubicBezTo>
                  <a:pt x="11159" y="6323"/>
                  <a:pt x="11427" y="6263"/>
                  <a:pt x="11588" y="6139"/>
                </a:cubicBezTo>
                <a:cubicBezTo>
                  <a:pt x="11750" y="6015"/>
                  <a:pt x="11830" y="5819"/>
                  <a:pt x="11830" y="5543"/>
                </a:cubicBezTo>
                <a:lnTo>
                  <a:pt x="11830" y="2398"/>
                </a:lnTo>
                <a:cubicBezTo>
                  <a:pt x="11830" y="2128"/>
                  <a:pt x="11750" y="1932"/>
                  <a:pt x="11588" y="1802"/>
                </a:cubicBezTo>
                <a:cubicBezTo>
                  <a:pt x="11427" y="1673"/>
                  <a:pt x="11159" y="1612"/>
                  <a:pt x="10782" y="1612"/>
                </a:cubicBezTo>
                <a:cubicBezTo>
                  <a:pt x="10405" y="1612"/>
                  <a:pt x="10143" y="1679"/>
                  <a:pt x="9996" y="1814"/>
                </a:cubicBezTo>
                <a:cubicBezTo>
                  <a:pt x="9849" y="1944"/>
                  <a:pt x="9774" y="2139"/>
                  <a:pt x="9774" y="2398"/>
                </a:cubicBezTo>
                <a:lnTo>
                  <a:pt x="9774" y="5543"/>
                </a:lnTo>
                <a:close/>
                <a:moveTo>
                  <a:pt x="14986" y="7968"/>
                </a:moveTo>
                <a:lnTo>
                  <a:pt x="11073" y="7968"/>
                </a:lnTo>
                <a:lnTo>
                  <a:pt x="11073" y="11443"/>
                </a:lnTo>
                <a:lnTo>
                  <a:pt x="14986" y="11443"/>
                </a:lnTo>
                <a:lnTo>
                  <a:pt x="14986" y="7968"/>
                </a:lnTo>
                <a:close/>
                <a:moveTo>
                  <a:pt x="14986" y="11976"/>
                </a:moveTo>
                <a:lnTo>
                  <a:pt x="11073" y="11976"/>
                </a:lnTo>
                <a:lnTo>
                  <a:pt x="11073" y="15452"/>
                </a:lnTo>
                <a:lnTo>
                  <a:pt x="14986" y="15452"/>
                </a:lnTo>
                <a:lnTo>
                  <a:pt x="14986" y="11976"/>
                </a:lnTo>
                <a:close/>
                <a:moveTo>
                  <a:pt x="14986" y="15976"/>
                </a:moveTo>
                <a:lnTo>
                  <a:pt x="11073" y="15976"/>
                </a:lnTo>
                <a:lnTo>
                  <a:pt x="11073" y="19422"/>
                </a:lnTo>
                <a:lnTo>
                  <a:pt x="14986" y="19422"/>
                </a:lnTo>
                <a:lnTo>
                  <a:pt x="14986" y="15976"/>
                </a:lnTo>
                <a:close/>
                <a:moveTo>
                  <a:pt x="19423" y="7968"/>
                </a:moveTo>
                <a:lnTo>
                  <a:pt x="15521" y="7968"/>
                </a:lnTo>
                <a:lnTo>
                  <a:pt x="15521" y="11443"/>
                </a:lnTo>
                <a:lnTo>
                  <a:pt x="19423" y="11443"/>
                </a:lnTo>
                <a:lnTo>
                  <a:pt x="19423" y="7968"/>
                </a:lnTo>
                <a:close/>
                <a:moveTo>
                  <a:pt x="19423" y="11976"/>
                </a:moveTo>
                <a:lnTo>
                  <a:pt x="15521" y="11976"/>
                </a:lnTo>
                <a:lnTo>
                  <a:pt x="15521" y="15452"/>
                </a:lnTo>
                <a:lnTo>
                  <a:pt x="19423" y="15452"/>
                </a:lnTo>
                <a:lnTo>
                  <a:pt x="19423" y="11976"/>
                </a:lnTo>
                <a:close/>
                <a:moveTo>
                  <a:pt x="19423" y="15976"/>
                </a:moveTo>
                <a:lnTo>
                  <a:pt x="15521" y="15976"/>
                </a:lnTo>
                <a:lnTo>
                  <a:pt x="15521" y="19422"/>
                </a:lnTo>
                <a:lnTo>
                  <a:pt x="19423" y="19422"/>
                </a:lnTo>
                <a:lnTo>
                  <a:pt x="19423" y="15976"/>
                </a:lnTo>
                <a:close/>
                <a:moveTo>
                  <a:pt x="15758" y="5543"/>
                </a:moveTo>
                <a:cubicBezTo>
                  <a:pt x="15758" y="6067"/>
                  <a:pt x="16106" y="6323"/>
                  <a:pt x="16806" y="6323"/>
                </a:cubicBezTo>
                <a:cubicBezTo>
                  <a:pt x="17502" y="6323"/>
                  <a:pt x="17848" y="6067"/>
                  <a:pt x="17839" y="5543"/>
                </a:cubicBezTo>
                <a:lnTo>
                  <a:pt x="17839" y="2398"/>
                </a:lnTo>
                <a:cubicBezTo>
                  <a:pt x="17839" y="1877"/>
                  <a:pt x="17494" y="1612"/>
                  <a:pt x="16806" y="1612"/>
                </a:cubicBezTo>
                <a:cubicBezTo>
                  <a:pt x="16106" y="1612"/>
                  <a:pt x="15758" y="1877"/>
                  <a:pt x="15758" y="2398"/>
                </a:cubicBezTo>
                <a:lnTo>
                  <a:pt x="15758" y="554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4" name="661124Freeform: Shape 66">
            <a:extLst>
              <a:ext uri="{FF2B5EF4-FFF2-40B4-BE49-F238E27FC236}">
                <a16:creationId xmlns:a16="http://schemas.microsoft.com/office/drawing/2014/main" id="{E3F43D9F-921F-8E73-9DFE-35B0609B2A4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247901" y="3092815"/>
            <a:ext cx="836837" cy="837055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5" name="661124Freeform: Shape 67">
            <a:extLst>
              <a:ext uri="{FF2B5EF4-FFF2-40B4-BE49-F238E27FC236}">
                <a16:creationId xmlns:a16="http://schemas.microsoft.com/office/drawing/2014/main" id="{15BC6B9E-0B2D-D0F1-2636-2EAA7BD90E89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7518914" y="3373985"/>
            <a:ext cx="298016" cy="266366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6" name="61124Freeform: Shape 69">
            <a:extLst>
              <a:ext uri="{FF2B5EF4-FFF2-40B4-BE49-F238E27FC236}">
                <a16:creationId xmlns:a16="http://schemas.microsoft.com/office/drawing/2014/main" id="{6308FDED-D7F1-83D7-3D07-E5CC91D5F2D1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911369" y="4671882"/>
            <a:ext cx="836837" cy="838722"/>
          </a:xfrm>
          <a:custGeom>
            <a:avLst/>
            <a:gdLst>
              <a:gd name="T0" fmla="*/ 106 w 212"/>
              <a:gd name="T1" fmla="*/ 212 h 212"/>
              <a:gd name="T2" fmla="*/ 0 w 212"/>
              <a:gd name="T3" fmla="*/ 106 h 212"/>
              <a:gd name="T4" fmla="*/ 106 w 212"/>
              <a:gd name="T5" fmla="*/ 0 h 212"/>
              <a:gd name="T6" fmla="*/ 212 w 212"/>
              <a:gd name="T7" fmla="*/ 106 h 212"/>
              <a:gd name="T8" fmla="*/ 106 w 212"/>
              <a:gd name="T9" fmla="*/ 212 h 212"/>
              <a:gd name="T10" fmla="*/ 106 w 212"/>
              <a:gd name="T11" fmla="*/ 20 h 212"/>
              <a:gd name="T12" fmla="*/ 20 w 212"/>
              <a:gd name="T13" fmla="*/ 106 h 212"/>
              <a:gd name="T14" fmla="*/ 106 w 212"/>
              <a:gd name="T15" fmla="*/ 192 h 212"/>
              <a:gd name="T16" fmla="*/ 192 w 212"/>
              <a:gd name="T17" fmla="*/ 106 h 212"/>
              <a:gd name="T18" fmla="*/ 106 w 212"/>
              <a:gd name="T19" fmla="*/ 20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212">
                <a:moveTo>
                  <a:pt x="106" y="212"/>
                </a:moveTo>
                <a:cubicBezTo>
                  <a:pt x="48" y="212"/>
                  <a:pt x="0" y="165"/>
                  <a:pt x="0" y="106"/>
                </a:cubicBezTo>
                <a:cubicBezTo>
                  <a:pt x="0" y="48"/>
                  <a:pt x="48" y="0"/>
                  <a:pt x="106" y="0"/>
                </a:cubicBezTo>
                <a:cubicBezTo>
                  <a:pt x="165" y="0"/>
                  <a:pt x="212" y="48"/>
                  <a:pt x="212" y="106"/>
                </a:cubicBezTo>
                <a:cubicBezTo>
                  <a:pt x="212" y="165"/>
                  <a:pt x="165" y="212"/>
                  <a:pt x="106" y="212"/>
                </a:cubicBezTo>
                <a:close/>
                <a:moveTo>
                  <a:pt x="106" y="20"/>
                </a:moveTo>
                <a:cubicBezTo>
                  <a:pt x="59" y="20"/>
                  <a:pt x="20" y="59"/>
                  <a:pt x="20" y="106"/>
                </a:cubicBezTo>
                <a:cubicBezTo>
                  <a:pt x="20" y="154"/>
                  <a:pt x="59" y="192"/>
                  <a:pt x="106" y="192"/>
                </a:cubicBezTo>
                <a:cubicBezTo>
                  <a:pt x="154" y="192"/>
                  <a:pt x="192" y="154"/>
                  <a:pt x="192" y="106"/>
                </a:cubicBezTo>
                <a:cubicBezTo>
                  <a:pt x="192" y="59"/>
                  <a:pt x="154" y="20"/>
                  <a:pt x="106" y="2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19" name="661124Freeform: Shape 70">
            <a:extLst>
              <a:ext uri="{FF2B5EF4-FFF2-40B4-BE49-F238E27FC236}">
                <a16:creationId xmlns:a16="http://schemas.microsoft.com/office/drawing/2014/main" id="{53CE97F6-0697-FB55-0E4C-9C96CBC13EBF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8190017" y="4941520"/>
            <a:ext cx="285368" cy="28430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5" name="61124椭圆 1">
            <a:extLst>
              <a:ext uri="{FF2B5EF4-FFF2-40B4-BE49-F238E27FC236}">
                <a16:creationId xmlns:a16="http://schemas.microsoft.com/office/drawing/2014/main" id="{06508174-BD5A-12E0-6EBC-9A832B2A262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534094" y="3563908"/>
            <a:ext cx="3123810" cy="3091344"/>
          </a:xfrm>
          <a:prstGeom prst="ellipse">
            <a:avLst/>
          </a:prstGeom>
          <a:blipFill dpi="0" rotWithShape="1">
            <a:blip r:embed="rId2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26" name="8661124文本框 54">
            <a:extLst>
              <a:ext uri="{FF2B5EF4-FFF2-40B4-BE49-F238E27FC236}">
                <a16:creationId xmlns:a16="http://schemas.microsoft.com/office/drawing/2014/main" id="{D63B3F0F-7F13-BB6F-D313-31D6030EA738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14599" y="2693200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田启泽</a:t>
            </a:r>
          </a:p>
        </p:txBody>
      </p:sp>
      <p:sp>
        <p:nvSpPr>
          <p:cNvPr id="27" name="661124文本框 55">
            <a:extLst>
              <a:ext uri="{FF2B5EF4-FFF2-40B4-BE49-F238E27FC236}">
                <a16:creationId xmlns:a16="http://schemas.microsoft.com/office/drawing/2014/main" id="{D82224BB-75A7-52B7-4AF1-B0B39BFCA38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691368" y="3120492"/>
            <a:ext cx="3291386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工作内容：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实现排行榜模块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参与编写测试文档并执行测试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编写用户使用手册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完成度：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100%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661124文本框 74">
            <a:extLst>
              <a:ext uri="{FF2B5EF4-FFF2-40B4-BE49-F238E27FC236}">
                <a16:creationId xmlns:a16="http://schemas.microsoft.com/office/drawing/2014/main" id="{B92069FC-759E-4628-6BB7-232F6BF7CCF1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8794990" y="4663544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吴佳昊</a:t>
            </a:r>
          </a:p>
        </p:txBody>
      </p:sp>
      <p:sp>
        <p:nvSpPr>
          <p:cNvPr id="29" name="61124文本框 74">
            <a:extLst>
              <a:ext uri="{FF2B5EF4-FFF2-40B4-BE49-F238E27FC236}">
                <a16:creationId xmlns:a16="http://schemas.microsoft.com/office/drawing/2014/main" id="{4E3B211A-979C-1C5B-13AF-F1078071441D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8794989" y="5063152"/>
            <a:ext cx="3291386" cy="8625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工作内容：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实现游戏商城模块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参与编写测试文档并执行测试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完成度：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100%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=">
            <a:extLst>
              <a:ext uri="{FF2B5EF4-FFF2-40B4-BE49-F238E27FC236}">
                <a16:creationId xmlns:a16="http://schemas.microsoft.com/office/drawing/2014/main" id="{48DDBF96-BB83-FFFE-E88C-39830A6EB52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 flipH="1">
            <a:off x="5397490" y="723027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张琛</a:t>
            </a:r>
          </a:p>
        </p:txBody>
      </p:sp>
      <p:sp>
        <p:nvSpPr>
          <p:cNvPr id="31" name="h">
            <a:extLst>
              <a:ext uri="{FF2B5EF4-FFF2-40B4-BE49-F238E27FC236}">
                <a16:creationId xmlns:a16="http://schemas.microsoft.com/office/drawing/2014/main" id="{7E72C2CF-4FA0-B27F-0A2B-0CD2D017C302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 flipH="1">
            <a:off x="4821971" y="1131436"/>
            <a:ext cx="2567909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工作内容：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统筹管理项目进度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调研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模块并实现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数据库配置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完成度：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100%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8661124文本框 77">
            <a:extLst>
              <a:ext uri="{FF2B5EF4-FFF2-40B4-BE49-F238E27FC236}">
                <a16:creationId xmlns:a16="http://schemas.microsoft.com/office/drawing/2014/main" id="{52015428-AEC8-B225-8FA7-7156E71F5A7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 flipH="1">
            <a:off x="2404283" y="4663544"/>
            <a:ext cx="802901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孙逍遥</a:t>
            </a:r>
          </a:p>
        </p:txBody>
      </p:sp>
      <p:sp>
        <p:nvSpPr>
          <p:cNvPr id="33" name="8661124文本框 77">
            <a:extLst>
              <a:ext uri="{FF2B5EF4-FFF2-40B4-BE49-F238E27FC236}">
                <a16:creationId xmlns:a16="http://schemas.microsoft.com/office/drawing/2014/main" id="{3C266C9D-04AA-0CE0-D137-085FE90668BC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 flipH="1">
            <a:off x="753873" y="5063152"/>
            <a:ext cx="2521547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工作内容：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实现游戏详情模块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实现搜索结果模块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完成度：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100%</a:t>
            </a:r>
          </a:p>
        </p:txBody>
      </p:sp>
      <p:sp>
        <p:nvSpPr>
          <p:cNvPr id="34" name="8661124文本框 77">
            <a:extLst>
              <a:ext uri="{FF2B5EF4-FFF2-40B4-BE49-F238E27FC236}">
                <a16:creationId xmlns:a16="http://schemas.microsoft.com/office/drawing/2014/main" id="{197521E7-0041-8427-E79A-36D910A09E95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 flipH="1">
            <a:off x="2084859" y="2718683"/>
            <a:ext cx="1415772" cy="338554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杨骑骏   </a:t>
            </a:r>
          </a:p>
        </p:txBody>
      </p:sp>
      <p:sp>
        <p:nvSpPr>
          <p:cNvPr id="35" name="8661124文本框 77">
            <a:extLst>
              <a:ext uri="{FF2B5EF4-FFF2-40B4-BE49-F238E27FC236}">
                <a16:creationId xmlns:a16="http://schemas.microsoft.com/office/drawing/2014/main" id="{F25F9B3A-8279-6052-CB4C-575301A1E8AF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 flipH="1">
            <a:off x="760053" y="3118291"/>
            <a:ext cx="2521547" cy="5164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工作内容：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实现收藏模块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实现个人信息模块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编写部署手册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完成度：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288214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500"/>
                            </p:stCondLst>
                            <p:childTnLst>
                              <p:par>
                                <p:cTn id="1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0"/>
                            </p:stCondLst>
                            <p:childTnLst>
                              <p:par>
                                <p:cTn id="1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5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049942" y="2762798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成果展示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95034" y="2819355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E21E5-6905-6BCE-0757-DF1B895D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16C4468D-857A-1775-408A-6400A893A1DA}"/>
              </a:ext>
            </a:extLst>
          </p:cNvPr>
          <p:cNvSpPr txBox="1"/>
          <p:nvPr/>
        </p:nvSpPr>
        <p:spPr>
          <a:xfrm>
            <a:off x="783738" y="159157"/>
            <a:ext cx="4014599" cy="52322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成果展示 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仓库展示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09418E-F275-AEDE-C203-274C6283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40" y="1385180"/>
            <a:ext cx="10986320" cy="43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2A4FA-6940-8748-55C5-B15DC5FF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DE680FB-E814-AF3D-13DF-5228E3CF5D6C}"/>
              </a:ext>
            </a:extLst>
          </p:cNvPr>
          <p:cNvSpPr txBox="1"/>
          <p:nvPr/>
        </p:nvSpPr>
        <p:spPr>
          <a:xfrm>
            <a:off x="2358577" y="2870329"/>
            <a:ext cx="7474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现场演示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824056-32EA-A062-AC16-E069FF5778BE}"/>
              </a:ext>
            </a:extLst>
          </p:cNvPr>
          <p:cNvSpPr txBox="1"/>
          <p:nvPr/>
        </p:nvSpPr>
        <p:spPr>
          <a:xfrm>
            <a:off x="783738" y="159157"/>
            <a:ext cx="4648341" cy="52322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成果展示 </a:t>
            </a:r>
            <a:r>
              <a:rPr kumimoji="1"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项目功能展示</a:t>
            </a:r>
          </a:p>
        </p:txBody>
      </p:sp>
    </p:spTree>
    <p:extLst>
      <p:ext uri="{BB962C8B-B14F-4D97-AF65-F5344CB8AC3E}">
        <p14:creationId xmlns:p14="http://schemas.microsoft.com/office/powerpoint/2010/main" val="180214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73742" y="264601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反思总结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18834" y="270257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KSO_WPP_MARK_KEY" val="e0b31fbc-dd69-4fa4-9e08-ff364e41fd26"/>
  <p:tag name="COMMONDATA" val="eyJoZGlkIjoiYjNkNDYxMmIwNmM5NTY2OTdkODYxNGM2OGY2YmI2O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slus3pf">
      <a:majorFont>
        <a:latin typeface="造字工房悦黑体验版纤细体"/>
        <a:ea typeface="造字工房悦黑体验版纤细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lus3pf">
      <a:majorFont>
        <a:latin typeface="造字工房悦黑体验版纤细体"/>
        <a:ea typeface="造字工房悦黑体验版纤细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363</Words>
  <Application>Microsoft Macintosh PowerPoint</Application>
  <PresentationFormat>宽屏</PresentationFormat>
  <Paragraphs>88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DengXian</vt:lpstr>
      <vt:lpstr>思源黑体</vt:lpstr>
      <vt:lpstr>微软雅黑</vt:lpstr>
      <vt:lpstr>造字工房悦黑体验版纤细体</vt:lpstr>
      <vt:lpstr>Arial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琛 张</cp:lastModifiedBy>
  <cp:revision>15</cp:revision>
  <dcterms:created xsi:type="dcterms:W3CDTF">2018-06-17T04:53:00Z</dcterms:created>
  <dcterms:modified xsi:type="dcterms:W3CDTF">2025-05-21T01:13:38Z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DC1139D8EC0C4FDEABA2DBB49A713C4D_12</vt:lpwstr>
  </property>
  <property fmtid="{D5CDD505-2E9C-101B-9397-08002B2CF9AE}" pid="3" name="KSOProductBuildVer">
    <vt:lpwstr>2052-11.1.0.14309</vt:lpwstr>
  </property>
</Properties>
</file>