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70" r:id="rId3"/>
    <p:sldId id="272" r:id="rId4"/>
    <p:sldId id="258" r:id="rId5"/>
    <p:sldId id="273" r:id="rId6"/>
    <p:sldId id="274" r:id="rId7"/>
    <p:sldId id="259" r:id="rId8"/>
    <p:sldId id="260" r:id="rId9"/>
    <p:sldId id="275" r:id="rId10"/>
    <p:sldId id="261" r:id="rId11"/>
    <p:sldId id="263" r:id="rId12"/>
    <p:sldId id="280" r:id="rId13"/>
    <p:sldId id="264" r:id="rId14"/>
    <p:sldId id="276" r:id="rId15"/>
    <p:sldId id="278" r:id="rId16"/>
    <p:sldId id="281" r:id="rId17"/>
    <p:sldId id="282" r:id="rId18"/>
    <p:sldId id="284" r:id="rId19"/>
    <p:sldId id="265" r:id="rId20"/>
    <p:sldId id="266" r:id="rId21"/>
    <p:sldId id="257" r:id="rId22"/>
    <p:sldId id="279" r:id="rId23"/>
    <p:sldId id="267"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lver State HHC" initials="SSH" lastIdx="1" clrIdx="0">
    <p:extLst>
      <p:ext uri="{19B8F6BF-5375-455C-9EA6-DF929625EA0E}">
        <p15:presenceInfo xmlns:p15="http://schemas.microsoft.com/office/powerpoint/2012/main" userId="Silver State HH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0" d="100"/>
          <a:sy n="110" d="100"/>
        </p:scale>
        <p:origin x="492"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02T05:20:23.075" idx="1">
    <p:pos x="5541" y="2063"/>
    <p:text>"The blockchain itself is actually a list of records, or blocks, which are connected in series cryptographically. Each block contains transaction data (like date, time, and amount) as well as the cryptographically secured unique electronic address of the parties to each transaction. Every block also stores a code called a “hash” that uniquely identifies it. Every user of Bitcoin’s blockchain has a copy of an entire transaction history. The fact of the transaction is public and unalterable due to hashes that link each block in the chain to the previous and next blocks. The nature of the transaction and the parties to it are private."</p:text>
    <p:extLst>
      <p:ext uri="{C676402C-5697-4E1C-873F-D02D1690AC5C}">
        <p15:threadingInfo xmlns:p15="http://schemas.microsoft.com/office/powerpoint/2012/main" timeZoneBias="420"/>
      </p:ext>
    </p:extLst>
  </p:cm>
</p:cmLst>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2835F4-C438-46C2-9393-FA2C28FF68E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0952103-A1F8-48DB-953C-CD7D5D8A96A6}">
      <dgm:prSet/>
      <dgm:spPr/>
      <dgm:t>
        <a:bodyPr/>
        <a:lstStyle/>
        <a:p>
          <a:r>
            <a:rPr lang="en-US"/>
            <a:t>Investing</a:t>
          </a:r>
        </a:p>
      </dgm:t>
    </dgm:pt>
    <dgm:pt modelId="{94AA94F1-0D06-40BF-A62A-882BB9166D6D}" type="parTrans" cxnId="{F98146D3-698F-4C6A-BA03-AEEF6F3E3396}">
      <dgm:prSet/>
      <dgm:spPr/>
      <dgm:t>
        <a:bodyPr/>
        <a:lstStyle/>
        <a:p>
          <a:endParaRPr lang="en-US"/>
        </a:p>
      </dgm:t>
    </dgm:pt>
    <dgm:pt modelId="{A9E17878-5506-4EBA-86C5-18F5075B5AC9}" type="sibTrans" cxnId="{F98146D3-698F-4C6A-BA03-AEEF6F3E3396}">
      <dgm:prSet/>
      <dgm:spPr/>
      <dgm:t>
        <a:bodyPr/>
        <a:lstStyle/>
        <a:p>
          <a:endParaRPr lang="en-US"/>
        </a:p>
      </dgm:t>
    </dgm:pt>
    <dgm:pt modelId="{49F58FBB-5FCB-42A8-9410-58082B7325F6}">
      <dgm:prSet/>
      <dgm:spPr/>
      <dgm:t>
        <a:bodyPr/>
        <a:lstStyle/>
        <a:p>
          <a:r>
            <a:rPr lang="en-US"/>
            <a:t>Inflation</a:t>
          </a:r>
        </a:p>
      </dgm:t>
    </dgm:pt>
    <dgm:pt modelId="{D4C14C83-BAB7-4A7F-BCE1-03F0D7208B1E}" type="parTrans" cxnId="{C7174169-BABF-4C2B-9EE6-B00676B5D970}">
      <dgm:prSet/>
      <dgm:spPr/>
      <dgm:t>
        <a:bodyPr/>
        <a:lstStyle/>
        <a:p>
          <a:endParaRPr lang="en-US"/>
        </a:p>
      </dgm:t>
    </dgm:pt>
    <dgm:pt modelId="{AF3A3C6E-1798-4F30-8B22-DB5504BC2456}" type="sibTrans" cxnId="{C7174169-BABF-4C2B-9EE6-B00676B5D970}">
      <dgm:prSet/>
      <dgm:spPr/>
      <dgm:t>
        <a:bodyPr/>
        <a:lstStyle/>
        <a:p>
          <a:endParaRPr lang="en-US"/>
        </a:p>
      </dgm:t>
    </dgm:pt>
    <dgm:pt modelId="{916D193A-3C5E-4DAC-9F69-76E189B95828}">
      <dgm:prSet/>
      <dgm:spPr/>
      <dgm:t>
        <a:bodyPr/>
        <a:lstStyle/>
        <a:p>
          <a:r>
            <a:rPr lang="en-US"/>
            <a:t>Income</a:t>
          </a:r>
        </a:p>
      </dgm:t>
    </dgm:pt>
    <dgm:pt modelId="{74684CCC-79DA-4015-AEAC-CDC0771740D6}" type="parTrans" cxnId="{F49EFC40-CD7C-4060-BA12-95C955AC02F7}">
      <dgm:prSet/>
      <dgm:spPr/>
      <dgm:t>
        <a:bodyPr/>
        <a:lstStyle/>
        <a:p>
          <a:endParaRPr lang="en-US"/>
        </a:p>
      </dgm:t>
    </dgm:pt>
    <dgm:pt modelId="{5E913C1C-2868-476C-844C-B8499BA5434F}" type="sibTrans" cxnId="{F49EFC40-CD7C-4060-BA12-95C955AC02F7}">
      <dgm:prSet/>
      <dgm:spPr/>
      <dgm:t>
        <a:bodyPr/>
        <a:lstStyle/>
        <a:p>
          <a:endParaRPr lang="en-US"/>
        </a:p>
      </dgm:t>
    </dgm:pt>
    <dgm:pt modelId="{B70383CD-7F3A-4DB1-9774-831CB3561709}">
      <dgm:prSet/>
      <dgm:spPr/>
      <dgm:t>
        <a:bodyPr/>
        <a:lstStyle/>
        <a:p>
          <a:r>
            <a:rPr lang="en-US"/>
            <a:t>Inevitable</a:t>
          </a:r>
        </a:p>
      </dgm:t>
    </dgm:pt>
    <dgm:pt modelId="{A9ED6AF8-7A65-478C-BE34-1E1F0762E6A0}" type="parTrans" cxnId="{84382950-7965-4D97-A40D-13AC68F0A9DA}">
      <dgm:prSet/>
      <dgm:spPr/>
      <dgm:t>
        <a:bodyPr/>
        <a:lstStyle/>
        <a:p>
          <a:endParaRPr lang="en-US"/>
        </a:p>
      </dgm:t>
    </dgm:pt>
    <dgm:pt modelId="{C42D90F4-A585-45A9-A7E0-3D3631A394C9}" type="sibTrans" cxnId="{84382950-7965-4D97-A40D-13AC68F0A9DA}">
      <dgm:prSet/>
      <dgm:spPr/>
      <dgm:t>
        <a:bodyPr/>
        <a:lstStyle/>
        <a:p>
          <a:endParaRPr lang="en-US"/>
        </a:p>
      </dgm:t>
    </dgm:pt>
    <dgm:pt modelId="{A4BA8F93-FEA7-414C-A7AC-C059A28F14E6}" type="pres">
      <dgm:prSet presAssocID="{3D2835F4-C438-46C2-9393-FA2C28FF68E4}" presName="linear" presStyleCnt="0">
        <dgm:presLayoutVars>
          <dgm:animLvl val="lvl"/>
          <dgm:resizeHandles val="exact"/>
        </dgm:presLayoutVars>
      </dgm:prSet>
      <dgm:spPr/>
    </dgm:pt>
    <dgm:pt modelId="{3A228881-E9C9-4F56-A3E1-5F8FB015875F}" type="pres">
      <dgm:prSet presAssocID="{C0952103-A1F8-48DB-953C-CD7D5D8A96A6}" presName="parentText" presStyleLbl="node1" presStyleIdx="0" presStyleCnt="4">
        <dgm:presLayoutVars>
          <dgm:chMax val="0"/>
          <dgm:bulletEnabled val="1"/>
        </dgm:presLayoutVars>
      </dgm:prSet>
      <dgm:spPr/>
    </dgm:pt>
    <dgm:pt modelId="{8BF4EFC0-9FF3-46EC-9289-72F8385327E9}" type="pres">
      <dgm:prSet presAssocID="{A9E17878-5506-4EBA-86C5-18F5075B5AC9}" presName="spacer" presStyleCnt="0"/>
      <dgm:spPr/>
    </dgm:pt>
    <dgm:pt modelId="{BEBD6988-365A-4FB8-8F66-8BD7C191BB95}" type="pres">
      <dgm:prSet presAssocID="{49F58FBB-5FCB-42A8-9410-58082B7325F6}" presName="parentText" presStyleLbl="node1" presStyleIdx="1" presStyleCnt="4">
        <dgm:presLayoutVars>
          <dgm:chMax val="0"/>
          <dgm:bulletEnabled val="1"/>
        </dgm:presLayoutVars>
      </dgm:prSet>
      <dgm:spPr/>
    </dgm:pt>
    <dgm:pt modelId="{CEAD3FFD-4F4B-44DB-AEB2-F23CE13B1468}" type="pres">
      <dgm:prSet presAssocID="{AF3A3C6E-1798-4F30-8B22-DB5504BC2456}" presName="spacer" presStyleCnt="0"/>
      <dgm:spPr/>
    </dgm:pt>
    <dgm:pt modelId="{2C5A5D64-ECC0-499C-BC69-EAE9CA6C2904}" type="pres">
      <dgm:prSet presAssocID="{916D193A-3C5E-4DAC-9F69-76E189B95828}" presName="parentText" presStyleLbl="node1" presStyleIdx="2" presStyleCnt="4">
        <dgm:presLayoutVars>
          <dgm:chMax val="0"/>
          <dgm:bulletEnabled val="1"/>
        </dgm:presLayoutVars>
      </dgm:prSet>
      <dgm:spPr/>
    </dgm:pt>
    <dgm:pt modelId="{866CEC3B-089C-43C7-8451-393422A1E376}" type="pres">
      <dgm:prSet presAssocID="{5E913C1C-2868-476C-844C-B8499BA5434F}" presName="spacer" presStyleCnt="0"/>
      <dgm:spPr/>
    </dgm:pt>
    <dgm:pt modelId="{E884222F-F418-4773-84AE-1C9D9657D24B}" type="pres">
      <dgm:prSet presAssocID="{B70383CD-7F3A-4DB1-9774-831CB3561709}" presName="parentText" presStyleLbl="node1" presStyleIdx="3" presStyleCnt="4">
        <dgm:presLayoutVars>
          <dgm:chMax val="0"/>
          <dgm:bulletEnabled val="1"/>
        </dgm:presLayoutVars>
      </dgm:prSet>
      <dgm:spPr/>
    </dgm:pt>
  </dgm:ptLst>
  <dgm:cxnLst>
    <dgm:cxn modelId="{CB44081A-A43C-475A-AA49-CBE4F3789702}" type="presOf" srcId="{3D2835F4-C438-46C2-9393-FA2C28FF68E4}" destId="{A4BA8F93-FEA7-414C-A7AC-C059A28F14E6}" srcOrd="0" destOrd="0" presId="urn:microsoft.com/office/officeart/2005/8/layout/vList2"/>
    <dgm:cxn modelId="{20899F1B-0D19-436C-8B06-5DEC8C5BC4A4}" type="presOf" srcId="{C0952103-A1F8-48DB-953C-CD7D5D8A96A6}" destId="{3A228881-E9C9-4F56-A3E1-5F8FB015875F}" srcOrd="0" destOrd="0" presId="urn:microsoft.com/office/officeart/2005/8/layout/vList2"/>
    <dgm:cxn modelId="{91EE202E-4BEB-4C1B-BF2F-3176CD5DAED7}" type="presOf" srcId="{B70383CD-7F3A-4DB1-9774-831CB3561709}" destId="{E884222F-F418-4773-84AE-1C9D9657D24B}" srcOrd="0" destOrd="0" presId="urn:microsoft.com/office/officeart/2005/8/layout/vList2"/>
    <dgm:cxn modelId="{9362C131-67CF-46A2-8FFE-BAA6FC5C71F6}" type="presOf" srcId="{49F58FBB-5FCB-42A8-9410-58082B7325F6}" destId="{BEBD6988-365A-4FB8-8F66-8BD7C191BB95}" srcOrd="0" destOrd="0" presId="urn:microsoft.com/office/officeart/2005/8/layout/vList2"/>
    <dgm:cxn modelId="{F49EFC40-CD7C-4060-BA12-95C955AC02F7}" srcId="{3D2835F4-C438-46C2-9393-FA2C28FF68E4}" destId="{916D193A-3C5E-4DAC-9F69-76E189B95828}" srcOrd="2" destOrd="0" parTransId="{74684CCC-79DA-4015-AEAC-CDC0771740D6}" sibTransId="{5E913C1C-2868-476C-844C-B8499BA5434F}"/>
    <dgm:cxn modelId="{C7174169-BABF-4C2B-9EE6-B00676B5D970}" srcId="{3D2835F4-C438-46C2-9393-FA2C28FF68E4}" destId="{49F58FBB-5FCB-42A8-9410-58082B7325F6}" srcOrd="1" destOrd="0" parTransId="{D4C14C83-BAB7-4A7F-BCE1-03F0D7208B1E}" sibTransId="{AF3A3C6E-1798-4F30-8B22-DB5504BC2456}"/>
    <dgm:cxn modelId="{84382950-7965-4D97-A40D-13AC68F0A9DA}" srcId="{3D2835F4-C438-46C2-9393-FA2C28FF68E4}" destId="{B70383CD-7F3A-4DB1-9774-831CB3561709}" srcOrd="3" destOrd="0" parTransId="{A9ED6AF8-7A65-478C-BE34-1E1F0762E6A0}" sibTransId="{C42D90F4-A585-45A9-A7E0-3D3631A394C9}"/>
    <dgm:cxn modelId="{F98146D3-698F-4C6A-BA03-AEEF6F3E3396}" srcId="{3D2835F4-C438-46C2-9393-FA2C28FF68E4}" destId="{C0952103-A1F8-48DB-953C-CD7D5D8A96A6}" srcOrd="0" destOrd="0" parTransId="{94AA94F1-0D06-40BF-A62A-882BB9166D6D}" sibTransId="{A9E17878-5506-4EBA-86C5-18F5075B5AC9}"/>
    <dgm:cxn modelId="{530BBAEC-2513-456D-BCD4-38732076263D}" type="presOf" srcId="{916D193A-3C5E-4DAC-9F69-76E189B95828}" destId="{2C5A5D64-ECC0-499C-BC69-EAE9CA6C2904}" srcOrd="0" destOrd="0" presId="urn:microsoft.com/office/officeart/2005/8/layout/vList2"/>
    <dgm:cxn modelId="{FA147F10-D0BA-4B73-A156-3308A07D1100}" type="presParOf" srcId="{A4BA8F93-FEA7-414C-A7AC-C059A28F14E6}" destId="{3A228881-E9C9-4F56-A3E1-5F8FB015875F}" srcOrd="0" destOrd="0" presId="urn:microsoft.com/office/officeart/2005/8/layout/vList2"/>
    <dgm:cxn modelId="{E6E10A9E-F163-45F2-B5A5-7ACED994FF59}" type="presParOf" srcId="{A4BA8F93-FEA7-414C-A7AC-C059A28F14E6}" destId="{8BF4EFC0-9FF3-46EC-9289-72F8385327E9}" srcOrd="1" destOrd="0" presId="urn:microsoft.com/office/officeart/2005/8/layout/vList2"/>
    <dgm:cxn modelId="{CB8AAA09-DF72-41D7-B10F-3B14BD586A1D}" type="presParOf" srcId="{A4BA8F93-FEA7-414C-A7AC-C059A28F14E6}" destId="{BEBD6988-365A-4FB8-8F66-8BD7C191BB95}" srcOrd="2" destOrd="0" presId="urn:microsoft.com/office/officeart/2005/8/layout/vList2"/>
    <dgm:cxn modelId="{E8C4CCDD-26F2-4880-9C06-094F6A0DC77F}" type="presParOf" srcId="{A4BA8F93-FEA7-414C-A7AC-C059A28F14E6}" destId="{CEAD3FFD-4F4B-44DB-AEB2-F23CE13B1468}" srcOrd="3" destOrd="0" presId="urn:microsoft.com/office/officeart/2005/8/layout/vList2"/>
    <dgm:cxn modelId="{FA627FAD-0FDC-4B6B-8158-D28F88A82E27}" type="presParOf" srcId="{A4BA8F93-FEA7-414C-A7AC-C059A28F14E6}" destId="{2C5A5D64-ECC0-499C-BC69-EAE9CA6C2904}" srcOrd="4" destOrd="0" presId="urn:microsoft.com/office/officeart/2005/8/layout/vList2"/>
    <dgm:cxn modelId="{13758524-9996-46DF-8E79-F2FAC71F2949}" type="presParOf" srcId="{A4BA8F93-FEA7-414C-A7AC-C059A28F14E6}" destId="{866CEC3B-089C-43C7-8451-393422A1E376}" srcOrd="5" destOrd="0" presId="urn:microsoft.com/office/officeart/2005/8/layout/vList2"/>
    <dgm:cxn modelId="{68BFD108-6EED-463C-806C-87C6B8373A11}" type="presParOf" srcId="{A4BA8F93-FEA7-414C-A7AC-C059A28F14E6}" destId="{E884222F-F418-4773-84AE-1C9D9657D24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8051A0-253C-4F79-8424-1551662455C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3D10EDE-909C-4F2E-9A6E-9CD8A79F6F1E}">
      <dgm:prSet/>
      <dgm:spPr/>
      <dgm:t>
        <a:bodyPr/>
        <a:lstStyle/>
        <a:p>
          <a:r>
            <a:rPr lang="en-US"/>
            <a:t>How has the historical prices of various cryptocurrencies changed over time?</a:t>
          </a:r>
        </a:p>
      </dgm:t>
    </dgm:pt>
    <dgm:pt modelId="{6032936F-AA14-4C3D-8170-F5A91A581FD8}" type="parTrans" cxnId="{1FEE3E4C-9010-464B-8467-F11B19446249}">
      <dgm:prSet/>
      <dgm:spPr/>
      <dgm:t>
        <a:bodyPr/>
        <a:lstStyle/>
        <a:p>
          <a:endParaRPr lang="en-US"/>
        </a:p>
      </dgm:t>
    </dgm:pt>
    <dgm:pt modelId="{5BF879E5-268A-4B46-BCCE-9B77CDA3C124}" type="sibTrans" cxnId="{1FEE3E4C-9010-464B-8467-F11B19446249}">
      <dgm:prSet/>
      <dgm:spPr/>
      <dgm:t>
        <a:bodyPr/>
        <a:lstStyle/>
        <a:p>
          <a:endParaRPr lang="en-US"/>
        </a:p>
      </dgm:t>
    </dgm:pt>
    <dgm:pt modelId="{A0ABEEB0-2666-490B-9412-229C2C8A2FDF}">
      <dgm:prSet/>
      <dgm:spPr/>
      <dgm:t>
        <a:bodyPr/>
        <a:lstStyle/>
        <a:p>
          <a:r>
            <a:rPr lang="en-US"/>
            <a:t>How do price fluctuations of currencies correlate with each other?</a:t>
          </a:r>
        </a:p>
      </dgm:t>
    </dgm:pt>
    <dgm:pt modelId="{305F5683-1C7D-44C9-8324-31A0E007B2C4}" type="parTrans" cxnId="{32791837-7C5E-43D6-9E4C-80E64B5D004B}">
      <dgm:prSet/>
      <dgm:spPr/>
      <dgm:t>
        <a:bodyPr/>
        <a:lstStyle/>
        <a:p>
          <a:endParaRPr lang="en-US"/>
        </a:p>
      </dgm:t>
    </dgm:pt>
    <dgm:pt modelId="{A0C657E6-64EA-4F59-902C-DA329D30E27A}" type="sibTrans" cxnId="{32791837-7C5E-43D6-9E4C-80E64B5D004B}">
      <dgm:prSet/>
      <dgm:spPr/>
      <dgm:t>
        <a:bodyPr/>
        <a:lstStyle/>
        <a:p>
          <a:endParaRPr lang="en-US"/>
        </a:p>
      </dgm:t>
    </dgm:pt>
    <dgm:pt modelId="{19734DD1-D105-4011-B6FF-874EB95A33FF}" type="pres">
      <dgm:prSet presAssocID="{DC8051A0-253C-4F79-8424-1551662455C6}" presName="linear" presStyleCnt="0">
        <dgm:presLayoutVars>
          <dgm:animLvl val="lvl"/>
          <dgm:resizeHandles val="exact"/>
        </dgm:presLayoutVars>
      </dgm:prSet>
      <dgm:spPr/>
    </dgm:pt>
    <dgm:pt modelId="{28A3289B-CBA8-4509-AB8E-1ECF028B270B}" type="pres">
      <dgm:prSet presAssocID="{83D10EDE-909C-4F2E-9A6E-9CD8A79F6F1E}" presName="parentText" presStyleLbl="node1" presStyleIdx="0" presStyleCnt="2">
        <dgm:presLayoutVars>
          <dgm:chMax val="0"/>
          <dgm:bulletEnabled val="1"/>
        </dgm:presLayoutVars>
      </dgm:prSet>
      <dgm:spPr/>
    </dgm:pt>
    <dgm:pt modelId="{AD41D62B-8558-4E32-9CB5-8476BC6E1995}" type="pres">
      <dgm:prSet presAssocID="{5BF879E5-268A-4B46-BCCE-9B77CDA3C124}" presName="spacer" presStyleCnt="0"/>
      <dgm:spPr/>
    </dgm:pt>
    <dgm:pt modelId="{D2EB9981-AD35-4DE0-B94A-4C6F14C7060B}" type="pres">
      <dgm:prSet presAssocID="{A0ABEEB0-2666-490B-9412-229C2C8A2FDF}" presName="parentText" presStyleLbl="node1" presStyleIdx="1" presStyleCnt="2">
        <dgm:presLayoutVars>
          <dgm:chMax val="0"/>
          <dgm:bulletEnabled val="1"/>
        </dgm:presLayoutVars>
      </dgm:prSet>
      <dgm:spPr/>
    </dgm:pt>
  </dgm:ptLst>
  <dgm:cxnLst>
    <dgm:cxn modelId="{32791837-7C5E-43D6-9E4C-80E64B5D004B}" srcId="{DC8051A0-253C-4F79-8424-1551662455C6}" destId="{A0ABEEB0-2666-490B-9412-229C2C8A2FDF}" srcOrd="1" destOrd="0" parTransId="{305F5683-1C7D-44C9-8324-31A0E007B2C4}" sibTransId="{A0C657E6-64EA-4F59-902C-DA329D30E27A}"/>
    <dgm:cxn modelId="{1FEE3E4C-9010-464B-8467-F11B19446249}" srcId="{DC8051A0-253C-4F79-8424-1551662455C6}" destId="{83D10EDE-909C-4F2E-9A6E-9CD8A79F6F1E}" srcOrd="0" destOrd="0" parTransId="{6032936F-AA14-4C3D-8170-F5A91A581FD8}" sibTransId="{5BF879E5-268A-4B46-BCCE-9B77CDA3C124}"/>
    <dgm:cxn modelId="{A7247CB9-FD11-4FF2-9A96-C0F163AD5E5D}" type="presOf" srcId="{A0ABEEB0-2666-490B-9412-229C2C8A2FDF}" destId="{D2EB9981-AD35-4DE0-B94A-4C6F14C7060B}" srcOrd="0" destOrd="0" presId="urn:microsoft.com/office/officeart/2005/8/layout/vList2"/>
    <dgm:cxn modelId="{FBBD30D7-7C8E-4262-AC8E-26A00FF545DE}" type="presOf" srcId="{83D10EDE-909C-4F2E-9A6E-9CD8A79F6F1E}" destId="{28A3289B-CBA8-4509-AB8E-1ECF028B270B}" srcOrd="0" destOrd="0" presId="urn:microsoft.com/office/officeart/2005/8/layout/vList2"/>
    <dgm:cxn modelId="{89124DED-674B-4645-8755-3C549D77D840}" type="presOf" srcId="{DC8051A0-253C-4F79-8424-1551662455C6}" destId="{19734DD1-D105-4011-B6FF-874EB95A33FF}" srcOrd="0" destOrd="0" presId="urn:microsoft.com/office/officeart/2005/8/layout/vList2"/>
    <dgm:cxn modelId="{98641AA1-6230-47CC-BF6B-57EEBEB13442}" type="presParOf" srcId="{19734DD1-D105-4011-B6FF-874EB95A33FF}" destId="{28A3289B-CBA8-4509-AB8E-1ECF028B270B}" srcOrd="0" destOrd="0" presId="urn:microsoft.com/office/officeart/2005/8/layout/vList2"/>
    <dgm:cxn modelId="{29F3C222-0B2F-4201-8A28-BB86C2B32C10}" type="presParOf" srcId="{19734DD1-D105-4011-B6FF-874EB95A33FF}" destId="{AD41D62B-8558-4E32-9CB5-8476BC6E1995}" srcOrd="1" destOrd="0" presId="urn:microsoft.com/office/officeart/2005/8/layout/vList2"/>
    <dgm:cxn modelId="{0909464F-FA09-4607-8180-389A584C681C}" type="presParOf" srcId="{19734DD1-D105-4011-B6FF-874EB95A33FF}" destId="{D2EB9981-AD35-4DE0-B94A-4C6F14C7060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E3D058-9F19-4764-A16F-F6EA6D2EA6E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D4C4C92-3727-4088-9705-EE14895BF268}">
      <dgm:prSet/>
      <dgm:spPr/>
      <dgm:t>
        <a:bodyPr/>
        <a:lstStyle/>
        <a:p>
          <a:pPr>
            <a:lnSpc>
              <a:spcPct val="100000"/>
            </a:lnSpc>
          </a:pPr>
          <a:r>
            <a:rPr lang="en-US"/>
            <a:t>Cryptocurrency prices have overall steadily increased since the beginning of the cryptocurrency market</a:t>
          </a:r>
        </a:p>
      </dgm:t>
    </dgm:pt>
    <dgm:pt modelId="{4F1A81F0-B41C-4685-B87F-7760AA2B9FDE}" type="parTrans" cxnId="{81054555-50B2-472F-8287-0BFCFE4B6DED}">
      <dgm:prSet/>
      <dgm:spPr/>
      <dgm:t>
        <a:bodyPr/>
        <a:lstStyle/>
        <a:p>
          <a:endParaRPr lang="en-US"/>
        </a:p>
      </dgm:t>
    </dgm:pt>
    <dgm:pt modelId="{5984C600-35AD-481B-89FA-05C87287BAFD}" type="sibTrans" cxnId="{81054555-50B2-472F-8287-0BFCFE4B6DED}">
      <dgm:prSet/>
      <dgm:spPr/>
      <dgm:t>
        <a:bodyPr/>
        <a:lstStyle/>
        <a:p>
          <a:pPr>
            <a:lnSpc>
              <a:spcPct val="100000"/>
            </a:lnSpc>
          </a:pPr>
          <a:endParaRPr lang="en-US"/>
        </a:p>
      </dgm:t>
    </dgm:pt>
    <dgm:pt modelId="{E1C8D7BF-464D-4588-8B98-6AB8A86FACBE}">
      <dgm:prSet/>
      <dgm:spPr/>
      <dgm:t>
        <a:bodyPr/>
        <a:lstStyle/>
        <a:p>
          <a:pPr>
            <a:lnSpc>
              <a:spcPct val="100000"/>
            </a:lnSpc>
          </a:pPr>
          <a:r>
            <a:rPr lang="en-US"/>
            <a:t>Cryptocurrencies have a definite correlation to one another and in particular follow the trends of Bitcoin more than any other cryptocurrency</a:t>
          </a:r>
        </a:p>
      </dgm:t>
    </dgm:pt>
    <dgm:pt modelId="{6CEA771E-A55D-46EC-97A9-7D079964F5B7}" type="parTrans" cxnId="{31B2B5FE-E8D4-4627-9D48-FB670DDB2FCB}">
      <dgm:prSet/>
      <dgm:spPr/>
      <dgm:t>
        <a:bodyPr/>
        <a:lstStyle/>
        <a:p>
          <a:endParaRPr lang="en-US"/>
        </a:p>
      </dgm:t>
    </dgm:pt>
    <dgm:pt modelId="{1A6E92FC-0677-4AE0-8200-49CD44000FCF}" type="sibTrans" cxnId="{31B2B5FE-E8D4-4627-9D48-FB670DDB2FCB}">
      <dgm:prSet/>
      <dgm:spPr/>
      <dgm:t>
        <a:bodyPr/>
        <a:lstStyle/>
        <a:p>
          <a:endParaRPr lang="en-US"/>
        </a:p>
      </dgm:t>
    </dgm:pt>
    <dgm:pt modelId="{60A1BEF1-3CD1-4DE6-9CAB-BF926A84D292}" type="pres">
      <dgm:prSet presAssocID="{29E3D058-9F19-4764-A16F-F6EA6D2EA6EB}" presName="root" presStyleCnt="0">
        <dgm:presLayoutVars>
          <dgm:dir/>
          <dgm:resizeHandles val="exact"/>
        </dgm:presLayoutVars>
      </dgm:prSet>
      <dgm:spPr/>
    </dgm:pt>
    <dgm:pt modelId="{D02FCA4E-D974-43FA-AD17-7D90E0F11A35}" type="pres">
      <dgm:prSet presAssocID="{29E3D058-9F19-4764-A16F-F6EA6D2EA6EB}" presName="container" presStyleCnt="0">
        <dgm:presLayoutVars>
          <dgm:dir/>
          <dgm:resizeHandles val="exact"/>
        </dgm:presLayoutVars>
      </dgm:prSet>
      <dgm:spPr/>
    </dgm:pt>
    <dgm:pt modelId="{2A464483-77AE-482D-8F01-ED6A0158EF01}" type="pres">
      <dgm:prSet presAssocID="{9D4C4C92-3727-4088-9705-EE14895BF268}" presName="compNode" presStyleCnt="0"/>
      <dgm:spPr/>
    </dgm:pt>
    <dgm:pt modelId="{33548F0B-8EBB-4EB9-9B0B-4F689DF3CE58}" type="pres">
      <dgm:prSet presAssocID="{9D4C4C92-3727-4088-9705-EE14895BF268}" presName="iconBgRect" presStyleLbl="bgShp" presStyleIdx="0" presStyleCnt="2"/>
      <dgm:spPr/>
    </dgm:pt>
    <dgm:pt modelId="{688E48CA-BDC6-4361-B273-C940F5371675}" type="pres">
      <dgm:prSet presAssocID="{9D4C4C92-3727-4088-9705-EE14895BF26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C402F918-6A4D-4ADE-B476-0098F7C81B82}" type="pres">
      <dgm:prSet presAssocID="{9D4C4C92-3727-4088-9705-EE14895BF268}" presName="spaceRect" presStyleCnt="0"/>
      <dgm:spPr/>
    </dgm:pt>
    <dgm:pt modelId="{D3DF5F0E-0A4C-408A-AB4D-81208C7C9AA8}" type="pres">
      <dgm:prSet presAssocID="{9D4C4C92-3727-4088-9705-EE14895BF268}" presName="textRect" presStyleLbl="revTx" presStyleIdx="0" presStyleCnt="2">
        <dgm:presLayoutVars>
          <dgm:chMax val="1"/>
          <dgm:chPref val="1"/>
        </dgm:presLayoutVars>
      </dgm:prSet>
      <dgm:spPr/>
    </dgm:pt>
    <dgm:pt modelId="{7BC5F736-AFA0-4CCA-BFFD-0B3ACD155CC1}" type="pres">
      <dgm:prSet presAssocID="{5984C600-35AD-481B-89FA-05C87287BAFD}" presName="sibTrans" presStyleLbl="sibTrans2D1" presStyleIdx="0" presStyleCnt="0"/>
      <dgm:spPr/>
    </dgm:pt>
    <dgm:pt modelId="{590609B3-F36A-4E70-9BF9-FC65F4ECA20E}" type="pres">
      <dgm:prSet presAssocID="{E1C8D7BF-464D-4588-8B98-6AB8A86FACBE}" presName="compNode" presStyleCnt="0"/>
      <dgm:spPr/>
    </dgm:pt>
    <dgm:pt modelId="{3BD61076-9C30-44B5-9062-2BCF2DEE538D}" type="pres">
      <dgm:prSet presAssocID="{E1C8D7BF-464D-4588-8B98-6AB8A86FACBE}" presName="iconBgRect" presStyleLbl="bgShp" presStyleIdx="1" presStyleCnt="2"/>
      <dgm:spPr/>
    </dgm:pt>
    <dgm:pt modelId="{867AD455-7229-4486-9DF8-74935306EC2F}" type="pres">
      <dgm:prSet presAssocID="{E1C8D7BF-464D-4588-8B98-6AB8A86FACB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NA"/>
        </a:ext>
      </dgm:extLst>
    </dgm:pt>
    <dgm:pt modelId="{29DD79FC-2C8D-45B4-BCC5-AF2360F0EAB0}" type="pres">
      <dgm:prSet presAssocID="{E1C8D7BF-464D-4588-8B98-6AB8A86FACBE}" presName="spaceRect" presStyleCnt="0"/>
      <dgm:spPr/>
    </dgm:pt>
    <dgm:pt modelId="{E2C9F8FF-CAEE-46F6-B639-D482544610F8}" type="pres">
      <dgm:prSet presAssocID="{E1C8D7BF-464D-4588-8B98-6AB8A86FACBE}" presName="textRect" presStyleLbl="revTx" presStyleIdx="1" presStyleCnt="2">
        <dgm:presLayoutVars>
          <dgm:chMax val="1"/>
          <dgm:chPref val="1"/>
        </dgm:presLayoutVars>
      </dgm:prSet>
      <dgm:spPr/>
    </dgm:pt>
  </dgm:ptLst>
  <dgm:cxnLst>
    <dgm:cxn modelId="{FCF7481C-4BDB-471D-B831-8CD793EF2E36}" type="presOf" srcId="{29E3D058-9F19-4764-A16F-F6EA6D2EA6EB}" destId="{60A1BEF1-3CD1-4DE6-9CAB-BF926A84D292}" srcOrd="0" destOrd="0" presId="urn:microsoft.com/office/officeart/2018/2/layout/IconCircleList"/>
    <dgm:cxn modelId="{0F14ED44-49BC-45A9-A063-6DA05AD630C0}" type="presOf" srcId="{9D4C4C92-3727-4088-9705-EE14895BF268}" destId="{D3DF5F0E-0A4C-408A-AB4D-81208C7C9AA8}" srcOrd="0" destOrd="0" presId="urn:microsoft.com/office/officeart/2018/2/layout/IconCircleList"/>
    <dgm:cxn modelId="{0A690455-49BA-4545-88A4-9D582CCDD4B2}" type="presOf" srcId="{5984C600-35AD-481B-89FA-05C87287BAFD}" destId="{7BC5F736-AFA0-4CCA-BFFD-0B3ACD155CC1}" srcOrd="0" destOrd="0" presId="urn:microsoft.com/office/officeart/2018/2/layout/IconCircleList"/>
    <dgm:cxn modelId="{81054555-50B2-472F-8287-0BFCFE4B6DED}" srcId="{29E3D058-9F19-4764-A16F-F6EA6D2EA6EB}" destId="{9D4C4C92-3727-4088-9705-EE14895BF268}" srcOrd="0" destOrd="0" parTransId="{4F1A81F0-B41C-4685-B87F-7760AA2B9FDE}" sibTransId="{5984C600-35AD-481B-89FA-05C87287BAFD}"/>
    <dgm:cxn modelId="{EFA108C9-3C7A-4FBE-A59E-257CBB7E724D}" type="presOf" srcId="{E1C8D7BF-464D-4588-8B98-6AB8A86FACBE}" destId="{E2C9F8FF-CAEE-46F6-B639-D482544610F8}" srcOrd="0" destOrd="0" presId="urn:microsoft.com/office/officeart/2018/2/layout/IconCircleList"/>
    <dgm:cxn modelId="{31B2B5FE-E8D4-4627-9D48-FB670DDB2FCB}" srcId="{29E3D058-9F19-4764-A16F-F6EA6D2EA6EB}" destId="{E1C8D7BF-464D-4588-8B98-6AB8A86FACBE}" srcOrd="1" destOrd="0" parTransId="{6CEA771E-A55D-46EC-97A9-7D079964F5B7}" sibTransId="{1A6E92FC-0677-4AE0-8200-49CD44000FCF}"/>
    <dgm:cxn modelId="{E7ACD7DA-66DC-4493-9DD2-F2ECD279377D}" type="presParOf" srcId="{60A1BEF1-3CD1-4DE6-9CAB-BF926A84D292}" destId="{D02FCA4E-D974-43FA-AD17-7D90E0F11A35}" srcOrd="0" destOrd="0" presId="urn:microsoft.com/office/officeart/2018/2/layout/IconCircleList"/>
    <dgm:cxn modelId="{47C6DD26-A22F-43AA-BB30-A62B2ECD47A3}" type="presParOf" srcId="{D02FCA4E-D974-43FA-AD17-7D90E0F11A35}" destId="{2A464483-77AE-482D-8F01-ED6A0158EF01}" srcOrd="0" destOrd="0" presId="urn:microsoft.com/office/officeart/2018/2/layout/IconCircleList"/>
    <dgm:cxn modelId="{C8EABD10-F0C5-4BD7-A0DC-3EC06100E58E}" type="presParOf" srcId="{2A464483-77AE-482D-8F01-ED6A0158EF01}" destId="{33548F0B-8EBB-4EB9-9B0B-4F689DF3CE58}" srcOrd="0" destOrd="0" presId="urn:microsoft.com/office/officeart/2018/2/layout/IconCircleList"/>
    <dgm:cxn modelId="{9E181988-A878-4F15-8B6A-2CC6A11A82AE}" type="presParOf" srcId="{2A464483-77AE-482D-8F01-ED6A0158EF01}" destId="{688E48CA-BDC6-4361-B273-C940F5371675}" srcOrd="1" destOrd="0" presId="urn:microsoft.com/office/officeart/2018/2/layout/IconCircleList"/>
    <dgm:cxn modelId="{AEEC4D44-EB4D-4448-BA07-F20B54B865B0}" type="presParOf" srcId="{2A464483-77AE-482D-8F01-ED6A0158EF01}" destId="{C402F918-6A4D-4ADE-B476-0098F7C81B82}" srcOrd="2" destOrd="0" presId="urn:microsoft.com/office/officeart/2018/2/layout/IconCircleList"/>
    <dgm:cxn modelId="{F71B5D26-D494-40B7-A37B-100785B5BF2D}" type="presParOf" srcId="{2A464483-77AE-482D-8F01-ED6A0158EF01}" destId="{D3DF5F0E-0A4C-408A-AB4D-81208C7C9AA8}" srcOrd="3" destOrd="0" presId="urn:microsoft.com/office/officeart/2018/2/layout/IconCircleList"/>
    <dgm:cxn modelId="{EBA374A7-4C80-40E2-B74E-9B6F89A729AC}" type="presParOf" srcId="{D02FCA4E-D974-43FA-AD17-7D90E0F11A35}" destId="{7BC5F736-AFA0-4CCA-BFFD-0B3ACD155CC1}" srcOrd="1" destOrd="0" presId="urn:microsoft.com/office/officeart/2018/2/layout/IconCircleList"/>
    <dgm:cxn modelId="{734296DF-AA09-4264-8803-B3C45A7B74FD}" type="presParOf" srcId="{D02FCA4E-D974-43FA-AD17-7D90E0F11A35}" destId="{590609B3-F36A-4E70-9BF9-FC65F4ECA20E}" srcOrd="2" destOrd="0" presId="urn:microsoft.com/office/officeart/2018/2/layout/IconCircleList"/>
    <dgm:cxn modelId="{6D7861DF-00A4-4D88-B928-B7CCCE0D28FA}" type="presParOf" srcId="{590609B3-F36A-4E70-9BF9-FC65F4ECA20E}" destId="{3BD61076-9C30-44B5-9062-2BCF2DEE538D}" srcOrd="0" destOrd="0" presId="urn:microsoft.com/office/officeart/2018/2/layout/IconCircleList"/>
    <dgm:cxn modelId="{05512823-C96D-44E4-B51A-1DA6D8BDD8D3}" type="presParOf" srcId="{590609B3-F36A-4E70-9BF9-FC65F4ECA20E}" destId="{867AD455-7229-4486-9DF8-74935306EC2F}" srcOrd="1" destOrd="0" presId="urn:microsoft.com/office/officeart/2018/2/layout/IconCircleList"/>
    <dgm:cxn modelId="{7B443E0C-F421-4D32-9B1C-BF2C0A6162FC}" type="presParOf" srcId="{590609B3-F36A-4E70-9BF9-FC65F4ECA20E}" destId="{29DD79FC-2C8D-45B4-BCC5-AF2360F0EAB0}" srcOrd="2" destOrd="0" presId="urn:microsoft.com/office/officeart/2018/2/layout/IconCircleList"/>
    <dgm:cxn modelId="{29668839-069C-4B67-82FA-D38CFAEAF4DB}" type="presParOf" srcId="{590609B3-F36A-4E70-9BF9-FC65F4ECA20E}" destId="{E2C9F8FF-CAEE-46F6-B639-D482544610F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228881-E9C9-4F56-A3E1-5F8FB015875F}">
      <dsp:nvSpPr>
        <dsp:cNvPr id="0" name=""/>
        <dsp:cNvSpPr/>
      </dsp:nvSpPr>
      <dsp:spPr>
        <a:xfrm>
          <a:off x="0" y="31779"/>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Investing</a:t>
          </a:r>
        </a:p>
      </dsp:txBody>
      <dsp:txXfrm>
        <a:off x="48005" y="79784"/>
        <a:ext cx="10419590" cy="887374"/>
      </dsp:txXfrm>
    </dsp:sp>
    <dsp:sp modelId="{BEBD6988-365A-4FB8-8F66-8BD7C191BB95}">
      <dsp:nvSpPr>
        <dsp:cNvPr id="0" name=""/>
        <dsp:cNvSpPr/>
      </dsp:nvSpPr>
      <dsp:spPr>
        <a:xfrm>
          <a:off x="0" y="1133244"/>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Inflation</a:t>
          </a:r>
        </a:p>
      </dsp:txBody>
      <dsp:txXfrm>
        <a:off x="48005" y="1181249"/>
        <a:ext cx="10419590" cy="887374"/>
      </dsp:txXfrm>
    </dsp:sp>
    <dsp:sp modelId="{2C5A5D64-ECC0-499C-BC69-EAE9CA6C2904}">
      <dsp:nvSpPr>
        <dsp:cNvPr id="0" name=""/>
        <dsp:cNvSpPr/>
      </dsp:nvSpPr>
      <dsp:spPr>
        <a:xfrm>
          <a:off x="0" y="2234709"/>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Income</a:t>
          </a:r>
        </a:p>
      </dsp:txBody>
      <dsp:txXfrm>
        <a:off x="48005" y="2282714"/>
        <a:ext cx="10419590" cy="887374"/>
      </dsp:txXfrm>
    </dsp:sp>
    <dsp:sp modelId="{E884222F-F418-4773-84AE-1C9D9657D24B}">
      <dsp:nvSpPr>
        <dsp:cNvPr id="0" name=""/>
        <dsp:cNvSpPr/>
      </dsp:nvSpPr>
      <dsp:spPr>
        <a:xfrm>
          <a:off x="0" y="3336174"/>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Inevitable</a:t>
          </a:r>
        </a:p>
      </dsp:txBody>
      <dsp:txXfrm>
        <a:off x="48005" y="3384179"/>
        <a:ext cx="10419590" cy="8873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A3289B-CBA8-4509-AB8E-1ECF028B270B}">
      <dsp:nvSpPr>
        <dsp:cNvPr id="0" name=""/>
        <dsp:cNvSpPr/>
      </dsp:nvSpPr>
      <dsp:spPr>
        <a:xfrm>
          <a:off x="0" y="608003"/>
          <a:ext cx="6263640" cy="208961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How has the historical prices of various cryptocurrencies changed over time?</a:t>
          </a:r>
        </a:p>
      </dsp:txBody>
      <dsp:txXfrm>
        <a:off x="102007" y="710010"/>
        <a:ext cx="6059626" cy="1885605"/>
      </dsp:txXfrm>
    </dsp:sp>
    <dsp:sp modelId="{D2EB9981-AD35-4DE0-B94A-4C6F14C7060B}">
      <dsp:nvSpPr>
        <dsp:cNvPr id="0" name=""/>
        <dsp:cNvSpPr/>
      </dsp:nvSpPr>
      <dsp:spPr>
        <a:xfrm>
          <a:off x="0" y="2807063"/>
          <a:ext cx="6263640" cy="208961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How do price fluctuations of currencies correlate with each other?</a:t>
          </a:r>
        </a:p>
      </dsp:txBody>
      <dsp:txXfrm>
        <a:off x="102007" y="2909070"/>
        <a:ext cx="6059626" cy="18856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48F0B-8EBB-4EB9-9B0B-4F689DF3CE58}">
      <dsp:nvSpPr>
        <dsp:cNvPr id="0" name=""/>
        <dsp:cNvSpPr/>
      </dsp:nvSpPr>
      <dsp:spPr>
        <a:xfrm>
          <a:off x="212335"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8E48CA-BDC6-4361-B273-C940F5371675}">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DF5F0E-0A4C-408A-AB4D-81208C7C9AA8}">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Cryptocurrency prices have overall steadily increased since the beginning of the cryptocurrency market</a:t>
          </a:r>
        </a:p>
      </dsp:txBody>
      <dsp:txXfrm>
        <a:off x="1834517" y="1507711"/>
        <a:ext cx="3148942" cy="1335915"/>
      </dsp:txXfrm>
    </dsp:sp>
    <dsp:sp modelId="{3BD61076-9C30-44B5-9062-2BCF2DEE538D}">
      <dsp:nvSpPr>
        <dsp:cNvPr id="0" name=""/>
        <dsp:cNvSpPr/>
      </dsp:nvSpPr>
      <dsp:spPr>
        <a:xfrm>
          <a:off x="5532139"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7AD455-7229-4486-9DF8-74935306EC2F}">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C9F8FF-CAEE-46F6-B639-D482544610F8}">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Cryptocurrencies have a definite correlation to one another and in particular follow the trends of Bitcoin more than any other cryptocurrency</a:t>
          </a:r>
        </a:p>
      </dsp:txBody>
      <dsp:txXfrm>
        <a:off x="7154322" y="1507711"/>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4CC41-B0F4-4CFA-8468-803B91CF29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0BAD46-8E13-4B28-A3DB-19B0A8E7DB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C65A0A-D1EC-4ACB-BA09-79AAA8E2E750}"/>
              </a:ext>
            </a:extLst>
          </p:cNvPr>
          <p:cNvSpPr>
            <a:spLocks noGrp="1"/>
          </p:cNvSpPr>
          <p:nvPr>
            <p:ph type="dt" sz="half" idx="10"/>
          </p:nvPr>
        </p:nvSpPr>
        <p:spPr/>
        <p:txBody>
          <a:bodyPr/>
          <a:lstStyle/>
          <a:p>
            <a:fld id="{76969C88-B244-455D-A017-012B25B1ACDD}" type="datetimeFigureOut">
              <a:rPr lang="en-US" smtClean="0"/>
              <a:t>6/30/2021</a:t>
            </a:fld>
            <a:endParaRPr lang="en-US"/>
          </a:p>
        </p:txBody>
      </p:sp>
      <p:sp>
        <p:nvSpPr>
          <p:cNvPr id="5" name="Footer Placeholder 4">
            <a:extLst>
              <a:ext uri="{FF2B5EF4-FFF2-40B4-BE49-F238E27FC236}">
                <a16:creationId xmlns:a16="http://schemas.microsoft.com/office/drawing/2014/main" id="{D6A0FD77-314C-4788-BF1A-7C449B59F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5664BC-E62B-490B-99FE-2BA2B7E2CC6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13122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47AEA-78A8-41FD-A4AA-939E4532D1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47DEDB-8D18-461D-9C5D-F427541682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9D09C-788D-48C4-BD92-038C958455E3}"/>
              </a:ext>
            </a:extLst>
          </p:cNvPr>
          <p:cNvSpPr>
            <a:spLocks noGrp="1"/>
          </p:cNvSpPr>
          <p:nvPr>
            <p:ph type="dt" sz="half" idx="10"/>
          </p:nvPr>
        </p:nvSpPr>
        <p:spPr/>
        <p:txBody>
          <a:bodyPr/>
          <a:lstStyle/>
          <a:p>
            <a:fld id="{76969C88-B244-455D-A017-012B25B1ACDD}" type="datetimeFigureOut">
              <a:rPr lang="en-US" smtClean="0"/>
              <a:t>6/30/2021</a:t>
            </a:fld>
            <a:endParaRPr lang="en-US"/>
          </a:p>
        </p:txBody>
      </p:sp>
      <p:sp>
        <p:nvSpPr>
          <p:cNvPr id="5" name="Footer Placeholder 4">
            <a:extLst>
              <a:ext uri="{FF2B5EF4-FFF2-40B4-BE49-F238E27FC236}">
                <a16:creationId xmlns:a16="http://schemas.microsoft.com/office/drawing/2014/main" id="{8EEFCF42-D533-45D9-95C4-23B4885FFB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97BE6-6569-45C9-934F-52F5B216521B}"/>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38981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A2C005-2DFE-48BC-962D-9A91766BE3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F5F340-25BB-4B15-97CB-651EC8B67D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C83C9-4FEE-44C0-A355-A9BC63A48CA1}"/>
              </a:ext>
            </a:extLst>
          </p:cNvPr>
          <p:cNvSpPr>
            <a:spLocks noGrp="1"/>
          </p:cNvSpPr>
          <p:nvPr>
            <p:ph type="dt" sz="half" idx="10"/>
          </p:nvPr>
        </p:nvSpPr>
        <p:spPr/>
        <p:txBody>
          <a:bodyPr/>
          <a:lstStyle/>
          <a:p>
            <a:fld id="{76969C88-B244-455D-A017-012B25B1ACDD}" type="datetimeFigureOut">
              <a:rPr lang="en-US" smtClean="0"/>
              <a:t>6/30/2021</a:t>
            </a:fld>
            <a:endParaRPr lang="en-US"/>
          </a:p>
        </p:txBody>
      </p:sp>
      <p:sp>
        <p:nvSpPr>
          <p:cNvPr id="5" name="Footer Placeholder 4">
            <a:extLst>
              <a:ext uri="{FF2B5EF4-FFF2-40B4-BE49-F238E27FC236}">
                <a16:creationId xmlns:a16="http://schemas.microsoft.com/office/drawing/2014/main" id="{5DA63FF4-A9C8-4604-A327-B862D6903D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CF928E-39A7-4B6B-8229-B8AC37993E63}"/>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5103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70124-B13E-4AEA-8C1C-D90156C4F9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DF7A4E-A8C2-4C35-92A1-476F03CCD7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96435A-C485-48D8-B42B-AFF1E6EB1E53}"/>
              </a:ext>
            </a:extLst>
          </p:cNvPr>
          <p:cNvSpPr>
            <a:spLocks noGrp="1"/>
          </p:cNvSpPr>
          <p:nvPr>
            <p:ph type="dt" sz="half" idx="10"/>
          </p:nvPr>
        </p:nvSpPr>
        <p:spPr/>
        <p:txBody>
          <a:bodyPr/>
          <a:lstStyle/>
          <a:p>
            <a:fld id="{76969C88-B244-455D-A017-012B25B1ACDD}" type="datetimeFigureOut">
              <a:rPr lang="en-US" smtClean="0"/>
              <a:t>6/30/2021</a:t>
            </a:fld>
            <a:endParaRPr lang="en-US"/>
          </a:p>
        </p:txBody>
      </p:sp>
      <p:sp>
        <p:nvSpPr>
          <p:cNvPr id="5" name="Footer Placeholder 4">
            <a:extLst>
              <a:ext uri="{FF2B5EF4-FFF2-40B4-BE49-F238E27FC236}">
                <a16:creationId xmlns:a16="http://schemas.microsoft.com/office/drawing/2014/main" id="{61660B60-050E-43CA-870E-946CFD6D54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CCD581-9984-48BE-BF73-01D3E73EA9A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96379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80AE8-3917-4AD3-B1EF-9D9B0BCABC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E3A161-82E6-4901-81BC-624EC9A27B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D77B66-1569-41B9-8C10-9D39A9574B48}"/>
              </a:ext>
            </a:extLst>
          </p:cNvPr>
          <p:cNvSpPr>
            <a:spLocks noGrp="1"/>
          </p:cNvSpPr>
          <p:nvPr>
            <p:ph type="dt" sz="half" idx="10"/>
          </p:nvPr>
        </p:nvSpPr>
        <p:spPr/>
        <p:txBody>
          <a:bodyPr/>
          <a:lstStyle/>
          <a:p>
            <a:fld id="{76969C88-B244-455D-A017-012B25B1ACDD}" type="datetimeFigureOut">
              <a:rPr lang="en-US" smtClean="0"/>
              <a:t>6/30/2021</a:t>
            </a:fld>
            <a:endParaRPr lang="en-US"/>
          </a:p>
        </p:txBody>
      </p:sp>
      <p:sp>
        <p:nvSpPr>
          <p:cNvPr id="5" name="Footer Placeholder 4">
            <a:extLst>
              <a:ext uri="{FF2B5EF4-FFF2-40B4-BE49-F238E27FC236}">
                <a16:creationId xmlns:a16="http://schemas.microsoft.com/office/drawing/2014/main" id="{05E2177B-7E45-4EEC-937E-06B1AEC463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F522AC-0F9E-4A97-ADA1-2E923A1EAE7B}"/>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65174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9054-8CE8-44F5-9F27-9742389B18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B4A060-956D-4474-9A78-1A3A9FB0A0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593DA8-F854-4501-838F-E61828DEDB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6E764F-F74D-4F64-BDDF-7C9135888F67}"/>
              </a:ext>
            </a:extLst>
          </p:cNvPr>
          <p:cNvSpPr>
            <a:spLocks noGrp="1"/>
          </p:cNvSpPr>
          <p:nvPr>
            <p:ph type="dt" sz="half" idx="10"/>
          </p:nvPr>
        </p:nvSpPr>
        <p:spPr/>
        <p:txBody>
          <a:bodyPr/>
          <a:lstStyle/>
          <a:p>
            <a:fld id="{76969C88-B244-455D-A017-012B25B1ACDD}" type="datetimeFigureOut">
              <a:rPr lang="en-US" smtClean="0"/>
              <a:t>6/30/2021</a:t>
            </a:fld>
            <a:endParaRPr lang="en-US"/>
          </a:p>
        </p:txBody>
      </p:sp>
      <p:sp>
        <p:nvSpPr>
          <p:cNvPr id="6" name="Footer Placeholder 5">
            <a:extLst>
              <a:ext uri="{FF2B5EF4-FFF2-40B4-BE49-F238E27FC236}">
                <a16:creationId xmlns:a16="http://schemas.microsoft.com/office/drawing/2014/main" id="{2CD21B39-0299-4601-B201-01D72921F8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1C61A1-FC66-4E7C-B3D0-A44730D5AA09}"/>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14942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80B44-5759-4DC0-A947-36AEEB49B4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F37C27-F5A9-4901-860C-10AD95F2C7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8592C8-A08E-49D8-9F02-BF56316699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2B38A7-30D9-425A-9273-61CD7A1265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8E341B-7DF1-4F7B-946B-891F07458C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01FB6E-ECC4-4E8E-92C0-338402E6C409}"/>
              </a:ext>
            </a:extLst>
          </p:cNvPr>
          <p:cNvSpPr>
            <a:spLocks noGrp="1"/>
          </p:cNvSpPr>
          <p:nvPr>
            <p:ph type="dt" sz="half" idx="10"/>
          </p:nvPr>
        </p:nvSpPr>
        <p:spPr/>
        <p:txBody>
          <a:bodyPr/>
          <a:lstStyle/>
          <a:p>
            <a:fld id="{76969C88-B244-455D-A017-012B25B1ACDD}" type="datetimeFigureOut">
              <a:rPr lang="en-US" smtClean="0"/>
              <a:t>6/30/2021</a:t>
            </a:fld>
            <a:endParaRPr lang="en-US"/>
          </a:p>
        </p:txBody>
      </p:sp>
      <p:sp>
        <p:nvSpPr>
          <p:cNvPr id="8" name="Footer Placeholder 7">
            <a:extLst>
              <a:ext uri="{FF2B5EF4-FFF2-40B4-BE49-F238E27FC236}">
                <a16:creationId xmlns:a16="http://schemas.microsoft.com/office/drawing/2014/main" id="{BB100B2B-DF27-477B-B233-BF157A7EDC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F946E7-98FC-4ABB-AC8A-56214D83D7C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1527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0EE87-4415-41DF-9E09-D39C0CB0F8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E655AA-0988-4858-AABB-BFC60CA23D04}"/>
              </a:ext>
            </a:extLst>
          </p:cNvPr>
          <p:cNvSpPr>
            <a:spLocks noGrp="1"/>
          </p:cNvSpPr>
          <p:nvPr>
            <p:ph type="dt" sz="half" idx="10"/>
          </p:nvPr>
        </p:nvSpPr>
        <p:spPr/>
        <p:txBody>
          <a:bodyPr/>
          <a:lstStyle/>
          <a:p>
            <a:fld id="{76969C88-B244-455D-A017-012B25B1ACDD}" type="datetimeFigureOut">
              <a:rPr lang="en-US" smtClean="0"/>
              <a:t>6/30/2021</a:t>
            </a:fld>
            <a:endParaRPr lang="en-US"/>
          </a:p>
        </p:txBody>
      </p:sp>
      <p:sp>
        <p:nvSpPr>
          <p:cNvPr id="4" name="Footer Placeholder 3">
            <a:extLst>
              <a:ext uri="{FF2B5EF4-FFF2-40B4-BE49-F238E27FC236}">
                <a16:creationId xmlns:a16="http://schemas.microsoft.com/office/drawing/2014/main" id="{13553B57-6005-445E-A6C6-ED8E0C0583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0F2F27-7466-4883-8304-E126DD46C69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83353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8F8FDB-51DA-4C39-8D56-FC6481C85B45}"/>
              </a:ext>
            </a:extLst>
          </p:cNvPr>
          <p:cNvSpPr>
            <a:spLocks noGrp="1"/>
          </p:cNvSpPr>
          <p:nvPr>
            <p:ph type="dt" sz="half" idx="10"/>
          </p:nvPr>
        </p:nvSpPr>
        <p:spPr/>
        <p:txBody>
          <a:bodyPr/>
          <a:lstStyle/>
          <a:p>
            <a:fld id="{76969C88-B244-455D-A017-012B25B1ACDD}" type="datetimeFigureOut">
              <a:rPr lang="en-US" smtClean="0"/>
              <a:t>6/30/2021</a:t>
            </a:fld>
            <a:endParaRPr lang="en-US"/>
          </a:p>
        </p:txBody>
      </p:sp>
      <p:sp>
        <p:nvSpPr>
          <p:cNvPr id="3" name="Footer Placeholder 2">
            <a:extLst>
              <a:ext uri="{FF2B5EF4-FFF2-40B4-BE49-F238E27FC236}">
                <a16:creationId xmlns:a16="http://schemas.microsoft.com/office/drawing/2014/main" id="{CF6C8B2B-6414-4A6F-9891-59B7C2B2F5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34C148-4732-4F01-A92A-977176C1957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1295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9E76-24DC-440B-BB25-1AF2CB0C8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5B9762-D239-49D3-9876-8C6E6A678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13B018-FA82-4081-807B-366F15F6A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F9377-E692-4CCA-9605-D00C7A84D953}"/>
              </a:ext>
            </a:extLst>
          </p:cNvPr>
          <p:cNvSpPr>
            <a:spLocks noGrp="1"/>
          </p:cNvSpPr>
          <p:nvPr>
            <p:ph type="dt" sz="half" idx="10"/>
          </p:nvPr>
        </p:nvSpPr>
        <p:spPr/>
        <p:txBody>
          <a:bodyPr/>
          <a:lstStyle/>
          <a:p>
            <a:fld id="{76969C88-B244-455D-A017-012B25B1ACDD}" type="datetimeFigureOut">
              <a:rPr lang="en-US" smtClean="0"/>
              <a:t>6/30/2021</a:t>
            </a:fld>
            <a:endParaRPr lang="en-US"/>
          </a:p>
        </p:txBody>
      </p:sp>
      <p:sp>
        <p:nvSpPr>
          <p:cNvPr id="6" name="Footer Placeholder 5">
            <a:extLst>
              <a:ext uri="{FF2B5EF4-FFF2-40B4-BE49-F238E27FC236}">
                <a16:creationId xmlns:a16="http://schemas.microsoft.com/office/drawing/2014/main" id="{50F900BD-60AD-40F3-951B-E2D0AB2891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58F017-3A68-414E-9401-1888E68776CB}"/>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17705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16A3-DA0E-4632-923E-98431E9992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2C417E-012A-4001-981D-F990357E56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CE837B-CF44-4DAB-9AD1-29A8BC84DF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80E582-5475-4919-B222-58B85C67FB23}"/>
              </a:ext>
            </a:extLst>
          </p:cNvPr>
          <p:cNvSpPr>
            <a:spLocks noGrp="1"/>
          </p:cNvSpPr>
          <p:nvPr>
            <p:ph type="dt" sz="half" idx="10"/>
          </p:nvPr>
        </p:nvSpPr>
        <p:spPr/>
        <p:txBody>
          <a:bodyPr/>
          <a:lstStyle/>
          <a:p>
            <a:fld id="{76969C88-B244-455D-A017-012B25B1ACDD}" type="datetimeFigureOut">
              <a:rPr lang="en-US" smtClean="0"/>
              <a:t>6/30/2021</a:t>
            </a:fld>
            <a:endParaRPr lang="en-US"/>
          </a:p>
        </p:txBody>
      </p:sp>
      <p:sp>
        <p:nvSpPr>
          <p:cNvPr id="6" name="Footer Placeholder 5">
            <a:extLst>
              <a:ext uri="{FF2B5EF4-FFF2-40B4-BE49-F238E27FC236}">
                <a16:creationId xmlns:a16="http://schemas.microsoft.com/office/drawing/2014/main" id="{A4D3205D-BB7A-4812-99AD-CEBCDA4AE4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2AB768-4428-4682-A777-CB8F52FAC61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39161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EC1213-CF43-46B7-9F64-D87D272FC5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11113F-5619-4FA5-9CD3-46A3D22070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2C2CE0-0572-4511-803A-E5ED8769A9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69C88-B244-455D-A017-012B25B1ACDD}" type="datetimeFigureOut">
              <a:rPr lang="en-US" smtClean="0"/>
              <a:pPr/>
              <a:t>6/30/2021</a:t>
            </a:fld>
            <a:endParaRPr lang="en-US"/>
          </a:p>
        </p:txBody>
      </p:sp>
      <p:sp>
        <p:nvSpPr>
          <p:cNvPr id="5" name="Footer Placeholder 4">
            <a:extLst>
              <a:ext uri="{FF2B5EF4-FFF2-40B4-BE49-F238E27FC236}">
                <a16:creationId xmlns:a16="http://schemas.microsoft.com/office/drawing/2014/main" id="{C35EB6C2-95DC-4AF0-B6F4-BB9E197639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85BF01D-8FFC-49BF-818F-5E7DDD5F4A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16314181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kaggle.com/taniaj/cryptocurrency-market-history-coinmarketcap" TargetMode="External"/><Relationship Id="rId7" Type="http://schemas.openxmlformats.org/officeDocument/2006/relationships/hyperlink" Target="https://towardsdatascience.com/how-blockchain-will-disrupt-data-science-5-blockchain-use-cases-in-big-data-e2e254e3e0ab" TargetMode="External"/><Relationship Id="rId2" Type="http://schemas.openxmlformats.org/officeDocument/2006/relationships/hyperlink" Target="https://www.coinbase.com/learn/crypto-basics/what-is-a-blockchain?utm_creative=&amp;cb_device=c&amp;cb_placement=&amp;cb_country=us&amp;cb_city=open&amp;cb_language=en_us&amp;msclkid=beb6d5b618b71ef6300eb57d5cf976bb&amp;utm_source=bing&amp;utm_medium=cpc&amp;utm_campaign=rt_p_us_w_m_acq_bin_sea_non_Blockchain&amp;utm_term=%2Blearn%20%2Babout%20%2Bblockchain&amp;utm_content=Blockchain-Learn%20About" TargetMode="External"/><Relationship Id="rId1" Type="http://schemas.openxmlformats.org/officeDocument/2006/relationships/slideLayout" Target="../slideLayouts/slideLayout2.xml"/><Relationship Id="rId6" Type="http://schemas.openxmlformats.org/officeDocument/2006/relationships/hyperlink" Target="https://www.kaggle.com/sudalairajkumar/cryptocurrencypricehistory" TargetMode="External"/><Relationship Id="rId5" Type="http://schemas.openxmlformats.org/officeDocument/2006/relationships/hyperlink" Target="https://www.kaggle.com/roopahegde/cryptocurrency-timeseries-2020" TargetMode="External"/><Relationship Id="rId4" Type="http://schemas.openxmlformats.org/officeDocument/2006/relationships/hyperlink" Target="https://www.kaggle.com/natehenderson/top-100-cryptocurrency-historical-data"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101blockchains.com/disadvantages-of-blockchain/" TargetMode="External"/><Relationship Id="rId3" Type="http://schemas.openxmlformats.org/officeDocument/2006/relationships/hyperlink" Target="https://fortunly.com/statistics/blockchain-statistics/" TargetMode="External"/><Relationship Id="rId7" Type="http://schemas.openxmlformats.org/officeDocument/2006/relationships/hyperlink" Target="https://medium.com/databulls/why-are-central-banks-trying-to-create-their-cryptocurrencies-5d333476da20" TargetMode="External"/><Relationship Id="rId2" Type="http://schemas.openxmlformats.org/officeDocument/2006/relationships/hyperlink" Target="https://www.chase2learn.com/2020/11/effect-of-blockchain-on-programming-languages-especially-python.html" TargetMode="External"/><Relationship Id="rId1" Type="http://schemas.openxmlformats.org/officeDocument/2006/relationships/slideLayout" Target="../slideLayouts/slideLayout2.xml"/><Relationship Id="rId6" Type="http://schemas.openxmlformats.org/officeDocument/2006/relationships/hyperlink" Target="https://thefrisky.com/how-many-cryptocurrencies-are-out-there/" TargetMode="External"/><Relationship Id="rId5" Type="http://schemas.openxmlformats.org/officeDocument/2006/relationships/hyperlink" Target="https://medium.com/covesting/factors-affecting-the-cryptocurrency-market-bd791b3c72dd" TargetMode="External"/><Relationship Id="rId4" Type="http://schemas.openxmlformats.org/officeDocument/2006/relationships/hyperlink" Target="https://www.cnbc.com/2021/06/09/el-salvador-proposes-law-to-make-bitcoin-legal-tender.html" TargetMode="External"/><Relationship Id="rId9" Type="http://schemas.openxmlformats.org/officeDocument/2006/relationships/hyperlink" Target="https://github.com/SPMOG/Project-Blockchain"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pixabay.com/ko/illustrations/%ED%95%98%EC%9D%B4-%ED%8C%8C%EC%9D%B4%EB%B8%8C-%ED%95%98%EC%9D%B4%ED%8C%8C%EC%9D%B4%EB%B8%8C-%EC%86%90-3331621/" TargetMode="External"/><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askleo.com/what-is-facebook-fan-friday/" TargetMode="External"/><Relationship Id="rId2" Type="http://schemas.openxmlformats.org/officeDocument/2006/relationships/image" Target="../media/image22.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wl.excelsior.edu/educator-resources/owl-across-disciplines/owl-across-the-disciplines-grammar-and-usage/" TargetMode="External"/><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hyperlink" Target="https://creativecommons.org/licenses/by/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en/leader-leadership-manager-team-2206099/"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hyperlink" Target="https://towardsdatascience.com/how-blockchain-will-disrupt-data-science-5-blockchain-use-cases-in-big-data-e2e254e3e0ab" TargetMode="Externa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PU with binary numbers and blueprint">
            <a:extLst>
              <a:ext uri="{FF2B5EF4-FFF2-40B4-BE49-F238E27FC236}">
                <a16:creationId xmlns:a16="http://schemas.microsoft.com/office/drawing/2014/main" id="{5CF485BA-9C17-47AB-B43B-ACC316B89085}"/>
              </a:ext>
            </a:extLst>
          </p:cNvPr>
          <p:cNvPicPr>
            <a:picLocks noChangeAspect="1"/>
          </p:cNvPicPr>
          <p:nvPr/>
        </p:nvPicPr>
        <p:blipFill rotWithShape="1">
          <a:blip r:embed="rId2"/>
          <a:srcRect l="9769" t="6484" r="23740" b="-1"/>
          <a:stretch/>
        </p:blipFill>
        <p:spPr>
          <a:xfrm>
            <a:off x="3523488" y="10"/>
            <a:ext cx="8668512" cy="6857990"/>
          </a:xfrm>
          <a:prstGeom prst="rect">
            <a:avLst/>
          </a:prstGeom>
        </p:spPr>
      </p:pic>
      <p:sp>
        <p:nvSpPr>
          <p:cNvPr id="7"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AF1C59-FA33-49C6-B1B6-658B5BAFE259}"/>
              </a:ext>
            </a:extLst>
          </p:cNvPr>
          <p:cNvSpPr>
            <a:spLocks noGrp="1"/>
          </p:cNvSpPr>
          <p:nvPr>
            <p:ph type="ctrTitle"/>
          </p:nvPr>
        </p:nvSpPr>
        <p:spPr>
          <a:xfrm>
            <a:off x="477981" y="1122363"/>
            <a:ext cx="4023360" cy="2138997"/>
          </a:xfrm>
        </p:spPr>
        <p:txBody>
          <a:bodyPr anchor="b">
            <a:normAutofit/>
          </a:bodyPr>
          <a:lstStyle/>
          <a:p>
            <a:pPr algn="l"/>
            <a:r>
              <a:rPr lang="en-US" sz="4800" b="1" dirty="0"/>
              <a:t>Blockchain, Cryptocurrency &amp; Data Science</a:t>
            </a:r>
          </a:p>
        </p:txBody>
      </p:sp>
      <p:sp>
        <p:nvSpPr>
          <p:cNvPr id="3" name="Subtitle 2">
            <a:extLst>
              <a:ext uri="{FF2B5EF4-FFF2-40B4-BE49-F238E27FC236}">
                <a16:creationId xmlns:a16="http://schemas.microsoft.com/office/drawing/2014/main" id="{84922613-DDE6-4D5B-B35C-C40FC0D49714}"/>
              </a:ext>
            </a:extLst>
          </p:cNvPr>
          <p:cNvSpPr>
            <a:spLocks noGrp="1"/>
          </p:cNvSpPr>
          <p:nvPr>
            <p:ph type="subTitle" idx="1"/>
          </p:nvPr>
        </p:nvSpPr>
        <p:spPr>
          <a:xfrm>
            <a:off x="477980" y="4872922"/>
            <a:ext cx="4023359" cy="1693341"/>
          </a:xfrm>
        </p:spPr>
        <p:txBody>
          <a:bodyPr>
            <a:normAutofit/>
          </a:bodyPr>
          <a:lstStyle/>
          <a:p>
            <a:pPr algn="l"/>
            <a:r>
              <a:rPr lang="en-US" i="1" dirty="0"/>
              <a:t>Key lessons &amp; takeaways while addressing important questions of the day</a:t>
            </a:r>
          </a:p>
          <a:p>
            <a:pPr algn="l"/>
            <a:r>
              <a:rPr lang="en-US" i="1" dirty="0"/>
              <a:t>By Matthew Thomas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9845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838C42-137B-4EAC-A287-1E90B68321EE}"/>
              </a:ext>
            </a:extLst>
          </p:cNvPr>
          <p:cNvSpPr>
            <a:spLocks noGrp="1"/>
          </p:cNvSpPr>
          <p:nvPr>
            <p:ph type="title"/>
          </p:nvPr>
        </p:nvSpPr>
        <p:spPr>
          <a:xfrm>
            <a:off x="524741" y="620392"/>
            <a:ext cx="3808268" cy="5504688"/>
          </a:xfrm>
        </p:spPr>
        <p:txBody>
          <a:bodyPr>
            <a:normAutofit/>
          </a:bodyPr>
          <a:lstStyle/>
          <a:p>
            <a:r>
              <a:rPr lang="en-US" sz="6000" b="1">
                <a:solidFill>
                  <a:schemeClr val="bg1"/>
                </a:solidFill>
              </a:rPr>
              <a:t>Evaluation Questions</a:t>
            </a:r>
          </a:p>
        </p:txBody>
      </p:sp>
      <p:graphicFrame>
        <p:nvGraphicFramePr>
          <p:cNvPr id="5" name="Content Placeholder 2">
            <a:extLst>
              <a:ext uri="{FF2B5EF4-FFF2-40B4-BE49-F238E27FC236}">
                <a16:creationId xmlns:a16="http://schemas.microsoft.com/office/drawing/2014/main" id="{82E4309D-A883-49AE-BF04-B7FACB44BDB4}"/>
              </a:ext>
            </a:extLst>
          </p:cNvPr>
          <p:cNvGraphicFramePr>
            <a:graphicFrameLocks noGrp="1"/>
          </p:cNvGraphicFramePr>
          <p:nvPr>
            <p:ph idx="1"/>
            <p:extLst>
              <p:ext uri="{D42A27DB-BD31-4B8C-83A1-F6EECF244321}">
                <p14:modId xmlns:p14="http://schemas.microsoft.com/office/powerpoint/2010/main" val="66117516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7006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8AB1-D911-45BC-9089-7126F4A5B6AE}"/>
              </a:ext>
            </a:extLst>
          </p:cNvPr>
          <p:cNvSpPr>
            <a:spLocks noGrp="1"/>
          </p:cNvSpPr>
          <p:nvPr>
            <p:ph type="title"/>
          </p:nvPr>
        </p:nvSpPr>
        <p:spPr/>
        <p:txBody>
          <a:bodyPr/>
          <a:lstStyle/>
          <a:p>
            <a:r>
              <a:rPr lang="en-US" b="1" dirty="0"/>
              <a:t>Data sets in the world of cryptocurrency</a:t>
            </a:r>
          </a:p>
        </p:txBody>
      </p:sp>
      <p:sp>
        <p:nvSpPr>
          <p:cNvPr id="3" name="Content Placeholder 2">
            <a:extLst>
              <a:ext uri="{FF2B5EF4-FFF2-40B4-BE49-F238E27FC236}">
                <a16:creationId xmlns:a16="http://schemas.microsoft.com/office/drawing/2014/main" id="{ED1945F5-88C6-4379-A21C-1CC2F0C2A93B}"/>
              </a:ext>
            </a:extLst>
          </p:cNvPr>
          <p:cNvSpPr>
            <a:spLocks noGrp="1"/>
          </p:cNvSpPr>
          <p:nvPr>
            <p:ph idx="1"/>
          </p:nvPr>
        </p:nvSpPr>
        <p:spPr/>
        <p:txBody>
          <a:bodyPr/>
          <a:lstStyle/>
          <a:p>
            <a:r>
              <a:rPr lang="en-US" dirty="0"/>
              <a:t>Lots and lots of statistical and historical data</a:t>
            </a:r>
          </a:p>
          <a:p>
            <a:r>
              <a:rPr lang="en-US" dirty="0"/>
              <a:t>Not much categorical data looking at factors (dependent variables) affecting the prices of cryptocurrencies</a:t>
            </a:r>
          </a:p>
          <a:p>
            <a:r>
              <a:rPr lang="en-US" dirty="0"/>
              <a:t>Many opportunities for data scientists in the world of blockchain and cryptocurrency</a:t>
            </a:r>
          </a:p>
          <a:p>
            <a:endParaRPr lang="en-US" dirty="0"/>
          </a:p>
        </p:txBody>
      </p:sp>
    </p:spTree>
    <p:extLst>
      <p:ext uri="{BB962C8B-B14F-4D97-AF65-F5344CB8AC3E}">
        <p14:creationId xmlns:p14="http://schemas.microsoft.com/office/powerpoint/2010/main" val="3884725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8F8ED-BC53-4D96-B8FA-82FF11CC2D3A}"/>
              </a:ext>
            </a:extLst>
          </p:cNvPr>
          <p:cNvSpPr>
            <a:spLocks noGrp="1"/>
          </p:cNvSpPr>
          <p:nvPr>
            <p:ph type="title"/>
          </p:nvPr>
        </p:nvSpPr>
        <p:spPr>
          <a:xfrm>
            <a:off x="419100" y="365125"/>
            <a:ext cx="10934700" cy="1325563"/>
          </a:xfrm>
        </p:spPr>
        <p:txBody>
          <a:bodyPr/>
          <a:lstStyle/>
          <a:p>
            <a:r>
              <a:rPr lang="en-US" dirty="0"/>
              <a:t>The Process: Wrangling, Analyzing, &amp; Visualizing</a:t>
            </a:r>
          </a:p>
        </p:txBody>
      </p:sp>
      <p:sp>
        <p:nvSpPr>
          <p:cNvPr id="3" name="Content Placeholder 2">
            <a:extLst>
              <a:ext uri="{FF2B5EF4-FFF2-40B4-BE49-F238E27FC236}">
                <a16:creationId xmlns:a16="http://schemas.microsoft.com/office/drawing/2014/main" id="{E4E4FC46-48A0-4D3D-A2DB-28BB370FAF9A}"/>
              </a:ext>
            </a:extLst>
          </p:cNvPr>
          <p:cNvSpPr>
            <a:spLocks noGrp="1"/>
          </p:cNvSpPr>
          <p:nvPr>
            <p:ph idx="1"/>
          </p:nvPr>
        </p:nvSpPr>
        <p:spPr/>
        <p:txBody>
          <a:bodyPr>
            <a:normAutofit/>
          </a:bodyPr>
          <a:lstStyle/>
          <a:p>
            <a:r>
              <a:rPr lang="en-US" sz="3200" dirty="0"/>
              <a:t>Selected data sets were wrangled</a:t>
            </a:r>
          </a:p>
          <a:p>
            <a:endParaRPr lang="en-US" sz="3200" dirty="0"/>
          </a:p>
          <a:p>
            <a:r>
              <a:rPr lang="en-US" sz="3200" dirty="0"/>
              <a:t>Analysis completed to answer evaluation questions</a:t>
            </a:r>
          </a:p>
          <a:p>
            <a:endParaRPr lang="en-US" sz="3200" dirty="0"/>
          </a:p>
          <a:p>
            <a:r>
              <a:rPr lang="en-US" sz="3200" dirty="0"/>
              <a:t>Visualizations/graphs made to tell the story</a:t>
            </a:r>
          </a:p>
        </p:txBody>
      </p:sp>
    </p:spTree>
    <p:extLst>
      <p:ext uri="{BB962C8B-B14F-4D97-AF65-F5344CB8AC3E}">
        <p14:creationId xmlns:p14="http://schemas.microsoft.com/office/powerpoint/2010/main" val="132954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D733FB1-D462-4886-84E6-531AC68DC5B2}"/>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THE RESULTS</a:t>
            </a:r>
          </a:p>
        </p:txBody>
      </p:sp>
      <p:sp>
        <p:nvSpPr>
          <p:cNvPr id="3" name="Content Placeholder 2">
            <a:extLst>
              <a:ext uri="{FF2B5EF4-FFF2-40B4-BE49-F238E27FC236}">
                <a16:creationId xmlns:a16="http://schemas.microsoft.com/office/drawing/2014/main" id="{757BF904-0393-4A50-AF23-47A61F689811}"/>
              </a:ext>
            </a:extLst>
          </p:cNvPr>
          <p:cNvSpPr>
            <a:spLocks noGrp="1"/>
          </p:cNvSpPr>
          <p:nvPr>
            <p:ph idx="1"/>
          </p:nvPr>
        </p:nvSpPr>
        <p:spPr>
          <a:xfrm>
            <a:off x="1367624" y="2490436"/>
            <a:ext cx="9708995" cy="3567173"/>
          </a:xfrm>
        </p:spPr>
        <p:txBody>
          <a:bodyPr anchor="ctr">
            <a:normAutofit/>
          </a:bodyPr>
          <a:lstStyle/>
          <a:p>
            <a:r>
              <a:rPr lang="en-US" sz="2400"/>
              <a:t>How has the historical prices of various cryptocurrencies changed over time?</a:t>
            </a:r>
          </a:p>
          <a:p>
            <a:pPr lvl="1">
              <a:buFont typeface="Wingdings" panose="05000000000000000000" pitchFamily="2" charset="2"/>
              <a:buChar char="Ø"/>
            </a:pPr>
            <a:r>
              <a:rPr lang="en-US" dirty="0"/>
              <a:t>Most widely known, trusted and stable cryptocurrencies have essentially increased over time</a:t>
            </a:r>
          </a:p>
          <a:p>
            <a:pPr lvl="1">
              <a:buFont typeface="Wingdings" panose="05000000000000000000" pitchFamily="2" charset="2"/>
              <a:buChar char="Ø"/>
            </a:pPr>
            <a:r>
              <a:rPr lang="en-US" dirty="0"/>
              <a:t>Expected fluctuations and reactions to external factors have been evident, but need further data collection and analysis</a:t>
            </a:r>
          </a:p>
        </p:txBody>
      </p:sp>
    </p:spTree>
    <p:extLst>
      <p:ext uri="{BB962C8B-B14F-4D97-AF65-F5344CB8AC3E}">
        <p14:creationId xmlns:p14="http://schemas.microsoft.com/office/powerpoint/2010/main" val="1805195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AE2F-251F-419D-A679-2F9AFF0A21BF}"/>
              </a:ext>
            </a:extLst>
          </p:cNvPr>
          <p:cNvSpPr>
            <a:spLocks noGrp="1"/>
          </p:cNvSpPr>
          <p:nvPr>
            <p:ph type="title"/>
          </p:nvPr>
        </p:nvSpPr>
        <p:spPr/>
        <p:txBody>
          <a:bodyPr/>
          <a:lstStyle/>
          <a:p>
            <a:pPr algn="ctr"/>
            <a:r>
              <a:rPr lang="en-US" b="1" dirty="0"/>
              <a:t>Top 100 Cryptocurrencies &amp; Price</a:t>
            </a:r>
          </a:p>
        </p:txBody>
      </p:sp>
      <p:pic>
        <p:nvPicPr>
          <p:cNvPr id="5" name="Content Placeholder 4" descr="Chart, treemap chart&#10;&#10;Description automatically generated">
            <a:extLst>
              <a:ext uri="{FF2B5EF4-FFF2-40B4-BE49-F238E27FC236}">
                <a16:creationId xmlns:a16="http://schemas.microsoft.com/office/drawing/2014/main" id="{70139557-08C7-48DD-9EEA-B8EDF15048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8069" y="1799499"/>
            <a:ext cx="6975363" cy="4622726"/>
          </a:xfrm>
        </p:spPr>
      </p:pic>
    </p:spTree>
    <p:extLst>
      <p:ext uri="{BB962C8B-B14F-4D97-AF65-F5344CB8AC3E}">
        <p14:creationId xmlns:p14="http://schemas.microsoft.com/office/powerpoint/2010/main" val="1595870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82EC6-5579-41B5-8DF8-0138E8B3720C}"/>
              </a:ext>
            </a:extLst>
          </p:cNvPr>
          <p:cNvSpPr>
            <a:spLocks noGrp="1"/>
          </p:cNvSpPr>
          <p:nvPr>
            <p:ph type="title"/>
          </p:nvPr>
        </p:nvSpPr>
        <p:spPr/>
        <p:txBody>
          <a:bodyPr/>
          <a:lstStyle/>
          <a:p>
            <a:pPr algn="ctr"/>
            <a:r>
              <a:rPr lang="en-US" b="1" dirty="0"/>
              <a:t>Price History of 3 Popular Cryptos</a:t>
            </a:r>
          </a:p>
        </p:txBody>
      </p:sp>
      <p:pic>
        <p:nvPicPr>
          <p:cNvPr id="5" name="Content Placeholder 4" descr="Chart, line chart&#10;&#10;Description automatically generated">
            <a:extLst>
              <a:ext uri="{FF2B5EF4-FFF2-40B4-BE49-F238E27FC236}">
                <a16:creationId xmlns:a16="http://schemas.microsoft.com/office/drawing/2014/main" id="{D658DF1B-75A3-43F4-A7AF-2EE7B9A971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581150"/>
            <a:ext cx="3416599" cy="4718162"/>
          </a:xfrm>
        </p:spPr>
      </p:pic>
      <p:pic>
        <p:nvPicPr>
          <p:cNvPr id="7" name="Picture 6" descr="Chart, line chart&#10;&#10;Description automatically generated">
            <a:extLst>
              <a:ext uri="{FF2B5EF4-FFF2-40B4-BE49-F238E27FC236}">
                <a16:creationId xmlns:a16="http://schemas.microsoft.com/office/drawing/2014/main" id="{928AB645-FC3C-48E7-A1F2-564E34CCD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3283" y="1581150"/>
            <a:ext cx="2881549" cy="4959511"/>
          </a:xfrm>
          <a:prstGeom prst="rect">
            <a:avLst/>
          </a:prstGeom>
        </p:spPr>
      </p:pic>
      <p:pic>
        <p:nvPicPr>
          <p:cNvPr id="9" name="Picture 8" descr="Chart, line chart&#10;&#10;Description automatically generated">
            <a:extLst>
              <a:ext uri="{FF2B5EF4-FFF2-40B4-BE49-F238E27FC236}">
                <a16:creationId xmlns:a16="http://schemas.microsoft.com/office/drawing/2014/main" id="{AA889CF0-3682-4178-AD6D-1E6430D5E9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8057" y="1581150"/>
            <a:ext cx="3451918" cy="4911725"/>
          </a:xfrm>
          <a:prstGeom prst="rect">
            <a:avLst/>
          </a:prstGeom>
        </p:spPr>
      </p:pic>
    </p:spTree>
    <p:extLst>
      <p:ext uri="{BB962C8B-B14F-4D97-AF65-F5344CB8AC3E}">
        <p14:creationId xmlns:p14="http://schemas.microsoft.com/office/powerpoint/2010/main" val="1272093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9B8151A-23F4-44F2-B9A3-3B30FC92D03E}"/>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MORE RESULTS</a:t>
            </a:r>
          </a:p>
        </p:txBody>
      </p:sp>
      <p:sp>
        <p:nvSpPr>
          <p:cNvPr id="3" name="Content Placeholder 2">
            <a:extLst>
              <a:ext uri="{FF2B5EF4-FFF2-40B4-BE49-F238E27FC236}">
                <a16:creationId xmlns:a16="http://schemas.microsoft.com/office/drawing/2014/main" id="{EB505348-4A95-4993-A71F-5141D79C5079}"/>
              </a:ext>
            </a:extLst>
          </p:cNvPr>
          <p:cNvSpPr>
            <a:spLocks noGrp="1"/>
          </p:cNvSpPr>
          <p:nvPr>
            <p:ph idx="1"/>
          </p:nvPr>
        </p:nvSpPr>
        <p:spPr>
          <a:xfrm>
            <a:off x="1957987" y="2431765"/>
            <a:ext cx="8276026" cy="3320031"/>
          </a:xfrm>
        </p:spPr>
        <p:txBody>
          <a:bodyPr anchor="ctr">
            <a:normAutofit/>
          </a:bodyPr>
          <a:lstStyle/>
          <a:p>
            <a:r>
              <a:rPr lang="en-US" sz="2000">
                <a:solidFill>
                  <a:schemeClr val="tx1">
                    <a:lumMod val="85000"/>
                    <a:lumOff val="15000"/>
                  </a:schemeClr>
                </a:solidFill>
              </a:rPr>
              <a:t>How do price fluctuations of currencies correlate with each other?</a:t>
            </a:r>
          </a:p>
          <a:p>
            <a:pPr lvl="1">
              <a:buFont typeface="Wingdings" panose="05000000000000000000" pitchFamily="2" charset="2"/>
              <a:buChar char="Ø"/>
            </a:pPr>
            <a:r>
              <a:rPr lang="en-US" sz="2000">
                <a:solidFill>
                  <a:schemeClr val="tx1">
                    <a:lumMod val="85000"/>
                    <a:lumOff val="15000"/>
                  </a:schemeClr>
                </a:solidFill>
              </a:rPr>
              <a:t>Most cryptocurrencies seem to closely follow the course of Bitcoin on a daily, weekly, monthly basis</a:t>
            </a:r>
          </a:p>
          <a:p>
            <a:pPr lvl="1">
              <a:buFont typeface="Wingdings" panose="05000000000000000000" pitchFamily="2" charset="2"/>
              <a:buChar char="Ø"/>
            </a:pPr>
            <a:endParaRPr lang="en-US" sz="200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701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0BC97-3861-4C5C-AC24-02D3374F1697}"/>
              </a:ext>
            </a:extLst>
          </p:cNvPr>
          <p:cNvSpPr>
            <a:spLocks noGrp="1"/>
          </p:cNvSpPr>
          <p:nvPr>
            <p:ph type="title"/>
          </p:nvPr>
        </p:nvSpPr>
        <p:spPr/>
        <p:txBody>
          <a:bodyPr/>
          <a:lstStyle/>
          <a:p>
            <a:pPr algn="ctr"/>
            <a:r>
              <a:rPr lang="en-US" dirty="0"/>
              <a:t>Volume &amp; Price Cryptocurrency Comparisons</a:t>
            </a:r>
            <a:br>
              <a:rPr lang="en-US" dirty="0"/>
            </a:br>
            <a:r>
              <a:rPr lang="en-US" sz="3600" i="1" dirty="0"/>
              <a:t>All Cryptos vs BTC</a:t>
            </a:r>
          </a:p>
        </p:txBody>
      </p:sp>
      <p:pic>
        <p:nvPicPr>
          <p:cNvPr id="5" name="Content Placeholder 4" descr="Chart, line chart&#10;&#10;Description automatically generated">
            <a:extLst>
              <a:ext uri="{FF2B5EF4-FFF2-40B4-BE49-F238E27FC236}">
                <a16:creationId xmlns:a16="http://schemas.microsoft.com/office/drawing/2014/main" id="{27856567-9785-4200-AD01-1D99A2198F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4193" y="1895294"/>
            <a:ext cx="3586816" cy="4351338"/>
          </a:xfrm>
        </p:spPr>
      </p:pic>
      <p:pic>
        <p:nvPicPr>
          <p:cNvPr id="7" name="Picture 6" descr="Chart, line chart&#10;&#10;Description automatically generated">
            <a:extLst>
              <a:ext uri="{FF2B5EF4-FFF2-40B4-BE49-F238E27FC236}">
                <a16:creationId xmlns:a16="http://schemas.microsoft.com/office/drawing/2014/main" id="{417C6302-0BC1-4049-8F38-F496A571B7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7597" y="1895294"/>
            <a:ext cx="3290210" cy="4351338"/>
          </a:xfrm>
          <a:prstGeom prst="rect">
            <a:avLst/>
          </a:prstGeom>
        </p:spPr>
      </p:pic>
    </p:spTree>
    <p:extLst>
      <p:ext uri="{BB962C8B-B14F-4D97-AF65-F5344CB8AC3E}">
        <p14:creationId xmlns:p14="http://schemas.microsoft.com/office/powerpoint/2010/main" val="1080871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0BC97-3861-4C5C-AC24-02D3374F1697}"/>
              </a:ext>
            </a:extLst>
          </p:cNvPr>
          <p:cNvSpPr>
            <a:spLocks noGrp="1"/>
          </p:cNvSpPr>
          <p:nvPr>
            <p:ph type="title"/>
          </p:nvPr>
        </p:nvSpPr>
        <p:spPr/>
        <p:txBody>
          <a:bodyPr/>
          <a:lstStyle/>
          <a:p>
            <a:pPr algn="ctr"/>
            <a:r>
              <a:rPr lang="en-US" dirty="0"/>
              <a:t>Volume &amp; Price Cryptocurrency Comparisons</a:t>
            </a:r>
            <a:br>
              <a:rPr lang="en-US" dirty="0"/>
            </a:br>
            <a:r>
              <a:rPr lang="en-US" sz="3600" i="1" dirty="0"/>
              <a:t>Ethereum vs Litecoin</a:t>
            </a:r>
          </a:p>
        </p:txBody>
      </p:sp>
      <p:pic>
        <p:nvPicPr>
          <p:cNvPr id="8" name="Content Placeholder 7" descr="Chart, line chart&#10;&#10;Description automatically generated">
            <a:extLst>
              <a:ext uri="{FF2B5EF4-FFF2-40B4-BE49-F238E27FC236}">
                <a16:creationId xmlns:a16="http://schemas.microsoft.com/office/drawing/2014/main" id="{568B164B-7EDC-4F71-8C99-629335FEEC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1225" y="1690688"/>
            <a:ext cx="2953487" cy="4685896"/>
          </a:xfrm>
        </p:spPr>
      </p:pic>
      <p:pic>
        <p:nvPicPr>
          <p:cNvPr id="10" name="Picture 9" descr="Chart, line chart&#10;&#10;Description automatically generated">
            <a:extLst>
              <a:ext uri="{FF2B5EF4-FFF2-40B4-BE49-F238E27FC236}">
                <a16:creationId xmlns:a16="http://schemas.microsoft.com/office/drawing/2014/main" id="{6794E48F-4540-4C14-A9C7-CB6BFE67E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7289" y="1690689"/>
            <a:ext cx="3431160" cy="4685896"/>
          </a:xfrm>
          <a:prstGeom prst="rect">
            <a:avLst/>
          </a:prstGeom>
        </p:spPr>
      </p:pic>
    </p:spTree>
    <p:extLst>
      <p:ext uri="{BB962C8B-B14F-4D97-AF65-F5344CB8AC3E}">
        <p14:creationId xmlns:p14="http://schemas.microsoft.com/office/powerpoint/2010/main" val="1029830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B33E-0632-44D3-8737-A549DBE3A3AB}"/>
              </a:ext>
            </a:extLst>
          </p:cNvPr>
          <p:cNvSpPr>
            <a:spLocks noGrp="1"/>
          </p:cNvSpPr>
          <p:nvPr>
            <p:ph type="title"/>
          </p:nvPr>
        </p:nvSpPr>
        <p:spPr/>
        <p:txBody>
          <a:bodyPr/>
          <a:lstStyle/>
          <a:p>
            <a:r>
              <a:rPr lang="en-US" dirty="0"/>
              <a:t>Summary</a:t>
            </a:r>
          </a:p>
        </p:txBody>
      </p:sp>
      <p:graphicFrame>
        <p:nvGraphicFramePr>
          <p:cNvPr id="5" name="Content Placeholder 2">
            <a:extLst>
              <a:ext uri="{FF2B5EF4-FFF2-40B4-BE49-F238E27FC236}">
                <a16:creationId xmlns:a16="http://schemas.microsoft.com/office/drawing/2014/main" id="{583DD48F-2BB1-4970-86AB-EBB35078307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5544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1E9E64-26B4-4B05-9924-AEF51BA97882}"/>
              </a:ext>
            </a:extLst>
          </p:cNvPr>
          <p:cNvSpPr>
            <a:spLocks noGrp="1"/>
          </p:cNvSpPr>
          <p:nvPr>
            <p:ph type="title"/>
          </p:nvPr>
        </p:nvSpPr>
        <p:spPr>
          <a:xfrm>
            <a:off x="312724" y="3433763"/>
            <a:ext cx="3055509" cy="1242409"/>
          </a:xfrm>
        </p:spPr>
        <p:txBody>
          <a:bodyPr anchor="t">
            <a:normAutofit/>
          </a:bodyPr>
          <a:lstStyle/>
          <a:p>
            <a:pPr algn="ctr"/>
            <a:r>
              <a:rPr lang="en-US" sz="4800" dirty="0">
                <a:solidFill>
                  <a:schemeClr val="bg1"/>
                </a:solidFill>
              </a:rPr>
              <a:t> </a:t>
            </a:r>
            <a:r>
              <a:rPr lang="en-US" sz="4800" b="1" dirty="0">
                <a:solidFill>
                  <a:schemeClr val="bg1"/>
                </a:solidFill>
              </a:rPr>
              <a:t>About Me</a:t>
            </a:r>
          </a:p>
        </p:txBody>
      </p:sp>
      <p:pic>
        <p:nvPicPr>
          <p:cNvPr id="5" name="Picture 4" descr="A picture containing wall, indoor, person, posing&#10;&#10;Description automatically generated">
            <a:extLst>
              <a:ext uri="{FF2B5EF4-FFF2-40B4-BE49-F238E27FC236}">
                <a16:creationId xmlns:a16="http://schemas.microsoft.com/office/drawing/2014/main" id="{014837AB-D429-455B-9CDE-D848A7076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04" y="1591843"/>
            <a:ext cx="1711319" cy="1711319"/>
          </a:xfrm>
          <a:prstGeom prst="rect">
            <a:avLst/>
          </a:prstGeom>
        </p:spPr>
      </p:pic>
      <p:sp>
        <p:nvSpPr>
          <p:cNvPr id="3" name="Content Placeholder 2">
            <a:extLst>
              <a:ext uri="{FF2B5EF4-FFF2-40B4-BE49-F238E27FC236}">
                <a16:creationId xmlns:a16="http://schemas.microsoft.com/office/drawing/2014/main" id="{8A246701-F59F-4FB3-8560-2603CC61AE07}"/>
              </a:ext>
            </a:extLst>
          </p:cNvPr>
          <p:cNvSpPr>
            <a:spLocks noGrp="1"/>
          </p:cNvSpPr>
          <p:nvPr>
            <p:ph idx="1"/>
          </p:nvPr>
        </p:nvSpPr>
        <p:spPr>
          <a:xfrm>
            <a:off x="4330719" y="641615"/>
            <a:ext cx="7289799" cy="5533496"/>
          </a:xfrm>
        </p:spPr>
        <p:txBody>
          <a:bodyPr anchor="ctr">
            <a:normAutofit/>
          </a:bodyPr>
          <a:lstStyle/>
          <a:p>
            <a:r>
              <a:rPr lang="en-US" dirty="0"/>
              <a:t>Current employment: Full time home health PT in Las Vegas, NV</a:t>
            </a:r>
          </a:p>
          <a:p>
            <a:r>
              <a:rPr lang="en-US" dirty="0"/>
              <a:t>PT school at Washington University in St Louis (MSPT)</a:t>
            </a:r>
          </a:p>
          <a:p>
            <a:r>
              <a:rPr lang="en-US" dirty="0"/>
              <a:t>BS in Biology from Utah State University</a:t>
            </a:r>
          </a:p>
          <a:p>
            <a:r>
              <a:rPr lang="en-US" dirty="0"/>
              <a:t>Long time interest in technology and data leading to entering the world of data science</a:t>
            </a:r>
          </a:p>
          <a:p>
            <a:r>
              <a:rPr lang="en-US" dirty="0"/>
              <a:t>Data science aspirations/interests: health care, cryptocurrency, blockchain, finance, venture capitalism, startups, serial </a:t>
            </a:r>
            <a:r>
              <a:rPr lang="en-US" dirty="0" err="1"/>
              <a:t>entrepreunism</a:t>
            </a:r>
            <a:r>
              <a:rPr lang="en-US" dirty="0"/>
              <a:t>, running, human behavior and performance</a:t>
            </a:r>
          </a:p>
        </p:txBody>
      </p:sp>
    </p:spTree>
    <p:extLst>
      <p:ext uri="{BB962C8B-B14F-4D97-AF65-F5344CB8AC3E}">
        <p14:creationId xmlns:p14="http://schemas.microsoft.com/office/powerpoint/2010/main" val="2982366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04540A-9A7E-4B46-BED6-7C4E9304A226}"/>
              </a:ext>
            </a:extLst>
          </p:cNvPr>
          <p:cNvSpPr>
            <a:spLocks noGrp="1"/>
          </p:cNvSpPr>
          <p:nvPr>
            <p:ph type="title"/>
          </p:nvPr>
        </p:nvSpPr>
        <p:spPr>
          <a:xfrm>
            <a:off x="838200" y="365125"/>
            <a:ext cx="10515600" cy="1325563"/>
          </a:xfrm>
        </p:spPr>
        <p:txBody>
          <a:bodyPr>
            <a:normAutofit/>
          </a:bodyPr>
          <a:lstStyle/>
          <a:p>
            <a:r>
              <a:rPr lang="en-US" sz="5400"/>
              <a:t>Conclusions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0C4CB7-9571-483E-92B8-137001B246E1}"/>
              </a:ext>
            </a:extLst>
          </p:cNvPr>
          <p:cNvSpPr>
            <a:spLocks noGrp="1"/>
          </p:cNvSpPr>
          <p:nvPr>
            <p:ph idx="1"/>
          </p:nvPr>
        </p:nvSpPr>
        <p:spPr>
          <a:xfrm>
            <a:off x="838200" y="1929384"/>
            <a:ext cx="10515600" cy="4251960"/>
          </a:xfrm>
        </p:spPr>
        <p:txBody>
          <a:bodyPr>
            <a:normAutofit/>
          </a:bodyPr>
          <a:lstStyle/>
          <a:p>
            <a:r>
              <a:rPr lang="en-US" sz="2200"/>
              <a:t>These results appear to concur with what is widely reported and confirmed with data analysis</a:t>
            </a:r>
          </a:p>
          <a:p>
            <a:r>
              <a:rPr lang="en-US" sz="2200"/>
              <a:t>Data scientists need to become more involved in the cryptomarket to better understand the effect that the following have on cryptocurrency: </a:t>
            </a:r>
          </a:p>
          <a:p>
            <a:pPr lvl="1">
              <a:buFont typeface="Wingdings" panose="05000000000000000000" pitchFamily="2" charset="2"/>
              <a:buChar char="Ø"/>
            </a:pPr>
            <a:r>
              <a:rPr lang="en-US" sz="2200"/>
              <a:t>Legislation related to cryptocurrency nationally &amp; globally</a:t>
            </a:r>
          </a:p>
          <a:p>
            <a:pPr lvl="1">
              <a:buFont typeface="Wingdings" panose="05000000000000000000" pitchFamily="2" charset="2"/>
              <a:buChar char="Ø"/>
            </a:pPr>
            <a:r>
              <a:rPr lang="en-US" sz="2200"/>
              <a:t>Central banks and individual countries developing their own cryptos</a:t>
            </a:r>
          </a:p>
          <a:p>
            <a:pPr lvl="1">
              <a:buFont typeface="Wingdings" panose="05000000000000000000" pitchFamily="2" charset="2"/>
              <a:buChar char="Ø"/>
            </a:pPr>
            <a:r>
              <a:rPr lang="en-US" sz="2200"/>
              <a:t>Energy costs for crypto mining</a:t>
            </a:r>
          </a:p>
          <a:p>
            <a:r>
              <a:rPr lang="en-US" sz="2200"/>
              <a:t>Calling all data scientists!</a:t>
            </a:r>
          </a:p>
        </p:txBody>
      </p:sp>
    </p:spTree>
    <p:extLst>
      <p:ext uri="{BB962C8B-B14F-4D97-AF65-F5344CB8AC3E}">
        <p14:creationId xmlns:p14="http://schemas.microsoft.com/office/powerpoint/2010/main" val="311914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6E60-136A-4286-A411-E279FC9F3DB6}"/>
              </a:ext>
            </a:extLst>
          </p:cNvPr>
          <p:cNvSpPr>
            <a:spLocks noGrp="1"/>
          </p:cNvSpPr>
          <p:nvPr>
            <p:ph type="title"/>
          </p:nvPr>
        </p:nvSpPr>
        <p:spPr>
          <a:xfrm>
            <a:off x="838200" y="365126"/>
            <a:ext cx="10515600" cy="871492"/>
          </a:xfrm>
        </p:spPr>
        <p:txBody>
          <a:bodyPr/>
          <a:lstStyle/>
          <a:p>
            <a:r>
              <a:rPr lang="en-US" dirty="0"/>
              <a:t>Sources for Information:</a:t>
            </a:r>
          </a:p>
        </p:txBody>
      </p:sp>
      <p:sp>
        <p:nvSpPr>
          <p:cNvPr id="3" name="Content Placeholder 2">
            <a:extLst>
              <a:ext uri="{FF2B5EF4-FFF2-40B4-BE49-F238E27FC236}">
                <a16:creationId xmlns:a16="http://schemas.microsoft.com/office/drawing/2014/main" id="{79480D4E-D94A-4FF2-B4DB-95B884F36BFC}"/>
              </a:ext>
            </a:extLst>
          </p:cNvPr>
          <p:cNvSpPr>
            <a:spLocks noGrp="1"/>
          </p:cNvSpPr>
          <p:nvPr>
            <p:ph idx="1"/>
          </p:nvPr>
        </p:nvSpPr>
        <p:spPr>
          <a:xfrm>
            <a:off x="838200" y="1750423"/>
            <a:ext cx="10515600" cy="4040777"/>
          </a:xfrm>
        </p:spPr>
        <p:txBody>
          <a:bodyPr>
            <a:normAutofit fontScale="55000" lnSpcReduction="20000"/>
          </a:bodyPr>
          <a:lstStyle/>
          <a:p>
            <a:pPr marL="0" lvl="0" indent="0">
              <a:buNone/>
            </a:pPr>
            <a:r>
              <a:rPr lang="en-US" b="1" dirty="0"/>
              <a:t>“What is Blockchain?”, </a:t>
            </a:r>
            <a:r>
              <a:rPr lang="en-US" u="sng" dirty="0">
                <a:hlinkClick r:id="rId2"/>
              </a:rPr>
              <a:t>https://www.coinbase.com/learn/crypto-basics/what-is-a-blockchain?utm_creative=&amp;cb_device=c&amp;cb_placement=&amp;cb_country=us&amp;cb_city=open&amp;cb_language=en_us&amp;msclkid=beb6d5b618b71ef6300eb57d5cf976bb&amp;utm_source=bing&amp;utm_medium=cpc&amp;utm_campaign=rt_p_us_w_m_acq_bin_sea_non_Blockchain&amp;utm_term=%2Blearn%20%2Babout%20%2Bblockchain&amp;utm_content=Blockchain-Learn%20About</a:t>
            </a:r>
            <a:endParaRPr lang="en-US" u="sng" dirty="0"/>
          </a:p>
          <a:p>
            <a:pPr marL="0" indent="0">
              <a:buNone/>
            </a:pPr>
            <a:r>
              <a:rPr lang="en-US" dirty="0"/>
              <a:t> </a:t>
            </a:r>
          </a:p>
          <a:p>
            <a:pPr marL="0" lvl="0" indent="0">
              <a:buNone/>
            </a:pPr>
            <a:r>
              <a:rPr lang="en-US" b="1" dirty="0"/>
              <a:t>all_currencies.csv data set, </a:t>
            </a:r>
            <a:r>
              <a:rPr lang="en-US" b="1" u="sng" dirty="0">
                <a:hlinkClick r:id="rId3"/>
              </a:rPr>
              <a:t>https://www.kaggle.com/taniaj/cryptocurrency-market-history-coinmarketcap</a:t>
            </a:r>
            <a:endParaRPr lang="en-US" dirty="0"/>
          </a:p>
          <a:p>
            <a:pPr marL="0" indent="0">
              <a:buNone/>
            </a:pPr>
            <a:r>
              <a:rPr lang="en-US" b="1" dirty="0"/>
              <a:t> </a:t>
            </a:r>
            <a:endParaRPr lang="en-US" dirty="0"/>
          </a:p>
          <a:p>
            <a:pPr marL="0" lvl="0" indent="0">
              <a:buNone/>
            </a:pPr>
            <a:r>
              <a:rPr lang="en-US" b="1" dirty="0"/>
              <a:t>100 List.csv data set, </a:t>
            </a:r>
            <a:r>
              <a:rPr lang="en-US" b="1" u="sng" dirty="0">
                <a:hlinkClick r:id="rId4"/>
              </a:rPr>
              <a:t>https://www.kaggle.com/natehenderson/top-100-cryptocurrency-historical-data</a:t>
            </a:r>
            <a:endParaRPr lang="en-US" dirty="0"/>
          </a:p>
          <a:p>
            <a:pPr marL="0" indent="0">
              <a:buNone/>
            </a:pPr>
            <a:r>
              <a:rPr lang="en-US" b="1" dirty="0"/>
              <a:t> </a:t>
            </a:r>
            <a:endParaRPr lang="en-US" dirty="0"/>
          </a:p>
          <a:p>
            <a:pPr marL="0" lvl="0" indent="0">
              <a:buNone/>
            </a:pPr>
            <a:r>
              <a:rPr lang="en-US" b="1" dirty="0"/>
              <a:t>gemini_*.csv data sets (3), </a:t>
            </a:r>
            <a:r>
              <a:rPr lang="en-US" b="1" u="sng" dirty="0">
                <a:hlinkClick r:id="rId5"/>
              </a:rPr>
              <a:t>https://www.kaggle.com/roopahegde/cryptocurrency-timeseries-2020</a:t>
            </a:r>
            <a:endParaRPr lang="en-US" dirty="0"/>
          </a:p>
          <a:p>
            <a:pPr marL="0" indent="0">
              <a:buNone/>
            </a:pPr>
            <a:r>
              <a:rPr lang="en-US" b="1" dirty="0"/>
              <a:t> </a:t>
            </a:r>
            <a:endParaRPr lang="en-US" dirty="0"/>
          </a:p>
          <a:p>
            <a:pPr marL="0" lvl="0" indent="0">
              <a:buNone/>
            </a:pPr>
            <a:r>
              <a:rPr lang="en-US" b="1" dirty="0"/>
              <a:t>coin_*csv data sets (3), </a:t>
            </a:r>
            <a:r>
              <a:rPr lang="en-US" b="1" u="sng" dirty="0">
                <a:hlinkClick r:id="rId6"/>
              </a:rPr>
              <a:t>https://www.kaggle.com/sudalairajkumar/cryptocurrencypricehistory</a:t>
            </a:r>
            <a:endParaRPr lang="en-US" dirty="0"/>
          </a:p>
          <a:p>
            <a:pPr marL="0" indent="0">
              <a:buNone/>
            </a:pPr>
            <a:endParaRPr lang="en-US" dirty="0"/>
          </a:p>
          <a:p>
            <a:pPr marL="0" lvl="0" indent="0">
              <a:buNone/>
            </a:pPr>
            <a:r>
              <a:rPr lang="en-US" u="sng" dirty="0">
                <a:hlinkClick r:id="rId7"/>
              </a:rPr>
              <a:t>How Blockchain Will Disrupt Data Science: 5 Blockchain Use Cases in Big Data | by Salih SARIKAYA | Towards Data Science</a:t>
            </a:r>
            <a:endParaRPr lang="en-US" dirty="0"/>
          </a:p>
          <a:p>
            <a:endParaRPr lang="en-US" dirty="0"/>
          </a:p>
        </p:txBody>
      </p:sp>
    </p:spTree>
    <p:extLst>
      <p:ext uri="{BB962C8B-B14F-4D97-AF65-F5344CB8AC3E}">
        <p14:creationId xmlns:p14="http://schemas.microsoft.com/office/powerpoint/2010/main" val="688540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6E60-136A-4286-A411-E279FC9F3DB6}"/>
              </a:ext>
            </a:extLst>
          </p:cNvPr>
          <p:cNvSpPr>
            <a:spLocks noGrp="1"/>
          </p:cNvSpPr>
          <p:nvPr>
            <p:ph type="title"/>
          </p:nvPr>
        </p:nvSpPr>
        <p:spPr>
          <a:xfrm>
            <a:off x="838200" y="365126"/>
            <a:ext cx="10515600" cy="871492"/>
          </a:xfrm>
        </p:spPr>
        <p:txBody>
          <a:bodyPr/>
          <a:lstStyle/>
          <a:p>
            <a:r>
              <a:rPr lang="en-US" dirty="0"/>
              <a:t>Sources for Information:</a:t>
            </a:r>
          </a:p>
        </p:txBody>
      </p:sp>
      <p:sp>
        <p:nvSpPr>
          <p:cNvPr id="3" name="Content Placeholder 2">
            <a:extLst>
              <a:ext uri="{FF2B5EF4-FFF2-40B4-BE49-F238E27FC236}">
                <a16:creationId xmlns:a16="http://schemas.microsoft.com/office/drawing/2014/main" id="{79480D4E-D94A-4FF2-B4DB-95B884F36BFC}"/>
              </a:ext>
            </a:extLst>
          </p:cNvPr>
          <p:cNvSpPr>
            <a:spLocks noGrp="1"/>
          </p:cNvSpPr>
          <p:nvPr>
            <p:ph idx="1"/>
          </p:nvPr>
        </p:nvSpPr>
        <p:spPr>
          <a:xfrm>
            <a:off x="838200" y="1750423"/>
            <a:ext cx="10515600" cy="4040777"/>
          </a:xfrm>
        </p:spPr>
        <p:txBody>
          <a:bodyPr>
            <a:normAutofit fontScale="47500" lnSpcReduction="20000"/>
          </a:bodyPr>
          <a:lstStyle/>
          <a:p>
            <a:pPr marL="0" lvl="0" indent="0">
              <a:buNone/>
            </a:pPr>
            <a:r>
              <a:rPr lang="en-US" u="sng" dirty="0">
                <a:hlinkClick r:id="rId2"/>
              </a:rPr>
              <a:t>Effect of blockchain on programming languages especially python - Chase2Learn</a:t>
            </a:r>
            <a:endParaRPr lang="en-US" dirty="0"/>
          </a:p>
          <a:p>
            <a:pPr marL="0" indent="0">
              <a:buNone/>
            </a:pPr>
            <a:r>
              <a:rPr lang="en-US" b="1" dirty="0"/>
              <a:t> </a:t>
            </a:r>
            <a:endParaRPr lang="en-US" dirty="0"/>
          </a:p>
          <a:p>
            <a:pPr marL="0" lvl="0" indent="0">
              <a:buNone/>
            </a:pPr>
            <a:r>
              <a:rPr lang="en-US" b="1" u="sng" dirty="0">
                <a:hlinkClick r:id="rId3"/>
              </a:rPr>
              <a:t>https://fortunly.com/statistics/blockchain-statistics/</a:t>
            </a:r>
            <a:endParaRPr lang="en-US" dirty="0"/>
          </a:p>
          <a:p>
            <a:pPr marL="0" indent="0">
              <a:buNone/>
            </a:pPr>
            <a:r>
              <a:rPr lang="en-US" b="1" dirty="0"/>
              <a:t> </a:t>
            </a:r>
            <a:endParaRPr lang="en-US" dirty="0"/>
          </a:p>
          <a:p>
            <a:pPr marL="0" lvl="0" indent="0">
              <a:buNone/>
            </a:pPr>
            <a:r>
              <a:rPr lang="en-US" b="1" u="sng" dirty="0">
                <a:hlinkClick r:id="rId4"/>
              </a:rPr>
              <a:t>https://www.cnbc.com/2021/06/09/el-salvador-proposes-law-to-make-bitcoin-legal-tender.html</a:t>
            </a:r>
            <a:endParaRPr lang="en-US" dirty="0"/>
          </a:p>
          <a:p>
            <a:pPr marL="0" indent="0">
              <a:buNone/>
            </a:pPr>
            <a:r>
              <a:rPr lang="en-US" b="1" dirty="0"/>
              <a:t> </a:t>
            </a:r>
            <a:endParaRPr lang="en-US" dirty="0"/>
          </a:p>
          <a:p>
            <a:pPr marL="0" lvl="0" indent="0">
              <a:buNone/>
            </a:pPr>
            <a:r>
              <a:rPr lang="en-US" b="1" u="sng" dirty="0">
                <a:hlinkClick r:id="rId5"/>
              </a:rPr>
              <a:t>https://medium.com/covesting/factors-affecting-the-cryptocurrency-market-bd791b3c72dd</a:t>
            </a:r>
            <a:endParaRPr lang="en-US" dirty="0"/>
          </a:p>
          <a:p>
            <a:pPr marL="0" indent="0">
              <a:buNone/>
            </a:pPr>
            <a:r>
              <a:rPr lang="en-US" b="1" dirty="0"/>
              <a:t> </a:t>
            </a:r>
            <a:endParaRPr lang="en-US" dirty="0"/>
          </a:p>
          <a:p>
            <a:pPr marL="0" lvl="0" indent="0">
              <a:buNone/>
            </a:pPr>
            <a:r>
              <a:rPr lang="en-US" b="1" u="sng" dirty="0">
                <a:hlinkClick r:id="rId6"/>
              </a:rPr>
              <a:t>https://thefrisky.com/how-many-cryptocurrencies-are-out-there/</a:t>
            </a:r>
            <a:endParaRPr lang="en-US" dirty="0"/>
          </a:p>
          <a:p>
            <a:pPr marL="0" indent="0">
              <a:buNone/>
            </a:pPr>
            <a:r>
              <a:rPr lang="en-US" b="1" dirty="0"/>
              <a:t> </a:t>
            </a:r>
            <a:endParaRPr lang="en-US" dirty="0"/>
          </a:p>
          <a:p>
            <a:pPr marL="0" lvl="0" indent="0">
              <a:buNone/>
            </a:pPr>
            <a:r>
              <a:rPr lang="en-US" u="sng" dirty="0">
                <a:hlinkClick r:id="rId7"/>
              </a:rPr>
              <a:t>Why Are Central Banks Trying To Create Their Cryptocurrencies? | by </a:t>
            </a:r>
            <a:r>
              <a:rPr lang="en-US" u="sng" dirty="0" err="1">
                <a:hlinkClick r:id="rId7"/>
              </a:rPr>
              <a:t>Yağmur</a:t>
            </a:r>
            <a:r>
              <a:rPr lang="en-US" u="sng" dirty="0">
                <a:hlinkClick r:id="rId7"/>
              </a:rPr>
              <a:t> </a:t>
            </a:r>
            <a:r>
              <a:rPr lang="en-US" u="sng" dirty="0" err="1">
                <a:hlinkClick r:id="rId7"/>
              </a:rPr>
              <a:t>Şahin</a:t>
            </a:r>
            <a:r>
              <a:rPr lang="en-US" u="sng" dirty="0">
                <a:hlinkClick r:id="rId7"/>
              </a:rPr>
              <a:t> | </a:t>
            </a:r>
            <a:r>
              <a:rPr lang="en-US" u="sng" dirty="0" err="1">
                <a:hlinkClick r:id="rId7"/>
              </a:rPr>
              <a:t>DataBulls</a:t>
            </a:r>
            <a:r>
              <a:rPr lang="en-US" u="sng" dirty="0">
                <a:hlinkClick r:id="rId7"/>
              </a:rPr>
              <a:t> | Medium</a:t>
            </a:r>
            <a:endParaRPr lang="en-US" dirty="0"/>
          </a:p>
          <a:p>
            <a:pPr marL="0" indent="0">
              <a:buNone/>
            </a:pPr>
            <a:r>
              <a:rPr lang="en-US" b="1" dirty="0"/>
              <a:t> </a:t>
            </a:r>
            <a:endParaRPr lang="en-US" dirty="0"/>
          </a:p>
          <a:p>
            <a:pPr marL="0" lvl="0" indent="0">
              <a:buNone/>
            </a:pPr>
            <a:r>
              <a:rPr lang="en-US" b="1" u="sng" dirty="0">
                <a:hlinkClick r:id="rId8"/>
              </a:rPr>
              <a:t>https://101blockchains.com/disadvantages-of-blockchain/</a:t>
            </a:r>
            <a:endParaRPr lang="en-US" dirty="0"/>
          </a:p>
          <a:p>
            <a:endParaRPr lang="en-US" dirty="0"/>
          </a:p>
          <a:p>
            <a:pPr marL="0" indent="0">
              <a:buNone/>
            </a:pPr>
            <a:r>
              <a:rPr lang="en-US" dirty="0"/>
              <a:t>FIND  A FEW MORE DETAILS AT </a:t>
            </a:r>
            <a:r>
              <a:rPr lang="en-US" dirty="0">
                <a:hlinkClick r:id="rId9"/>
              </a:rPr>
              <a:t>SPMOG/Project-Blockchain: Final Project for Data Science Program (github.com)</a:t>
            </a:r>
            <a:endParaRPr lang="en-US" dirty="0"/>
          </a:p>
        </p:txBody>
      </p:sp>
    </p:spTree>
    <p:extLst>
      <p:ext uri="{BB962C8B-B14F-4D97-AF65-F5344CB8AC3E}">
        <p14:creationId xmlns:p14="http://schemas.microsoft.com/office/powerpoint/2010/main" val="388822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9A0FE-8DFC-4EB8-B1CA-FB69AC628C56}"/>
              </a:ext>
            </a:extLst>
          </p:cNvPr>
          <p:cNvSpPr>
            <a:spLocks noGrp="1"/>
          </p:cNvSpPr>
          <p:nvPr>
            <p:ph type="ctrTitle"/>
          </p:nvPr>
        </p:nvSpPr>
        <p:spPr/>
        <p:txBody>
          <a:bodyPr>
            <a:normAutofit fontScale="90000"/>
          </a:bodyPr>
          <a:lstStyle/>
          <a:p>
            <a:r>
              <a:rPr lang="en-US" dirty="0"/>
              <a:t>Thank you to all who have been part of my data science journey!</a:t>
            </a:r>
          </a:p>
        </p:txBody>
      </p:sp>
      <p:sp>
        <p:nvSpPr>
          <p:cNvPr id="4" name="Subtitle 3">
            <a:extLst>
              <a:ext uri="{FF2B5EF4-FFF2-40B4-BE49-F238E27FC236}">
                <a16:creationId xmlns:a16="http://schemas.microsoft.com/office/drawing/2014/main" id="{49D241D1-5086-4F59-88E4-74936C1B7221}"/>
              </a:ext>
            </a:extLst>
          </p:cNvPr>
          <p:cNvSpPr>
            <a:spLocks noGrp="1"/>
          </p:cNvSpPr>
          <p:nvPr>
            <p:ph type="subTitle" idx="1"/>
          </p:nvPr>
        </p:nvSpPr>
        <p:spPr/>
        <p:txBody>
          <a:bodyPr/>
          <a:lstStyle/>
          <a:p>
            <a:endParaRPr lang="en-US" dirty="0"/>
          </a:p>
        </p:txBody>
      </p:sp>
      <p:pic>
        <p:nvPicPr>
          <p:cNvPr id="6" name="Picture 5" descr="A picture containing text&#10;&#10;Description automatically generated">
            <a:extLst>
              <a:ext uri="{FF2B5EF4-FFF2-40B4-BE49-F238E27FC236}">
                <a16:creationId xmlns:a16="http://schemas.microsoft.com/office/drawing/2014/main" id="{C102328C-EF30-4E87-9484-E2E77EC5881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000500" y="3700463"/>
            <a:ext cx="3983454" cy="2643188"/>
          </a:xfrm>
          <a:prstGeom prst="rect">
            <a:avLst/>
          </a:prstGeom>
        </p:spPr>
      </p:pic>
    </p:spTree>
    <p:extLst>
      <p:ext uri="{BB962C8B-B14F-4D97-AF65-F5344CB8AC3E}">
        <p14:creationId xmlns:p14="http://schemas.microsoft.com/office/powerpoint/2010/main" val="168980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A3352-C4F6-436C-9453-CA2F01E3F069}"/>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95D0614D-5D84-436B-9E72-08966506FA3A}"/>
              </a:ext>
            </a:extLst>
          </p:cNvPr>
          <p:cNvSpPr>
            <a:spLocks noGrp="1"/>
          </p:cNvSpPr>
          <p:nvPr>
            <p:ph type="subTitle" idx="1"/>
          </p:nvPr>
        </p:nvSpPr>
        <p:spPr/>
        <p:txBody>
          <a:bodyPr/>
          <a:lstStyle/>
          <a:p>
            <a:endParaRPr lang="en-US" dirty="0"/>
          </a:p>
        </p:txBody>
      </p:sp>
      <p:pic>
        <p:nvPicPr>
          <p:cNvPr id="5" name="Picture 4" descr="A picture containing icon&#10;&#10;Description automatically generated">
            <a:extLst>
              <a:ext uri="{FF2B5EF4-FFF2-40B4-BE49-F238E27FC236}">
                <a16:creationId xmlns:a16="http://schemas.microsoft.com/office/drawing/2014/main" id="{3FE9E237-633C-49BA-9576-BC6F72EF7D6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019300" y="0"/>
            <a:ext cx="7934325" cy="6347460"/>
          </a:xfrm>
          <a:prstGeom prst="rect">
            <a:avLst/>
          </a:prstGeom>
        </p:spPr>
      </p:pic>
      <p:sp>
        <p:nvSpPr>
          <p:cNvPr id="6" name="TextBox 5">
            <a:extLst>
              <a:ext uri="{FF2B5EF4-FFF2-40B4-BE49-F238E27FC236}">
                <a16:creationId xmlns:a16="http://schemas.microsoft.com/office/drawing/2014/main" id="{7A0CB624-5B53-479F-86A9-7B63C6ECE744}"/>
              </a:ext>
            </a:extLst>
          </p:cNvPr>
          <p:cNvSpPr txBox="1"/>
          <p:nvPr/>
        </p:nvSpPr>
        <p:spPr>
          <a:xfrm>
            <a:off x="1809750" y="6858000"/>
            <a:ext cx="7934325" cy="230832"/>
          </a:xfrm>
          <a:prstGeom prst="rect">
            <a:avLst/>
          </a:prstGeom>
          <a:noFill/>
        </p:spPr>
        <p:txBody>
          <a:bodyPr wrap="square" rtlCol="0">
            <a:spAutoFit/>
          </a:bodyPr>
          <a:lstStyle/>
          <a:p>
            <a:r>
              <a:rPr lang="en-US" sz="900">
                <a:hlinkClick r:id="rId3" tooltip="https://askleo.com/what-is-facebook-fan-friday/"/>
              </a:rPr>
              <a:t>This Photo</a:t>
            </a:r>
            <a:r>
              <a:rPr lang="en-US" sz="900"/>
              <a:t> by Unknown Author is licensed under </a:t>
            </a:r>
            <a:r>
              <a:rPr lang="en-US" sz="900">
                <a:hlinkClick r:id="rId4" tooltip="https://creativecommons.org/licenses/by-nc-nd/3.0/"/>
              </a:rPr>
              <a:t>CC BY-NC-ND</a:t>
            </a:r>
            <a:endParaRPr lang="en-US" sz="900"/>
          </a:p>
        </p:txBody>
      </p:sp>
    </p:spTree>
    <p:extLst>
      <p:ext uri="{BB962C8B-B14F-4D97-AF65-F5344CB8AC3E}">
        <p14:creationId xmlns:p14="http://schemas.microsoft.com/office/powerpoint/2010/main" val="1699264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C5931-D913-4B5E-B3D3-6B1D241FCBFB}"/>
              </a:ext>
            </a:extLst>
          </p:cNvPr>
          <p:cNvSpPr>
            <a:spLocks noGrp="1"/>
          </p:cNvSpPr>
          <p:nvPr>
            <p:ph type="title"/>
          </p:nvPr>
        </p:nvSpPr>
        <p:spPr/>
        <p:txBody>
          <a:bodyPr/>
          <a:lstStyle/>
          <a:p>
            <a:r>
              <a:rPr lang="en-US" b="1" dirty="0"/>
              <a:t>Project Introduction</a:t>
            </a:r>
          </a:p>
        </p:txBody>
      </p:sp>
      <p:sp>
        <p:nvSpPr>
          <p:cNvPr id="3" name="Content Placeholder 2">
            <a:extLst>
              <a:ext uri="{FF2B5EF4-FFF2-40B4-BE49-F238E27FC236}">
                <a16:creationId xmlns:a16="http://schemas.microsoft.com/office/drawing/2014/main" id="{87A23D59-34EC-4558-9D0F-406EFC91CC42}"/>
              </a:ext>
            </a:extLst>
          </p:cNvPr>
          <p:cNvSpPr>
            <a:spLocks noGrp="1"/>
          </p:cNvSpPr>
          <p:nvPr>
            <p:ph idx="1"/>
          </p:nvPr>
        </p:nvSpPr>
        <p:spPr/>
        <p:txBody>
          <a:bodyPr/>
          <a:lstStyle/>
          <a:p>
            <a:r>
              <a:rPr lang="en-US" dirty="0"/>
              <a:t>Why blockchain and cryptocurrency as a project</a:t>
            </a:r>
          </a:p>
          <a:p>
            <a:r>
              <a:rPr lang="en-US" dirty="0"/>
              <a:t>Growing popularity</a:t>
            </a:r>
          </a:p>
          <a:p>
            <a:r>
              <a:rPr lang="en-US" dirty="0"/>
              <a:t>Expanding possibilities</a:t>
            </a:r>
          </a:p>
          <a:p>
            <a:r>
              <a:rPr lang="en-US" dirty="0"/>
              <a:t>Pandemic effect</a:t>
            </a:r>
          </a:p>
          <a:p>
            <a:r>
              <a:rPr lang="en-US" dirty="0"/>
              <a:t>Progress of the technology world everywhere</a:t>
            </a:r>
          </a:p>
        </p:txBody>
      </p:sp>
    </p:spTree>
    <p:extLst>
      <p:ext uri="{BB962C8B-B14F-4D97-AF65-F5344CB8AC3E}">
        <p14:creationId xmlns:p14="http://schemas.microsoft.com/office/powerpoint/2010/main" val="469771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82EDC4-86DE-4A8C-B52D-2A94C84A440F}"/>
              </a:ext>
            </a:extLst>
          </p:cNvPr>
          <p:cNvSpPr>
            <a:spLocks noGrp="1"/>
          </p:cNvSpPr>
          <p:nvPr>
            <p:ph type="title"/>
          </p:nvPr>
        </p:nvSpPr>
        <p:spPr>
          <a:xfrm>
            <a:off x="589560" y="856180"/>
            <a:ext cx="4560584" cy="1128068"/>
          </a:xfrm>
        </p:spPr>
        <p:txBody>
          <a:bodyPr anchor="ctr">
            <a:normAutofit/>
          </a:bodyPr>
          <a:lstStyle/>
          <a:p>
            <a:r>
              <a:rPr lang="en-US" sz="4000" b="1"/>
              <a:t>What is Blockchain?</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04EABC-6C34-470E-9E62-6A20AD44BC56}"/>
              </a:ext>
            </a:extLst>
          </p:cNvPr>
          <p:cNvSpPr>
            <a:spLocks noGrp="1"/>
          </p:cNvSpPr>
          <p:nvPr>
            <p:ph idx="1"/>
          </p:nvPr>
        </p:nvSpPr>
        <p:spPr>
          <a:xfrm>
            <a:off x="590719" y="2330505"/>
            <a:ext cx="4559425" cy="3979585"/>
          </a:xfrm>
        </p:spPr>
        <p:txBody>
          <a:bodyPr anchor="ctr">
            <a:normAutofit/>
          </a:bodyPr>
          <a:lstStyle/>
          <a:p>
            <a:r>
              <a:rPr lang="en-US" sz="2000"/>
              <a:t>“A list of transactions anyone can view and verify”</a:t>
            </a:r>
          </a:p>
          <a:p>
            <a:r>
              <a:rPr lang="en-US" sz="2000"/>
              <a:t>Nearly all cryptocurrencies use blockchain technology</a:t>
            </a:r>
          </a:p>
          <a:p>
            <a:r>
              <a:rPr lang="en-US" sz="2000"/>
              <a:t>“Value” can be transferred online</a:t>
            </a:r>
          </a:p>
          <a:p>
            <a:r>
              <a:rPr lang="en-US" sz="2000"/>
              <a:t>Every link on the chain is a chunk of transaction data</a:t>
            </a:r>
          </a:p>
          <a:p>
            <a:r>
              <a:rPr lang="en-US" sz="2000"/>
              <a:t>Like a ship’s anchor</a:t>
            </a:r>
          </a:p>
          <a:p>
            <a:r>
              <a:rPr lang="en-US" sz="2000"/>
              <a:t>Other uses: medical records, contracts, voting results</a:t>
            </a:r>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con&#10;&#10;Description automatically generated">
            <a:extLst>
              <a:ext uri="{FF2B5EF4-FFF2-40B4-BE49-F238E27FC236}">
                <a16:creationId xmlns:a16="http://schemas.microsoft.com/office/drawing/2014/main" id="{746F5D3B-C217-428C-805E-A83E74899F64}"/>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062" r="4" b="4"/>
          <a:stretch/>
        </p:blipFill>
        <p:spPr>
          <a:xfrm>
            <a:off x="5977788" y="799352"/>
            <a:ext cx="5425410" cy="5259296"/>
          </a:xfrm>
          <a:prstGeom prst="rect">
            <a:avLst/>
          </a:prstGeom>
        </p:spPr>
      </p:pic>
      <p:sp>
        <p:nvSpPr>
          <p:cNvPr id="6" name="TextBox 5">
            <a:extLst>
              <a:ext uri="{FF2B5EF4-FFF2-40B4-BE49-F238E27FC236}">
                <a16:creationId xmlns:a16="http://schemas.microsoft.com/office/drawing/2014/main" id="{9B4DD67F-13AE-4A99-92BE-31157700B2CA}"/>
              </a:ext>
            </a:extLst>
          </p:cNvPr>
          <p:cNvSpPr txBox="1"/>
          <p:nvPr/>
        </p:nvSpPr>
        <p:spPr>
          <a:xfrm>
            <a:off x="9216382" y="5858593"/>
            <a:ext cx="21868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owl.excelsior.edu/educator-resources/owl-across-disciplines/owl-across-the-disciplines-grammar-and-usag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1442513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2E5EC-29AA-4094-8F87-A108AE30951A}"/>
              </a:ext>
            </a:extLst>
          </p:cNvPr>
          <p:cNvSpPr>
            <a:spLocks noGrp="1"/>
          </p:cNvSpPr>
          <p:nvPr>
            <p:ph type="title"/>
          </p:nvPr>
        </p:nvSpPr>
        <p:spPr/>
        <p:txBody>
          <a:bodyPr/>
          <a:lstStyle/>
          <a:p>
            <a:r>
              <a:rPr lang="en-US" b="1" dirty="0"/>
              <a:t>Advantages of Blockchain</a:t>
            </a:r>
          </a:p>
        </p:txBody>
      </p:sp>
      <p:sp>
        <p:nvSpPr>
          <p:cNvPr id="3" name="Content Placeholder 2">
            <a:extLst>
              <a:ext uri="{FF2B5EF4-FFF2-40B4-BE49-F238E27FC236}">
                <a16:creationId xmlns:a16="http://schemas.microsoft.com/office/drawing/2014/main" id="{3AFDF71C-A12C-45AF-AB4B-8BF5D2C6C167}"/>
              </a:ext>
            </a:extLst>
          </p:cNvPr>
          <p:cNvSpPr>
            <a:spLocks noGrp="1"/>
          </p:cNvSpPr>
          <p:nvPr>
            <p:ph idx="1"/>
          </p:nvPr>
        </p:nvSpPr>
        <p:spPr/>
        <p:txBody>
          <a:bodyPr/>
          <a:lstStyle/>
          <a:p>
            <a:r>
              <a:rPr lang="en-US" dirty="0"/>
              <a:t>Global</a:t>
            </a:r>
          </a:p>
          <a:p>
            <a:r>
              <a:rPr lang="en-US" dirty="0"/>
              <a:t>Increased privacy</a:t>
            </a:r>
          </a:p>
          <a:p>
            <a:r>
              <a:rPr lang="en-US" dirty="0"/>
              <a:t>No need to disclose any sensitive info to complete transaction</a:t>
            </a:r>
          </a:p>
          <a:p>
            <a:r>
              <a:rPr lang="en-US" dirty="0"/>
              <a:t>No need for middleman like a bank or credit card company</a:t>
            </a:r>
          </a:p>
          <a:p>
            <a:r>
              <a:rPr lang="en-US" dirty="0"/>
              <a:t>Transparency of transactions in a distributed ledger</a:t>
            </a:r>
          </a:p>
          <a:p>
            <a:r>
              <a:rPr lang="en-US" dirty="0"/>
              <a:t>Provides opportunities for all from all levels</a:t>
            </a:r>
          </a:p>
          <a:p>
            <a:pPr marL="0" indent="0">
              <a:buNone/>
            </a:pPr>
            <a:endParaRPr lang="en-US" dirty="0"/>
          </a:p>
        </p:txBody>
      </p:sp>
    </p:spTree>
    <p:extLst>
      <p:ext uri="{BB962C8B-B14F-4D97-AF65-F5344CB8AC3E}">
        <p14:creationId xmlns:p14="http://schemas.microsoft.com/office/powerpoint/2010/main" val="781223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5EA82-2972-4EEC-B864-CF0D07AEFDE4}"/>
              </a:ext>
            </a:extLst>
          </p:cNvPr>
          <p:cNvSpPr>
            <a:spLocks noGrp="1"/>
          </p:cNvSpPr>
          <p:nvPr>
            <p:ph type="title"/>
          </p:nvPr>
        </p:nvSpPr>
        <p:spPr/>
        <p:txBody>
          <a:bodyPr>
            <a:normAutofit/>
          </a:bodyPr>
          <a:lstStyle/>
          <a:p>
            <a:pPr algn="ctr"/>
            <a:r>
              <a:rPr lang="en-US" sz="3600" b="1" dirty="0"/>
              <a:t>Disadvantages of Blockchain</a:t>
            </a:r>
            <a:br>
              <a:rPr lang="en-US" sz="3600" dirty="0"/>
            </a:br>
            <a:endParaRPr lang="en-US" sz="3600" dirty="0"/>
          </a:p>
        </p:txBody>
      </p:sp>
      <p:pic>
        <p:nvPicPr>
          <p:cNvPr id="5" name="Content Placeholder 4" descr="Timeline&#10;&#10;Description automatically generated">
            <a:extLst>
              <a:ext uri="{FF2B5EF4-FFF2-40B4-BE49-F238E27FC236}">
                <a16:creationId xmlns:a16="http://schemas.microsoft.com/office/drawing/2014/main" id="{3CB7D19D-7BFA-4F51-A12E-0F0344D788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6406" y="1247082"/>
            <a:ext cx="5199854" cy="5326211"/>
          </a:xfrm>
        </p:spPr>
      </p:pic>
    </p:spTree>
    <p:extLst>
      <p:ext uri="{BB962C8B-B14F-4D97-AF65-F5344CB8AC3E}">
        <p14:creationId xmlns:p14="http://schemas.microsoft.com/office/powerpoint/2010/main" val="2697886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D96FDFD-4E42-4A06-B8B5-768A1DB9C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1F431D-4692-481C-903D-0C62096091AA}"/>
              </a:ext>
            </a:extLst>
          </p:cNvPr>
          <p:cNvSpPr>
            <a:spLocks noGrp="1"/>
          </p:cNvSpPr>
          <p:nvPr>
            <p:ph type="title"/>
          </p:nvPr>
        </p:nvSpPr>
        <p:spPr>
          <a:xfrm>
            <a:off x="971368" y="371719"/>
            <a:ext cx="6125964" cy="1906863"/>
          </a:xfrm>
        </p:spPr>
        <p:txBody>
          <a:bodyPr anchor="b">
            <a:normAutofit/>
          </a:bodyPr>
          <a:lstStyle/>
          <a:p>
            <a:r>
              <a:rPr lang="en-US" b="1" dirty="0"/>
              <a:t>Cryptocurrency</a:t>
            </a:r>
          </a:p>
        </p:txBody>
      </p:sp>
      <p:sp>
        <p:nvSpPr>
          <p:cNvPr id="3" name="Content Placeholder 2">
            <a:extLst>
              <a:ext uri="{FF2B5EF4-FFF2-40B4-BE49-F238E27FC236}">
                <a16:creationId xmlns:a16="http://schemas.microsoft.com/office/drawing/2014/main" id="{1782C9C0-A434-41C8-9114-0E00EA098939}"/>
              </a:ext>
            </a:extLst>
          </p:cNvPr>
          <p:cNvSpPr>
            <a:spLocks noGrp="1"/>
          </p:cNvSpPr>
          <p:nvPr>
            <p:ph idx="1"/>
          </p:nvPr>
        </p:nvSpPr>
        <p:spPr>
          <a:xfrm>
            <a:off x="971368" y="2711395"/>
            <a:ext cx="4114801" cy="3465568"/>
          </a:xfrm>
        </p:spPr>
        <p:txBody>
          <a:bodyPr>
            <a:normAutofit/>
          </a:bodyPr>
          <a:lstStyle/>
          <a:p>
            <a:r>
              <a:rPr lang="en-US" sz="2000" dirty="0"/>
              <a:t>Digital money in a digital wallet</a:t>
            </a:r>
          </a:p>
          <a:p>
            <a:r>
              <a:rPr lang="en-US" sz="2000" dirty="0"/>
              <a:t>Thousands of cryptocurrencies throughout the world</a:t>
            </a:r>
          </a:p>
          <a:p>
            <a:r>
              <a:rPr lang="en-US" sz="2000" dirty="0"/>
              <a:t>Bitcoin, the first, the biggest, the most well known</a:t>
            </a:r>
          </a:p>
          <a:p>
            <a:r>
              <a:rPr lang="en-US" sz="2000" dirty="0"/>
              <a:t>Cryptocurrencies being accepted by more and more businesses and entire countries</a:t>
            </a:r>
          </a:p>
          <a:p>
            <a:r>
              <a:rPr lang="en-US" sz="2000" dirty="0"/>
              <a:t>Decentralized</a:t>
            </a:r>
          </a:p>
        </p:txBody>
      </p:sp>
      <p:pic>
        <p:nvPicPr>
          <p:cNvPr id="9" name="Picture 8" descr="A picture containing watch, cloth, close&#10;&#10;Description automatically generated">
            <a:extLst>
              <a:ext uri="{FF2B5EF4-FFF2-40B4-BE49-F238E27FC236}">
                <a16:creationId xmlns:a16="http://schemas.microsoft.com/office/drawing/2014/main" id="{8A3B9A32-013B-47E9-8D2F-06E84ECB6400}"/>
              </a:ext>
            </a:extLst>
          </p:cNvPr>
          <p:cNvPicPr>
            <a:picLocks noChangeAspect="1"/>
          </p:cNvPicPr>
          <p:nvPr/>
        </p:nvPicPr>
        <p:blipFill rotWithShape="1">
          <a:blip r:embed="rId2">
            <a:extLst>
              <a:ext uri="{28A0092B-C50C-407E-A947-70E740481C1C}">
                <a14:useLocalDpi xmlns:a14="http://schemas.microsoft.com/office/drawing/2010/main" val="0"/>
              </a:ext>
            </a:extLst>
          </a:blip>
          <a:srcRect l="13614" r="7628" b="-1"/>
          <a:stretch/>
        </p:blipFill>
        <p:spPr>
          <a:xfrm>
            <a:off x="8452968" y="3681465"/>
            <a:ext cx="3747932" cy="3176541"/>
          </a:xfrm>
          <a:custGeom>
            <a:avLst/>
            <a:gdLst/>
            <a:ahLst/>
            <a:cxnLst/>
            <a:rect l="l" t="t" r="r" b="b"/>
            <a:pathLst>
              <a:path w="3747932" h="3176541">
                <a:moveTo>
                  <a:pt x="3239865" y="21"/>
                </a:moveTo>
                <a:cubicBezTo>
                  <a:pt x="3261821" y="112"/>
                  <a:pt x="3278837" y="498"/>
                  <a:pt x="3290337" y="938"/>
                </a:cubicBezTo>
                <a:cubicBezTo>
                  <a:pt x="3401766" y="5376"/>
                  <a:pt x="3510165" y="23128"/>
                  <a:pt x="3616543" y="49449"/>
                </a:cubicBezTo>
                <a:lnTo>
                  <a:pt x="3747932" y="87091"/>
                </a:lnTo>
                <a:lnTo>
                  <a:pt x="3747932" y="3176541"/>
                </a:lnTo>
                <a:lnTo>
                  <a:pt x="401358" y="3176541"/>
                </a:lnTo>
                <a:lnTo>
                  <a:pt x="398780" y="3136258"/>
                </a:lnTo>
                <a:cubicBezTo>
                  <a:pt x="400956" y="3079023"/>
                  <a:pt x="437945" y="3052703"/>
                  <a:pt x="483325" y="3030665"/>
                </a:cubicBezTo>
                <a:cubicBezTo>
                  <a:pt x="498866" y="3023015"/>
                  <a:pt x="520932" y="3023320"/>
                  <a:pt x="526840" y="2999447"/>
                </a:cubicBezTo>
                <a:cubicBezTo>
                  <a:pt x="501352" y="2976798"/>
                  <a:pt x="470270" y="2995161"/>
                  <a:pt x="442916" y="2988735"/>
                </a:cubicBezTo>
                <a:cubicBezTo>
                  <a:pt x="420228" y="2983533"/>
                  <a:pt x="382618" y="2986286"/>
                  <a:pt x="413701" y="2944662"/>
                </a:cubicBezTo>
                <a:cubicBezTo>
                  <a:pt x="422716" y="2932726"/>
                  <a:pt x="412147" y="2923542"/>
                  <a:pt x="400645" y="2922625"/>
                </a:cubicBezTo>
                <a:cubicBezTo>
                  <a:pt x="308644" y="2913137"/>
                  <a:pt x="350915" y="2828968"/>
                  <a:pt x="321386" y="2784590"/>
                </a:cubicBezTo>
                <a:cubicBezTo>
                  <a:pt x="313307" y="2772348"/>
                  <a:pt x="322010" y="2751230"/>
                  <a:pt x="334753" y="2746027"/>
                </a:cubicBezTo>
                <a:cubicBezTo>
                  <a:pt x="416187" y="2711746"/>
                  <a:pt x="427377" y="2630027"/>
                  <a:pt x="466852" y="2559632"/>
                </a:cubicBezTo>
                <a:cubicBezTo>
                  <a:pt x="423957" y="2531782"/>
                  <a:pt x="372673" y="2525661"/>
                  <a:pt x="326361" y="2507602"/>
                </a:cubicBezTo>
                <a:cubicBezTo>
                  <a:pt x="278183" y="2488626"/>
                  <a:pt x="278183" y="2474547"/>
                  <a:pt x="317968" y="2419457"/>
                </a:cubicBezTo>
                <a:cubicBezTo>
                  <a:pt x="214465" y="2407519"/>
                  <a:pt x="214465" y="2407519"/>
                  <a:pt x="246479" y="2320903"/>
                </a:cubicBezTo>
                <a:cubicBezTo>
                  <a:pt x="159758" y="2312945"/>
                  <a:pt x="102570" y="2271933"/>
                  <a:pt x="89205" y="2182255"/>
                </a:cubicBezTo>
                <a:cubicBezTo>
                  <a:pt x="82677" y="2138795"/>
                  <a:pt x="43514" y="2118290"/>
                  <a:pt x="0" y="2089213"/>
                </a:cubicBezTo>
                <a:cubicBezTo>
                  <a:pt x="54081" y="2061053"/>
                  <a:pt x="90759" y="2002290"/>
                  <a:pt x="153855" y="2064423"/>
                </a:cubicBezTo>
                <a:cubicBezTo>
                  <a:pt x="176855" y="2087070"/>
                  <a:pt x="174683" y="2058300"/>
                  <a:pt x="177788" y="2050037"/>
                </a:cubicBezTo>
                <a:cubicBezTo>
                  <a:pt x="185247" y="2029838"/>
                  <a:pt x="169707" y="2016369"/>
                  <a:pt x="159450" y="2001067"/>
                </a:cubicBezTo>
                <a:cubicBezTo>
                  <a:pt x="149504" y="1985763"/>
                  <a:pt x="137691" y="1969543"/>
                  <a:pt x="134895" y="1952400"/>
                </a:cubicBezTo>
                <a:cubicBezTo>
                  <a:pt x="133031" y="1940465"/>
                  <a:pt x="142044" y="1923021"/>
                  <a:pt x="151990" y="1914144"/>
                </a:cubicBezTo>
                <a:cubicBezTo>
                  <a:pt x="204209" y="1867316"/>
                  <a:pt x="173127" y="1762030"/>
                  <a:pt x="271969" y="1748562"/>
                </a:cubicBezTo>
                <a:cubicBezTo>
                  <a:pt x="316415" y="1742443"/>
                  <a:pt x="337860" y="1703878"/>
                  <a:pt x="370497" y="1682760"/>
                </a:cubicBezTo>
                <a:cubicBezTo>
                  <a:pt x="483946" y="1608999"/>
                  <a:pt x="559787" y="1514119"/>
                  <a:pt x="594908" y="1383735"/>
                </a:cubicBezTo>
                <a:cubicBezTo>
                  <a:pt x="604543" y="1347620"/>
                  <a:pt x="641532" y="1318542"/>
                  <a:pt x="665465" y="1286713"/>
                </a:cubicBezTo>
                <a:cubicBezTo>
                  <a:pt x="653963" y="1263452"/>
                  <a:pt x="591178" y="1313647"/>
                  <a:pt x="613246" y="1252435"/>
                </a:cubicBezTo>
                <a:cubicBezTo>
                  <a:pt x="630030" y="1206524"/>
                  <a:pt x="672925" y="1178060"/>
                  <a:pt x="713332" y="1150820"/>
                </a:cubicBezTo>
                <a:cubicBezTo>
                  <a:pt x="759333" y="1119908"/>
                  <a:pt x="810307" y="1095117"/>
                  <a:pt x="831133" y="1037883"/>
                </a:cubicBezTo>
                <a:cubicBezTo>
                  <a:pt x="835485" y="1025640"/>
                  <a:pt x="849470" y="1012785"/>
                  <a:pt x="861903" y="1007887"/>
                </a:cubicBezTo>
                <a:cubicBezTo>
                  <a:pt x="1469751" y="63584"/>
                  <a:pt x="2910527" y="-1353"/>
                  <a:pt x="3239865" y="21"/>
                </a:cubicBezTo>
                <a:close/>
              </a:path>
            </a:pathLst>
          </a:custGeom>
        </p:spPr>
      </p:pic>
      <p:pic>
        <p:nvPicPr>
          <p:cNvPr id="5" name="Picture 4" descr="A picture containing text&#10;&#10;Description automatically generated">
            <a:extLst>
              <a:ext uri="{FF2B5EF4-FFF2-40B4-BE49-F238E27FC236}">
                <a16:creationId xmlns:a16="http://schemas.microsoft.com/office/drawing/2014/main" id="{F8B73F7B-111B-4BC5-B725-3B3D06EBADDE}"/>
              </a:ext>
            </a:extLst>
          </p:cNvPr>
          <p:cNvPicPr>
            <a:picLocks noChangeAspect="1"/>
          </p:cNvPicPr>
          <p:nvPr/>
        </p:nvPicPr>
        <p:blipFill rotWithShape="1">
          <a:blip r:embed="rId3">
            <a:extLst>
              <a:ext uri="{28A0092B-C50C-407E-A947-70E740481C1C}">
                <a14:useLocalDpi xmlns:a14="http://schemas.microsoft.com/office/drawing/2010/main" val="0"/>
              </a:ext>
            </a:extLst>
          </a:blip>
          <a:srcRect l="22135" r="11460" b="2"/>
          <a:stretch/>
        </p:blipFill>
        <p:spPr>
          <a:xfrm>
            <a:off x="5398276" y="2457970"/>
            <a:ext cx="3458367" cy="3476265"/>
          </a:xfrm>
          <a:custGeom>
            <a:avLst/>
            <a:gdLst/>
            <a:ahLst/>
            <a:cxnLst/>
            <a:rect l="l" t="t" r="r" b="b"/>
            <a:pathLst>
              <a:path w="3458367" h="3476265">
                <a:moveTo>
                  <a:pt x="549716" y="15"/>
                </a:moveTo>
                <a:cubicBezTo>
                  <a:pt x="557611" y="271"/>
                  <a:pt x="565778" y="3856"/>
                  <a:pt x="573176" y="4995"/>
                </a:cubicBezTo>
                <a:cubicBezTo>
                  <a:pt x="736504" y="30493"/>
                  <a:pt x="899830" y="58040"/>
                  <a:pt x="1063336" y="82398"/>
                </a:cubicBezTo>
                <a:cubicBezTo>
                  <a:pt x="1216195" y="105163"/>
                  <a:pt x="1370136" y="110398"/>
                  <a:pt x="1523717" y="122237"/>
                </a:cubicBezTo>
                <a:cubicBezTo>
                  <a:pt x="1709602" y="136580"/>
                  <a:pt x="1895127" y="156841"/>
                  <a:pt x="2079929" y="188711"/>
                </a:cubicBezTo>
                <a:cubicBezTo>
                  <a:pt x="2208244" y="211023"/>
                  <a:pt x="2337823" y="226502"/>
                  <a:pt x="2467943" y="208745"/>
                </a:cubicBezTo>
                <a:cubicBezTo>
                  <a:pt x="2474439" y="207834"/>
                  <a:pt x="2481839" y="204876"/>
                  <a:pt x="2487253" y="207834"/>
                </a:cubicBezTo>
                <a:cubicBezTo>
                  <a:pt x="2550419" y="241073"/>
                  <a:pt x="2619357" y="217168"/>
                  <a:pt x="2684869" y="238113"/>
                </a:cubicBezTo>
                <a:cubicBezTo>
                  <a:pt x="2668085" y="318930"/>
                  <a:pt x="2596077" y="312327"/>
                  <a:pt x="2555471" y="368331"/>
                </a:cubicBezTo>
                <a:cubicBezTo>
                  <a:pt x="2621704" y="390639"/>
                  <a:pt x="2681259" y="413178"/>
                  <a:pt x="2741717" y="430023"/>
                </a:cubicBezTo>
                <a:cubicBezTo>
                  <a:pt x="2805785" y="447780"/>
                  <a:pt x="2860106" y="495816"/>
                  <a:pt x="2922728" y="517216"/>
                </a:cubicBezTo>
                <a:cubicBezTo>
                  <a:pt x="2936085" y="521769"/>
                  <a:pt x="2952146" y="537704"/>
                  <a:pt x="2956838" y="553184"/>
                </a:cubicBezTo>
                <a:cubicBezTo>
                  <a:pt x="2971997" y="603269"/>
                  <a:pt x="3274647" y="743732"/>
                  <a:pt x="3238914" y="788350"/>
                </a:cubicBezTo>
                <a:cubicBezTo>
                  <a:pt x="3224116" y="806791"/>
                  <a:pt x="3204986" y="819994"/>
                  <a:pt x="3184953" y="838207"/>
                </a:cubicBezTo>
                <a:cubicBezTo>
                  <a:pt x="3215093" y="872582"/>
                  <a:pt x="3249020" y="887608"/>
                  <a:pt x="3285115" y="897852"/>
                </a:cubicBezTo>
                <a:cubicBezTo>
                  <a:pt x="3295944" y="901039"/>
                  <a:pt x="3306591" y="907413"/>
                  <a:pt x="3307674" y="922894"/>
                </a:cubicBezTo>
                <a:cubicBezTo>
                  <a:pt x="3308757" y="939056"/>
                  <a:pt x="3297748" y="945429"/>
                  <a:pt x="3288544" y="952944"/>
                </a:cubicBezTo>
                <a:cubicBezTo>
                  <a:pt x="3275731" y="963415"/>
                  <a:pt x="3263278" y="972523"/>
                  <a:pt x="3247036" y="973888"/>
                </a:cubicBezTo>
                <a:cubicBezTo>
                  <a:pt x="3220325" y="975937"/>
                  <a:pt x="3207513" y="1005076"/>
                  <a:pt x="3191993" y="1026930"/>
                </a:cubicBezTo>
                <a:cubicBezTo>
                  <a:pt x="3183330" y="1039224"/>
                  <a:pt x="3178998" y="1064037"/>
                  <a:pt x="3194157" y="1068363"/>
                </a:cubicBezTo>
                <a:cubicBezTo>
                  <a:pt x="3230613" y="1078837"/>
                  <a:pt x="3227725" y="1109114"/>
                  <a:pt x="3226824" y="1143489"/>
                </a:cubicBezTo>
                <a:cubicBezTo>
                  <a:pt x="3225560" y="1186061"/>
                  <a:pt x="3204083" y="1205638"/>
                  <a:pt x="3177734" y="1222030"/>
                </a:cubicBezTo>
                <a:cubicBezTo>
                  <a:pt x="3168711" y="1227720"/>
                  <a:pt x="3155898" y="1227493"/>
                  <a:pt x="3152469" y="1245250"/>
                </a:cubicBezTo>
                <a:cubicBezTo>
                  <a:pt x="3167267" y="1262097"/>
                  <a:pt x="3185314" y="1248439"/>
                  <a:pt x="3201197" y="1253218"/>
                </a:cubicBezTo>
                <a:cubicBezTo>
                  <a:pt x="3214370" y="1257088"/>
                  <a:pt x="3236208" y="1255040"/>
                  <a:pt x="3218160" y="1286000"/>
                </a:cubicBezTo>
                <a:cubicBezTo>
                  <a:pt x="3212926" y="1294878"/>
                  <a:pt x="3219062" y="1301709"/>
                  <a:pt x="3225741" y="1302392"/>
                </a:cubicBezTo>
                <a:cubicBezTo>
                  <a:pt x="3279159" y="1309449"/>
                  <a:pt x="3254615" y="1372054"/>
                  <a:pt x="3271761" y="1405063"/>
                </a:cubicBezTo>
                <a:cubicBezTo>
                  <a:pt x="3276452" y="1414169"/>
                  <a:pt x="3271399" y="1429877"/>
                  <a:pt x="3263999" y="1433747"/>
                </a:cubicBezTo>
                <a:cubicBezTo>
                  <a:pt x="3216716" y="1459245"/>
                  <a:pt x="3210220" y="1520028"/>
                  <a:pt x="3187299" y="1572389"/>
                </a:cubicBezTo>
                <a:cubicBezTo>
                  <a:pt x="3212205" y="1593104"/>
                  <a:pt x="3241982" y="1597657"/>
                  <a:pt x="3268872" y="1611089"/>
                </a:cubicBezTo>
                <a:cubicBezTo>
                  <a:pt x="3296846" y="1625204"/>
                  <a:pt x="3296846" y="1635676"/>
                  <a:pt x="3273746" y="1676653"/>
                </a:cubicBezTo>
                <a:cubicBezTo>
                  <a:pt x="3333842" y="1685532"/>
                  <a:pt x="3333842" y="1685532"/>
                  <a:pt x="3315254" y="1749957"/>
                </a:cubicBezTo>
                <a:cubicBezTo>
                  <a:pt x="3365607" y="1755877"/>
                  <a:pt x="3398812" y="1786382"/>
                  <a:pt x="3406572" y="1853085"/>
                </a:cubicBezTo>
                <a:cubicBezTo>
                  <a:pt x="3410362" y="1885411"/>
                  <a:pt x="3433101" y="1900663"/>
                  <a:pt x="3458367" y="1922291"/>
                </a:cubicBezTo>
                <a:cubicBezTo>
                  <a:pt x="3426966" y="1943236"/>
                  <a:pt x="3405669" y="1986945"/>
                  <a:pt x="3369034" y="1940730"/>
                </a:cubicBezTo>
                <a:cubicBezTo>
                  <a:pt x="3355680" y="1923885"/>
                  <a:pt x="3356941" y="1945284"/>
                  <a:pt x="3355138" y="1951430"/>
                </a:cubicBezTo>
                <a:cubicBezTo>
                  <a:pt x="3350807" y="1966455"/>
                  <a:pt x="3359830" y="1976472"/>
                  <a:pt x="3365786" y="1987854"/>
                </a:cubicBezTo>
                <a:cubicBezTo>
                  <a:pt x="3371561" y="1999237"/>
                  <a:pt x="3378420" y="2011302"/>
                  <a:pt x="3380043" y="2024054"/>
                </a:cubicBezTo>
                <a:cubicBezTo>
                  <a:pt x="3381125" y="2032931"/>
                  <a:pt x="3375892" y="2045905"/>
                  <a:pt x="3370117" y="2052509"/>
                </a:cubicBezTo>
                <a:cubicBezTo>
                  <a:pt x="3339797" y="2087340"/>
                  <a:pt x="3357844" y="2165652"/>
                  <a:pt x="3300454" y="2175670"/>
                </a:cubicBezTo>
                <a:cubicBezTo>
                  <a:pt x="3274647" y="2180221"/>
                  <a:pt x="3262195" y="2208906"/>
                  <a:pt x="3243246" y="2224614"/>
                </a:cubicBezTo>
                <a:cubicBezTo>
                  <a:pt x="3177374" y="2279478"/>
                  <a:pt x="3133338" y="2350051"/>
                  <a:pt x="3112946" y="2447031"/>
                </a:cubicBezTo>
                <a:cubicBezTo>
                  <a:pt x="3107352" y="2473894"/>
                  <a:pt x="3085875" y="2495522"/>
                  <a:pt x="3071979" y="2519197"/>
                </a:cubicBezTo>
                <a:cubicBezTo>
                  <a:pt x="3078657" y="2536499"/>
                  <a:pt x="3115112" y="2499164"/>
                  <a:pt x="3102298" y="2544694"/>
                </a:cubicBezTo>
                <a:cubicBezTo>
                  <a:pt x="3092553" y="2578843"/>
                  <a:pt x="3067647" y="2600014"/>
                  <a:pt x="3044185" y="2620276"/>
                </a:cubicBezTo>
                <a:cubicBezTo>
                  <a:pt x="3017476" y="2643268"/>
                  <a:pt x="2987879" y="2661708"/>
                  <a:pt x="2975787" y="2704279"/>
                </a:cubicBezTo>
                <a:cubicBezTo>
                  <a:pt x="2973260" y="2713386"/>
                  <a:pt x="2965140" y="2722947"/>
                  <a:pt x="2957921" y="2726591"/>
                </a:cubicBezTo>
                <a:cubicBezTo>
                  <a:pt x="2581458" y="3475797"/>
                  <a:pt x="1654740" y="3480805"/>
                  <a:pt x="1547901" y="3475568"/>
                </a:cubicBezTo>
                <a:cubicBezTo>
                  <a:pt x="1418503" y="3468966"/>
                  <a:pt x="1296143" y="3422753"/>
                  <a:pt x="1176132" y="3365156"/>
                </a:cubicBezTo>
                <a:cubicBezTo>
                  <a:pt x="1125418" y="3340797"/>
                  <a:pt x="1078316" y="3306195"/>
                  <a:pt x="1029045" y="3279332"/>
                </a:cubicBezTo>
                <a:cubicBezTo>
                  <a:pt x="961009" y="3242223"/>
                  <a:pt x="908492" y="3171424"/>
                  <a:pt x="840634" y="3141601"/>
                </a:cubicBezTo>
                <a:cubicBezTo>
                  <a:pt x="770793" y="3110867"/>
                  <a:pt x="711057" y="3054638"/>
                  <a:pt x="639229" y="3030734"/>
                </a:cubicBezTo>
                <a:cubicBezTo>
                  <a:pt x="601330" y="3017985"/>
                  <a:pt x="564695" y="2994993"/>
                  <a:pt x="570649" y="2929200"/>
                </a:cubicBezTo>
                <a:cubicBezTo>
                  <a:pt x="572274" y="2910532"/>
                  <a:pt x="562349" y="2895282"/>
                  <a:pt x="546647" y="2900745"/>
                </a:cubicBezTo>
                <a:cubicBezTo>
                  <a:pt x="516690" y="2910989"/>
                  <a:pt x="503154" y="2883898"/>
                  <a:pt x="486550" y="2863636"/>
                </a:cubicBezTo>
                <a:cubicBezTo>
                  <a:pt x="456953" y="2827667"/>
                  <a:pt x="428801" y="2789422"/>
                  <a:pt x="381697" y="2783503"/>
                </a:cubicBezTo>
                <a:cubicBezTo>
                  <a:pt x="390720" y="2755272"/>
                  <a:pt x="406060" y="2759371"/>
                  <a:pt x="420137" y="2765290"/>
                </a:cubicBezTo>
                <a:cubicBezTo>
                  <a:pt x="457133" y="2780772"/>
                  <a:pt x="493769" y="2798300"/>
                  <a:pt x="530765" y="2813781"/>
                </a:cubicBezTo>
                <a:cubicBezTo>
                  <a:pt x="554948" y="2823799"/>
                  <a:pt x="578952" y="2837912"/>
                  <a:pt x="611257" y="2826755"/>
                </a:cubicBezTo>
                <a:cubicBezTo>
                  <a:pt x="583463" y="2769843"/>
                  <a:pt x="536180" y="2759598"/>
                  <a:pt x="497920" y="2742071"/>
                </a:cubicBezTo>
                <a:cubicBezTo>
                  <a:pt x="450096" y="2719988"/>
                  <a:pt x="421942" y="2678326"/>
                  <a:pt x="388193" y="2631885"/>
                </a:cubicBezTo>
                <a:cubicBezTo>
                  <a:pt x="423386" y="2620730"/>
                  <a:pt x="445223" y="2654879"/>
                  <a:pt x="472834" y="2653056"/>
                </a:cubicBezTo>
                <a:cubicBezTo>
                  <a:pt x="474279" y="2647140"/>
                  <a:pt x="476804" y="2638488"/>
                  <a:pt x="476444" y="2638259"/>
                </a:cubicBezTo>
                <a:cubicBezTo>
                  <a:pt x="431326" y="2612763"/>
                  <a:pt x="410211" y="2564956"/>
                  <a:pt x="403173" y="2507131"/>
                </a:cubicBezTo>
                <a:cubicBezTo>
                  <a:pt x="399563" y="2477310"/>
                  <a:pt x="383140" y="2467976"/>
                  <a:pt x="366897" y="2454316"/>
                </a:cubicBezTo>
                <a:cubicBezTo>
                  <a:pt x="310230" y="2405826"/>
                  <a:pt x="250314" y="2361890"/>
                  <a:pt x="203752" y="2295188"/>
                </a:cubicBezTo>
                <a:cubicBezTo>
                  <a:pt x="257532" y="2304066"/>
                  <a:pt x="300665" y="2347547"/>
                  <a:pt x="358597" y="2366215"/>
                </a:cubicBezTo>
                <a:cubicBezTo>
                  <a:pt x="312577" y="2292910"/>
                  <a:pt x="253020" y="2255803"/>
                  <a:pt x="198698" y="2211409"/>
                </a:cubicBezTo>
                <a:cubicBezTo>
                  <a:pt x="173974" y="2191149"/>
                  <a:pt x="151055" y="2165197"/>
                  <a:pt x="121097" y="2154269"/>
                </a:cubicBezTo>
                <a:cubicBezTo>
                  <a:pt x="110448" y="2150400"/>
                  <a:pt x="92943" y="2142204"/>
                  <a:pt x="101425" y="2120577"/>
                </a:cubicBezTo>
                <a:cubicBezTo>
                  <a:pt x="108643" y="2102593"/>
                  <a:pt x="122900" y="2108055"/>
                  <a:pt x="135895" y="2113292"/>
                </a:cubicBezTo>
                <a:cubicBezTo>
                  <a:pt x="167116" y="2126269"/>
                  <a:pt x="199421" y="2126495"/>
                  <a:pt x="241652" y="2126269"/>
                </a:cubicBezTo>
                <a:cubicBezTo>
                  <a:pt x="206279" y="2066851"/>
                  <a:pt x="141489" y="2084608"/>
                  <a:pt x="111170" y="2022231"/>
                </a:cubicBezTo>
                <a:cubicBezTo>
                  <a:pt x="149069" y="2011302"/>
                  <a:pt x="178305" y="2033841"/>
                  <a:pt x="208987" y="2038166"/>
                </a:cubicBezTo>
                <a:cubicBezTo>
                  <a:pt x="236777" y="2042036"/>
                  <a:pt x="243636" y="2031565"/>
                  <a:pt x="237139" y="1997188"/>
                </a:cubicBezTo>
                <a:cubicBezTo>
                  <a:pt x="227034" y="1943690"/>
                  <a:pt x="242193" y="1916371"/>
                  <a:pt x="282618" y="1930941"/>
                </a:cubicBezTo>
                <a:cubicBezTo>
                  <a:pt x="320155" y="1944601"/>
                  <a:pt x="324125" y="1924568"/>
                  <a:pt x="314019" y="1894062"/>
                </a:cubicBezTo>
                <a:cubicBezTo>
                  <a:pt x="299582" y="1849671"/>
                  <a:pt x="316004" y="1815295"/>
                  <a:pt x="327194" y="1777960"/>
                </a:cubicBezTo>
                <a:cubicBezTo>
                  <a:pt x="344339" y="1721045"/>
                  <a:pt x="337121" y="1693272"/>
                  <a:pt x="300123" y="1650929"/>
                </a:cubicBezTo>
                <a:cubicBezTo>
                  <a:pt x="279370" y="1627251"/>
                  <a:pt x="256992" y="1607219"/>
                  <a:pt x="226852" y="1586731"/>
                </a:cubicBezTo>
                <a:cubicBezTo>
                  <a:pt x="296334" y="1575576"/>
                  <a:pt x="223423" y="1538013"/>
                  <a:pt x="247968" y="1514564"/>
                </a:cubicBezTo>
                <a:cubicBezTo>
                  <a:pt x="297056" y="1505003"/>
                  <a:pt x="337121" y="1579673"/>
                  <a:pt x="403895" y="1558274"/>
                </a:cubicBezTo>
                <a:cubicBezTo>
                  <a:pt x="321420" y="1493619"/>
                  <a:pt x="230281" y="1472448"/>
                  <a:pt x="170546" y="1386396"/>
                </a:cubicBezTo>
                <a:cubicBezTo>
                  <a:pt x="184261" y="1366817"/>
                  <a:pt x="197977" y="1385030"/>
                  <a:pt x="209707" y="1377746"/>
                </a:cubicBezTo>
                <a:cubicBezTo>
                  <a:pt x="209346" y="1373192"/>
                  <a:pt x="210250" y="1366362"/>
                  <a:pt x="208083" y="1364314"/>
                </a:cubicBezTo>
                <a:cubicBezTo>
                  <a:pt x="163508" y="1317416"/>
                  <a:pt x="162784" y="1316279"/>
                  <a:pt x="210610" y="1281675"/>
                </a:cubicBezTo>
                <a:cubicBezTo>
                  <a:pt x="227394" y="1269609"/>
                  <a:pt x="225950" y="1258909"/>
                  <a:pt x="217108" y="1243657"/>
                </a:cubicBezTo>
                <a:cubicBezTo>
                  <a:pt x="210790" y="1232957"/>
                  <a:pt x="203211" y="1223395"/>
                  <a:pt x="206820" y="1199947"/>
                </a:cubicBezTo>
                <a:cubicBezTo>
                  <a:pt x="232988" y="1229998"/>
                  <a:pt x="359499" y="1220208"/>
                  <a:pt x="381877" y="1217021"/>
                </a:cubicBezTo>
                <a:cubicBezTo>
                  <a:pt x="406963" y="1213607"/>
                  <a:pt x="431688" y="1199037"/>
                  <a:pt x="458035" y="1207003"/>
                </a:cubicBezTo>
                <a:cubicBezTo>
                  <a:pt x="479150" y="1213381"/>
                  <a:pt x="576966" y="1275073"/>
                  <a:pt x="590863" y="1204273"/>
                </a:cubicBezTo>
                <a:cubicBezTo>
                  <a:pt x="591585" y="1200858"/>
                  <a:pt x="631107" y="1208826"/>
                  <a:pt x="652403" y="1212696"/>
                </a:cubicBezTo>
                <a:cubicBezTo>
                  <a:pt x="671172" y="1215883"/>
                  <a:pt x="692288" y="1229998"/>
                  <a:pt x="704920" y="1201769"/>
                </a:cubicBezTo>
                <a:cubicBezTo>
                  <a:pt x="712320" y="1185150"/>
                  <a:pt x="681820" y="1153051"/>
                  <a:pt x="654569" y="1150320"/>
                </a:cubicBezTo>
                <a:cubicBezTo>
                  <a:pt x="630926" y="1147814"/>
                  <a:pt x="606202" y="1144172"/>
                  <a:pt x="583643" y="1151001"/>
                </a:cubicBezTo>
                <a:cubicBezTo>
                  <a:pt x="555852" y="1159198"/>
                  <a:pt x="540873" y="1145995"/>
                  <a:pt x="533111" y="1117538"/>
                </a:cubicBezTo>
                <a:cubicBezTo>
                  <a:pt x="524450" y="1086122"/>
                  <a:pt x="507845" y="1071550"/>
                  <a:pt x="484926" y="1056980"/>
                </a:cubicBezTo>
                <a:cubicBezTo>
                  <a:pt x="429340" y="1021696"/>
                  <a:pt x="375921" y="980946"/>
                  <a:pt x="314922" y="960456"/>
                </a:cubicBezTo>
                <a:cubicBezTo>
                  <a:pt x="302830" y="956358"/>
                  <a:pt x="289476" y="950894"/>
                  <a:pt x="283881" y="923805"/>
                </a:cubicBezTo>
                <a:cubicBezTo>
                  <a:pt x="449013" y="964326"/>
                  <a:pt x="599526" y="1069958"/>
                  <a:pt x="769890" y="1063811"/>
                </a:cubicBezTo>
                <a:cubicBezTo>
                  <a:pt x="723329" y="1030346"/>
                  <a:pt x="669369" y="1028524"/>
                  <a:pt x="619738" y="1005076"/>
                </a:cubicBezTo>
                <a:cubicBezTo>
                  <a:pt x="654930" y="987546"/>
                  <a:pt x="687956" y="1005759"/>
                  <a:pt x="721344" y="1015777"/>
                </a:cubicBezTo>
                <a:cubicBezTo>
                  <a:pt x="749317" y="1023970"/>
                  <a:pt x="774583" y="1025337"/>
                  <a:pt x="777650" y="976393"/>
                </a:cubicBezTo>
                <a:cubicBezTo>
                  <a:pt x="776566" y="973205"/>
                  <a:pt x="776747" y="969107"/>
                  <a:pt x="776929" y="965238"/>
                </a:cubicBezTo>
                <a:cubicBezTo>
                  <a:pt x="767542" y="944976"/>
                  <a:pt x="752926" y="934504"/>
                  <a:pt x="735601" y="928584"/>
                </a:cubicBezTo>
                <a:cubicBezTo>
                  <a:pt x="725133" y="924942"/>
                  <a:pt x="711237" y="919478"/>
                  <a:pt x="711416" y="904909"/>
                </a:cubicBezTo>
                <a:cubicBezTo>
                  <a:pt x="711958" y="850955"/>
                  <a:pt x="678571" y="835246"/>
                  <a:pt x="645185" y="819539"/>
                </a:cubicBezTo>
                <a:cubicBezTo>
                  <a:pt x="663773" y="792676"/>
                  <a:pt x="678391" y="812481"/>
                  <a:pt x="692468" y="810433"/>
                </a:cubicBezTo>
                <a:cubicBezTo>
                  <a:pt x="701672" y="809067"/>
                  <a:pt x="709973" y="806563"/>
                  <a:pt x="709973" y="792676"/>
                </a:cubicBezTo>
                <a:cubicBezTo>
                  <a:pt x="710154" y="781065"/>
                  <a:pt x="705822" y="767861"/>
                  <a:pt x="696799" y="767635"/>
                </a:cubicBezTo>
                <a:cubicBezTo>
                  <a:pt x="640312" y="765585"/>
                  <a:pt x="609090" y="690914"/>
                  <a:pt x="550437" y="690687"/>
                </a:cubicBezTo>
                <a:cubicBezTo>
                  <a:pt x="515425" y="690687"/>
                  <a:pt x="568666" y="648572"/>
                  <a:pt x="539068" y="631042"/>
                </a:cubicBezTo>
                <a:cubicBezTo>
                  <a:pt x="532570" y="627171"/>
                  <a:pt x="556032" y="621254"/>
                  <a:pt x="566500" y="622164"/>
                </a:cubicBezTo>
                <a:cubicBezTo>
                  <a:pt x="576786" y="623074"/>
                  <a:pt x="585990" y="634229"/>
                  <a:pt x="598443" y="626261"/>
                </a:cubicBezTo>
                <a:cubicBezTo>
                  <a:pt x="605300" y="597806"/>
                  <a:pt x="587615" y="587332"/>
                  <a:pt x="572996" y="579365"/>
                </a:cubicBezTo>
                <a:cubicBezTo>
                  <a:pt x="539247" y="560925"/>
                  <a:pt x="506402" y="538615"/>
                  <a:pt x="469405" y="532013"/>
                </a:cubicBezTo>
                <a:cubicBezTo>
                  <a:pt x="456232" y="529737"/>
                  <a:pt x="488355" y="499231"/>
                  <a:pt x="494671" y="488532"/>
                </a:cubicBezTo>
                <a:cubicBezTo>
                  <a:pt x="345782" y="376071"/>
                  <a:pt x="166756" y="381762"/>
                  <a:pt x="0" y="290928"/>
                </a:cubicBezTo>
                <a:cubicBezTo>
                  <a:pt x="36817" y="273173"/>
                  <a:pt x="63887" y="286148"/>
                  <a:pt x="88973" y="288880"/>
                </a:cubicBezTo>
                <a:cubicBezTo>
                  <a:pt x="151595" y="295708"/>
                  <a:pt x="213498" y="309822"/>
                  <a:pt x="275940" y="318246"/>
                </a:cubicBezTo>
                <a:cubicBezTo>
                  <a:pt x="306620" y="322344"/>
                  <a:pt x="335134" y="337824"/>
                  <a:pt x="369424" y="313239"/>
                </a:cubicBezTo>
                <a:cubicBezTo>
                  <a:pt x="392343" y="296847"/>
                  <a:pt x="428980" y="314604"/>
                  <a:pt x="457133" y="329174"/>
                </a:cubicBezTo>
                <a:cubicBezTo>
                  <a:pt x="480414" y="341238"/>
                  <a:pt x="502612" y="344425"/>
                  <a:pt x="533474" y="329174"/>
                </a:cubicBezTo>
                <a:cubicBezTo>
                  <a:pt x="505501" y="319841"/>
                  <a:pt x="484023" y="311645"/>
                  <a:pt x="462006" y="305953"/>
                </a:cubicBezTo>
                <a:cubicBezTo>
                  <a:pt x="444501" y="301400"/>
                  <a:pt x="486189" y="282960"/>
                  <a:pt x="507484" y="285237"/>
                </a:cubicBezTo>
                <a:cubicBezTo>
                  <a:pt x="537263" y="288423"/>
                  <a:pt x="520479" y="276586"/>
                  <a:pt x="515425" y="260195"/>
                </a:cubicBezTo>
                <a:cubicBezTo>
                  <a:pt x="510012" y="242665"/>
                  <a:pt x="526074" y="237203"/>
                  <a:pt x="536180" y="240844"/>
                </a:cubicBezTo>
                <a:cubicBezTo>
                  <a:pt x="574980" y="255187"/>
                  <a:pt x="613602" y="229917"/>
                  <a:pt x="653668" y="250407"/>
                </a:cubicBezTo>
                <a:cubicBezTo>
                  <a:pt x="643561" y="199867"/>
                  <a:pt x="621723" y="177784"/>
                  <a:pt x="576064" y="170726"/>
                </a:cubicBezTo>
                <a:cubicBezTo>
                  <a:pt x="558919" y="167996"/>
                  <a:pt x="541053" y="172093"/>
                  <a:pt x="526254" y="157522"/>
                </a:cubicBezTo>
                <a:cubicBezTo>
                  <a:pt x="517771" y="149101"/>
                  <a:pt x="508207" y="139084"/>
                  <a:pt x="514884" y="123603"/>
                </a:cubicBezTo>
                <a:cubicBezTo>
                  <a:pt x="519577" y="112674"/>
                  <a:pt x="529684" y="112674"/>
                  <a:pt x="537985" y="116318"/>
                </a:cubicBezTo>
                <a:cubicBezTo>
                  <a:pt x="575162" y="132483"/>
                  <a:pt x="613963" y="138400"/>
                  <a:pt x="652764" y="144320"/>
                </a:cubicBezTo>
                <a:cubicBezTo>
                  <a:pt x="658720" y="145230"/>
                  <a:pt x="665397" y="148191"/>
                  <a:pt x="672075" y="133164"/>
                </a:cubicBezTo>
                <a:cubicBezTo>
                  <a:pt x="599526" y="108805"/>
                  <a:pt x="530585" y="74202"/>
                  <a:pt x="456051" y="60770"/>
                </a:cubicBezTo>
                <a:cubicBezTo>
                  <a:pt x="457133" y="54397"/>
                  <a:pt x="458215" y="48022"/>
                  <a:pt x="459299" y="41649"/>
                </a:cubicBezTo>
                <a:cubicBezTo>
                  <a:pt x="517591" y="50753"/>
                  <a:pt x="575884" y="59859"/>
                  <a:pt x="649515" y="71243"/>
                </a:cubicBezTo>
                <a:cubicBezTo>
                  <a:pt x="604218" y="35045"/>
                  <a:pt x="561446" y="47111"/>
                  <a:pt x="527879" y="15013"/>
                </a:cubicBezTo>
                <a:cubicBezTo>
                  <a:pt x="534195" y="2833"/>
                  <a:pt x="541820" y="-241"/>
                  <a:pt x="549716" y="15"/>
                </a:cubicBezTo>
                <a:close/>
              </a:path>
            </a:pathLst>
          </a:custGeom>
        </p:spPr>
      </p:pic>
      <p:pic>
        <p:nvPicPr>
          <p:cNvPr id="7" name="Picture 6" descr="Graphical user interface&#10;&#10;Description automatically generated">
            <a:extLst>
              <a:ext uri="{FF2B5EF4-FFF2-40B4-BE49-F238E27FC236}">
                <a16:creationId xmlns:a16="http://schemas.microsoft.com/office/drawing/2014/main" id="{F25EE796-E519-4545-81F1-28DB4ABAB3AB}"/>
              </a:ext>
            </a:extLst>
          </p:cNvPr>
          <p:cNvPicPr>
            <a:picLocks noChangeAspect="1"/>
          </p:cNvPicPr>
          <p:nvPr/>
        </p:nvPicPr>
        <p:blipFill rotWithShape="1">
          <a:blip r:embed="rId4">
            <a:extLst>
              <a:ext uri="{28A0092B-C50C-407E-A947-70E740481C1C}">
                <a14:useLocalDpi xmlns:a14="http://schemas.microsoft.com/office/drawing/2010/main" val="0"/>
              </a:ext>
            </a:extLst>
          </a:blip>
          <a:srcRect l="9365" r="9696"/>
          <a:stretch/>
        </p:blipFill>
        <p:spPr>
          <a:xfrm>
            <a:off x="7621024" y="-5"/>
            <a:ext cx="4579876" cy="3536502"/>
          </a:xfrm>
          <a:custGeom>
            <a:avLst/>
            <a:gdLst/>
            <a:ahLst/>
            <a:cxnLst/>
            <a:rect l="l" t="t" r="r" b="b"/>
            <a:pathLst>
              <a:path w="4579876" h="3536502">
                <a:moveTo>
                  <a:pt x="457312" y="0"/>
                </a:moveTo>
                <a:lnTo>
                  <a:pt x="4579876" y="0"/>
                </a:lnTo>
                <a:lnTo>
                  <a:pt x="4579876" y="3057029"/>
                </a:lnTo>
                <a:lnTo>
                  <a:pt x="4508441" y="3086568"/>
                </a:lnTo>
                <a:cubicBezTo>
                  <a:pt x="4391572" y="3126663"/>
                  <a:pt x="4301124" y="3221848"/>
                  <a:pt x="4183947" y="3271738"/>
                </a:cubicBezTo>
                <a:cubicBezTo>
                  <a:pt x="4099090" y="3307854"/>
                  <a:pt x="4017967" y="3354374"/>
                  <a:pt x="3930625" y="3387123"/>
                </a:cubicBezTo>
                <a:cubicBezTo>
                  <a:pt x="3723932" y="3464557"/>
                  <a:pt x="3513195" y="3526689"/>
                  <a:pt x="3290337" y="3535564"/>
                </a:cubicBezTo>
                <a:cubicBezTo>
                  <a:pt x="3106332" y="3542605"/>
                  <a:pt x="1510274" y="3535872"/>
                  <a:pt x="861903" y="2528615"/>
                </a:cubicBezTo>
                <a:cubicBezTo>
                  <a:pt x="849470" y="2523717"/>
                  <a:pt x="835485" y="2510862"/>
                  <a:pt x="831133" y="2498619"/>
                </a:cubicBezTo>
                <a:cubicBezTo>
                  <a:pt x="810307" y="2441385"/>
                  <a:pt x="759333" y="2416594"/>
                  <a:pt x="713333" y="2385682"/>
                </a:cubicBezTo>
                <a:cubicBezTo>
                  <a:pt x="672925" y="2358442"/>
                  <a:pt x="630030" y="2329978"/>
                  <a:pt x="613246" y="2284067"/>
                </a:cubicBezTo>
                <a:cubicBezTo>
                  <a:pt x="591179" y="2222855"/>
                  <a:pt x="653963" y="2273050"/>
                  <a:pt x="665465" y="2249789"/>
                </a:cubicBezTo>
                <a:cubicBezTo>
                  <a:pt x="641532" y="2217960"/>
                  <a:pt x="604543" y="2188882"/>
                  <a:pt x="594908" y="2152767"/>
                </a:cubicBezTo>
                <a:cubicBezTo>
                  <a:pt x="559787" y="2022383"/>
                  <a:pt x="483946" y="1927503"/>
                  <a:pt x="370497" y="1853742"/>
                </a:cubicBezTo>
                <a:cubicBezTo>
                  <a:pt x="337861" y="1832624"/>
                  <a:pt x="316415" y="1794059"/>
                  <a:pt x="271969" y="1787940"/>
                </a:cubicBezTo>
                <a:cubicBezTo>
                  <a:pt x="173127" y="1774472"/>
                  <a:pt x="204209" y="1669186"/>
                  <a:pt x="151990" y="1622358"/>
                </a:cubicBezTo>
                <a:cubicBezTo>
                  <a:pt x="142044" y="1613481"/>
                  <a:pt x="133031" y="1596037"/>
                  <a:pt x="134895" y="1584102"/>
                </a:cubicBezTo>
                <a:cubicBezTo>
                  <a:pt x="137691" y="1566959"/>
                  <a:pt x="149504" y="1550739"/>
                  <a:pt x="159450" y="1535435"/>
                </a:cubicBezTo>
                <a:cubicBezTo>
                  <a:pt x="169708" y="1520133"/>
                  <a:pt x="185247" y="1506664"/>
                  <a:pt x="177788" y="1486465"/>
                </a:cubicBezTo>
                <a:cubicBezTo>
                  <a:pt x="174683" y="1478202"/>
                  <a:pt x="176855" y="1449432"/>
                  <a:pt x="153856" y="1472079"/>
                </a:cubicBezTo>
                <a:cubicBezTo>
                  <a:pt x="90760" y="1534212"/>
                  <a:pt x="54082" y="1475449"/>
                  <a:pt x="0" y="1447289"/>
                </a:cubicBezTo>
                <a:cubicBezTo>
                  <a:pt x="43515" y="1418212"/>
                  <a:pt x="82677" y="1397707"/>
                  <a:pt x="89205" y="1354247"/>
                </a:cubicBezTo>
                <a:cubicBezTo>
                  <a:pt x="102570" y="1264569"/>
                  <a:pt x="159758" y="1223557"/>
                  <a:pt x="246479" y="1215599"/>
                </a:cubicBezTo>
                <a:cubicBezTo>
                  <a:pt x="214465" y="1128983"/>
                  <a:pt x="214465" y="1128983"/>
                  <a:pt x="317968" y="1117045"/>
                </a:cubicBezTo>
                <a:cubicBezTo>
                  <a:pt x="278183" y="1061955"/>
                  <a:pt x="278183" y="1047876"/>
                  <a:pt x="326362" y="1028900"/>
                </a:cubicBezTo>
                <a:cubicBezTo>
                  <a:pt x="372673" y="1010841"/>
                  <a:pt x="423957" y="1004720"/>
                  <a:pt x="466852" y="976870"/>
                </a:cubicBezTo>
                <a:cubicBezTo>
                  <a:pt x="427377" y="906475"/>
                  <a:pt x="416188" y="824756"/>
                  <a:pt x="334754" y="790475"/>
                </a:cubicBezTo>
                <a:cubicBezTo>
                  <a:pt x="322010" y="785272"/>
                  <a:pt x="313307" y="764154"/>
                  <a:pt x="321386" y="751912"/>
                </a:cubicBezTo>
                <a:cubicBezTo>
                  <a:pt x="350915" y="707534"/>
                  <a:pt x="308644" y="623365"/>
                  <a:pt x="400645" y="613877"/>
                </a:cubicBezTo>
                <a:cubicBezTo>
                  <a:pt x="412147" y="612959"/>
                  <a:pt x="422716" y="603776"/>
                  <a:pt x="413701" y="591839"/>
                </a:cubicBezTo>
                <a:cubicBezTo>
                  <a:pt x="382618" y="550216"/>
                  <a:pt x="420228" y="552969"/>
                  <a:pt x="442917" y="547767"/>
                </a:cubicBezTo>
                <a:cubicBezTo>
                  <a:pt x="470271" y="541341"/>
                  <a:pt x="501353" y="559703"/>
                  <a:pt x="526840" y="537055"/>
                </a:cubicBezTo>
                <a:cubicBezTo>
                  <a:pt x="520932" y="513181"/>
                  <a:pt x="498866" y="513487"/>
                  <a:pt x="483325" y="505836"/>
                </a:cubicBezTo>
                <a:cubicBezTo>
                  <a:pt x="437946" y="483799"/>
                  <a:pt x="400956" y="457479"/>
                  <a:pt x="398780" y="400243"/>
                </a:cubicBezTo>
                <a:cubicBezTo>
                  <a:pt x="397229" y="354028"/>
                  <a:pt x="392255" y="313323"/>
                  <a:pt x="455041" y="299242"/>
                </a:cubicBezTo>
                <a:cubicBezTo>
                  <a:pt x="481149" y="293426"/>
                  <a:pt x="473687" y="260067"/>
                  <a:pt x="458769" y="243538"/>
                </a:cubicBezTo>
                <a:cubicBezTo>
                  <a:pt x="432038" y="214157"/>
                  <a:pt x="409972" y="174981"/>
                  <a:pt x="363969" y="172227"/>
                </a:cubicBezTo>
                <a:cubicBezTo>
                  <a:pt x="335995" y="170391"/>
                  <a:pt x="314549" y="158146"/>
                  <a:pt x="292481" y="144069"/>
                </a:cubicBezTo>
                <a:cubicBezTo>
                  <a:pt x="276630" y="133966"/>
                  <a:pt x="257670" y="125398"/>
                  <a:pt x="259534" y="103668"/>
                </a:cubicBezTo>
                <a:cubicBezTo>
                  <a:pt x="261399" y="82855"/>
                  <a:pt x="279736" y="74286"/>
                  <a:pt x="298387" y="70001"/>
                </a:cubicBezTo>
                <a:cubicBezTo>
                  <a:pt x="345011" y="59672"/>
                  <a:pt x="389535" y="45726"/>
                  <a:pt x="430782" y="19902"/>
                </a:cubicBezTo>
                <a:close/>
              </a:path>
            </a:pathLst>
          </a:custGeom>
        </p:spPr>
      </p:pic>
    </p:spTree>
    <p:extLst>
      <p:ext uri="{BB962C8B-B14F-4D97-AF65-F5344CB8AC3E}">
        <p14:creationId xmlns:p14="http://schemas.microsoft.com/office/powerpoint/2010/main" val="4251672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410144-0727-48EA-A7B0-1B3E78B70280}"/>
              </a:ext>
            </a:extLst>
          </p:cNvPr>
          <p:cNvSpPr>
            <a:spLocks noGrp="1"/>
          </p:cNvSpPr>
          <p:nvPr>
            <p:ph type="title"/>
          </p:nvPr>
        </p:nvSpPr>
        <p:spPr>
          <a:xfrm>
            <a:off x="5596501" y="489508"/>
            <a:ext cx="5754896" cy="1667569"/>
          </a:xfrm>
        </p:spPr>
        <p:txBody>
          <a:bodyPr anchor="b">
            <a:normAutofit/>
          </a:bodyPr>
          <a:lstStyle/>
          <a:p>
            <a:r>
              <a:rPr lang="en-US" sz="4000" b="1"/>
              <a:t>How can blockchain &amp; data science rule the world?</a:t>
            </a:r>
          </a:p>
        </p:txBody>
      </p:sp>
      <p:pic>
        <p:nvPicPr>
          <p:cNvPr id="5" name="Picture 4">
            <a:extLst>
              <a:ext uri="{FF2B5EF4-FFF2-40B4-BE49-F238E27FC236}">
                <a16:creationId xmlns:a16="http://schemas.microsoft.com/office/drawing/2014/main" id="{CE3D3A29-A0B1-4674-AAD6-DAC44DFAA092}"/>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8292" r="12363" b="-2"/>
          <a:stretch/>
        </p:blipFill>
        <p:spPr>
          <a:xfrm>
            <a:off x="1068130" y="1040120"/>
            <a:ext cx="3876165" cy="4346065"/>
          </a:xfrm>
          <a:prstGeom prst="rect">
            <a:avLst/>
          </a:prstGeom>
        </p:spPr>
      </p:pic>
      <p:sp>
        <p:nvSpPr>
          <p:cNvPr id="3" name="Content Placeholder 2">
            <a:extLst>
              <a:ext uri="{FF2B5EF4-FFF2-40B4-BE49-F238E27FC236}">
                <a16:creationId xmlns:a16="http://schemas.microsoft.com/office/drawing/2014/main" id="{99C6B6F1-96EF-40B9-9AB2-0761547878C3}"/>
              </a:ext>
            </a:extLst>
          </p:cNvPr>
          <p:cNvSpPr>
            <a:spLocks noGrp="1"/>
          </p:cNvSpPr>
          <p:nvPr>
            <p:ph idx="1"/>
          </p:nvPr>
        </p:nvSpPr>
        <p:spPr>
          <a:xfrm>
            <a:off x="5596502" y="2405894"/>
            <a:ext cx="5754896" cy="3197464"/>
          </a:xfrm>
        </p:spPr>
        <p:txBody>
          <a:bodyPr anchor="t">
            <a:normAutofit/>
          </a:bodyPr>
          <a:lstStyle/>
          <a:p>
            <a:r>
              <a:rPr lang="en-US" sz="1700"/>
              <a:t>“For starters, both blockchain and data science deals with data — data science analyses data for actionable insights, while blockchain records and validates data. Both make use of algorithms created to govern interactions with various data segments. A common theme which you will soon notice is this, </a:t>
            </a:r>
            <a:r>
              <a:rPr lang="en-US" sz="1700" b="1"/>
              <a:t>“data science for prediction; blockchain for data integrity.” </a:t>
            </a:r>
            <a:r>
              <a:rPr lang="en-US" sz="1700" u="sng">
                <a:hlinkClick r:id="rId4"/>
              </a:rPr>
              <a:t>How Blockchain Will Disrupt Data Science: 5 Blockchain Use Cases in Big Data | by Salih SARIKAYA | Towards Data Science</a:t>
            </a:r>
            <a:endParaRPr lang="en-US" sz="1700" b="1"/>
          </a:p>
          <a:p>
            <a:r>
              <a:rPr lang="en-US" sz="1700"/>
              <a:t>Both fields can build on their common goals and work to improve data usage, security and benefits</a:t>
            </a:r>
          </a:p>
        </p:txBody>
      </p:sp>
      <p:sp>
        <p:nvSpPr>
          <p:cNvPr id="17" name="Rectangle 16">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7237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614F0-F33C-4DFE-A9E9-C129BFCD472B}"/>
              </a:ext>
            </a:extLst>
          </p:cNvPr>
          <p:cNvSpPr>
            <a:spLocks noGrp="1"/>
          </p:cNvSpPr>
          <p:nvPr>
            <p:ph type="title"/>
          </p:nvPr>
        </p:nvSpPr>
        <p:spPr/>
        <p:txBody>
          <a:bodyPr/>
          <a:lstStyle/>
          <a:p>
            <a:r>
              <a:rPr lang="en-US" b="1" dirty="0"/>
              <a:t>WIIFM: What’s In It For Me?</a:t>
            </a:r>
          </a:p>
        </p:txBody>
      </p:sp>
      <p:graphicFrame>
        <p:nvGraphicFramePr>
          <p:cNvPr id="5" name="Content Placeholder 2">
            <a:extLst>
              <a:ext uri="{FF2B5EF4-FFF2-40B4-BE49-F238E27FC236}">
                <a16:creationId xmlns:a16="http://schemas.microsoft.com/office/drawing/2014/main" id="{11358D4B-62BA-447B-9809-A5129494F9C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1564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1037</Words>
  <Application>Microsoft Office PowerPoint</Application>
  <PresentationFormat>Widescreen</PresentationFormat>
  <Paragraphs>109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Blockchain, Cryptocurrency &amp; Data Science</vt:lpstr>
      <vt:lpstr> About Me</vt:lpstr>
      <vt:lpstr>Project Introduction</vt:lpstr>
      <vt:lpstr>What is Blockchain?</vt:lpstr>
      <vt:lpstr>Advantages of Blockchain</vt:lpstr>
      <vt:lpstr>Disadvantages of Blockchain </vt:lpstr>
      <vt:lpstr>Cryptocurrency</vt:lpstr>
      <vt:lpstr>How can blockchain &amp; data science rule the world?</vt:lpstr>
      <vt:lpstr>WIIFM: What’s In It For Me?</vt:lpstr>
      <vt:lpstr>Evaluation Questions</vt:lpstr>
      <vt:lpstr>Data sets in the world of cryptocurrency</vt:lpstr>
      <vt:lpstr>The Process: Wrangling, Analyzing, &amp; Visualizing</vt:lpstr>
      <vt:lpstr>THE RESULTS</vt:lpstr>
      <vt:lpstr>Top 100 Cryptocurrencies &amp; Price</vt:lpstr>
      <vt:lpstr>Price History of 3 Popular Cryptos</vt:lpstr>
      <vt:lpstr>MORE RESULTS</vt:lpstr>
      <vt:lpstr>Volume &amp; Price Cryptocurrency Comparisons All Cryptos vs BTC</vt:lpstr>
      <vt:lpstr>Volume &amp; Price Cryptocurrency Comparisons Ethereum vs Litecoin</vt:lpstr>
      <vt:lpstr>Summary</vt:lpstr>
      <vt:lpstr>Conclusions</vt:lpstr>
      <vt:lpstr>Sources for Information:</vt:lpstr>
      <vt:lpstr>Sources for Information:</vt:lpstr>
      <vt:lpstr>Thank you to all who have been part of my data science journey!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Cryptocurrency &amp; Data Science</dc:title>
  <dc:creator>Silver State HHC</dc:creator>
  <cp:lastModifiedBy>Silver State HHC</cp:lastModifiedBy>
  <cp:revision>3</cp:revision>
  <dcterms:created xsi:type="dcterms:W3CDTF">2021-07-02T16:14:38Z</dcterms:created>
  <dcterms:modified xsi:type="dcterms:W3CDTF">2021-07-02T17:41:23Z</dcterms:modified>
</cp:coreProperties>
</file>