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notesMasterIdLst>
    <p:notesMasterId r:id="rId20"/>
  </p:notesMasterIdLst>
  <p:handoutMasterIdLst>
    <p:handoutMasterId r:id="rId21"/>
  </p:handoutMasterIdLst>
  <p:sldIdLst>
    <p:sldId id="294" r:id="rId2"/>
    <p:sldId id="300" r:id="rId3"/>
    <p:sldId id="313" r:id="rId4"/>
    <p:sldId id="322" r:id="rId5"/>
    <p:sldId id="315" r:id="rId6"/>
    <p:sldId id="301" r:id="rId7"/>
    <p:sldId id="316" r:id="rId8"/>
    <p:sldId id="304" r:id="rId9"/>
    <p:sldId id="312" r:id="rId10"/>
    <p:sldId id="305" r:id="rId11"/>
    <p:sldId id="307" r:id="rId12"/>
    <p:sldId id="309" r:id="rId13"/>
    <p:sldId id="310" r:id="rId14"/>
    <p:sldId id="306" r:id="rId15"/>
    <p:sldId id="311" r:id="rId16"/>
    <p:sldId id="321" r:id="rId17"/>
    <p:sldId id="293" r:id="rId18"/>
    <p:sldId id="323" r:id="rId1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4292" userDrawn="1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1525" userDrawn="1">
          <p15:clr>
            <a:srgbClr val="A4A3A4"/>
          </p15:clr>
        </p15:guide>
        <p15:guide id="6" orient="horz" pos="27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lete Monteiro" initials="AG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E96910"/>
    <a:srgbClr val="7B7B7B"/>
    <a:srgbClr val="ACD274"/>
    <a:srgbClr val="B6D785"/>
    <a:srgbClr val="8DC03F"/>
    <a:srgbClr val="2F5597"/>
    <a:srgbClr val="898989"/>
    <a:srgbClr val="2E75B6"/>
    <a:srgbClr val="F18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6586" autoAdjust="0"/>
  </p:normalViewPr>
  <p:slideViewPr>
    <p:cSldViewPr>
      <p:cViewPr varScale="1">
        <p:scale>
          <a:sx n="118" d="100"/>
          <a:sy n="118" d="100"/>
        </p:scale>
        <p:origin x="1362" y="102"/>
      </p:cViewPr>
      <p:guideLst>
        <p:guide orient="horz" pos="4292"/>
        <p:guide pos="2880"/>
        <p:guide orient="horz" pos="1525"/>
        <p:guide orient="horz" pos="27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Instituições</c:v>
                </c:pt>
              </c:strCache>
            </c:strRef>
          </c:tx>
          <c:spPr>
            <a:solidFill>
              <a:srgbClr val="F18F0D"/>
            </a:solidFill>
            <a:ln w="12700">
              <a:solidFill>
                <a:schemeClr val="tx2">
                  <a:lumMod val="75000"/>
                </a:schemeClr>
              </a:solidFill>
            </a:ln>
          </c:spPr>
          <c:explosion val="129"/>
          <c:dPt>
            <c:idx val="0"/>
            <c:bubble3D val="0"/>
            <c:explosion val="32"/>
            <c:spPr>
              <a:solidFill>
                <a:srgbClr val="F18F0D"/>
              </a:solidFill>
              <a:ln w="12700">
                <a:solidFill>
                  <a:srgbClr val="004C4F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00C-4D32-BC1A-944EAF947DD9}"/>
              </c:ext>
            </c:extLst>
          </c:dPt>
          <c:dPt>
            <c:idx val="1"/>
            <c:bubble3D val="0"/>
            <c:explosion val="0"/>
            <c:spPr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00C-4D32-BC1A-944EAF947DD9}"/>
              </c:ext>
            </c:extLst>
          </c:dPt>
          <c:dLbls>
            <c:dLbl>
              <c:idx val="0"/>
              <c:layout>
                <c:manualLayout>
                  <c:x val="0.12229741379310345"/>
                  <c:y val="-1.093678160919540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600" b="0" dirty="0" smtClean="0">
                        <a:solidFill>
                          <a:schemeClr val="bg1"/>
                        </a:solidFill>
                      </a:rPr>
                      <a:t>€</a:t>
                    </a:r>
                    <a:endParaRPr lang="en-US" sz="1600" b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D00C-4D32-BC1A-944EAF947DD9}"/>
                </c:ext>
                <c:ext xmlns:c15="http://schemas.microsoft.com/office/drawing/2012/chart" uri="{CE6537A1-D6FC-4f65-9D91-7224C49458BB}">
                  <c15:layout>
                    <c:manualLayout>
                      <c:w val="7.6395533988660988E-2"/>
                      <c:h val="0.18865628327696968"/>
                    </c:manualLayout>
                  </c15:layout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D00C-4D32-BC1A-944EAF947DD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SICC</c:v>
                </c:pt>
                <c:pt idx="1">
                  <c:v>Outros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0.74</c:v>
                </c:pt>
                <c:pt idx="1">
                  <c:v>0.26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00C-4D32-BC1A-944EAF947D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35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2700"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612562-0F29-48D1-938E-6728ADB8D949}" type="doc">
      <dgm:prSet loTypeId="urn:microsoft.com/office/officeart/2005/8/layout/cycle8" loCatId="cycle" qsTypeId="urn:microsoft.com/office/officeart/2005/8/quickstyle/simple5" qsCatId="simple" csTypeId="urn:microsoft.com/office/officeart/2005/8/colors/accent2_3" csCatId="accent2" phldr="1"/>
      <dgm:spPr/>
    </dgm:pt>
    <dgm:pt modelId="{C5F8AB38-9F71-4CF1-B931-BE1F901FFE48}">
      <dgm:prSet phldrT="[Texto]" custT="1"/>
      <dgm:spPr/>
      <dgm:t>
        <a:bodyPr/>
        <a:lstStyle/>
        <a:p>
          <a:r>
            <a:rPr lang="pt-PT" sz="1400" dirty="0"/>
            <a:t>Fluxos Económicos </a:t>
          </a:r>
        </a:p>
      </dgm:t>
    </dgm:pt>
    <dgm:pt modelId="{99762DE8-11CE-463E-AFA1-69BE188C5881}" type="parTrans" cxnId="{EE0D1FF1-699B-49C6-A50E-D8E3B46CB66A}">
      <dgm:prSet/>
      <dgm:spPr/>
      <dgm:t>
        <a:bodyPr/>
        <a:lstStyle/>
        <a:p>
          <a:endParaRPr lang="pt-PT"/>
        </a:p>
      </dgm:t>
    </dgm:pt>
    <dgm:pt modelId="{20D2ED0A-574D-45F1-850D-025ED48007AC}" type="sibTrans" cxnId="{EE0D1FF1-699B-49C6-A50E-D8E3B46CB66A}">
      <dgm:prSet/>
      <dgm:spPr/>
      <dgm:t>
        <a:bodyPr/>
        <a:lstStyle/>
        <a:p>
          <a:endParaRPr lang="pt-PT"/>
        </a:p>
      </dgm:t>
    </dgm:pt>
    <dgm:pt modelId="{5B0C4DBC-1736-43EA-A5A4-1DF4967720DF}">
      <dgm:prSet phldrT="[Texto]" custT="1"/>
      <dgm:spPr/>
      <dgm:t>
        <a:bodyPr lIns="0" rIns="0"/>
        <a:lstStyle/>
        <a:p>
          <a:r>
            <a:rPr lang="pt-PT" sz="1400" dirty="0"/>
            <a:t>Fluxos </a:t>
          </a:r>
          <a:endParaRPr lang="pt-PT" sz="1400" dirty="0" smtClean="0"/>
        </a:p>
        <a:p>
          <a:r>
            <a:rPr lang="pt-PT" sz="1400" dirty="0" smtClean="0"/>
            <a:t>Económico-Financeiros</a:t>
          </a:r>
          <a:endParaRPr lang="pt-PT" sz="1400" dirty="0"/>
        </a:p>
      </dgm:t>
    </dgm:pt>
    <dgm:pt modelId="{0ADA0AE8-545C-443B-8FC9-CABB1BBFE905}" type="parTrans" cxnId="{775A1AC5-311D-498F-83DD-1391B6767E2F}">
      <dgm:prSet/>
      <dgm:spPr/>
      <dgm:t>
        <a:bodyPr/>
        <a:lstStyle/>
        <a:p>
          <a:endParaRPr lang="pt-PT"/>
        </a:p>
      </dgm:t>
    </dgm:pt>
    <dgm:pt modelId="{1726DC46-9F15-4564-B5C6-6E53F95E416B}" type="sibTrans" cxnId="{775A1AC5-311D-498F-83DD-1391B6767E2F}">
      <dgm:prSet/>
      <dgm:spPr/>
      <dgm:t>
        <a:bodyPr/>
        <a:lstStyle/>
        <a:p>
          <a:endParaRPr lang="pt-PT"/>
        </a:p>
      </dgm:t>
    </dgm:pt>
    <dgm:pt modelId="{00D1CB78-C2E8-42A6-AF5F-363C89C11A19}">
      <dgm:prSet phldrT="[Texto]" custT="1"/>
      <dgm:spPr/>
      <dgm:t>
        <a:bodyPr/>
        <a:lstStyle/>
        <a:p>
          <a:r>
            <a:rPr lang="pt-PT" sz="1400" dirty="0"/>
            <a:t>Fluxos Financeiros</a:t>
          </a:r>
        </a:p>
      </dgm:t>
    </dgm:pt>
    <dgm:pt modelId="{DAFDE749-3E50-4E3B-A311-FC0984200E8C}" type="parTrans" cxnId="{CE8D96FC-A632-4149-ADE1-4D88085C3513}">
      <dgm:prSet/>
      <dgm:spPr/>
      <dgm:t>
        <a:bodyPr/>
        <a:lstStyle/>
        <a:p>
          <a:endParaRPr lang="pt-PT"/>
        </a:p>
      </dgm:t>
    </dgm:pt>
    <dgm:pt modelId="{7C268A8E-702F-4B52-89EA-2AC6BC9F22C6}" type="sibTrans" cxnId="{CE8D96FC-A632-4149-ADE1-4D88085C3513}">
      <dgm:prSet/>
      <dgm:spPr/>
      <dgm:t>
        <a:bodyPr/>
        <a:lstStyle/>
        <a:p>
          <a:endParaRPr lang="pt-PT"/>
        </a:p>
      </dgm:t>
    </dgm:pt>
    <dgm:pt modelId="{466C2BAD-B25E-4B94-BC65-02B3631E088F}" type="pres">
      <dgm:prSet presAssocID="{22612562-0F29-48D1-938E-6728ADB8D949}" presName="compositeShape" presStyleCnt="0">
        <dgm:presLayoutVars>
          <dgm:chMax val="7"/>
          <dgm:dir/>
          <dgm:resizeHandles val="exact"/>
        </dgm:presLayoutVars>
      </dgm:prSet>
      <dgm:spPr/>
    </dgm:pt>
    <dgm:pt modelId="{92CB04A0-4872-4EC5-BBC1-5FCF6BD6D7E9}" type="pres">
      <dgm:prSet presAssocID="{22612562-0F29-48D1-938E-6728ADB8D949}" presName="wedge1" presStyleLbl="node1" presStyleIdx="0" presStyleCnt="3"/>
      <dgm:spPr/>
      <dgm:t>
        <a:bodyPr/>
        <a:lstStyle/>
        <a:p>
          <a:endParaRPr lang="pt-PT"/>
        </a:p>
      </dgm:t>
    </dgm:pt>
    <dgm:pt modelId="{463A7135-3B5A-4C54-8155-6B91F19A56DB}" type="pres">
      <dgm:prSet presAssocID="{22612562-0F29-48D1-938E-6728ADB8D949}" presName="dummy1a" presStyleCnt="0"/>
      <dgm:spPr/>
    </dgm:pt>
    <dgm:pt modelId="{E601AAE5-F5B2-4D75-92B5-EB2B3602D308}" type="pres">
      <dgm:prSet presAssocID="{22612562-0F29-48D1-938E-6728ADB8D949}" presName="dummy1b" presStyleCnt="0"/>
      <dgm:spPr/>
    </dgm:pt>
    <dgm:pt modelId="{CF149EDB-9EBE-4E83-8F31-DF08E93D48D8}" type="pres">
      <dgm:prSet presAssocID="{22612562-0F29-48D1-938E-6728ADB8D949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EBDC438-4BBD-4FA2-BEAF-A068C021A361}" type="pres">
      <dgm:prSet presAssocID="{22612562-0F29-48D1-938E-6728ADB8D949}" presName="wedge2" presStyleLbl="node1" presStyleIdx="1" presStyleCnt="3"/>
      <dgm:spPr/>
      <dgm:t>
        <a:bodyPr/>
        <a:lstStyle/>
        <a:p>
          <a:endParaRPr lang="pt-PT"/>
        </a:p>
      </dgm:t>
    </dgm:pt>
    <dgm:pt modelId="{A79F9FD7-812D-4C45-8669-FDFB947F5E5F}" type="pres">
      <dgm:prSet presAssocID="{22612562-0F29-48D1-938E-6728ADB8D949}" presName="dummy2a" presStyleCnt="0"/>
      <dgm:spPr/>
    </dgm:pt>
    <dgm:pt modelId="{0C76C3C9-1FE8-4BF5-98DA-088CE38C9430}" type="pres">
      <dgm:prSet presAssocID="{22612562-0F29-48D1-938E-6728ADB8D949}" presName="dummy2b" presStyleCnt="0"/>
      <dgm:spPr/>
    </dgm:pt>
    <dgm:pt modelId="{85A988DE-6D19-4831-93B6-D5D0DA97CD5F}" type="pres">
      <dgm:prSet presAssocID="{22612562-0F29-48D1-938E-6728ADB8D949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1937C5E4-1562-4ED2-A88D-9846B43254FD}" type="pres">
      <dgm:prSet presAssocID="{22612562-0F29-48D1-938E-6728ADB8D949}" presName="wedge3" presStyleLbl="node1" presStyleIdx="2" presStyleCnt="3"/>
      <dgm:spPr/>
      <dgm:t>
        <a:bodyPr/>
        <a:lstStyle/>
        <a:p>
          <a:endParaRPr lang="pt-PT"/>
        </a:p>
      </dgm:t>
    </dgm:pt>
    <dgm:pt modelId="{D3A5B0AF-A1FC-4CE2-8912-5BCFFDEF6D97}" type="pres">
      <dgm:prSet presAssocID="{22612562-0F29-48D1-938E-6728ADB8D949}" presName="dummy3a" presStyleCnt="0"/>
      <dgm:spPr/>
    </dgm:pt>
    <dgm:pt modelId="{E43496D2-B708-4B3B-8C8A-01D18457BCB0}" type="pres">
      <dgm:prSet presAssocID="{22612562-0F29-48D1-938E-6728ADB8D949}" presName="dummy3b" presStyleCnt="0"/>
      <dgm:spPr/>
    </dgm:pt>
    <dgm:pt modelId="{443DD362-0DE0-4CB1-852D-27B374E3D870}" type="pres">
      <dgm:prSet presAssocID="{22612562-0F29-48D1-938E-6728ADB8D949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C4B0D82A-86EF-49B4-815F-D8148DC65E5E}" type="pres">
      <dgm:prSet presAssocID="{20D2ED0A-574D-45F1-850D-025ED48007AC}" presName="arrowWedge1" presStyleLbl="fgSibTrans2D1" presStyleIdx="0" presStyleCnt="3"/>
      <dgm:spPr/>
    </dgm:pt>
    <dgm:pt modelId="{FC60A20E-7187-4F8B-996F-E5D969A3CC4B}" type="pres">
      <dgm:prSet presAssocID="{1726DC46-9F15-4564-B5C6-6E53F95E416B}" presName="arrowWedge2" presStyleLbl="fgSibTrans2D1" presStyleIdx="1" presStyleCnt="3" custLinFactNeighborY="814"/>
      <dgm:spPr/>
    </dgm:pt>
    <dgm:pt modelId="{6E61951E-2D19-4A3E-8775-DCEF2918B625}" type="pres">
      <dgm:prSet presAssocID="{7C268A8E-702F-4B52-89EA-2AC6BC9F22C6}" presName="arrowWedge3" presStyleLbl="fgSibTrans2D1" presStyleIdx="2" presStyleCnt="3"/>
      <dgm:spPr/>
    </dgm:pt>
  </dgm:ptLst>
  <dgm:cxnLst>
    <dgm:cxn modelId="{404CFB16-0A34-4B17-B885-F35BA304829C}" type="presOf" srcId="{00D1CB78-C2E8-42A6-AF5F-363C89C11A19}" destId="{1937C5E4-1562-4ED2-A88D-9846B43254FD}" srcOrd="0" destOrd="0" presId="urn:microsoft.com/office/officeart/2005/8/layout/cycle8"/>
    <dgm:cxn modelId="{EE0D1FF1-699B-49C6-A50E-D8E3B46CB66A}" srcId="{22612562-0F29-48D1-938E-6728ADB8D949}" destId="{C5F8AB38-9F71-4CF1-B931-BE1F901FFE48}" srcOrd="0" destOrd="0" parTransId="{99762DE8-11CE-463E-AFA1-69BE188C5881}" sibTransId="{20D2ED0A-574D-45F1-850D-025ED48007AC}"/>
    <dgm:cxn modelId="{5DE5198D-2780-4E65-A96A-7F7E077A3BE6}" type="presOf" srcId="{C5F8AB38-9F71-4CF1-B931-BE1F901FFE48}" destId="{CF149EDB-9EBE-4E83-8F31-DF08E93D48D8}" srcOrd="1" destOrd="0" presId="urn:microsoft.com/office/officeart/2005/8/layout/cycle8"/>
    <dgm:cxn modelId="{F1D38619-967A-4B75-A61E-93338D232673}" type="presOf" srcId="{22612562-0F29-48D1-938E-6728ADB8D949}" destId="{466C2BAD-B25E-4B94-BC65-02B3631E088F}" srcOrd="0" destOrd="0" presId="urn:microsoft.com/office/officeart/2005/8/layout/cycle8"/>
    <dgm:cxn modelId="{B9C27DBC-F80D-4156-85BF-280880C21C8B}" type="presOf" srcId="{5B0C4DBC-1736-43EA-A5A4-1DF4967720DF}" destId="{FEBDC438-4BBD-4FA2-BEAF-A068C021A361}" srcOrd="0" destOrd="0" presId="urn:microsoft.com/office/officeart/2005/8/layout/cycle8"/>
    <dgm:cxn modelId="{5B5F72F1-C70C-49C5-8F33-6A8403E33676}" type="presOf" srcId="{5B0C4DBC-1736-43EA-A5A4-1DF4967720DF}" destId="{85A988DE-6D19-4831-93B6-D5D0DA97CD5F}" srcOrd="1" destOrd="0" presId="urn:microsoft.com/office/officeart/2005/8/layout/cycle8"/>
    <dgm:cxn modelId="{775A1AC5-311D-498F-83DD-1391B6767E2F}" srcId="{22612562-0F29-48D1-938E-6728ADB8D949}" destId="{5B0C4DBC-1736-43EA-A5A4-1DF4967720DF}" srcOrd="1" destOrd="0" parTransId="{0ADA0AE8-545C-443B-8FC9-CABB1BBFE905}" sibTransId="{1726DC46-9F15-4564-B5C6-6E53F95E416B}"/>
    <dgm:cxn modelId="{CE8D96FC-A632-4149-ADE1-4D88085C3513}" srcId="{22612562-0F29-48D1-938E-6728ADB8D949}" destId="{00D1CB78-C2E8-42A6-AF5F-363C89C11A19}" srcOrd="2" destOrd="0" parTransId="{DAFDE749-3E50-4E3B-A311-FC0984200E8C}" sibTransId="{7C268A8E-702F-4B52-89EA-2AC6BC9F22C6}"/>
    <dgm:cxn modelId="{BB25DFC0-8982-40CF-A020-F0A6A3CE9373}" type="presOf" srcId="{00D1CB78-C2E8-42A6-AF5F-363C89C11A19}" destId="{443DD362-0DE0-4CB1-852D-27B374E3D870}" srcOrd="1" destOrd="0" presId="urn:microsoft.com/office/officeart/2005/8/layout/cycle8"/>
    <dgm:cxn modelId="{A5C49AEF-D78C-4CC2-B7A2-3881131255E6}" type="presOf" srcId="{C5F8AB38-9F71-4CF1-B931-BE1F901FFE48}" destId="{92CB04A0-4872-4EC5-BBC1-5FCF6BD6D7E9}" srcOrd="0" destOrd="0" presId="urn:microsoft.com/office/officeart/2005/8/layout/cycle8"/>
    <dgm:cxn modelId="{3F42DFDB-1A04-45A7-A3AF-D3F02CFA22DD}" type="presParOf" srcId="{466C2BAD-B25E-4B94-BC65-02B3631E088F}" destId="{92CB04A0-4872-4EC5-BBC1-5FCF6BD6D7E9}" srcOrd="0" destOrd="0" presId="urn:microsoft.com/office/officeart/2005/8/layout/cycle8"/>
    <dgm:cxn modelId="{C86010CB-2A89-4132-B2C9-8A45123F59D8}" type="presParOf" srcId="{466C2BAD-B25E-4B94-BC65-02B3631E088F}" destId="{463A7135-3B5A-4C54-8155-6B91F19A56DB}" srcOrd="1" destOrd="0" presId="urn:microsoft.com/office/officeart/2005/8/layout/cycle8"/>
    <dgm:cxn modelId="{8A998AB1-6CFB-4B08-9C83-F1504C1BFB6A}" type="presParOf" srcId="{466C2BAD-B25E-4B94-BC65-02B3631E088F}" destId="{E601AAE5-F5B2-4D75-92B5-EB2B3602D308}" srcOrd="2" destOrd="0" presId="urn:microsoft.com/office/officeart/2005/8/layout/cycle8"/>
    <dgm:cxn modelId="{BBF49E5B-1B8D-44F9-B6BF-C2D857C28F18}" type="presParOf" srcId="{466C2BAD-B25E-4B94-BC65-02B3631E088F}" destId="{CF149EDB-9EBE-4E83-8F31-DF08E93D48D8}" srcOrd="3" destOrd="0" presId="urn:microsoft.com/office/officeart/2005/8/layout/cycle8"/>
    <dgm:cxn modelId="{56CAC63F-055E-4338-B128-53818BC8B6BB}" type="presParOf" srcId="{466C2BAD-B25E-4B94-BC65-02B3631E088F}" destId="{FEBDC438-4BBD-4FA2-BEAF-A068C021A361}" srcOrd="4" destOrd="0" presId="urn:microsoft.com/office/officeart/2005/8/layout/cycle8"/>
    <dgm:cxn modelId="{E8B2284F-F86A-4AB0-8B28-521BC7BB7F90}" type="presParOf" srcId="{466C2BAD-B25E-4B94-BC65-02B3631E088F}" destId="{A79F9FD7-812D-4C45-8669-FDFB947F5E5F}" srcOrd="5" destOrd="0" presId="urn:microsoft.com/office/officeart/2005/8/layout/cycle8"/>
    <dgm:cxn modelId="{8CE54496-A2E9-4CD4-83E0-926F0ACFA6D1}" type="presParOf" srcId="{466C2BAD-B25E-4B94-BC65-02B3631E088F}" destId="{0C76C3C9-1FE8-4BF5-98DA-088CE38C9430}" srcOrd="6" destOrd="0" presId="urn:microsoft.com/office/officeart/2005/8/layout/cycle8"/>
    <dgm:cxn modelId="{3257A3DE-CF44-41DB-B3A4-6C7D349CEFED}" type="presParOf" srcId="{466C2BAD-B25E-4B94-BC65-02B3631E088F}" destId="{85A988DE-6D19-4831-93B6-D5D0DA97CD5F}" srcOrd="7" destOrd="0" presId="urn:microsoft.com/office/officeart/2005/8/layout/cycle8"/>
    <dgm:cxn modelId="{71DDD665-8327-4A3F-B230-881E6C216323}" type="presParOf" srcId="{466C2BAD-B25E-4B94-BC65-02B3631E088F}" destId="{1937C5E4-1562-4ED2-A88D-9846B43254FD}" srcOrd="8" destOrd="0" presId="urn:microsoft.com/office/officeart/2005/8/layout/cycle8"/>
    <dgm:cxn modelId="{B7E324A3-13B4-4474-91E5-365D2EB24F04}" type="presParOf" srcId="{466C2BAD-B25E-4B94-BC65-02B3631E088F}" destId="{D3A5B0AF-A1FC-4CE2-8912-5BCFFDEF6D97}" srcOrd="9" destOrd="0" presId="urn:microsoft.com/office/officeart/2005/8/layout/cycle8"/>
    <dgm:cxn modelId="{97B6E84D-7579-4D8F-8A54-2531D6A1AF34}" type="presParOf" srcId="{466C2BAD-B25E-4B94-BC65-02B3631E088F}" destId="{E43496D2-B708-4B3B-8C8A-01D18457BCB0}" srcOrd="10" destOrd="0" presId="urn:microsoft.com/office/officeart/2005/8/layout/cycle8"/>
    <dgm:cxn modelId="{8DF443CA-1913-4ED3-A9CC-99ED80CF4D54}" type="presParOf" srcId="{466C2BAD-B25E-4B94-BC65-02B3631E088F}" destId="{443DD362-0DE0-4CB1-852D-27B374E3D870}" srcOrd="11" destOrd="0" presId="urn:microsoft.com/office/officeart/2005/8/layout/cycle8"/>
    <dgm:cxn modelId="{57C3F7AF-703F-4A97-87BD-62C82720DF83}" type="presParOf" srcId="{466C2BAD-B25E-4B94-BC65-02B3631E088F}" destId="{C4B0D82A-86EF-49B4-815F-D8148DC65E5E}" srcOrd="12" destOrd="0" presId="urn:microsoft.com/office/officeart/2005/8/layout/cycle8"/>
    <dgm:cxn modelId="{9C99B736-2307-45AB-94F8-CD2D4D982968}" type="presParOf" srcId="{466C2BAD-B25E-4B94-BC65-02B3631E088F}" destId="{FC60A20E-7187-4F8B-996F-E5D969A3CC4B}" srcOrd="13" destOrd="0" presId="urn:microsoft.com/office/officeart/2005/8/layout/cycle8"/>
    <dgm:cxn modelId="{8E286EEE-D4E8-4233-822B-FF899A1C48CA}" type="presParOf" srcId="{466C2BAD-B25E-4B94-BC65-02B3631E088F}" destId="{6E61951E-2D19-4A3E-8775-DCEF2918B625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F582A-DFF4-4C7B-BA1C-FBE53DF238DD}" type="datetime1">
              <a:rPr lang="pt-PT" smtClean="0"/>
              <a:t>02/06/2017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EF0EC-812B-44E5-BA23-BAE3C8F9DC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493997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6DDC2-445E-4981-A29A-03AA483F74DA}" type="datetime1">
              <a:rPr lang="pt-PT" smtClean="0"/>
              <a:t>02/06/2017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8A0BE-138E-4BD3-B298-98861AFF4D4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9955770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BAE7D2D-AEC6-4E92-B99E-6B6731F5B9EB}" type="datetime1">
              <a:rPr lang="pt-PT" smtClean="0"/>
              <a:t>02/06/2017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1653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97A1565-69C3-4442-8022-B97DB99F8DA5}" type="datetime1">
              <a:rPr lang="pt-PT" smtClean="0"/>
              <a:t>02/06/2017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3562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FE6DDC2-445E-4981-A29A-03AA483F74DA}" type="datetime1">
              <a:rPr lang="pt-PT" smtClean="0"/>
              <a:t>02/06/2017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007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4E97-E3B1-4FCC-983E-DACC9001F5B2}" type="datetimeFigureOut">
              <a:rPr lang="pt-PT" smtClean="0"/>
              <a:t>02/06/2017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5ECC-BEFA-4CFF-9BE3-A6180ABC3B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240980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4E97-E3B1-4FCC-983E-DACC9001F5B2}" type="datetimeFigureOut">
              <a:rPr lang="pt-PT" smtClean="0"/>
              <a:t>02/06/2017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5ECC-BEFA-4CFF-9BE3-A6180ABC3B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385980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4E97-E3B1-4FCC-983E-DACC9001F5B2}" type="datetimeFigureOut">
              <a:rPr lang="pt-PT" smtClean="0"/>
              <a:t>02/06/2017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5ECC-BEFA-4CFF-9BE3-A6180ABC3B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248937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2666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ulo_Mais_conteu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0432" y="6381328"/>
            <a:ext cx="360000" cy="360000"/>
          </a:xfrm>
          <a:prstGeom prst="rect">
            <a:avLst/>
          </a:prstGeom>
        </p:spPr>
        <p:txBody>
          <a:bodyPr lIns="36000" tIns="36000" rIns="36000" bIns="36000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2541492B-3C9D-4956-BFFA-91BD210BDEFF}" type="slidenum">
              <a:rPr lang="pt-PT" smtClean="0"/>
              <a:pPr/>
              <a:t>‹#›</a:t>
            </a:fld>
            <a:endParaRPr lang="pt-PT" dirty="0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" y="0"/>
            <a:ext cx="9144000" cy="48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2160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  <p:extLst>
    <p:ext uri="{DCECCB84-F9BA-43D5-87BE-67443E8EF086}">
      <p15:sldGuideLst xmlns:p15="http://schemas.microsoft.com/office/powerpoint/2012/main">
        <p15:guide id="1" pos="204">
          <p15:clr>
            <a:srgbClr val="FBAE40"/>
          </p15:clr>
        </p15:guide>
        <p15:guide id="2" pos="5556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orient="horz" pos="300">
          <p15:clr>
            <a:srgbClr val="FBAE40"/>
          </p15:clr>
        </p15:guide>
        <p15:guide id="5" orient="horz" pos="527">
          <p15:clr>
            <a:srgbClr val="FBAE40"/>
          </p15:clr>
        </p15:guide>
        <p15:guide id="6" orient="horz" pos="572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racapa">
    <p:bg>
      <p:bgPr>
        <a:gradFill>
          <a:gsLst>
            <a:gs pos="0">
              <a:schemeClr val="bg1"/>
            </a:gs>
            <a:gs pos="99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221088"/>
            <a:ext cx="2578677" cy="475306"/>
          </a:xfrm>
          <a:prstGeom prst="rect">
            <a:avLst/>
          </a:prstGeom>
        </p:spPr>
      </p:pic>
      <p:sp>
        <p:nvSpPr>
          <p:cNvPr id="10" name="CaixaDeTexto 9"/>
          <p:cNvSpPr txBox="1"/>
          <p:nvPr userDrawn="1"/>
        </p:nvSpPr>
        <p:spPr>
          <a:xfrm>
            <a:off x="4095235" y="3114017"/>
            <a:ext cx="953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Obrigado</a:t>
            </a: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2663788" y="2564904"/>
            <a:ext cx="3816424" cy="4229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A solução está na partilha!</a:t>
            </a:r>
          </a:p>
        </p:txBody>
      </p:sp>
    </p:spTree>
    <p:extLst>
      <p:ext uri="{BB962C8B-B14F-4D97-AF65-F5344CB8AC3E}">
        <p14:creationId xmlns:p14="http://schemas.microsoft.com/office/powerpoint/2010/main" val="4036920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6"/>
          <p:cNvSpPr txBox="1">
            <a:spLocks/>
          </p:cNvSpPr>
          <p:nvPr userDrawn="1"/>
        </p:nvSpPr>
        <p:spPr>
          <a:xfrm>
            <a:off x="8100392" y="6453336"/>
            <a:ext cx="792088" cy="360000"/>
          </a:xfrm>
          <a:prstGeom prst="rect">
            <a:avLst/>
          </a:prstGeom>
        </p:spPr>
        <p:txBody>
          <a:bodyPr/>
          <a:lstStyle>
            <a:defPPr>
              <a:defRPr lang="pt-PT"/>
            </a:defPPr>
            <a:lvl1pPr marL="0" algn="l" defTabSz="914400" rtl="0" eaLnBrk="1" latinLnBrk="0" hangingPunct="1">
              <a:defRPr sz="800" kern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D94BD8-1311-428D-BF7A-FCCADBCF2ACD}" type="datetime1">
              <a:rPr lang="pt-PT" sz="900" smtClean="0">
                <a:solidFill>
                  <a:schemeClr val="bg1"/>
                </a:solidFill>
                <a:latin typeface="+mn-lt"/>
              </a:rPr>
              <a:pPr/>
              <a:t>02/06/2017</a:t>
            </a:fld>
            <a:endParaRPr lang="pt-PT" sz="9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5101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4E97-E3B1-4FCC-983E-DACC9001F5B2}" type="datetimeFigureOut">
              <a:rPr lang="pt-PT" smtClean="0"/>
              <a:t>02/06/2017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5ECC-BEFA-4CFF-9BE3-A6180ABC3B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368649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4E97-E3B1-4FCC-983E-DACC9001F5B2}" type="datetimeFigureOut">
              <a:rPr lang="pt-PT" smtClean="0"/>
              <a:t>02/06/2017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5ECC-BEFA-4CFF-9BE3-A6180ABC3B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535844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4E97-E3B1-4FCC-983E-DACC9001F5B2}" type="datetimeFigureOut">
              <a:rPr lang="pt-PT" smtClean="0"/>
              <a:t>02/06/2017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5ECC-BEFA-4CFF-9BE3-A6180ABC3B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9268559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4E97-E3B1-4FCC-983E-DACC9001F5B2}" type="datetimeFigureOut">
              <a:rPr lang="pt-PT" smtClean="0"/>
              <a:t>02/06/2017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5ECC-BEFA-4CFF-9BE3-A6180ABC3B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173535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4E97-E3B1-4FCC-983E-DACC9001F5B2}" type="datetimeFigureOut">
              <a:rPr lang="pt-PT" smtClean="0"/>
              <a:t>02/06/2017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5ECC-BEFA-4CFF-9BE3-A6180ABC3B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384003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4E97-E3B1-4FCC-983E-DACC9001F5B2}" type="datetimeFigureOut">
              <a:rPr lang="pt-PT" smtClean="0"/>
              <a:t>02/06/2017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5ECC-BEFA-4CFF-9BE3-A6180ABC3B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648970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4E97-E3B1-4FCC-983E-DACC9001F5B2}" type="datetimeFigureOut">
              <a:rPr lang="pt-PT" smtClean="0"/>
              <a:t>02/06/2017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5ECC-BEFA-4CFF-9BE3-A6180ABC3B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132292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4E97-E3B1-4FCC-983E-DACC9001F5B2}" type="datetimeFigureOut">
              <a:rPr lang="pt-PT" smtClean="0"/>
              <a:t>02/06/2017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5ECC-BEFA-4CFF-9BE3-A6180ABC3B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761338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24E97-E3B1-4FCC-983E-DACC9001F5B2}" type="datetimeFigureOut">
              <a:rPr lang="pt-PT" smtClean="0"/>
              <a:t>02/06/2017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F5ECC-BEFA-4CFF-9BE3-A6180ABC3B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853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668" r:id="rId1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6.xml"/><Relationship Id="rId5" Type="http://schemas.openxmlformats.org/officeDocument/2006/relationships/slide" Target="slide1.xml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jpe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663788" y="3068960"/>
            <a:ext cx="3816424" cy="4229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400" i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89702" y="2925000"/>
            <a:ext cx="5364596" cy="1008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SNC-AP</a:t>
            </a:r>
            <a:r>
              <a:rPr lang="pt-PT" sz="3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para entidades de saúde</a:t>
            </a:r>
            <a:endParaRPr lang="pt-PT" sz="3200" b="1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63788" y="3933000"/>
            <a:ext cx="3816424" cy="504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terça-feira, 6 </a:t>
            </a:r>
            <a:r>
              <a:rPr lang="pt-PT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de </a:t>
            </a:r>
            <a:r>
              <a:rPr lang="pt-PT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junho de </a:t>
            </a:r>
            <a:r>
              <a:rPr lang="pt-PT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2017</a:t>
            </a:r>
            <a:endParaRPr lang="pt-PT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03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663718" y="1349058"/>
            <a:ext cx="3816282" cy="5039890"/>
          </a:xfrm>
          <a:prstGeom prst="roundRect">
            <a:avLst>
              <a:gd name="adj" fmla="val 6064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400" b="1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492B-3C9D-4956-BFFA-91BD210BDEFF}" type="slidenum">
              <a:rPr lang="pt-PT" smtClean="0"/>
              <a:pPr/>
              <a:t>10</a:t>
            </a:fld>
            <a:endParaRPr lang="pt-PT" dirty="0"/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2150844975"/>
              </p:ext>
            </p:extLst>
          </p:nvPr>
        </p:nvGraphicFramePr>
        <p:xfrm>
          <a:off x="2952000" y="2241383"/>
          <a:ext cx="3240000" cy="32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ounded Rectangle 39"/>
          <p:cNvSpPr/>
          <p:nvPr/>
        </p:nvSpPr>
        <p:spPr>
          <a:xfrm>
            <a:off x="2663718" y="1341438"/>
            <a:ext cx="3816282" cy="36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E75B6"/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b="1" dirty="0"/>
              <a:t>Despesa/Receita</a:t>
            </a:r>
          </a:p>
        </p:txBody>
      </p:sp>
      <p:sp>
        <p:nvSpPr>
          <p:cNvPr id="15" name="Retângulo arredondado 14"/>
          <p:cNvSpPr/>
          <p:nvPr/>
        </p:nvSpPr>
        <p:spPr>
          <a:xfrm>
            <a:off x="451811" y="3609415"/>
            <a:ext cx="1440000" cy="54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chemeClr val="bg1"/>
                </a:solidFill>
              </a:rPr>
              <a:t>Despesa </a:t>
            </a:r>
          </a:p>
        </p:txBody>
      </p:sp>
      <p:sp>
        <p:nvSpPr>
          <p:cNvPr id="17" name="Retângulo arredondado 16"/>
          <p:cNvSpPr/>
          <p:nvPr/>
        </p:nvSpPr>
        <p:spPr>
          <a:xfrm>
            <a:off x="7284644" y="3591382"/>
            <a:ext cx="1440000" cy="540000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chemeClr val="bg1"/>
                </a:solidFill>
              </a:rPr>
              <a:t>Receita </a:t>
            </a:r>
          </a:p>
        </p:txBody>
      </p:sp>
      <p:sp>
        <p:nvSpPr>
          <p:cNvPr id="7" name="Isosceles Triangle 6"/>
          <p:cNvSpPr/>
          <p:nvPr/>
        </p:nvSpPr>
        <p:spPr>
          <a:xfrm rot="16200000">
            <a:off x="1963521" y="3663383"/>
            <a:ext cx="576064" cy="396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400" b="1"/>
          </a:p>
        </p:txBody>
      </p:sp>
      <p:sp>
        <p:nvSpPr>
          <p:cNvPr id="19" name="Isosceles Triangle 18"/>
          <p:cNvSpPr/>
          <p:nvPr/>
        </p:nvSpPr>
        <p:spPr>
          <a:xfrm rot="16200000" flipV="1">
            <a:off x="6703106" y="3663383"/>
            <a:ext cx="576064" cy="396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400" b="1"/>
          </a:p>
        </p:txBody>
      </p:sp>
      <p:sp>
        <p:nvSpPr>
          <p:cNvPr id="20" name="Rectangle 19"/>
          <p:cNvSpPr/>
          <p:nvPr/>
        </p:nvSpPr>
        <p:spPr>
          <a:xfrm>
            <a:off x="323850" y="479669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400" dirty="0">
                <a:solidFill>
                  <a:schemeClr val="accent5">
                    <a:lumMod val="75000"/>
                  </a:schemeClr>
                </a:solidFill>
              </a:rPr>
              <a:t>2. SNC-AP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3850" y="908397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accent5">
                    <a:lumMod val="75000"/>
                  </a:schemeClr>
                </a:solidFill>
              </a:rPr>
              <a:t>2.2 LANÇAMENTOS E REGISTOS CONTABILÍSTICOS SICC (1 de </a:t>
            </a:r>
            <a:r>
              <a:rPr lang="pt-PT" dirty="0" smtClean="0">
                <a:solidFill>
                  <a:schemeClr val="accent5">
                    <a:lumMod val="75000"/>
                  </a:schemeClr>
                </a:solidFill>
              </a:rPr>
              <a:t>4)</a:t>
            </a:r>
            <a:endParaRPr lang="pt-PT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7920150" y="698526"/>
            <a:ext cx="900000" cy="337898"/>
            <a:chOff x="820953" y="1975885"/>
            <a:chExt cx="7898095" cy="2965283"/>
          </a:xfrm>
        </p:grpSpPr>
        <p:sp>
          <p:nvSpPr>
            <p:cNvPr id="55" name="Rounded Rectangle 54"/>
            <p:cNvSpPr/>
            <p:nvPr/>
          </p:nvSpPr>
          <p:spPr>
            <a:xfrm>
              <a:off x="4939157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accent1">
                      <a:lumMod val="75000"/>
                    </a:schemeClr>
                  </a:solidFill>
                </a:rPr>
                <a:t>2. SNC-AP</a:t>
              </a: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20953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bg1">
                      <a:lumMod val="65000"/>
                    </a:schemeClr>
                  </a:solidFill>
                </a:rPr>
                <a:t>1. SICC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288694" y="2492896"/>
              <a:ext cx="3312000" cy="1278060"/>
              <a:chOff x="1216691" y="2227168"/>
              <a:chExt cx="2916000" cy="12780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1216691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1216691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216691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407048" y="2492896"/>
              <a:ext cx="3312000" cy="2206025"/>
              <a:chOff x="5335045" y="2227168"/>
              <a:chExt cx="2916000" cy="220602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59" name="Rounded Rectangle 58"/>
              <p:cNvSpPr/>
              <p:nvPr/>
            </p:nvSpPr>
            <p:spPr>
              <a:xfrm>
                <a:off x="5335045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5335045" y="2686198"/>
                <a:ext cx="2916000" cy="3600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5335045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35045" y="360425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5335045" y="4073193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520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39"/>
          <p:cNvSpPr/>
          <p:nvPr/>
        </p:nvSpPr>
        <p:spPr>
          <a:xfrm>
            <a:off x="323287" y="1700767"/>
            <a:ext cx="864337" cy="2807647"/>
          </a:xfrm>
          <a:prstGeom prst="homePlate">
            <a:avLst>
              <a:gd name="adj" fmla="val 914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2E75B6"/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pt-PT" sz="1400" b="1" dirty="0" smtClean="0">
                <a:solidFill>
                  <a:srgbClr val="2E75B6"/>
                </a:solidFill>
              </a:rPr>
              <a:t>Despesa</a:t>
            </a:r>
            <a:endParaRPr lang="pt-PT" sz="1400" b="1" dirty="0">
              <a:solidFill>
                <a:srgbClr val="2E75B6"/>
              </a:solidFill>
            </a:endParaRPr>
          </a:p>
        </p:txBody>
      </p:sp>
      <p:sp>
        <p:nvSpPr>
          <p:cNvPr id="50" name="Rectangle 37"/>
          <p:cNvSpPr/>
          <p:nvPr/>
        </p:nvSpPr>
        <p:spPr bwMode="auto">
          <a:xfrm>
            <a:off x="323568" y="4509120"/>
            <a:ext cx="8496300" cy="187262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PT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PT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PT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PT" dirty="0"/>
          </a:p>
        </p:txBody>
      </p:sp>
      <p:sp>
        <p:nvSpPr>
          <p:cNvPr id="11" name="Rectangle 37"/>
          <p:cNvSpPr/>
          <p:nvPr/>
        </p:nvSpPr>
        <p:spPr bwMode="auto">
          <a:xfrm>
            <a:off x="323568" y="1341438"/>
            <a:ext cx="8496300" cy="3167682"/>
          </a:xfrm>
          <a:prstGeom prst="rect">
            <a:avLst/>
          </a:prstGeom>
          <a:noFill/>
          <a:ln w="12700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PT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PT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PT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492B-3C9D-4956-BFFA-91BD210BDEFF}" type="slidenum">
              <a:rPr lang="pt-PT" smtClean="0"/>
              <a:pPr/>
              <a:t>11</a:t>
            </a:fld>
            <a:endParaRPr lang="pt-PT" dirty="0"/>
          </a:p>
        </p:txBody>
      </p:sp>
      <p:sp>
        <p:nvSpPr>
          <p:cNvPr id="13" name="Rounded Rectangle 39"/>
          <p:cNvSpPr/>
          <p:nvPr/>
        </p:nvSpPr>
        <p:spPr>
          <a:xfrm>
            <a:off x="323568" y="1340767"/>
            <a:ext cx="8496581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E75B6"/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b="1" dirty="0"/>
              <a:t>Execuções </a:t>
            </a:r>
            <a:r>
              <a:rPr lang="pt-PT" sz="1600" b="1" dirty="0" smtClean="0"/>
              <a:t>Orçamentais</a:t>
            </a:r>
            <a:endParaRPr lang="pt-PT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323850" y="479669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400" dirty="0">
                <a:solidFill>
                  <a:schemeClr val="accent5">
                    <a:lumMod val="75000"/>
                  </a:schemeClr>
                </a:solidFill>
              </a:rPr>
              <a:t>2. SNC-AP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850" y="908397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smtClean="0">
                <a:solidFill>
                  <a:schemeClr val="accent5">
                    <a:lumMod val="75000"/>
                  </a:schemeClr>
                </a:solidFill>
              </a:rPr>
              <a:t>2.2 LANÇAMENTOS E REGISTOS CONTABILÍSTICOS SICC (2 de 4)</a:t>
            </a:r>
            <a:endParaRPr lang="pt-PT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Retângulo arredondado 20"/>
          <p:cNvSpPr/>
          <p:nvPr/>
        </p:nvSpPr>
        <p:spPr>
          <a:xfrm>
            <a:off x="2736444" y="3932805"/>
            <a:ext cx="1296728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Orçamento LCPA</a:t>
            </a:r>
          </a:p>
        </p:txBody>
      </p:sp>
      <p:sp>
        <p:nvSpPr>
          <p:cNvPr id="22" name="Seta para baixo 21"/>
          <p:cNvSpPr/>
          <p:nvPr/>
        </p:nvSpPr>
        <p:spPr>
          <a:xfrm flipV="1">
            <a:off x="2736444" y="3573040"/>
            <a:ext cx="216024" cy="2520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PT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Seta para baixo 22"/>
          <p:cNvSpPr/>
          <p:nvPr/>
        </p:nvSpPr>
        <p:spPr>
          <a:xfrm flipV="1">
            <a:off x="3817148" y="3573040"/>
            <a:ext cx="216024" cy="2520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PT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1295752" y="2744984"/>
            <a:ext cx="1044000" cy="720000"/>
          </a:xfrm>
          <a:prstGeom prst="homePlate">
            <a:avLst>
              <a:gd name="adj" fmla="val 15950"/>
            </a:avLst>
          </a:prstGeom>
          <a:solidFill>
            <a:srgbClr val="F6892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0" rtlCol="0" anchor="t"/>
          <a:lstStyle/>
          <a:p>
            <a:r>
              <a:rPr lang="pt-PT" sz="1200" dirty="0" smtClean="0">
                <a:solidFill>
                  <a:schemeClr val="bg1"/>
                </a:solidFill>
              </a:rPr>
              <a:t>1. Cabimento</a:t>
            </a:r>
            <a:endParaRPr lang="pt-PT" sz="1200" dirty="0">
              <a:solidFill>
                <a:schemeClr val="bg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2286456" y="2744984"/>
            <a:ext cx="1116000" cy="720000"/>
          </a:xfrm>
          <a:prstGeom prst="chevron">
            <a:avLst>
              <a:gd name="adj" fmla="val 15950"/>
            </a:avLst>
          </a:prstGeom>
          <a:solidFill>
            <a:srgbClr val="F6892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0" rtlCol="0" anchor="t"/>
          <a:lstStyle/>
          <a:p>
            <a:r>
              <a:rPr lang="pt-PT" sz="1200" dirty="0">
                <a:solidFill>
                  <a:schemeClr val="bg1"/>
                </a:solidFill>
              </a:rPr>
              <a:t>2. Verificação Prévia LCPA</a:t>
            </a:r>
          </a:p>
        </p:txBody>
      </p:sp>
      <p:sp>
        <p:nvSpPr>
          <p:cNvPr id="37" name="Chevron 36"/>
          <p:cNvSpPr/>
          <p:nvPr/>
        </p:nvSpPr>
        <p:spPr>
          <a:xfrm>
            <a:off x="3349160" y="2744984"/>
            <a:ext cx="1152000" cy="720000"/>
          </a:xfrm>
          <a:prstGeom prst="chevron">
            <a:avLst>
              <a:gd name="adj" fmla="val 15950"/>
            </a:avLst>
          </a:prstGeom>
          <a:solidFill>
            <a:srgbClr val="F6892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t"/>
          <a:lstStyle/>
          <a:p>
            <a:r>
              <a:rPr lang="pt-PT" sz="1200" dirty="0" smtClean="0">
                <a:solidFill>
                  <a:schemeClr val="bg1"/>
                </a:solidFill>
              </a:rPr>
              <a:t>3. </a:t>
            </a:r>
            <a:r>
              <a:rPr lang="pt-PT" sz="1200" spc="-60" dirty="0" smtClean="0">
                <a:solidFill>
                  <a:schemeClr val="bg1"/>
                </a:solidFill>
              </a:rPr>
              <a:t>Compromisso</a:t>
            </a:r>
          </a:p>
          <a:p>
            <a:pPr indent="92075"/>
            <a:r>
              <a:rPr lang="pt-PT" sz="1200" dirty="0" smtClean="0">
                <a:solidFill>
                  <a:schemeClr val="bg1"/>
                </a:solidFill>
              </a:rPr>
              <a:t>Assumido</a:t>
            </a:r>
            <a:endParaRPr lang="pt-PT" sz="1200" dirty="0">
              <a:solidFill>
                <a:schemeClr val="bg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4447864" y="2744984"/>
            <a:ext cx="1116000" cy="720000"/>
          </a:xfrm>
          <a:prstGeom prst="chevron">
            <a:avLst>
              <a:gd name="adj" fmla="val 15950"/>
            </a:avLst>
          </a:prstGeom>
          <a:solidFill>
            <a:srgbClr val="F6892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0" rtlCol="0" anchor="t"/>
          <a:lstStyle/>
          <a:p>
            <a:r>
              <a:rPr lang="pt-PT" sz="1200" dirty="0">
                <a:solidFill>
                  <a:schemeClr val="bg1"/>
                </a:solidFill>
              </a:rPr>
              <a:t>4. Obrigação</a:t>
            </a:r>
          </a:p>
        </p:txBody>
      </p:sp>
      <p:sp>
        <p:nvSpPr>
          <p:cNvPr id="39" name="Chevron 38"/>
          <p:cNvSpPr/>
          <p:nvPr/>
        </p:nvSpPr>
        <p:spPr>
          <a:xfrm>
            <a:off x="5510568" y="2744984"/>
            <a:ext cx="1116000" cy="720000"/>
          </a:xfrm>
          <a:prstGeom prst="chevron">
            <a:avLst>
              <a:gd name="adj" fmla="val 15950"/>
            </a:avLst>
          </a:prstGeom>
          <a:solidFill>
            <a:srgbClr val="F6892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0" rtlCol="0" anchor="t"/>
          <a:lstStyle/>
          <a:p>
            <a:r>
              <a:rPr lang="pt-PT" sz="1200" dirty="0">
                <a:solidFill>
                  <a:schemeClr val="bg1"/>
                </a:solidFill>
              </a:rPr>
              <a:t>5. Credores Execução Orçamental</a:t>
            </a:r>
          </a:p>
        </p:txBody>
      </p:sp>
      <p:sp>
        <p:nvSpPr>
          <p:cNvPr id="40" name="Chevron 39"/>
          <p:cNvSpPr/>
          <p:nvPr/>
        </p:nvSpPr>
        <p:spPr>
          <a:xfrm>
            <a:off x="6573272" y="2744984"/>
            <a:ext cx="1116000" cy="720000"/>
          </a:xfrm>
          <a:prstGeom prst="chevron">
            <a:avLst>
              <a:gd name="adj" fmla="val 15950"/>
            </a:avLst>
          </a:prstGeom>
          <a:solidFill>
            <a:srgbClr val="F6892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0" rtlCol="0" anchor="t"/>
          <a:lstStyle/>
          <a:p>
            <a:r>
              <a:rPr lang="pt-PT" sz="1200" dirty="0">
                <a:solidFill>
                  <a:schemeClr val="bg1"/>
                </a:solidFill>
              </a:rPr>
              <a:t>6. </a:t>
            </a:r>
            <a:r>
              <a:rPr lang="pt-PT" sz="1200" spc="-30" dirty="0">
                <a:solidFill>
                  <a:schemeClr val="bg1"/>
                </a:solidFill>
              </a:rPr>
              <a:t>Autorização</a:t>
            </a:r>
            <a:r>
              <a:rPr lang="pt-PT" sz="1200" dirty="0">
                <a:solidFill>
                  <a:schemeClr val="bg1"/>
                </a:solidFill>
              </a:rPr>
              <a:t> de Pagamento</a:t>
            </a:r>
          </a:p>
        </p:txBody>
      </p:sp>
      <p:sp>
        <p:nvSpPr>
          <p:cNvPr id="41" name="Chevron 40"/>
          <p:cNvSpPr/>
          <p:nvPr/>
        </p:nvSpPr>
        <p:spPr>
          <a:xfrm>
            <a:off x="7635976" y="2744984"/>
            <a:ext cx="1116000" cy="720000"/>
          </a:xfrm>
          <a:prstGeom prst="chevron">
            <a:avLst>
              <a:gd name="adj" fmla="val 15950"/>
            </a:avLst>
          </a:prstGeom>
          <a:solidFill>
            <a:srgbClr val="F6892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0" rtlCol="0" anchor="t"/>
          <a:lstStyle/>
          <a:p>
            <a:r>
              <a:rPr lang="pt-PT" sz="1200" dirty="0">
                <a:solidFill>
                  <a:schemeClr val="bg1"/>
                </a:solidFill>
              </a:rPr>
              <a:t>7. Pagamento</a:t>
            </a:r>
          </a:p>
        </p:txBody>
      </p:sp>
      <p:sp>
        <p:nvSpPr>
          <p:cNvPr id="43" name="Retângulo arredondado 15"/>
          <p:cNvSpPr/>
          <p:nvPr/>
        </p:nvSpPr>
        <p:spPr>
          <a:xfrm rot="5400000">
            <a:off x="1632232" y="1538872"/>
            <a:ext cx="360000" cy="1116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Orçamento Financeiro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23850" y="6382102"/>
            <a:ext cx="2546084" cy="299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 smtClean="0">
                <a:solidFill>
                  <a:schemeClr val="bg1">
                    <a:lumMod val="50000"/>
                  </a:schemeClr>
                </a:solidFill>
              </a:rPr>
              <a:t>LCPA – Lei dos Compromissos e Pagamentos em atraso</a:t>
            </a:r>
            <a:endParaRPr lang="pt-PT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Pentagon 45"/>
          <p:cNvSpPr/>
          <p:nvPr/>
        </p:nvSpPr>
        <p:spPr>
          <a:xfrm>
            <a:off x="1295752" y="5085434"/>
            <a:ext cx="1044000" cy="720000"/>
          </a:xfrm>
          <a:prstGeom prst="homePlate">
            <a:avLst>
              <a:gd name="adj" fmla="val 15950"/>
            </a:avLst>
          </a:prstGeom>
          <a:solidFill>
            <a:srgbClr val="F6892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0" rtlCol="0" anchor="t"/>
          <a:lstStyle/>
          <a:p>
            <a:r>
              <a:rPr lang="pt-PT" sz="1200" dirty="0">
                <a:solidFill>
                  <a:schemeClr val="bg1"/>
                </a:solidFill>
              </a:rPr>
              <a:t>1. Emissão</a:t>
            </a:r>
          </a:p>
        </p:txBody>
      </p:sp>
      <p:sp>
        <p:nvSpPr>
          <p:cNvPr id="47" name="Chevron 46"/>
          <p:cNvSpPr/>
          <p:nvPr/>
        </p:nvSpPr>
        <p:spPr>
          <a:xfrm>
            <a:off x="2286456" y="5085434"/>
            <a:ext cx="1116000" cy="720000"/>
          </a:xfrm>
          <a:prstGeom prst="chevron">
            <a:avLst>
              <a:gd name="adj" fmla="val 15950"/>
            </a:avLst>
          </a:prstGeom>
          <a:solidFill>
            <a:srgbClr val="F6892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0" rtlCol="0" anchor="t"/>
          <a:lstStyle/>
          <a:p>
            <a:r>
              <a:rPr lang="pt-PT" sz="1200" dirty="0">
                <a:solidFill>
                  <a:schemeClr val="bg1"/>
                </a:solidFill>
              </a:rPr>
              <a:t>2. Devedores da Execução Orçamental </a:t>
            </a:r>
          </a:p>
        </p:txBody>
      </p:sp>
      <p:sp>
        <p:nvSpPr>
          <p:cNvPr id="48" name="Chevron 47"/>
          <p:cNvSpPr/>
          <p:nvPr/>
        </p:nvSpPr>
        <p:spPr>
          <a:xfrm>
            <a:off x="3349160" y="5085434"/>
            <a:ext cx="1152000" cy="720000"/>
          </a:xfrm>
          <a:prstGeom prst="chevron">
            <a:avLst>
              <a:gd name="adj" fmla="val 15950"/>
            </a:avLst>
          </a:prstGeom>
          <a:solidFill>
            <a:srgbClr val="F6892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0" rtlCol="0" anchor="t"/>
          <a:lstStyle/>
          <a:p>
            <a:r>
              <a:rPr lang="pt-PT" sz="1200" dirty="0">
                <a:solidFill>
                  <a:schemeClr val="bg1"/>
                </a:solidFill>
              </a:rPr>
              <a:t>3. Guia de Receita</a:t>
            </a:r>
          </a:p>
        </p:txBody>
      </p:sp>
      <p:sp>
        <p:nvSpPr>
          <p:cNvPr id="49" name="Chevron 48"/>
          <p:cNvSpPr/>
          <p:nvPr/>
        </p:nvSpPr>
        <p:spPr>
          <a:xfrm>
            <a:off x="4447864" y="5085434"/>
            <a:ext cx="1116000" cy="720000"/>
          </a:xfrm>
          <a:prstGeom prst="chevron">
            <a:avLst>
              <a:gd name="adj" fmla="val 15950"/>
            </a:avLst>
          </a:prstGeom>
          <a:solidFill>
            <a:srgbClr val="F6892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0" rtlCol="0" anchor="t"/>
          <a:lstStyle/>
          <a:p>
            <a:r>
              <a:rPr lang="pt-PT" sz="1200" dirty="0">
                <a:solidFill>
                  <a:schemeClr val="bg1"/>
                </a:solidFill>
              </a:rPr>
              <a:t>4. Cobrança</a:t>
            </a:r>
          </a:p>
        </p:txBody>
      </p:sp>
      <p:sp>
        <p:nvSpPr>
          <p:cNvPr id="54" name="Rounded Rectangle 39"/>
          <p:cNvSpPr/>
          <p:nvPr/>
        </p:nvSpPr>
        <p:spPr>
          <a:xfrm>
            <a:off x="323287" y="4509120"/>
            <a:ext cx="864338" cy="1872629"/>
          </a:xfrm>
          <a:prstGeom prst="homePlate">
            <a:avLst>
              <a:gd name="adj" fmla="val 8133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2E75B6"/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pt-PT" sz="1400" b="1" dirty="0">
                <a:solidFill>
                  <a:srgbClr val="2E75B6"/>
                </a:solidFill>
              </a:rPr>
              <a:t>Receita</a:t>
            </a:r>
          </a:p>
        </p:txBody>
      </p:sp>
      <p:sp>
        <p:nvSpPr>
          <p:cNvPr id="55" name="Seta para baixo 21"/>
          <p:cNvSpPr/>
          <p:nvPr/>
        </p:nvSpPr>
        <p:spPr>
          <a:xfrm rot="10800000" flipV="1">
            <a:off x="1709741" y="2384928"/>
            <a:ext cx="216024" cy="2520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PT" sz="120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80" name="Group 79"/>
          <p:cNvGrpSpPr>
            <a:grpSpLocks noChangeAspect="1"/>
          </p:cNvGrpSpPr>
          <p:nvPr/>
        </p:nvGrpSpPr>
        <p:grpSpPr>
          <a:xfrm>
            <a:off x="7920150" y="698526"/>
            <a:ext cx="900000" cy="337898"/>
            <a:chOff x="820953" y="1975885"/>
            <a:chExt cx="7898095" cy="2965283"/>
          </a:xfrm>
        </p:grpSpPr>
        <p:sp>
          <p:nvSpPr>
            <p:cNvPr id="81" name="Rounded Rectangle 80"/>
            <p:cNvSpPr/>
            <p:nvPr/>
          </p:nvSpPr>
          <p:spPr>
            <a:xfrm>
              <a:off x="4939157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accent1">
                      <a:lumMod val="75000"/>
                    </a:schemeClr>
                  </a:solidFill>
                </a:rPr>
                <a:t>2. SNC-AP</a:t>
              </a: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820953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bg1">
                      <a:lumMod val="65000"/>
                    </a:schemeClr>
                  </a:solidFill>
                </a:rPr>
                <a:t>1. SICC</a:t>
              </a: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1288694" y="2492896"/>
              <a:ext cx="3312000" cy="1278060"/>
              <a:chOff x="1216691" y="2227168"/>
              <a:chExt cx="2916000" cy="1278060"/>
            </a:xfrm>
          </p:grpSpPr>
          <p:sp>
            <p:nvSpPr>
              <p:cNvPr id="90" name="Rounded Rectangle 89"/>
              <p:cNvSpPr/>
              <p:nvPr/>
            </p:nvSpPr>
            <p:spPr>
              <a:xfrm>
                <a:off x="1216691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1216691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1216691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5407048" y="2492896"/>
              <a:ext cx="3312000" cy="2206025"/>
              <a:chOff x="5335045" y="2227168"/>
              <a:chExt cx="2916000" cy="220602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85" name="Rounded Rectangle 84"/>
              <p:cNvSpPr/>
              <p:nvPr/>
            </p:nvSpPr>
            <p:spPr>
              <a:xfrm>
                <a:off x="5335045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5335045" y="2686198"/>
                <a:ext cx="2916000" cy="3600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5335045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5335045" y="360425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5335045" y="4073193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624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39"/>
          <p:cNvSpPr/>
          <p:nvPr/>
        </p:nvSpPr>
        <p:spPr>
          <a:xfrm>
            <a:off x="323850" y="1700767"/>
            <a:ext cx="8496300" cy="2808353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2E75B6"/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pt-PT" sz="1400" b="1" dirty="0">
              <a:solidFill>
                <a:schemeClr val="accent4"/>
              </a:solidFill>
            </a:endParaRPr>
          </a:p>
          <a:p>
            <a:endParaRPr lang="pt-PT" sz="1400" b="1" dirty="0">
              <a:solidFill>
                <a:schemeClr val="accent4"/>
              </a:solidFill>
            </a:endParaRPr>
          </a:p>
        </p:txBody>
      </p:sp>
      <p:sp>
        <p:nvSpPr>
          <p:cNvPr id="44" name="Rounded Rectangle 39"/>
          <p:cNvSpPr/>
          <p:nvPr/>
        </p:nvSpPr>
        <p:spPr>
          <a:xfrm>
            <a:off x="323286" y="1700767"/>
            <a:ext cx="2498075" cy="2808353"/>
          </a:xfrm>
          <a:prstGeom prst="homePlate">
            <a:avLst>
              <a:gd name="adj" fmla="val 11627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2E75B6"/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pt-PT" sz="1400" b="1" dirty="0">
                <a:solidFill>
                  <a:srgbClr val="2E75B6"/>
                </a:solidFill>
              </a:rPr>
              <a:t>Lançamentos com </a:t>
            </a:r>
            <a:endParaRPr lang="pt-PT" sz="1400" b="1" dirty="0" smtClean="0">
              <a:solidFill>
                <a:srgbClr val="2E75B6"/>
              </a:solidFill>
            </a:endParaRPr>
          </a:p>
          <a:p>
            <a:r>
              <a:rPr lang="pt-PT" sz="1400" b="1" dirty="0" smtClean="0">
                <a:solidFill>
                  <a:srgbClr val="2E75B6"/>
                </a:solidFill>
              </a:rPr>
              <a:t>execução </a:t>
            </a:r>
            <a:r>
              <a:rPr lang="pt-PT" sz="1400" b="1" dirty="0">
                <a:solidFill>
                  <a:srgbClr val="2E75B6"/>
                </a:solidFill>
              </a:rPr>
              <a:t>extraorçamental </a:t>
            </a:r>
          </a:p>
          <a:p>
            <a:endParaRPr lang="pt-PT" sz="1400" b="1" dirty="0">
              <a:solidFill>
                <a:srgbClr val="2E75B6"/>
              </a:solidFill>
            </a:endParaRPr>
          </a:p>
        </p:txBody>
      </p:sp>
      <p:sp>
        <p:nvSpPr>
          <p:cNvPr id="31" name="Rectangle 37"/>
          <p:cNvSpPr/>
          <p:nvPr/>
        </p:nvSpPr>
        <p:spPr bwMode="auto">
          <a:xfrm>
            <a:off x="323850" y="1341438"/>
            <a:ext cx="8496300" cy="5040312"/>
          </a:xfrm>
          <a:prstGeom prst="rect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PT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PT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PT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PT" dirty="0"/>
          </a:p>
        </p:txBody>
      </p:sp>
      <p:sp>
        <p:nvSpPr>
          <p:cNvPr id="36" name="Rounded Rectangle 39"/>
          <p:cNvSpPr/>
          <p:nvPr/>
        </p:nvSpPr>
        <p:spPr>
          <a:xfrm>
            <a:off x="323286" y="1340767"/>
            <a:ext cx="8496581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E75B6"/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/>
              <a:t>Fluxos</a:t>
            </a:r>
            <a:r>
              <a:rPr lang="pt-PT" sz="1600" b="1" dirty="0"/>
              <a:t> Financeiros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492B-3C9D-4956-BFFA-91BD210BDEFF}" type="slidenum">
              <a:rPr lang="pt-PT" smtClean="0"/>
              <a:pPr/>
              <a:t>12</a:t>
            </a:fld>
            <a:endParaRPr lang="pt-PT" dirty="0"/>
          </a:p>
        </p:txBody>
      </p:sp>
      <p:sp>
        <p:nvSpPr>
          <p:cNvPr id="21" name="Rectangle 20"/>
          <p:cNvSpPr/>
          <p:nvPr/>
        </p:nvSpPr>
        <p:spPr>
          <a:xfrm>
            <a:off x="323850" y="479669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400" dirty="0">
                <a:solidFill>
                  <a:schemeClr val="accent5">
                    <a:lumMod val="75000"/>
                  </a:schemeClr>
                </a:solidFill>
              </a:rPr>
              <a:t>2. SNC-AP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3850" y="908397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smtClean="0">
                <a:solidFill>
                  <a:schemeClr val="accent5">
                    <a:lumMod val="75000"/>
                  </a:schemeClr>
                </a:solidFill>
              </a:rPr>
              <a:t>2.2 LANÇAMENTOS E REGISTOS CONTABILÍSTICOS SICC (3 </a:t>
            </a:r>
            <a:r>
              <a:rPr lang="pt-PT" dirty="0">
                <a:solidFill>
                  <a:schemeClr val="accent5">
                    <a:lumMod val="75000"/>
                  </a:schemeClr>
                </a:solidFill>
              </a:rPr>
              <a:t>de </a:t>
            </a:r>
            <a:r>
              <a:rPr lang="pt-PT" dirty="0" smtClean="0">
                <a:solidFill>
                  <a:schemeClr val="accent5">
                    <a:lumMod val="75000"/>
                  </a:schemeClr>
                </a:solidFill>
              </a:rPr>
              <a:t>4)</a:t>
            </a:r>
            <a:endParaRPr lang="pt-PT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Rounded Rectangle 39"/>
          <p:cNvSpPr/>
          <p:nvPr/>
        </p:nvSpPr>
        <p:spPr>
          <a:xfrm>
            <a:off x="323568" y="1700767"/>
            <a:ext cx="8496582" cy="4680560"/>
          </a:xfrm>
          <a:prstGeom prst="homePlate">
            <a:avLst>
              <a:gd name="adj" fmla="val 0"/>
            </a:avLst>
          </a:prstGeom>
          <a:noFill/>
          <a:ln w="12700">
            <a:solidFill>
              <a:srgbClr val="2E75B6"/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pt-PT" sz="1400" b="1" dirty="0">
              <a:solidFill>
                <a:schemeClr val="accent4"/>
              </a:solidFill>
            </a:endParaRPr>
          </a:p>
        </p:txBody>
      </p:sp>
      <p:sp>
        <p:nvSpPr>
          <p:cNvPr id="38" name="Pentagon 37"/>
          <p:cNvSpPr/>
          <p:nvPr/>
        </p:nvSpPr>
        <p:spPr>
          <a:xfrm>
            <a:off x="3419872" y="2257830"/>
            <a:ext cx="2340000" cy="540000"/>
          </a:xfrm>
          <a:prstGeom prst="homePlate">
            <a:avLst>
              <a:gd name="adj" fmla="val 15950"/>
            </a:avLst>
          </a:prstGeom>
          <a:solidFill>
            <a:srgbClr val="EF6A1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Guia de Pagamento </a:t>
            </a:r>
          </a:p>
        </p:txBody>
      </p:sp>
      <p:sp>
        <p:nvSpPr>
          <p:cNvPr id="39" name="Chevron 38"/>
          <p:cNvSpPr/>
          <p:nvPr/>
        </p:nvSpPr>
        <p:spPr>
          <a:xfrm>
            <a:off x="5843493" y="2258793"/>
            <a:ext cx="2340000" cy="540000"/>
          </a:xfrm>
          <a:prstGeom prst="chevron">
            <a:avLst>
              <a:gd name="adj" fmla="val 15950"/>
            </a:avLst>
          </a:prstGeom>
          <a:solidFill>
            <a:srgbClr val="EF6A1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Pagamentos</a:t>
            </a:r>
          </a:p>
        </p:txBody>
      </p:sp>
      <p:sp>
        <p:nvSpPr>
          <p:cNvPr id="40" name="Pentagon 39"/>
          <p:cNvSpPr/>
          <p:nvPr/>
        </p:nvSpPr>
        <p:spPr>
          <a:xfrm>
            <a:off x="3419872" y="3411093"/>
            <a:ext cx="2340000" cy="540000"/>
          </a:xfrm>
          <a:prstGeom prst="homePlate">
            <a:avLst>
              <a:gd name="adj" fmla="val 15950"/>
            </a:avLst>
          </a:prstGeom>
          <a:solidFill>
            <a:srgbClr val="F6892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Guia de Receita</a:t>
            </a:r>
          </a:p>
        </p:txBody>
      </p:sp>
      <p:sp>
        <p:nvSpPr>
          <p:cNvPr id="41" name="Chevron 40"/>
          <p:cNvSpPr/>
          <p:nvPr/>
        </p:nvSpPr>
        <p:spPr>
          <a:xfrm>
            <a:off x="5843493" y="3412056"/>
            <a:ext cx="2340000" cy="540000"/>
          </a:xfrm>
          <a:prstGeom prst="chevron">
            <a:avLst>
              <a:gd name="adj" fmla="val 15950"/>
            </a:avLst>
          </a:prstGeom>
          <a:solidFill>
            <a:srgbClr val="F6892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Cobrança</a:t>
            </a:r>
          </a:p>
        </p:txBody>
      </p:sp>
      <p:sp>
        <p:nvSpPr>
          <p:cNvPr id="46" name="Rounded Rectangle 39"/>
          <p:cNvSpPr/>
          <p:nvPr/>
        </p:nvSpPr>
        <p:spPr>
          <a:xfrm>
            <a:off x="1835695" y="4879419"/>
            <a:ext cx="6984453" cy="1502331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2E75B6"/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pt-PT" sz="1400" b="1" dirty="0">
              <a:solidFill>
                <a:schemeClr val="accent4"/>
              </a:solidFill>
            </a:endParaRPr>
          </a:p>
          <a:p>
            <a:endParaRPr lang="pt-PT" sz="1400" b="1" dirty="0">
              <a:solidFill>
                <a:schemeClr val="accent4"/>
              </a:solidFill>
            </a:endParaRPr>
          </a:p>
        </p:txBody>
      </p:sp>
      <p:sp>
        <p:nvSpPr>
          <p:cNvPr id="47" name="Rounded Rectangle 39"/>
          <p:cNvSpPr/>
          <p:nvPr/>
        </p:nvSpPr>
        <p:spPr>
          <a:xfrm>
            <a:off x="323568" y="4879420"/>
            <a:ext cx="2304255" cy="1501908"/>
          </a:xfrm>
          <a:prstGeom prst="homePlate">
            <a:avLst>
              <a:gd name="adj" fmla="val 914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2E75B6"/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pt-PT" sz="1400" b="1" dirty="0">
                <a:solidFill>
                  <a:srgbClr val="2E75B6"/>
                </a:solidFill>
              </a:rPr>
              <a:t>Registos sem </a:t>
            </a:r>
            <a:endParaRPr lang="pt-PT" sz="1400" b="1" dirty="0" smtClean="0">
              <a:solidFill>
                <a:srgbClr val="2E75B6"/>
              </a:solidFill>
            </a:endParaRPr>
          </a:p>
          <a:p>
            <a:r>
              <a:rPr lang="pt-PT" sz="1400" b="1" dirty="0" smtClean="0">
                <a:solidFill>
                  <a:srgbClr val="2E75B6"/>
                </a:solidFill>
              </a:rPr>
              <a:t>execução </a:t>
            </a:r>
            <a:r>
              <a:rPr lang="pt-PT" sz="1400" b="1" dirty="0">
                <a:solidFill>
                  <a:srgbClr val="2E75B6"/>
                </a:solidFill>
              </a:rPr>
              <a:t>orçamental </a:t>
            </a:r>
          </a:p>
        </p:txBody>
      </p:sp>
      <p:sp>
        <p:nvSpPr>
          <p:cNvPr id="48" name="Rounded Rectangle 39"/>
          <p:cNvSpPr/>
          <p:nvPr/>
        </p:nvSpPr>
        <p:spPr>
          <a:xfrm>
            <a:off x="323568" y="4511799"/>
            <a:ext cx="8496581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E75B6"/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/>
              <a:t>Fluxos</a:t>
            </a:r>
            <a:r>
              <a:rPr lang="pt-PT" sz="1600" b="1" dirty="0"/>
              <a:t> Económicos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401999" y="5360584"/>
            <a:ext cx="4781493" cy="540000"/>
          </a:xfrm>
          <a:prstGeom prst="rect">
            <a:avLst/>
          </a:prstGeom>
          <a:solidFill>
            <a:srgbClr val="F6892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Registos e Lançamentos Contabilísticos </a:t>
            </a:r>
          </a:p>
        </p:txBody>
      </p:sp>
      <p:grpSp>
        <p:nvGrpSpPr>
          <p:cNvPr id="73" name="Group 72"/>
          <p:cNvGrpSpPr>
            <a:grpSpLocks noChangeAspect="1"/>
          </p:cNvGrpSpPr>
          <p:nvPr/>
        </p:nvGrpSpPr>
        <p:grpSpPr>
          <a:xfrm>
            <a:off x="7920150" y="698526"/>
            <a:ext cx="900000" cy="337898"/>
            <a:chOff x="820953" y="1975885"/>
            <a:chExt cx="7898095" cy="2965283"/>
          </a:xfrm>
        </p:grpSpPr>
        <p:sp>
          <p:nvSpPr>
            <p:cNvPr id="74" name="Rounded Rectangle 73"/>
            <p:cNvSpPr/>
            <p:nvPr/>
          </p:nvSpPr>
          <p:spPr>
            <a:xfrm>
              <a:off x="4939157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accent1">
                      <a:lumMod val="75000"/>
                    </a:schemeClr>
                  </a:solidFill>
                </a:rPr>
                <a:t>2. SNC-AP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820953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bg1">
                      <a:lumMod val="65000"/>
                    </a:schemeClr>
                  </a:solidFill>
                </a:rPr>
                <a:t>1. SICC</a:t>
              </a: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288694" y="2492896"/>
              <a:ext cx="3312000" cy="1278060"/>
              <a:chOff x="1216691" y="2227168"/>
              <a:chExt cx="2916000" cy="1278060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1216691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1216691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1216691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5407048" y="2492896"/>
              <a:ext cx="3312000" cy="2206025"/>
              <a:chOff x="5335045" y="2227168"/>
              <a:chExt cx="2916000" cy="220602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8" name="Rounded Rectangle 77"/>
              <p:cNvSpPr/>
              <p:nvPr/>
            </p:nvSpPr>
            <p:spPr>
              <a:xfrm>
                <a:off x="5335045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5335045" y="2686198"/>
                <a:ext cx="2916000" cy="3600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5335045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5335045" y="360425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5335045" y="4073193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486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492B-3C9D-4956-BFFA-91BD210BDEFF}" type="slidenum">
              <a:rPr lang="pt-PT" smtClean="0"/>
              <a:pPr/>
              <a:t>13</a:t>
            </a:fld>
            <a:endParaRPr lang="pt-PT" dirty="0"/>
          </a:p>
        </p:txBody>
      </p:sp>
      <p:sp>
        <p:nvSpPr>
          <p:cNvPr id="13" name="Rectangle 12"/>
          <p:cNvSpPr/>
          <p:nvPr/>
        </p:nvSpPr>
        <p:spPr>
          <a:xfrm>
            <a:off x="323850" y="479669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400" dirty="0">
                <a:solidFill>
                  <a:schemeClr val="accent5">
                    <a:lumMod val="75000"/>
                  </a:schemeClr>
                </a:solidFill>
              </a:rPr>
              <a:t>2. SNC-AP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3850" y="908397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smtClean="0">
                <a:solidFill>
                  <a:schemeClr val="accent5">
                    <a:lumMod val="75000"/>
                  </a:schemeClr>
                </a:solidFill>
              </a:rPr>
              <a:t>2.2 LANÇAMENTOS E REGISTOS CONTABILÍSTICOS SICC (4 </a:t>
            </a:r>
            <a:r>
              <a:rPr lang="pt-PT" dirty="0">
                <a:solidFill>
                  <a:schemeClr val="accent5">
                    <a:lumMod val="75000"/>
                  </a:schemeClr>
                </a:solidFill>
              </a:rPr>
              <a:t>de </a:t>
            </a:r>
            <a:r>
              <a:rPr lang="pt-PT" dirty="0" smtClean="0">
                <a:solidFill>
                  <a:schemeClr val="accent5">
                    <a:lumMod val="75000"/>
                  </a:schemeClr>
                </a:solidFill>
              </a:rPr>
              <a:t>4)</a:t>
            </a:r>
            <a:endParaRPr lang="pt-PT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Rectangle 37"/>
          <p:cNvSpPr/>
          <p:nvPr/>
        </p:nvSpPr>
        <p:spPr bwMode="auto">
          <a:xfrm>
            <a:off x="323528" y="1341438"/>
            <a:ext cx="8496300" cy="504031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PT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PT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PT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PT" dirty="0"/>
          </a:p>
        </p:txBody>
      </p:sp>
      <p:sp>
        <p:nvSpPr>
          <p:cNvPr id="23" name="Rounded Rectangle 39"/>
          <p:cNvSpPr/>
          <p:nvPr/>
        </p:nvSpPr>
        <p:spPr>
          <a:xfrm>
            <a:off x="324741" y="1340767"/>
            <a:ext cx="8496581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2E75B6"/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b="1" dirty="0"/>
              <a:t>Circuito da Informação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2713" y="1916832"/>
            <a:ext cx="7118575" cy="10537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E96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accent1">
                    <a:lumMod val="75000"/>
                  </a:schemeClr>
                </a:solidFill>
              </a:rPr>
              <a:t>Fluxos de acordo com as Normas de Contabilidade Pública</a:t>
            </a:r>
            <a:endParaRPr lang="pt-PT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flipV="1">
            <a:off x="1687364" y="3184835"/>
            <a:ext cx="1524398" cy="432217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Isosceles Triangle 27"/>
          <p:cNvSpPr/>
          <p:nvPr/>
        </p:nvSpPr>
        <p:spPr>
          <a:xfrm flipV="1">
            <a:off x="5934301" y="3184835"/>
            <a:ext cx="1524398" cy="432217"/>
          </a:xfrm>
          <a:prstGeom prst="triangle">
            <a:avLst>
              <a:gd name="adj" fmla="val 5249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41" y="3861750"/>
            <a:ext cx="4249644" cy="2520000"/>
          </a:xfrm>
          <a:prstGeom prst="rect">
            <a:avLst/>
          </a:prstGeom>
          <a:ln w="12700">
            <a:solidFill>
              <a:srgbClr val="E9691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678" y="3861750"/>
            <a:ext cx="4249644" cy="2520000"/>
          </a:xfrm>
          <a:prstGeom prst="rect">
            <a:avLst/>
          </a:prstGeom>
          <a:ln w="12700">
            <a:solidFill>
              <a:srgbClr val="E96910"/>
            </a:solidFill>
          </a:ln>
        </p:spPr>
      </p:pic>
      <p:grpSp>
        <p:nvGrpSpPr>
          <p:cNvPr id="58" name="Group 57"/>
          <p:cNvGrpSpPr>
            <a:grpSpLocks noChangeAspect="1"/>
          </p:cNvGrpSpPr>
          <p:nvPr/>
        </p:nvGrpSpPr>
        <p:grpSpPr>
          <a:xfrm>
            <a:off x="7920150" y="698526"/>
            <a:ext cx="900000" cy="337898"/>
            <a:chOff x="820953" y="1975885"/>
            <a:chExt cx="7898095" cy="2965283"/>
          </a:xfrm>
        </p:grpSpPr>
        <p:sp>
          <p:nvSpPr>
            <p:cNvPr id="59" name="Rounded Rectangle 58"/>
            <p:cNvSpPr/>
            <p:nvPr/>
          </p:nvSpPr>
          <p:spPr>
            <a:xfrm>
              <a:off x="4939157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accent1">
                      <a:lumMod val="75000"/>
                    </a:schemeClr>
                  </a:solidFill>
                </a:rPr>
                <a:t>2. SNC-AP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820953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bg1">
                      <a:lumMod val="65000"/>
                    </a:schemeClr>
                  </a:solidFill>
                </a:rPr>
                <a:t>1. SICC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1288694" y="2492896"/>
              <a:ext cx="3312000" cy="1278060"/>
              <a:chOff x="1216691" y="2227168"/>
              <a:chExt cx="2916000" cy="1278060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1216691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1216691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1216691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5407048" y="2492896"/>
              <a:ext cx="3312000" cy="2206025"/>
              <a:chOff x="5335045" y="2227168"/>
              <a:chExt cx="2916000" cy="220602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63" name="Rounded Rectangle 62"/>
              <p:cNvSpPr/>
              <p:nvPr/>
            </p:nvSpPr>
            <p:spPr>
              <a:xfrm>
                <a:off x="5335045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5335045" y="2686198"/>
                <a:ext cx="2916000" cy="3600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5335045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5335045" y="360425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35045" y="4073193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93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2586504" y="5915363"/>
            <a:ext cx="4968552" cy="216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17662">
              <a:tabLst>
                <a:tab pos="1074738" algn="l"/>
                <a:tab pos="1974850" algn="l"/>
              </a:tabLst>
            </a:pPr>
            <a:endParaRPr lang="pt-P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586504" y="1412776"/>
            <a:ext cx="4968552" cy="216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17662">
              <a:tabLst>
                <a:tab pos="1074738" algn="l"/>
                <a:tab pos="1974850" algn="l"/>
              </a:tabLst>
            </a:pPr>
            <a:endParaRPr lang="pt-P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492B-3C9D-4956-BFFA-91BD210BDEFF}" type="slidenum">
              <a:rPr lang="pt-PT" smtClean="0"/>
              <a:pPr/>
              <a:t>14</a:t>
            </a:fld>
            <a:endParaRPr lang="pt-PT" dirty="0"/>
          </a:p>
        </p:txBody>
      </p:sp>
      <p:sp>
        <p:nvSpPr>
          <p:cNvPr id="5" name="Rectangle 4"/>
          <p:cNvSpPr/>
          <p:nvPr/>
        </p:nvSpPr>
        <p:spPr>
          <a:xfrm>
            <a:off x="323850" y="479669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400" dirty="0">
                <a:solidFill>
                  <a:schemeClr val="accent5">
                    <a:lumMod val="75000"/>
                  </a:schemeClr>
                </a:solidFill>
              </a:rPr>
              <a:t>2. SNC-AP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850" y="908397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smtClean="0">
                <a:solidFill>
                  <a:schemeClr val="accent5">
                    <a:lumMod val="75000"/>
                  </a:schemeClr>
                </a:solidFill>
              </a:rPr>
              <a:t>2.3 NORMAS DE CONTABILIDADE PÚBLICA</a:t>
            </a:r>
            <a:endParaRPr lang="pt-PT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827584" y="1341438"/>
            <a:ext cx="7992566" cy="5040311"/>
          </a:xfrm>
          <a:prstGeom prst="roundRect">
            <a:avLst>
              <a:gd name="adj" fmla="val 7647"/>
            </a:avLst>
          </a:prstGeom>
          <a:noFill/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85950" indent="-268288"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600" b="1" dirty="0" smtClean="0">
                <a:solidFill>
                  <a:schemeClr val="accent1">
                    <a:lumMod val="75000"/>
                  </a:schemeClr>
                </a:solidFill>
              </a:rPr>
              <a:t>Estrutura </a:t>
            </a:r>
            <a:r>
              <a:rPr lang="pt-PT" sz="1600" b="1" dirty="0">
                <a:solidFill>
                  <a:schemeClr val="accent1">
                    <a:lumMod val="75000"/>
                  </a:schemeClr>
                </a:solidFill>
              </a:rPr>
              <a:t>e Conteúdo das Demonstrações Financeiras  </a:t>
            </a: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 smtClean="0">
                <a:solidFill>
                  <a:schemeClr val="accent1">
                    <a:lumMod val="75000"/>
                  </a:schemeClr>
                </a:solidFill>
              </a:rPr>
              <a:t>Políticas </a:t>
            </a: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Contabilísticas, Alterações em Estimativas Contabilísticas e Erros </a:t>
            </a: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 smtClean="0">
                <a:solidFill>
                  <a:schemeClr val="accent1">
                    <a:lumMod val="75000"/>
                  </a:schemeClr>
                </a:solidFill>
              </a:rPr>
              <a:t>Ativos </a:t>
            </a: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Intangíveis </a:t>
            </a: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 smtClean="0">
                <a:solidFill>
                  <a:schemeClr val="accent1">
                    <a:lumMod val="75000"/>
                  </a:schemeClr>
                </a:solidFill>
              </a:rPr>
              <a:t>Acordos </a:t>
            </a: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de Concessão de Serviços: Concedente </a:t>
            </a: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 smtClean="0">
                <a:solidFill>
                  <a:schemeClr val="accent1">
                    <a:lumMod val="75000"/>
                  </a:schemeClr>
                </a:solidFill>
              </a:rPr>
              <a:t>Ativos </a:t>
            </a: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Fixos Tangíveis  </a:t>
            </a: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 smtClean="0">
                <a:solidFill>
                  <a:schemeClr val="accent1">
                    <a:lumMod val="75000"/>
                  </a:schemeClr>
                </a:solidFill>
              </a:rPr>
              <a:t>Locações </a:t>
            </a:r>
            <a:endParaRPr lang="pt-PT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 smtClean="0">
                <a:solidFill>
                  <a:schemeClr val="accent1">
                    <a:lumMod val="75000"/>
                  </a:schemeClr>
                </a:solidFill>
              </a:rPr>
              <a:t>Custos </a:t>
            </a: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de Empréstimos Obtidos </a:t>
            </a: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 smtClean="0">
                <a:solidFill>
                  <a:schemeClr val="accent1">
                    <a:lumMod val="75000"/>
                  </a:schemeClr>
                </a:solidFill>
              </a:rPr>
              <a:t>Propriedades </a:t>
            </a: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de Investimento </a:t>
            </a: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 smtClean="0">
                <a:solidFill>
                  <a:schemeClr val="accent1">
                    <a:lumMod val="75000"/>
                  </a:schemeClr>
                </a:solidFill>
              </a:rPr>
              <a:t>Imparidade </a:t>
            </a: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de Ativos </a:t>
            </a: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 smtClean="0">
                <a:solidFill>
                  <a:schemeClr val="accent1">
                    <a:lumMod val="75000"/>
                  </a:schemeClr>
                </a:solidFill>
              </a:rPr>
              <a:t>Inventários </a:t>
            </a:r>
            <a:endParaRPr lang="pt-PT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 smtClean="0">
                <a:solidFill>
                  <a:schemeClr val="accent1">
                    <a:lumMod val="75000"/>
                  </a:schemeClr>
                </a:solidFill>
              </a:rPr>
              <a:t>Agricultura </a:t>
            </a:r>
            <a:endParaRPr lang="pt-PT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 smtClean="0">
                <a:solidFill>
                  <a:schemeClr val="accent1">
                    <a:lumMod val="75000"/>
                  </a:schemeClr>
                </a:solidFill>
              </a:rPr>
              <a:t>Contratos </a:t>
            </a: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de Construção </a:t>
            </a: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 smtClean="0">
                <a:solidFill>
                  <a:schemeClr val="accent1">
                    <a:lumMod val="75000"/>
                  </a:schemeClr>
                </a:solidFill>
              </a:rPr>
              <a:t>Rendimento </a:t>
            </a: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de Transações com Contraprestação </a:t>
            </a: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 smtClean="0">
                <a:solidFill>
                  <a:schemeClr val="accent1">
                    <a:lumMod val="75000"/>
                  </a:schemeClr>
                </a:solidFill>
              </a:rPr>
              <a:t>Rendimento </a:t>
            </a: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de Transações sem Contraprestação </a:t>
            </a: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 smtClean="0">
                <a:solidFill>
                  <a:schemeClr val="accent1">
                    <a:lumMod val="75000"/>
                  </a:schemeClr>
                </a:solidFill>
              </a:rPr>
              <a:t>Provisões</a:t>
            </a: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, Passivos Contingentes e Ativos Contingentes </a:t>
            </a: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 smtClean="0">
                <a:solidFill>
                  <a:schemeClr val="accent1">
                    <a:lumMod val="75000"/>
                  </a:schemeClr>
                </a:solidFill>
              </a:rPr>
              <a:t>Efeitos </a:t>
            </a: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de Alterações em Taxas de Câmbio </a:t>
            </a: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 smtClean="0">
                <a:solidFill>
                  <a:schemeClr val="accent1">
                    <a:lumMod val="75000"/>
                  </a:schemeClr>
                </a:solidFill>
              </a:rPr>
              <a:t>Acontecimentos </a:t>
            </a: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Após a Data de Relato </a:t>
            </a: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 smtClean="0">
                <a:solidFill>
                  <a:schemeClr val="accent1">
                    <a:lumMod val="75000"/>
                  </a:schemeClr>
                </a:solidFill>
              </a:rPr>
              <a:t>Instrumentos </a:t>
            </a: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Financeiros </a:t>
            </a: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 smtClean="0">
                <a:solidFill>
                  <a:schemeClr val="accent1">
                    <a:lumMod val="75000"/>
                  </a:schemeClr>
                </a:solidFill>
              </a:rPr>
              <a:t>Benefícios </a:t>
            </a: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dos Empregados </a:t>
            </a: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 smtClean="0">
                <a:solidFill>
                  <a:schemeClr val="accent1">
                    <a:lumMod val="75000"/>
                  </a:schemeClr>
                </a:solidFill>
              </a:rPr>
              <a:t>Divulgações </a:t>
            </a: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de Partes Relacionadas </a:t>
            </a: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 smtClean="0">
                <a:solidFill>
                  <a:schemeClr val="accent1">
                    <a:lumMod val="75000"/>
                  </a:schemeClr>
                </a:solidFill>
              </a:rPr>
              <a:t>Demonstrações </a:t>
            </a: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Financeiras Separadas </a:t>
            </a: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 smtClean="0">
                <a:solidFill>
                  <a:schemeClr val="accent1">
                    <a:lumMod val="75000"/>
                  </a:schemeClr>
                </a:solidFill>
              </a:rPr>
              <a:t>Demonstrações </a:t>
            </a: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Financeiras Consolidadas </a:t>
            </a: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 smtClean="0">
                <a:solidFill>
                  <a:schemeClr val="accent1">
                    <a:lumMod val="75000"/>
                  </a:schemeClr>
                </a:solidFill>
              </a:rPr>
              <a:t>Investimentos </a:t>
            </a: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em Associadas e Empreendimentos Conjuntos </a:t>
            </a: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 smtClean="0">
                <a:solidFill>
                  <a:schemeClr val="accent1">
                    <a:lumMod val="75000"/>
                  </a:schemeClr>
                </a:solidFill>
              </a:rPr>
              <a:t>Acordos </a:t>
            </a: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Conjuntos </a:t>
            </a:r>
          </a:p>
          <a:p>
            <a:pPr marL="1885950" indent="-268288">
              <a:lnSpc>
                <a:spcPts val="1400"/>
              </a:lnSpc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 smtClean="0">
                <a:solidFill>
                  <a:schemeClr val="accent1">
                    <a:lumMod val="75000"/>
                  </a:schemeClr>
                </a:solidFill>
              </a:rPr>
              <a:t>Relato </a:t>
            </a: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por Segmentos </a:t>
            </a:r>
          </a:p>
          <a:p>
            <a:pPr marL="1885950" indent="-268288"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600" b="1" dirty="0" smtClean="0">
                <a:solidFill>
                  <a:schemeClr val="accent1">
                    <a:lumMod val="75000"/>
                  </a:schemeClr>
                </a:solidFill>
              </a:rPr>
              <a:t>Contabilidade </a:t>
            </a:r>
            <a:r>
              <a:rPr lang="pt-PT" sz="1600" b="1" dirty="0">
                <a:solidFill>
                  <a:schemeClr val="accent1">
                    <a:lumMod val="75000"/>
                  </a:schemeClr>
                </a:solidFill>
              </a:rPr>
              <a:t>e Relato Orçamental </a:t>
            </a:r>
            <a:endParaRPr lang="pt-PT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885950" indent="-268288">
              <a:buFont typeface="+mj-lt"/>
              <a:buAutoNum type="arabicPeriod"/>
              <a:tabLst>
                <a:tab pos="1074738" algn="l"/>
                <a:tab pos="1974850" algn="l"/>
              </a:tabLst>
            </a:pPr>
            <a:r>
              <a:rPr lang="pt-PT" sz="1200" dirty="0" smtClean="0">
                <a:solidFill>
                  <a:schemeClr val="accent1">
                    <a:lumMod val="75000"/>
                  </a:schemeClr>
                </a:solidFill>
              </a:rPr>
              <a:t>Contabilidade </a:t>
            </a:r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de Gestão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23566" y="1341438"/>
            <a:ext cx="2088193" cy="5040311"/>
          </a:xfrm>
          <a:prstGeom prst="roundRect">
            <a:avLst>
              <a:gd name="adj" fmla="val 18481"/>
            </a:avLst>
          </a:prstGeom>
          <a:solidFill>
            <a:schemeClr val="accent1">
              <a:lumMod val="75000"/>
            </a:schemeClr>
          </a:solidFill>
          <a:ln>
            <a:solidFill>
              <a:srgbClr val="2E75B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257300" indent="-1408113" algn="ctr">
              <a:tabLst>
                <a:tab pos="1074738" algn="l"/>
                <a:tab pos="1524000" algn="l"/>
              </a:tabLst>
            </a:pPr>
            <a:r>
              <a:rPr lang="pt-PT" sz="1600" b="1" dirty="0" err="1" smtClean="0">
                <a:solidFill>
                  <a:schemeClr val="bg1"/>
                </a:solidFill>
              </a:rPr>
              <a:t>NCPs</a:t>
            </a:r>
            <a:r>
              <a:rPr lang="pt-PT" sz="1600" b="1" dirty="0" smtClean="0">
                <a:solidFill>
                  <a:schemeClr val="bg1"/>
                </a:solidFill>
              </a:rPr>
              <a:t>:</a:t>
            </a:r>
            <a:endParaRPr lang="pt-PT" sz="1600" b="1" dirty="0">
              <a:solidFill>
                <a:schemeClr val="bg1"/>
              </a:solidFill>
            </a:endParaRPr>
          </a:p>
        </p:txBody>
      </p:sp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7920150" y="698526"/>
            <a:ext cx="900000" cy="337898"/>
            <a:chOff x="820953" y="1975885"/>
            <a:chExt cx="7898095" cy="2965283"/>
          </a:xfrm>
        </p:grpSpPr>
        <p:sp>
          <p:nvSpPr>
            <p:cNvPr id="44" name="Rounded Rectangle 43"/>
            <p:cNvSpPr/>
            <p:nvPr/>
          </p:nvSpPr>
          <p:spPr>
            <a:xfrm>
              <a:off x="4939157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accent1">
                      <a:lumMod val="75000"/>
                    </a:schemeClr>
                  </a:solidFill>
                </a:rPr>
                <a:t>2. SNC-AP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820953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bg1">
                      <a:lumMod val="65000"/>
                    </a:schemeClr>
                  </a:solidFill>
                </a:rPr>
                <a:t>1. SICC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1288694" y="2492896"/>
              <a:ext cx="3312000" cy="1278060"/>
              <a:chOff x="1216691" y="2227168"/>
              <a:chExt cx="2916000" cy="1278060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1216691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1216691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1216691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5407048" y="2492896"/>
              <a:ext cx="3312000" cy="2206025"/>
              <a:chOff x="5335045" y="2227168"/>
              <a:chExt cx="2916000" cy="220602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48" name="Rounded Rectangle 47"/>
              <p:cNvSpPr/>
              <p:nvPr/>
            </p:nvSpPr>
            <p:spPr>
              <a:xfrm>
                <a:off x="5335045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5335045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5335045" y="3145228"/>
                <a:ext cx="2916000" cy="3600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5335045" y="360425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5335045" y="4073193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71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323850" y="1341438"/>
            <a:ext cx="8496300" cy="5040311"/>
          </a:xfrm>
          <a:prstGeom prst="roundRect">
            <a:avLst>
              <a:gd name="adj" fmla="val 7382"/>
            </a:avLst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1400" b="1" dirty="0" smtClean="0">
                <a:solidFill>
                  <a:schemeClr val="accent5">
                    <a:lumMod val="75000"/>
                  </a:schemeClr>
                </a:solidFill>
              </a:rPr>
              <a:t>Plano de projeto</a:t>
            </a:r>
            <a:endParaRPr lang="pt-PT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492B-3C9D-4956-BFFA-91BD210BDEFF}" type="slidenum">
              <a:rPr lang="pt-PT" smtClean="0"/>
              <a:pPr/>
              <a:t>15</a:t>
            </a:fld>
            <a:endParaRPr lang="pt-PT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1929" y="-485365"/>
            <a:ext cx="8210551" cy="3995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P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MVP – Implementação SICC-SNC-AP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850" y="479669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400" dirty="0">
                <a:solidFill>
                  <a:schemeClr val="accent5">
                    <a:lumMod val="75000"/>
                  </a:schemeClr>
                </a:solidFill>
              </a:rPr>
              <a:t>2. SNC-AP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850" y="908397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smtClean="0">
                <a:solidFill>
                  <a:schemeClr val="accent5">
                    <a:lumMod val="75000"/>
                  </a:schemeClr>
                </a:solidFill>
              </a:rPr>
              <a:t>2.4 MVP – </a:t>
            </a:r>
            <a:r>
              <a:rPr lang="pt-PT" i="1" dirty="0" smtClean="0">
                <a:solidFill>
                  <a:schemeClr val="accent5">
                    <a:lumMod val="75000"/>
                  </a:schemeClr>
                </a:solidFill>
              </a:rPr>
              <a:t>MINIMUM VIABLE PRODUCT</a:t>
            </a:r>
            <a:endParaRPr lang="pt-PT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223628" y="3573016"/>
            <a:ext cx="6696744" cy="2664297"/>
          </a:xfrm>
          <a:prstGeom prst="roundRect">
            <a:avLst>
              <a:gd name="adj" fmla="val 7382"/>
            </a:avLst>
          </a:prstGeom>
          <a:solidFill>
            <a:srgbClr val="BDD7EE"/>
          </a:solidFill>
          <a:ln w="12700">
            <a:noFill/>
          </a:ln>
          <a:effectLst>
            <a:outerShdw blurRad="50800" dist="381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1400" b="1" dirty="0" err="1" smtClean="0">
                <a:solidFill>
                  <a:schemeClr val="accent5">
                    <a:lumMod val="75000"/>
                  </a:schemeClr>
                </a:solidFill>
              </a:rPr>
              <a:t>Macro-tarefas</a:t>
            </a:r>
            <a:endParaRPr lang="pt-PT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94000" y="3950060"/>
            <a:ext cx="6156000" cy="324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lnSpc>
                <a:spcPct val="150000"/>
              </a:lnSpc>
              <a:buClr>
                <a:schemeClr val="accent4"/>
              </a:buClr>
            </a:pPr>
            <a:r>
              <a:rPr lang="pt-PT" sz="1200" dirty="0" smtClean="0">
                <a:solidFill>
                  <a:schemeClr val="accent5">
                    <a:lumMod val="75000"/>
                  </a:schemeClr>
                </a:solidFill>
              </a:rPr>
              <a:t>A. Incorporação </a:t>
            </a:r>
            <a:r>
              <a:rPr lang="pt-PT" sz="1200" dirty="0">
                <a:solidFill>
                  <a:schemeClr val="accent5">
                    <a:lumMod val="75000"/>
                  </a:schemeClr>
                </a:solidFill>
              </a:rPr>
              <a:t>do </a:t>
            </a:r>
            <a:r>
              <a:rPr lang="pt-PT" sz="1200" b="1" dirty="0">
                <a:solidFill>
                  <a:schemeClr val="accent5">
                    <a:lumMod val="75000"/>
                  </a:schemeClr>
                </a:solidFill>
              </a:rPr>
              <a:t>plano contas operacional </a:t>
            </a:r>
            <a:r>
              <a:rPr lang="pt-PT" sz="1200" dirty="0" smtClean="0">
                <a:solidFill>
                  <a:schemeClr val="accent5">
                    <a:lumMod val="75000"/>
                  </a:schemeClr>
                </a:solidFill>
              </a:rPr>
              <a:t>SNC-AP</a:t>
            </a:r>
            <a:endParaRPr lang="pt-P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494000" y="4395343"/>
            <a:ext cx="6156000" cy="324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lnSpc>
                <a:spcPct val="150000"/>
              </a:lnSpc>
              <a:buClr>
                <a:schemeClr val="accent4"/>
              </a:buClr>
            </a:pPr>
            <a:r>
              <a:rPr lang="pt-PT" sz="1200" dirty="0" smtClean="0">
                <a:solidFill>
                  <a:schemeClr val="accent5">
                    <a:lumMod val="75000"/>
                  </a:schemeClr>
                </a:solidFill>
              </a:rPr>
              <a:t>B. Inclusão </a:t>
            </a:r>
            <a:r>
              <a:rPr lang="pt-PT" sz="1200" dirty="0">
                <a:solidFill>
                  <a:schemeClr val="accent5">
                    <a:lumMod val="75000"/>
                  </a:schemeClr>
                </a:solidFill>
              </a:rPr>
              <a:t>do </a:t>
            </a:r>
            <a:r>
              <a:rPr lang="pt-PT" sz="1200" b="1" dirty="0">
                <a:solidFill>
                  <a:schemeClr val="accent5">
                    <a:lumMod val="75000"/>
                  </a:schemeClr>
                </a:solidFill>
              </a:rPr>
              <a:t>plano </a:t>
            </a:r>
            <a:r>
              <a:rPr lang="pt-PT" sz="1200" b="1" dirty="0" smtClean="0">
                <a:solidFill>
                  <a:schemeClr val="accent5">
                    <a:lumMod val="75000"/>
                  </a:schemeClr>
                </a:solidFill>
              </a:rPr>
              <a:t>multidimensional</a:t>
            </a:r>
            <a:endParaRPr lang="pt-PT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94000" y="4840626"/>
            <a:ext cx="6156000" cy="324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lnSpc>
                <a:spcPct val="150000"/>
              </a:lnSpc>
              <a:buClr>
                <a:schemeClr val="accent4"/>
              </a:buClr>
            </a:pPr>
            <a:r>
              <a:rPr lang="pt-PT" sz="1200" dirty="0" smtClean="0">
                <a:solidFill>
                  <a:schemeClr val="accent5">
                    <a:lumMod val="75000"/>
                  </a:schemeClr>
                </a:solidFill>
              </a:rPr>
              <a:t>C. Criação </a:t>
            </a:r>
            <a:r>
              <a:rPr lang="pt-PT" sz="1200" dirty="0">
                <a:solidFill>
                  <a:schemeClr val="accent5">
                    <a:lumMod val="75000"/>
                  </a:schemeClr>
                </a:solidFill>
              </a:rPr>
              <a:t>de </a:t>
            </a:r>
            <a:r>
              <a:rPr lang="pt-PT" sz="1200" b="1" dirty="0">
                <a:solidFill>
                  <a:schemeClr val="accent5">
                    <a:lumMod val="75000"/>
                  </a:schemeClr>
                </a:solidFill>
              </a:rPr>
              <a:t>tabela de transferência de registos </a:t>
            </a:r>
            <a:r>
              <a:rPr lang="pt-PT" sz="1200" dirty="0">
                <a:solidFill>
                  <a:schemeClr val="accent5">
                    <a:lumMod val="75000"/>
                  </a:schemeClr>
                </a:solidFill>
              </a:rPr>
              <a:t>SICC- POCMS para </a:t>
            </a:r>
            <a:r>
              <a:rPr lang="pt-PT" sz="1200" dirty="0" smtClean="0">
                <a:solidFill>
                  <a:schemeClr val="accent5">
                    <a:lumMod val="75000"/>
                  </a:schemeClr>
                </a:solidFill>
              </a:rPr>
              <a:t>SICC-SNC-AP</a:t>
            </a:r>
            <a:endParaRPr lang="pt-P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494000" y="5285908"/>
            <a:ext cx="6156000" cy="324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lnSpc>
                <a:spcPct val="150000"/>
              </a:lnSpc>
              <a:buClr>
                <a:schemeClr val="accent4"/>
              </a:buClr>
            </a:pPr>
            <a:r>
              <a:rPr lang="pt-PT" sz="1200" dirty="0" smtClean="0">
                <a:solidFill>
                  <a:schemeClr val="accent5">
                    <a:lumMod val="75000"/>
                  </a:schemeClr>
                </a:solidFill>
              </a:rPr>
              <a:t>D. Incorporação </a:t>
            </a:r>
            <a:r>
              <a:rPr lang="pt-PT" sz="1200" dirty="0">
                <a:solidFill>
                  <a:schemeClr val="accent5">
                    <a:lumMod val="75000"/>
                  </a:schemeClr>
                </a:solidFill>
              </a:rPr>
              <a:t>da NCP 1 – circular 1380  – </a:t>
            </a:r>
            <a:r>
              <a:rPr lang="pt-PT" sz="1200" b="1" dirty="0">
                <a:solidFill>
                  <a:schemeClr val="accent5">
                    <a:lumMod val="75000"/>
                  </a:schemeClr>
                </a:solidFill>
              </a:rPr>
              <a:t>Estrutura e conteúdo das demostrações </a:t>
            </a:r>
            <a:r>
              <a:rPr lang="pt-PT" sz="1200" b="1" dirty="0" smtClean="0">
                <a:solidFill>
                  <a:schemeClr val="accent5">
                    <a:lumMod val="75000"/>
                  </a:schemeClr>
                </a:solidFill>
              </a:rPr>
              <a:t>financeiros</a:t>
            </a:r>
            <a:endParaRPr lang="pt-P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494000" y="5731190"/>
            <a:ext cx="6156000" cy="324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lnSpc>
                <a:spcPct val="150000"/>
              </a:lnSpc>
              <a:buClr>
                <a:schemeClr val="accent4"/>
              </a:buClr>
            </a:pPr>
            <a:r>
              <a:rPr lang="pt-PT" sz="1200" dirty="0" smtClean="0">
                <a:solidFill>
                  <a:schemeClr val="accent5">
                    <a:lumMod val="75000"/>
                  </a:schemeClr>
                </a:solidFill>
              </a:rPr>
              <a:t>E. Incorporação </a:t>
            </a:r>
            <a:r>
              <a:rPr lang="pt-PT" sz="1200" dirty="0">
                <a:solidFill>
                  <a:schemeClr val="accent5">
                    <a:lumMod val="75000"/>
                  </a:schemeClr>
                </a:solidFill>
              </a:rPr>
              <a:t>da NCP 26 – </a:t>
            </a:r>
            <a:r>
              <a:rPr lang="pt-PT" sz="1200" b="1" dirty="0">
                <a:solidFill>
                  <a:schemeClr val="accent5">
                    <a:lumMod val="75000"/>
                  </a:schemeClr>
                </a:solidFill>
              </a:rPr>
              <a:t>Contabilidade e Relato </a:t>
            </a:r>
            <a:r>
              <a:rPr lang="pt-PT" sz="1200" b="1" dirty="0" smtClean="0">
                <a:solidFill>
                  <a:schemeClr val="accent5">
                    <a:lumMod val="75000"/>
                  </a:schemeClr>
                </a:solidFill>
              </a:rPr>
              <a:t>Orçamental</a:t>
            </a:r>
            <a:r>
              <a:rPr lang="pt-PT" sz="12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pt-P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23628" y="1844824"/>
            <a:ext cx="6696744" cy="1616821"/>
          </a:xfrm>
          <a:prstGeom prst="roundRect">
            <a:avLst>
              <a:gd name="adj" fmla="val 7382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1400" b="1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pt-PT" sz="1400" b="1" dirty="0" smtClean="0">
                <a:solidFill>
                  <a:schemeClr val="accent5">
                    <a:lumMod val="75000"/>
                  </a:schemeClr>
                </a:solidFill>
              </a:rPr>
              <a:t>ransição</a:t>
            </a:r>
            <a:endParaRPr lang="pt-PT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87724" y="2289652"/>
            <a:ext cx="1944216" cy="936000"/>
          </a:xfrm>
          <a:prstGeom prst="roundRect">
            <a:avLst/>
          </a:prstGeom>
          <a:solidFill>
            <a:schemeClr val="accent1"/>
          </a:solidFill>
          <a:ln/>
          <a:effectLst>
            <a:outerShdw blurRad="635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SICC </a:t>
            </a:r>
            <a:r>
              <a:rPr lang="pt-PT" sz="1400" b="1" dirty="0"/>
              <a:t>POCMS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112060" y="2289652"/>
            <a:ext cx="1944216" cy="936000"/>
          </a:xfrm>
          <a:prstGeom prst="roundRect">
            <a:avLst/>
          </a:prstGeom>
          <a:solidFill>
            <a:srgbClr val="E96910"/>
          </a:solidFill>
          <a:ln/>
          <a:effectLst>
            <a:outerShdw blurRad="635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PT" dirty="0" smtClean="0"/>
              <a:t>SICC</a:t>
            </a:r>
            <a:r>
              <a:rPr lang="pt-PT" b="1" dirty="0" smtClean="0"/>
              <a:t> </a:t>
            </a:r>
            <a:r>
              <a:rPr lang="pt-PT" b="1" dirty="0"/>
              <a:t>SNC-AP</a:t>
            </a:r>
          </a:p>
        </p:txBody>
      </p:sp>
      <p:sp>
        <p:nvSpPr>
          <p:cNvPr id="22" name="Isosceles Triangle 21"/>
          <p:cNvSpPr/>
          <p:nvPr/>
        </p:nvSpPr>
        <p:spPr>
          <a:xfrm rot="5400000">
            <a:off x="4284000" y="2559652"/>
            <a:ext cx="576000" cy="396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57" name="Group 56"/>
          <p:cNvGrpSpPr>
            <a:grpSpLocks noChangeAspect="1"/>
          </p:cNvGrpSpPr>
          <p:nvPr/>
        </p:nvGrpSpPr>
        <p:grpSpPr>
          <a:xfrm>
            <a:off x="7920150" y="698526"/>
            <a:ext cx="900000" cy="337898"/>
            <a:chOff x="820953" y="1975885"/>
            <a:chExt cx="7898095" cy="2965283"/>
          </a:xfrm>
        </p:grpSpPr>
        <p:sp>
          <p:nvSpPr>
            <p:cNvPr id="58" name="Rounded Rectangle 57"/>
            <p:cNvSpPr/>
            <p:nvPr/>
          </p:nvSpPr>
          <p:spPr>
            <a:xfrm>
              <a:off x="4939157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accent1">
                      <a:lumMod val="75000"/>
                    </a:schemeClr>
                  </a:solidFill>
                </a:rPr>
                <a:t>2. SNC-AP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820953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bg1">
                      <a:lumMod val="65000"/>
                    </a:schemeClr>
                  </a:solidFill>
                </a:rPr>
                <a:t>1. SICC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1288694" y="2492896"/>
              <a:ext cx="3312000" cy="1278060"/>
              <a:chOff x="1216691" y="2227168"/>
              <a:chExt cx="2916000" cy="1278060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1216691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1216691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1216691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407048" y="2492896"/>
              <a:ext cx="3312000" cy="2206025"/>
              <a:chOff x="5335045" y="2227168"/>
              <a:chExt cx="2916000" cy="220602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62" name="Rounded Rectangle 61"/>
              <p:cNvSpPr/>
              <p:nvPr/>
            </p:nvSpPr>
            <p:spPr>
              <a:xfrm>
                <a:off x="5335045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5335045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5335045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5335045" y="3604258"/>
                <a:ext cx="2916000" cy="3600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5335045" y="4073193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885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23850" y="479669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400" dirty="0">
                <a:solidFill>
                  <a:schemeClr val="accent5">
                    <a:lumMod val="75000"/>
                  </a:schemeClr>
                </a:solidFill>
              </a:rPr>
              <a:t>2. SNC-AP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23850" y="908397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smtClean="0">
                <a:solidFill>
                  <a:schemeClr val="accent5">
                    <a:lumMod val="75000"/>
                  </a:schemeClr>
                </a:solidFill>
              </a:rPr>
              <a:t>2.5 PLANO DE PROJETO MACRO</a:t>
            </a:r>
            <a:endParaRPr lang="pt-PT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23850" y="1340768"/>
            <a:ext cx="8496300" cy="360000"/>
          </a:xfrm>
          <a:prstGeom prst="rect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b="1" dirty="0" smtClean="0">
                <a:solidFill>
                  <a:schemeClr val="bg1"/>
                </a:solidFill>
              </a:rPr>
              <a:t>CRONOGRAMA</a:t>
            </a:r>
            <a:endParaRPr lang="pt-PT" sz="16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23850" y="5798676"/>
            <a:ext cx="8466588" cy="583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23850" y="5182108"/>
            <a:ext cx="8466588" cy="583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3850" y="4565540"/>
            <a:ext cx="8466588" cy="583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23850" y="3948972"/>
            <a:ext cx="8466588" cy="583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3850" y="3332404"/>
            <a:ext cx="8466588" cy="583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23850" y="2715835"/>
            <a:ext cx="8466588" cy="583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23850" y="2099267"/>
            <a:ext cx="8466588" cy="583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23850" y="1722788"/>
            <a:ext cx="936000" cy="3429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PT" sz="1400" dirty="0" err="1" smtClean="0">
                <a:solidFill>
                  <a:schemeClr val="bg1"/>
                </a:solidFill>
              </a:rPr>
              <a:t>nov</a:t>
            </a:r>
            <a:r>
              <a:rPr lang="pt-PT" sz="1400" dirty="0" smtClean="0">
                <a:solidFill>
                  <a:schemeClr val="bg1"/>
                </a:solidFill>
              </a:rPr>
              <a:t>/16</a:t>
            </a:r>
            <a:endParaRPr lang="pt-PT" sz="1400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268888" y="1722788"/>
            <a:ext cx="936000" cy="3429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PT" sz="1400" dirty="0" smtClean="0">
                <a:solidFill>
                  <a:schemeClr val="bg1"/>
                </a:solidFill>
              </a:rPr>
              <a:t>dez/16</a:t>
            </a:r>
            <a:endParaRPr lang="pt-PT" sz="1400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213926" y="1722788"/>
            <a:ext cx="936000" cy="3429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PT" sz="1400" dirty="0" err="1" smtClean="0">
                <a:solidFill>
                  <a:schemeClr val="bg1"/>
                </a:solidFill>
              </a:rPr>
              <a:t>jan</a:t>
            </a:r>
            <a:r>
              <a:rPr lang="pt-PT" sz="1400" dirty="0" smtClean="0">
                <a:solidFill>
                  <a:schemeClr val="bg1"/>
                </a:solidFill>
              </a:rPr>
              <a:t>/17</a:t>
            </a:r>
            <a:endParaRPr lang="pt-PT" sz="1400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158964" y="1722788"/>
            <a:ext cx="936000" cy="3429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PT" sz="1400" dirty="0" err="1" smtClean="0">
                <a:solidFill>
                  <a:schemeClr val="bg1"/>
                </a:solidFill>
              </a:rPr>
              <a:t>fev</a:t>
            </a:r>
            <a:r>
              <a:rPr lang="pt-PT" sz="1400" dirty="0" smtClean="0">
                <a:solidFill>
                  <a:schemeClr val="bg1"/>
                </a:solidFill>
              </a:rPr>
              <a:t>/17</a:t>
            </a:r>
            <a:endParaRPr lang="pt-PT" sz="1400" dirty="0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04002" y="1722788"/>
            <a:ext cx="936000" cy="3429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PT" sz="1400" dirty="0" smtClean="0">
                <a:solidFill>
                  <a:schemeClr val="bg1"/>
                </a:solidFill>
              </a:rPr>
              <a:t>mar/17</a:t>
            </a:r>
            <a:endParaRPr lang="pt-PT" sz="1400" dirty="0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049040" y="1722788"/>
            <a:ext cx="936000" cy="3429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PT" sz="1400" dirty="0" err="1" smtClean="0">
                <a:solidFill>
                  <a:schemeClr val="bg1"/>
                </a:solidFill>
              </a:rPr>
              <a:t>abr</a:t>
            </a:r>
            <a:r>
              <a:rPr lang="pt-PT" sz="1400" dirty="0" smtClean="0">
                <a:solidFill>
                  <a:schemeClr val="bg1"/>
                </a:solidFill>
              </a:rPr>
              <a:t>/17</a:t>
            </a:r>
            <a:endParaRPr lang="pt-PT" sz="1400" dirty="0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994078" y="1722788"/>
            <a:ext cx="936000" cy="3429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PT" sz="1400" dirty="0" err="1" smtClean="0">
                <a:solidFill>
                  <a:schemeClr val="bg1"/>
                </a:solidFill>
              </a:rPr>
              <a:t>mai</a:t>
            </a:r>
            <a:r>
              <a:rPr lang="pt-PT" sz="1400" dirty="0" smtClean="0">
                <a:solidFill>
                  <a:schemeClr val="bg1"/>
                </a:solidFill>
              </a:rPr>
              <a:t>/17</a:t>
            </a:r>
            <a:endParaRPr lang="pt-PT" sz="1400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939116" y="1722788"/>
            <a:ext cx="936000" cy="3429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PT" sz="1400" dirty="0" err="1" smtClean="0">
                <a:solidFill>
                  <a:schemeClr val="bg1"/>
                </a:solidFill>
              </a:rPr>
              <a:t>jun</a:t>
            </a:r>
            <a:r>
              <a:rPr lang="pt-PT" sz="1400" dirty="0" smtClean="0">
                <a:solidFill>
                  <a:schemeClr val="bg1"/>
                </a:solidFill>
              </a:rPr>
              <a:t>/17</a:t>
            </a:r>
            <a:endParaRPr lang="pt-PT" sz="1400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884150" y="1722788"/>
            <a:ext cx="936000" cy="3429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PT" sz="1400" dirty="0" err="1" smtClean="0">
                <a:solidFill>
                  <a:schemeClr val="bg1"/>
                </a:solidFill>
              </a:rPr>
              <a:t>jul</a:t>
            </a:r>
            <a:r>
              <a:rPr lang="pt-PT" sz="1400" dirty="0" smtClean="0">
                <a:solidFill>
                  <a:schemeClr val="bg1"/>
                </a:solidFill>
              </a:rPr>
              <a:t>/17</a:t>
            </a:r>
            <a:endParaRPr lang="pt-PT" sz="1400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7892810" y="1718079"/>
            <a:ext cx="11633" cy="4644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037407" y="1718079"/>
            <a:ext cx="11633" cy="4644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979223" y="1718079"/>
            <a:ext cx="11633" cy="4644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929373" y="1715064"/>
            <a:ext cx="11633" cy="4644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160901" y="1718079"/>
            <a:ext cx="11633" cy="4644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201978" y="1718079"/>
            <a:ext cx="11633" cy="4644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259850" y="1718079"/>
            <a:ext cx="11633" cy="4644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Pentagon 79"/>
          <p:cNvSpPr/>
          <p:nvPr/>
        </p:nvSpPr>
        <p:spPr>
          <a:xfrm>
            <a:off x="323850" y="2110255"/>
            <a:ext cx="1823964" cy="540000"/>
          </a:xfrm>
          <a:prstGeom prst="homePlate">
            <a:avLst>
              <a:gd name="adj" fmla="val 20367"/>
            </a:avLst>
          </a:prstGeom>
          <a:solidFill>
            <a:srgbClr val="898989"/>
          </a:solidFill>
          <a:ln>
            <a:noFill/>
          </a:ln>
          <a:effectLst>
            <a:outerShdw blurRad="50800" dist="38100" dir="8100000" algn="tr" rotWithShape="0">
              <a:srgbClr val="7B7B7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smtClean="0"/>
              <a:t>NCP1 </a:t>
            </a:r>
          </a:p>
          <a:p>
            <a:pPr algn="ctr"/>
            <a:r>
              <a:rPr lang="pt-PT" sz="1200" dirty="0" smtClean="0"/>
              <a:t>Circular DGO n.º 1381</a:t>
            </a:r>
          </a:p>
        </p:txBody>
      </p:sp>
      <p:sp>
        <p:nvSpPr>
          <p:cNvPr id="82" name="Rectangle 81"/>
          <p:cNvSpPr/>
          <p:nvPr/>
        </p:nvSpPr>
        <p:spPr>
          <a:xfrm rot="16200000">
            <a:off x="2139470" y="2411847"/>
            <a:ext cx="102895" cy="29385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 fov="7200000">
              <a:rot lat="286543" lon="587329" rev="122713"/>
            </a:camera>
            <a:lightRig rig="flood" dir="t">
              <a:rot lat="0" lon="0" rev="12600000"/>
            </a:lightRig>
          </a:scene3d>
          <a:sp3d extrusionH="107950" prstMaterial="plastic">
            <a:bevelT w="6350" h="63500" prst="divot"/>
            <a:bevelB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>
            <a:scene3d>
              <a:camera prst="isometricLeftDown"/>
              <a:lightRig rig="threePt" dir="t"/>
            </a:scene3d>
          </a:bodyPr>
          <a:lstStyle/>
          <a:p>
            <a:pPr algn="ctr"/>
            <a:r>
              <a:rPr lang="pt-PT" sz="300" b="1" dirty="0" err="1" smtClean="0">
                <a:solidFill>
                  <a:schemeClr val="bg1"/>
                </a:solidFill>
              </a:rPr>
              <a:t>Milestone</a:t>
            </a:r>
            <a:endParaRPr lang="pt-PT" sz="300" b="1" dirty="0">
              <a:solidFill>
                <a:schemeClr val="bg1"/>
              </a:solidFill>
            </a:endParaRPr>
          </a:p>
        </p:txBody>
      </p:sp>
      <p:sp>
        <p:nvSpPr>
          <p:cNvPr id="83" name="Flowchart: Delay 82"/>
          <p:cNvSpPr/>
          <p:nvPr/>
        </p:nvSpPr>
        <p:spPr>
          <a:xfrm rot="16200000">
            <a:off x="1998857" y="2185382"/>
            <a:ext cx="377283" cy="293852"/>
          </a:xfrm>
          <a:prstGeom prst="flowChartDelay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 fov="7200000">
              <a:rot lat="286543" lon="587329" rev="122713"/>
            </a:camera>
            <a:lightRig rig="flood" dir="t">
              <a:rot lat="0" lon="0" rev="12600000"/>
            </a:lightRig>
          </a:scene3d>
          <a:sp3d extrusionH="107950" prstMaterial="plastic">
            <a:bevelT w="6350" h="63500" prst="divot"/>
            <a:bevelB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>
            <a:scene3d>
              <a:camera prst="isometricLeftDown"/>
              <a:lightRig rig="threePt" dir="t"/>
            </a:scene3d>
          </a:bodyPr>
          <a:lstStyle/>
          <a:p>
            <a:pPr algn="ctr"/>
            <a:r>
              <a:rPr lang="pt-PT" sz="1200" b="1" dirty="0" smtClean="0">
                <a:solidFill>
                  <a:srgbClr val="404040"/>
                </a:solidFill>
              </a:rPr>
              <a:t>16</a:t>
            </a:r>
          </a:p>
        </p:txBody>
      </p:sp>
      <p:sp>
        <p:nvSpPr>
          <p:cNvPr id="84" name="Rectangle 53"/>
          <p:cNvSpPr/>
          <p:nvPr/>
        </p:nvSpPr>
        <p:spPr>
          <a:xfrm rot="18332250">
            <a:off x="2021172" y="2589858"/>
            <a:ext cx="110537" cy="51986"/>
          </a:xfrm>
          <a:custGeom>
            <a:avLst/>
            <a:gdLst>
              <a:gd name="connsiteX0" fmla="*/ 0 w 148269"/>
              <a:gd name="connsiteY0" fmla="*/ 0 h 427811"/>
              <a:gd name="connsiteX1" fmla="*/ 148269 w 148269"/>
              <a:gd name="connsiteY1" fmla="*/ 0 h 427811"/>
              <a:gd name="connsiteX2" fmla="*/ 148269 w 148269"/>
              <a:gd name="connsiteY2" fmla="*/ 427811 h 427811"/>
              <a:gd name="connsiteX3" fmla="*/ 0 w 148269"/>
              <a:gd name="connsiteY3" fmla="*/ 427811 h 427811"/>
              <a:gd name="connsiteX4" fmla="*/ 0 w 148269"/>
              <a:gd name="connsiteY4" fmla="*/ 0 h 427811"/>
              <a:gd name="connsiteX0" fmla="*/ 0 w 224469"/>
              <a:gd name="connsiteY0" fmla="*/ 0 h 427811"/>
              <a:gd name="connsiteX1" fmla="*/ 224469 w 224469"/>
              <a:gd name="connsiteY1" fmla="*/ 2381 h 427811"/>
              <a:gd name="connsiteX2" fmla="*/ 148269 w 224469"/>
              <a:gd name="connsiteY2" fmla="*/ 427811 h 427811"/>
              <a:gd name="connsiteX3" fmla="*/ 0 w 224469"/>
              <a:gd name="connsiteY3" fmla="*/ 427811 h 427811"/>
              <a:gd name="connsiteX4" fmla="*/ 0 w 224469"/>
              <a:gd name="connsiteY4" fmla="*/ 0 h 427811"/>
              <a:gd name="connsiteX0" fmla="*/ 0 w 224469"/>
              <a:gd name="connsiteY0" fmla="*/ 0 h 427811"/>
              <a:gd name="connsiteX1" fmla="*/ 224469 w 224469"/>
              <a:gd name="connsiteY1" fmla="*/ 2381 h 427811"/>
              <a:gd name="connsiteX2" fmla="*/ 148269 w 224469"/>
              <a:gd name="connsiteY2" fmla="*/ 427811 h 427811"/>
              <a:gd name="connsiteX3" fmla="*/ 0 w 224469"/>
              <a:gd name="connsiteY3" fmla="*/ 427811 h 427811"/>
              <a:gd name="connsiteX4" fmla="*/ 0 w 224469"/>
              <a:gd name="connsiteY4" fmla="*/ 0 h 427811"/>
              <a:gd name="connsiteX0" fmla="*/ 0 w 224469"/>
              <a:gd name="connsiteY0" fmla="*/ 0 h 427811"/>
              <a:gd name="connsiteX1" fmla="*/ 224469 w 224469"/>
              <a:gd name="connsiteY1" fmla="*/ 2381 h 427811"/>
              <a:gd name="connsiteX2" fmla="*/ 179225 w 224469"/>
              <a:gd name="connsiteY2" fmla="*/ 134918 h 427811"/>
              <a:gd name="connsiteX3" fmla="*/ 0 w 224469"/>
              <a:gd name="connsiteY3" fmla="*/ 427811 h 427811"/>
              <a:gd name="connsiteX4" fmla="*/ 0 w 224469"/>
              <a:gd name="connsiteY4" fmla="*/ 0 h 427811"/>
              <a:gd name="connsiteX0" fmla="*/ 0 w 224469"/>
              <a:gd name="connsiteY0" fmla="*/ 0 h 427811"/>
              <a:gd name="connsiteX1" fmla="*/ 224469 w 224469"/>
              <a:gd name="connsiteY1" fmla="*/ 2381 h 427811"/>
              <a:gd name="connsiteX2" fmla="*/ 179225 w 224469"/>
              <a:gd name="connsiteY2" fmla="*/ 134918 h 427811"/>
              <a:gd name="connsiteX3" fmla="*/ 0 w 224469"/>
              <a:gd name="connsiteY3" fmla="*/ 427811 h 427811"/>
              <a:gd name="connsiteX4" fmla="*/ 0 w 224469"/>
              <a:gd name="connsiteY4" fmla="*/ 0 h 427811"/>
              <a:gd name="connsiteX0" fmla="*/ 0 w 224469"/>
              <a:gd name="connsiteY0" fmla="*/ 0 h 427811"/>
              <a:gd name="connsiteX1" fmla="*/ 224469 w 224469"/>
              <a:gd name="connsiteY1" fmla="*/ 2381 h 427811"/>
              <a:gd name="connsiteX2" fmla="*/ 179225 w 224469"/>
              <a:gd name="connsiteY2" fmla="*/ 134918 h 427811"/>
              <a:gd name="connsiteX3" fmla="*/ 0 w 224469"/>
              <a:gd name="connsiteY3" fmla="*/ 427811 h 427811"/>
              <a:gd name="connsiteX4" fmla="*/ 0 w 224469"/>
              <a:gd name="connsiteY4" fmla="*/ 0 h 427811"/>
              <a:gd name="connsiteX0" fmla="*/ 0 w 224469"/>
              <a:gd name="connsiteY0" fmla="*/ 0 h 427811"/>
              <a:gd name="connsiteX1" fmla="*/ 224469 w 224469"/>
              <a:gd name="connsiteY1" fmla="*/ 2381 h 427811"/>
              <a:gd name="connsiteX2" fmla="*/ 179225 w 224469"/>
              <a:gd name="connsiteY2" fmla="*/ 134918 h 427811"/>
              <a:gd name="connsiteX3" fmla="*/ 0 w 224469"/>
              <a:gd name="connsiteY3" fmla="*/ 427811 h 427811"/>
              <a:gd name="connsiteX4" fmla="*/ 0 w 224469"/>
              <a:gd name="connsiteY4" fmla="*/ 0 h 427811"/>
              <a:gd name="connsiteX0" fmla="*/ 2382 w 224469"/>
              <a:gd name="connsiteY0" fmla="*/ 21431 h 425430"/>
              <a:gd name="connsiteX1" fmla="*/ 224469 w 224469"/>
              <a:gd name="connsiteY1" fmla="*/ 0 h 425430"/>
              <a:gd name="connsiteX2" fmla="*/ 179225 w 224469"/>
              <a:gd name="connsiteY2" fmla="*/ 132537 h 425430"/>
              <a:gd name="connsiteX3" fmla="*/ 0 w 224469"/>
              <a:gd name="connsiteY3" fmla="*/ 425430 h 425430"/>
              <a:gd name="connsiteX4" fmla="*/ 2382 w 224469"/>
              <a:gd name="connsiteY4" fmla="*/ 21431 h 425430"/>
              <a:gd name="connsiteX0" fmla="*/ 7146 w 229233"/>
              <a:gd name="connsiteY0" fmla="*/ 23367 h 134473"/>
              <a:gd name="connsiteX1" fmla="*/ 229233 w 229233"/>
              <a:gd name="connsiteY1" fmla="*/ 1936 h 134473"/>
              <a:gd name="connsiteX2" fmla="*/ 183989 w 229233"/>
              <a:gd name="connsiteY2" fmla="*/ 134473 h 134473"/>
              <a:gd name="connsiteX3" fmla="*/ 0 w 229233"/>
              <a:gd name="connsiteY3" fmla="*/ 39225 h 134473"/>
              <a:gd name="connsiteX4" fmla="*/ 7146 w 229233"/>
              <a:gd name="connsiteY4" fmla="*/ 23367 h 134473"/>
              <a:gd name="connsiteX0" fmla="*/ 7146 w 229233"/>
              <a:gd name="connsiteY0" fmla="*/ 21431 h 132537"/>
              <a:gd name="connsiteX1" fmla="*/ 229233 w 229233"/>
              <a:gd name="connsiteY1" fmla="*/ 0 h 132537"/>
              <a:gd name="connsiteX2" fmla="*/ 183989 w 229233"/>
              <a:gd name="connsiteY2" fmla="*/ 132537 h 132537"/>
              <a:gd name="connsiteX3" fmla="*/ 0 w 229233"/>
              <a:gd name="connsiteY3" fmla="*/ 37289 h 132537"/>
              <a:gd name="connsiteX4" fmla="*/ 7146 w 229233"/>
              <a:gd name="connsiteY4" fmla="*/ 21431 h 13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233" h="132537">
                <a:moveTo>
                  <a:pt x="7146" y="21431"/>
                </a:moveTo>
                <a:lnTo>
                  <a:pt x="229233" y="0"/>
                </a:lnTo>
                <a:cubicBezTo>
                  <a:pt x="72864" y="87042"/>
                  <a:pt x="106995" y="52640"/>
                  <a:pt x="183989" y="132537"/>
                </a:cubicBezTo>
                <a:cubicBezTo>
                  <a:pt x="2803" y="44431"/>
                  <a:pt x="107367" y="27764"/>
                  <a:pt x="0" y="37289"/>
                </a:cubicBezTo>
                <a:lnTo>
                  <a:pt x="7146" y="2143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perspectiveFront" fov="7200000">
              <a:rot lat="286543" lon="587329" rev="122713"/>
            </a:camera>
            <a:lightRig rig="flood" dir="t">
              <a:rot lat="0" lon="0" rev="12600000"/>
            </a:lightRig>
          </a:scene3d>
          <a:sp3d extrusionH="107950" prstMaterial="plastic">
            <a:bevelT w="6350" h="63500" prst="divot"/>
            <a:bevelB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>
            <a:scene3d>
              <a:camera prst="isometricLeftDown"/>
              <a:lightRig rig="threePt" dir="t"/>
            </a:scene3d>
          </a:bodyPr>
          <a:lstStyle/>
          <a:p>
            <a:pPr algn="ctr"/>
            <a:endParaRPr lang="pt-PT" sz="1200" b="1" dirty="0">
              <a:solidFill>
                <a:srgbClr val="404040"/>
              </a:solidFill>
            </a:endParaRPr>
          </a:p>
        </p:txBody>
      </p:sp>
      <p:sp>
        <p:nvSpPr>
          <p:cNvPr id="85" name="Rectangle 53"/>
          <p:cNvSpPr/>
          <p:nvPr/>
        </p:nvSpPr>
        <p:spPr>
          <a:xfrm rot="14718278">
            <a:off x="1965715" y="2538310"/>
            <a:ext cx="146496" cy="75219"/>
          </a:xfrm>
          <a:custGeom>
            <a:avLst/>
            <a:gdLst>
              <a:gd name="connsiteX0" fmla="*/ 0 w 148269"/>
              <a:gd name="connsiteY0" fmla="*/ 0 h 427811"/>
              <a:gd name="connsiteX1" fmla="*/ 148269 w 148269"/>
              <a:gd name="connsiteY1" fmla="*/ 0 h 427811"/>
              <a:gd name="connsiteX2" fmla="*/ 148269 w 148269"/>
              <a:gd name="connsiteY2" fmla="*/ 427811 h 427811"/>
              <a:gd name="connsiteX3" fmla="*/ 0 w 148269"/>
              <a:gd name="connsiteY3" fmla="*/ 427811 h 427811"/>
              <a:gd name="connsiteX4" fmla="*/ 0 w 148269"/>
              <a:gd name="connsiteY4" fmla="*/ 0 h 427811"/>
              <a:gd name="connsiteX0" fmla="*/ 0 w 224469"/>
              <a:gd name="connsiteY0" fmla="*/ 0 h 427811"/>
              <a:gd name="connsiteX1" fmla="*/ 224469 w 224469"/>
              <a:gd name="connsiteY1" fmla="*/ 2381 h 427811"/>
              <a:gd name="connsiteX2" fmla="*/ 148269 w 224469"/>
              <a:gd name="connsiteY2" fmla="*/ 427811 h 427811"/>
              <a:gd name="connsiteX3" fmla="*/ 0 w 224469"/>
              <a:gd name="connsiteY3" fmla="*/ 427811 h 427811"/>
              <a:gd name="connsiteX4" fmla="*/ 0 w 224469"/>
              <a:gd name="connsiteY4" fmla="*/ 0 h 427811"/>
              <a:gd name="connsiteX0" fmla="*/ 0 w 224469"/>
              <a:gd name="connsiteY0" fmla="*/ 0 h 427811"/>
              <a:gd name="connsiteX1" fmla="*/ 224469 w 224469"/>
              <a:gd name="connsiteY1" fmla="*/ 2381 h 427811"/>
              <a:gd name="connsiteX2" fmla="*/ 148269 w 224469"/>
              <a:gd name="connsiteY2" fmla="*/ 427811 h 427811"/>
              <a:gd name="connsiteX3" fmla="*/ 0 w 224469"/>
              <a:gd name="connsiteY3" fmla="*/ 427811 h 427811"/>
              <a:gd name="connsiteX4" fmla="*/ 0 w 224469"/>
              <a:gd name="connsiteY4" fmla="*/ 0 h 427811"/>
              <a:gd name="connsiteX0" fmla="*/ 0 w 224469"/>
              <a:gd name="connsiteY0" fmla="*/ 0 h 427811"/>
              <a:gd name="connsiteX1" fmla="*/ 224469 w 224469"/>
              <a:gd name="connsiteY1" fmla="*/ 2381 h 427811"/>
              <a:gd name="connsiteX2" fmla="*/ 179225 w 224469"/>
              <a:gd name="connsiteY2" fmla="*/ 134918 h 427811"/>
              <a:gd name="connsiteX3" fmla="*/ 0 w 224469"/>
              <a:gd name="connsiteY3" fmla="*/ 427811 h 427811"/>
              <a:gd name="connsiteX4" fmla="*/ 0 w 224469"/>
              <a:gd name="connsiteY4" fmla="*/ 0 h 427811"/>
              <a:gd name="connsiteX0" fmla="*/ 0 w 224469"/>
              <a:gd name="connsiteY0" fmla="*/ 0 h 427811"/>
              <a:gd name="connsiteX1" fmla="*/ 224469 w 224469"/>
              <a:gd name="connsiteY1" fmla="*/ 2381 h 427811"/>
              <a:gd name="connsiteX2" fmla="*/ 179225 w 224469"/>
              <a:gd name="connsiteY2" fmla="*/ 134918 h 427811"/>
              <a:gd name="connsiteX3" fmla="*/ 0 w 224469"/>
              <a:gd name="connsiteY3" fmla="*/ 427811 h 427811"/>
              <a:gd name="connsiteX4" fmla="*/ 0 w 224469"/>
              <a:gd name="connsiteY4" fmla="*/ 0 h 427811"/>
              <a:gd name="connsiteX0" fmla="*/ 0 w 224469"/>
              <a:gd name="connsiteY0" fmla="*/ 0 h 427811"/>
              <a:gd name="connsiteX1" fmla="*/ 224469 w 224469"/>
              <a:gd name="connsiteY1" fmla="*/ 2381 h 427811"/>
              <a:gd name="connsiteX2" fmla="*/ 179225 w 224469"/>
              <a:gd name="connsiteY2" fmla="*/ 134918 h 427811"/>
              <a:gd name="connsiteX3" fmla="*/ 0 w 224469"/>
              <a:gd name="connsiteY3" fmla="*/ 427811 h 427811"/>
              <a:gd name="connsiteX4" fmla="*/ 0 w 224469"/>
              <a:gd name="connsiteY4" fmla="*/ 0 h 427811"/>
              <a:gd name="connsiteX0" fmla="*/ 0 w 224469"/>
              <a:gd name="connsiteY0" fmla="*/ 0 h 427811"/>
              <a:gd name="connsiteX1" fmla="*/ 224469 w 224469"/>
              <a:gd name="connsiteY1" fmla="*/ 2381 h 427811"/>
              <a:gd name="connsiteX2" fmla="*/ 179225 w 224469"/>
              <a:gd name="connsiteY2" fmla="*/ 134918 h 427811"/>
              <a:gd name="connsiteX3" fmla="*/ 0 w 224469"/>
              <a:gd name="connsiteY3" fmla="*/ 427811 h 427811"/>
              <a:gd name="connsiteX4" fmla="*/ 0 w 224469"/>
              <a:gd name="connsiteY4" fmla="*/ 0 h 427811"/>
              <a:gd name="connsiteX0" fmla="*/ 2382 w 224469"/>
              <a:gd name="connsiteY0" fmla="*/ 21431 h 425430"/>
              <a:gd name="connsiteX1" fmla="*/ 224469 w 224469"/>
              <a:gd name="connsiteY1" fmla="*/ 0 h 425430"/>
              <a:gd name="connsiteX2" fmla="*/ 179225 w 224469"/>
              <a:gd name="connsiteY2" fmla="*/ 132537 h 425430"/>
              <a:gd name="connsiteX3" fmla="*/ 0 w 224469"/>
              <a:gd name="connsiteY3" fmla="*/ 425430 h 425430"/>
              <a:gd name="connsiteX4" fmla="*/ 2382 w 224469"/>
              <a:gd name="connsiteY4" fmla="*/ 21431 h 425430"/>
              <a:gd name="connsiteX0" fmla="*/ 7146 w 229233"/>
              <a:gd name="connsiteY0" fmla="*/ 23367 h 134473"/>
              <a:gd name="connsiteX1" fmla="*/ 229233 w 229233"/>
              <a:gd name="connsiteY1" fmla="*/ 1936 h 134473"/>
              <a:gd name="connsiteX2" fmla="*/ 183989 w 229233"/>
              <a:gd name="connsiteY2" fmla="*/ 134473 h 134473"/>
              <a:gd name="connsiteX3" fmla="*/ 0 w 229233"/>
              <a:gd name="connsiteY3" fmla="*/ 39225 h 134473"/>
              <a:gd name="connsiteX4" fmla="*/ 7146 w 229233"/>
              <a:gd name="connsiteY4" fmla="*/ 23367 h 134473"/>
              <a:gd name="connsiteX0" fmla="*/ 7146 w 229233"/>
              <a:gd name="connsiteY0" fmla="*/ 21431 h 132537"/>
              <a:gd name="connsiteX1" fmla="*/ 229233 w 229233"/>
              <a:gd name="connsiteY1" fmla="*/ 0 h 132537"/>
              <a:gd name="connsiteX2" fmla="*/ 183989 w 229233"/>
              <a:gd name="connsiteY2" fmla="*/ 132537 h 132537"/>
              <a:gd name="connsiteX3" fmla="*/ 0 w 229233"/>
              <a:gd name="connsiteY3" fmla="*/ 37289 h 132537"/>
              <a:gd name="connsiteX4" fmla="*/ 7146 w 229233"/>
              <a:gd name="connsiteY4" fmla="*/ 21431 h 13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233" h="132537">
                <a:moveTo>
                  <a:pt x="7146" y="21431"/>
                </a:moveTo>
                <a:lnTo>
                  <a:pt x="229233" y="0"/>
                </a:lnTo>
                <a:cubicBezTo>
                  <a:pt x="72864" y="87042"/>
                  <a:pt x="106995" y="52640"/>
                  <a:pt x="183989" y="132537"/>
                </a:cubicBezTo>
                <a:cubicBezTo>
                  <a:pt x="2803" y="44431"/>
                  <a:pt x="107367" y="27764"/>
                  <a:pt x="0" y="37289"/>
                </a:cubicBezTo>
                <a:lnTo>
                  <a:pt x="7146" y="2143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perspectiveFront" fov="7200000">
              <a:rot lat="286543" lon="587329" rev="122713"/>
            </a:camera>
            <a:lightRig rig="flood" dir="t">
              <a:rot lat="0" lon="0" rev="12600000"/>
            </a:lightRig>
          </a:scene3d>
          <a:sp3d extrusionH="107950" prstMaterial="plastic">
            <a:bevelT w="6350" h="63500" prst="divot"/>
            <a:bevelB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>
            <a:scene3d>
              <a:camera prst="isometricLeftDown"/>
              <a:lightRig rig="threePt" dir="t"/>
            </a:scene3d>
          </a:bodyPr>
          <a:lstStyle/>
          <a:p>
            <a:pPr algn="ctr"/>
            <a:endParaRPr lang="pt-PT" sz="1200" b="1" dirty="0">
              <a:solidFill>
                <a:srgbClr val="40404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4103808" y="1718079"/>
            <a:ext cx="11633" cy="4644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entagon 57"/>
          <p:cNvSpPr/>
          <p:nvPr/>
        </p:nvSpPr>
        <p:spPr>
          <a:xfrm>
            <a:off x="1691680" y="2734915"/>
            <a:ext cx="4284321" cy="540000"/>
          </a:xfrm>
          <a:prstGeom prst="homePlate">
            <a:avLst>
              <a:gd name="adj" fmla="val 21091"/>
            </a:avLst>
          </a:prstGeom>
          <a:solidFill>
            <a:srgbClr val="FF902F"/>
          </a:solidFill>
          <a:ln>
            <a:noFill/>
          </a:ln>
          <a:effectLst>
            <a:outerShdw blurRad="50800" dist="38100" dir="8100000" algn="tr" rotWithShape="0">
              <a:srgbClr val="7B7B7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/>
              <a:t>Plano Contas Operacional SNC-AP</a:t>
            </a:r>
          </a:p>
        </p:txBody>
      </p:sp>
      <p:sp>
        <p:nvSpPr>
          <p:cNvPr id="66" name="Pentagon 65"/>
          <p:cNvSpPr/>
          <p:nvPr/>
        </p:nvSpPr>
        <p:spPr>
          <a:xfrm>
            <a:off x="4592793" y="3359575"/>
            <a:ext cx="2931535" cy="540000"/>
          </a:xfrm>
          <a:prstGeom prst="homePlate">
            <a:avLst>
              <a:gd name="adj" fmla="val 18250"/>
            </a:avLst>
          </a:prstGeom>
          <a:solidFill>
            <a:srgbClr val="898989"/>
          </a:solidFill>
          <a:ln>
            <a:noFill/>
          </a:ln>
          <a:effectLst>
            <a:outerShdw blurRad="50800" dist="38100" dir="8100000" algn="tr" rotWithShape="0">
              <a:srgbClr val="7B7B7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/>
              <a:t>Plano Multidimensional</a:t>
            </a:r>
          </a:p>
        </p:txBody>
      </p:sp>
      <p:sp>
        <p:nvSpPr>
          <p:cNvPr id="60" name="Pentagon 59"/>
          <p:cNvSpPr/>
          <p:nvPr/>
        </p:nvSpPr>
        <p:spPr>
          <a:xfrm>
            <a:off x="5493655" y="3976144"/>
            <a:ext cx="2966778" cy="540000"/>
          </a:xfrm>
          <a:prstGeom prst="homePlate">
            <a:avLst>
              <a:gd name="adj" fmla="val 22041"/>
            </a:avLst>
          </a:prstGeom>
          <a:solidFill>
            <a:srgbClr val="FF902F"/>
          </a:solidFill>
          <a:ln>
            <a:noFill/>
          </a:ln>
          <a:effectLst>
            <a:outerShdw blurRad="50800" dist="38100" dir="8100000" algn="tr" rotWithShape="0">
              <a:srgbClr val="7B7B7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/>
              <a:t>Transferência de registos POCMS-SNC-AP</a:t>
            </a:r>
          </a:p>
        </p:txBody>
      </p:sp>
      <p:sp>
        <p:nvSpPr>
          <p:cNvPr id="62" name="Pentagon 61"/>
          <p:cNvSpPr/>
          <p:nvPr/>
        </p:nvSpPr>
        <p:spPr>
          <a:xfrm>
            <a:off x="6006736" y="4592712"/>
            <a:ext cx="2783702" cy="540000"/>
          </a:xfrm>
          <a:prstGeom prst="homePlate">
            <a:avLst>
              <a:gd name="adj" fmla="val 18691"/>
            </a:avLst>
          </a:prstGeom>
          <a:solidFill>
            <a:srgbClr val="898989"/>
          </a:solidFill>
          <a:ln>
            <a:noFill/>
          </a:ln>
          <a:effectLst>
            <a:outerShdw blurRad="50800" dist="38100" dir="8100000" algn="tr" rotWithShape="0">
              <a:srgbClr val="7B7B7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NCP26 – </a:t>
            </a:r>
            <a:r>
              <a:rPr lang="pt-PT" sz="1200" dirty="0" smtClean="0"/>
              <a:t>Registos SICC-SNC-AP</a:t>
            </a:r>
            <a:endParaRPr lang="pt-PT" sz="1200" dirty="0"/>
          </a:p>
        </p:txBody>
      </p:sp>
      <p:sp>
        <p:nvSpPr>
          <p:cNvPr id="68" name="Pentagon 67"/>
          <p:cNvSpPr/>
          <p:nvPr/>
        </p:nvSpPr>
        <p:spPr>
          <a:xfrm>
            <a:off x="6960074" y="5209280"/>
            <a:ext cx="1830364" cy="540000"/>
          </a:xfrm>
          <a:prstGeom prst="homePlate">
            <a:avLst>
              <a:gd name="adj" fmla="val 17368"/>
            </a:avLst>
          </a:prstGeom>
          <a:solidFill>
            <a:srgbClr val="FF902F"/>
          </a:solidFill>
          <a:ln>
            <a:noFill/>
          </a:ln>
          <a:effectLst>
            <a:outerShdw blurRad="50800" dist="38100" dir="8100000" algn="tr" rotWithShape="0">
              <a:srgbClr val="7B7B7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spc="-20" dirty="0"/>
              <a:t>Restantes </a:t>
            </a:r>
            <a:r>
              <a:rPr lang="pt-PT" sz="1200" spc="-20" dirty="0" smtClean="0"/>
              <a:t>NCP SICC-SNC-AP</a:t>
            </a:r>
            <a:endParaRPr lang="pt-PT" sz="1200" spc="-20" dirty="0"/>
          </a:p>
        </p:txBody>
      </p:sp>
      <p:sp>
        <p:nvSpPr>
          <p:cNvPr id="64" name="Pentagon 63"/>
          <p:cNvSpPr/>
          <p:nvPr/>
        </p:nvSpPr>
        <p:spPr>
          <a:xfrm>
            <a:off x="7922137" y="5801571"/>
            <a:ext cx="868301" cy="540000"/>
          </a:xfrm>
          <a:prstGeom prst="homePlate">
            <a:avLst>
              <a:gd name="adj" fmla="val 16045"/>
            </a:avLst>
          </a:prstGeom>
          <a:solidFill>
            <a:srgbClr val="898989"/>
          </a:solidFill>
          <a:ln>
            <a:noFill/>
          </a:ln>
          <a:effectLst>
            <a:outerShdw blurRad="50800" dist="38100" dir="8100000" algn="tr" rotWithShape="0">
              <a:srgbClr val="7B7B7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PT" sz="1200" dirty="0" smtClean="0"/>
              <a:t>Transferência para SNC-AP</a:t>
            </a:r>
            <a:endParaRPr lang="pt-PT" sz="1200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343443" y="1718079"/>
            <a:ext cx="11633" cy="4644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8806319" y="1719023"/>
            <a:ext cx="11633" cy="461839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23849" y="1341438"/>
            <a:ext cx="8496301" cy="5040311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38225" indent="-228600">
              <a:buFont typeface="+mj-lt"/>
              <a:buAutoNum type="arabicPeriod"/>
            </a:pPr>
            <a:endParaRPr lang="pt-PT" sz="1200" dirty="0">
              <a:solidFill>
                <a:schemeClr val="accent4"/>
              </a:solidFill>
            </a:endParaRPr>
          </a:p>
        </p:txBody>
      </p:sp>
      <p:sp>
        <p:nvSpPr>
          <p:cNvPr id="10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 dirty="0" smtClean="0"/>
              <a:t>17</a:t>
            </a:r>
            <a:endParaRPr lang="pt-PT" dirty="0"/>
          </a:p>
        </p:txBody>
      </p:sp>
      <p:grpSp>
        <p:nvGrpSpPr>
          <p:cNvPr id="59" name="Group 58"/>
          <p:cNvGrpSpPr>
            <a:grpSpLocks noChangeAspect="1"/>
          </p:cNvGrpSpPr>
          <p:nvPr/>
        </p:nvGrpSpPr>
        <p:grpSpPr>
          <a:xfrm>
            <a:off x="7920150" y="698526"/>
            <a:ext cx="900000" cy="337898"/>
            <a:chOff x="820953" y="1975885"/>
            <a:chExt cx="7898095" cy="2965283"/>
          </a:xfrm>
        </p:grpSpPr>
        <p:sp>
          <p:nvSpPr>
            <p:cNvPr id="61" name="Rounded Rectangle 60"/>
            <p:cNvSpPr/>
            <p:nvPr/>
          </p:nvSpPr>
          <p:spPr>
            <a:xfrm>
              <a:off x="4939157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accent1">
                      <a:lumMod val="75000"/>
                    </a:schemeClr>
                  </a:solidFill>
                </a:rPr>
                <a:t>2. SNC-AP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820953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bg1">
                      <a:lumMod val="65000"/>
                    </a:schemeClr>
                  </a:solidFill>
                </a:rPr>
                <a:t>1. SICC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1288694" y="2492896"/>
              <a:ext cx="3312000" cy="1278060"/>
              <a:chOff x="1216691" y="2227168"/>
              <a:chExt cx="2916000" cy="127806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1216691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1216691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1216691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5407048" y="2492896"/>
              <a:ext cx="3312000" cy="2206025"/>
              <a:chOff x="5335045" y="2227168"/>
              <a:chExt cx="2916000" cy="220602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69" name="Rounded Rectangle 68"/>
              <p:cNvSpPr/>
              <p:nvPr/>
            </p:nvSpPr>
            <p:spPr>
              <a:xfrm>
                <a:off x="5335045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5335045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5335045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5335045" y="360425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5335045" y="4073193"/>
                <a:ext cx="2916000" cy="3600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803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6907893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59415" y="1556792"/>
            <a:ext cx="2992505" cy="621936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defRPr/>
            </a:pPr>
            <a:r>
              <a:rPr lang="pt-PT" sz="1800" dirty="0" smtClean="0">
                <a:solidFill>
                  <a:srgbClr val="7F7F7F"/>
                </a:solidFill>
                <a:latin typeface="+mn-lt"/>
                <a:ea typeface="Arial" charset="0"/>
                <a:cs typeface="Arial" charset="0"/>
              </a:rPr>
              <a:t>Explore documentação </a:t>
            </a:r>
          </a:p>
          <a:p>
            <a:pPr defTabSz="685800">
              <a:defRPr/>
            </a:pPr>
            <a:r>
              <a:rPr lang="pt-PT" sz="1800" dirty="0" smtClean="0">
                <a:solidFill>
                  <a:srgbClr val="7F7F7F"/>
                </a:solidFill>
                <a:latin typeface="+mn-lt"/>
                <a:ea typeface="Arial" charset="0"/>
                <a:cs typeface="Arial" charset="0"/>
              </a:rPr>
              <a:t>no seu </a:t>
            </a:r>
            <a:r>
              <a:rPr lang="pt-PT" sz="1800" i="1" dirty="0" err="1" smtClean="0">
                <a:solidFill>
                  <a:srgbClr val="7F7F7F"/>
                </a:solidFill>
                <a:latin typeface="+mn-lt"/>
                <a:ea typeface="Arial" charset="0"/>
                <a:cs typeface="Arial" charset="0"/>
              </a:rPr>
              <a:t>smartphone</a:t>
            </a:r>
            <a:r>
              <a:rPr lang="pt-PT" sz="1800" dirty="0" smtClean="0">
                <a:solidFill>
                  <a:srgbClr val="7F7F7F"/>
                </a:solidFill>
                <a:latin typeface="+mn-lt"/>
                <a:ea typeface="Arial" charset="0"/>
                <a:cs typeface="Arial" charset="0"/>
              </a:rPr>
              <a:t>: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949788" y="2723320"/>
            <a:ext cx="3816424" cy="1411360"/>
            <a:chOff x="4949788" y="2420938"/>
            <a:chExt cx="3816424" cy="1411360"/>
          </a:xfrm>
        </p:grpSpPr>
        <p:pic>
          <p:nvPicPr>
            <p:cNvPr id="5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8662" y="3356992"/>
              <a:ext cx="2578677" cy="475306"/>
            </a:xfrm>
            <a:prstGeom prst="rect">
              <a:avLst/>
            </a:prstGeom>
          </p:spPr>
        </p:pic>
        <p:sp>
          <p:nvSpPr>
            <p:cNvPr id="6" name="CaixaDeTexto 9"/>
            <p:cNvSpPr txBox="1"/>
            <p:nvPr/>
          </p:nvSpPr>
          <p:spPr>
            <a:xfrm>
              <a:off x="6381235" y="2931148"/>
              <a:ext cx="9535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Arial" panose="020B0604020202020204" pitchFamily="34" charset="0"/>
                </a:rPr>
                <a:t>Obrigado</a:t>
              </a:r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>
            <a:xfrm>
              <a:off x="4949788" y="2420938"/>
              <a:ext cx="3816424" cy="422920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18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Arial" panose="020B0604020202020204" pitchFamily="34" charset="0"/>
                </a:rPr>
                <a:t>A solução está na partilha!</a:t>
              </a: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1" y="2052599"/>
            <a:ext cx="2752802" cy="275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9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App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523066"/>
                  </p:ext>
                </p:extLst>
              </p:nvPr>
            </p:nvGraphicFramePr>
            <p:xfrm>
              <a:off x="1022909" y="746603"/>
              <a:ext cx="7098182" cy="536479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App 5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2909" y="746603"/>
                <a:ext cx="7098182" cy="5364794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30" descr="https://designcode.io/cloud/ios9-ipad/ipa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70739" y="-819150"/>
            <a:ext cx="6002523" cy="849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hlinkClick r:id="rId5" action="ppaction://hlinksldjump"/>
          </p:cNvPr>
          <p:cNvSpPr/>
          <p:nvPr/>
        </p:nvSpPr>
        <p:spPr>
          <a:xfrm>
            <a:off x="4408023" y="3457151"/>
            <a:ext cx="343378" cy="342292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ctangle 3"/>
          <p:cNvSpPr/>
          <p:nvPr/>
        </p:nvSpPr>
        <p:spPr>
          <a:xfrm>
            <a:off x="1022909" y="746603"/>
            <a:ext cx="7098182" cy="53647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 cap="rnd">
            <a:solidFill>
              <a:schemeClr val="tx1">
                <a:lumMod val="65000"/>
                <a:lumOff val="3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Oval 9">
            <a:hlinkClick r:id="rId6" action="ppaction://hlinksldjump"/>
          </p:cNvPr>
          <p:cNvSpPr/>
          <p:nvPr/>
        </p:nvSpPr>
        <p:spPr>
          <a:xfrm>
            <a:off x="521536" y="3248980"/>
            <a:ext cx="360040" cy="3600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61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36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5310"/>
            <a:ext cx="9144000" cy="483196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 rot="348913">
            <a:off x="4665579" y="625114"/>
            <a:ext cx="4171742" cy="1074870"/>
          </a:xfrm>
          <a:prstGeom prst="roundRect">
            <a:avLst>
              <a:gd name="adj" fmla="val 27534"/>
            </a:avLst>
          </a:prstGeom>
          <a:solidFill>
            <a:srgbClr val="636366"/>
          </a:solidFill>
          <a:ln w="76200">
            <a:solidFill>
              <a:srgbClr val="F262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400" smtClean="0">
                <a:solidFill>
                  <a:schemeClr val="bg1"/>
                </a:solidFill>
              </a:rPr>
              <a:t>Bem-vindos</a:t>
            </a:r>
            <a:endParaRPr lang="pt-PT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2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56894" y="6381328"/>
            <a:ext cx="463256" cy="360000"/>
          </a:xfrm>
        </p:spPr>
        <p:txBody>
          <a:bodyPr/>
          <a:lstStyle/>
          <a:p>
            <a:fld id="{2541492B-3C9D-4956-BFFA-91BD210BDEFF}" type="slidenum">
              <a:rPr lang="pt-PT" smtClean="0"/>
              <a:pPr/>
              <a:t>3</a:t>
            </a:fld>
            <a:endParaRPr lang="pt-PT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2953" y="2166656"/>
            <a:ext cx="7898095" cy="2965283"/>
            <a:chOff x="820953" y="1975885"/>
            <a:chExt cx="7898095" cy="2965283"/>
          </a:xfrm>
        </p:grpSpPr>
        <p:sp>
          <p:nvSpPr>
            <p:cNvPr id="9" name="Rounded Rectangle 8"/>
            <p:cNvSpPr/>
            <p:nvPr/>
          </p:nvSpPr>
          <p:spPr>
            <a:xfrm>
              <a:off x="4939157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PT" sz="1600" b="1" dirty="0">
                  <a:solidFill>
                    <a:schemeClr val="accent5">
                      <a:lumMod val="75000"/>
                    </a:schemeClr>
                  </a:solidFill>
                </a:rPr>
                <a:t>2. SNC-AP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20953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PT" sz="1600" b="1" dirty="0" smtClean="0">
                  <a:solidFill>
                    <a:schemeClr val="accent5">
                      <a:lumMod val="75000"/>
                    </a:schemeClr>
                  </a:solidFill>
                </a:rPr>
                <a:t>1. SICC</a:t>
              </a:r>
              <a:endParaRPr lang="pt-PT" sz="16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288694" y="2492896"/>
              <a:ext cx="3312000" cy="1278060"/>
              <a:chOff x="1216691" y="2227168"/>
              <a:chExt cx="2916000" cy="127806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1216691" y="2227168"/>
                <a:ext cx="2916000" cy="3600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400" dirty="0">
                    <a:solidFill>
                      <a:schemeClr val="bg1"/>
                    </a:solidFill>
                  </a:rPr>
                  <a:t>1.1 O que é?</a:t>
                </a: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1216691" y="2686198"/>
                <a:ext cx="2916000" cy="3600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400" dirty="0" smtClean="0">
                    <a:solidFill>
                      <a:schemeClr val="bg1"/>
                    </a:solidFill>
                  </a:rPr>
                  <a:t>1.2 </a:t>
                </a:r>
                <a:r>
                  <a:rPr lang="pt-PT" sz="1400" dirty="0">
                    <a:solidFill>
                      <a:schemeClr val="bg1"/>
                    </a:solidFill>
                  </a:rPr>
                  <a:t>Quem utiliza?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1216691" y="3145228"/>
                <a:ext cx="2916000" cy="3600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400" dirty="0" smtClean="0">
                    <a:solidFill>
                      <a:schemeClr val="bg1"/>
                    </a:solidFill>
                  </a:rPr>
                  <a:t>1.3 </a:t>
                </a:r>
                <a:r>
                  <a:rPr lang="pt-PT" sz="1400" dirty="0">
                    <a:solidFill>
                      <a:schemeClr val="bg1"/>
                    </a:solidFill>
                  </a:rPr>
                  <a:t>Indicadores 2016 em tempo real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07048" y="2492896"/>
              <a:ext cx="3312000" cy="2206025"/>
              <a:chOff x="5335045" y="2227168"/>
              <a:chExt cx="2916000" cy="220602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0" name="Rounded Rectangle 9"/>
              <p:cNvSpPr/>
              <p:nvPr/>
            </p:nvSpPr>
            <p:spPr>
              <a:xfrm>
                <a:off x="5335045" y="2227168"/>
                <a:ext cx="2916000" cy="3600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400" dirty="0">
                    <a:solidFill>
                      <a:schemeClr val="bg1"/>
                    </a:solidFill>
                  </a:rPr>
                  <a:t>2.1 Enquadramento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5335045" y="2686198"/>
                <a:ext cx="2916000" cy="3600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400" dirty="0">
                    <a:solidFill>
                      <a:schemeClr val="bg1"/>
                    </a:solidFill>
                  </a:rPr>
                  <a:t>2.2 Lançamentos e Registos Contabilísticos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5335045" y="3145228"/>
                <a:ext cx="2916000" cy="3600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400" dirty="0">
                    <a:solidFill>
                      <a:schemeClr val="bg1"/>
                    </a:solidFill>
                  </a:rPr>
                  <a:t>2.3 </a:t>
                </a:r>
                <a:r>
                  <a:rPr lang="pt-PT" sz="1400" dirty="0" smtClean="0">
                    <a:solidFill>
                      <a:schemeClr val="bg1"/>
                    </a:solidFill>
                  </a:rPr>
                  <a:t>Normas de Contabilidade Pública</a:t>
                </a:r>
                <a:endParaRPr lang="pt-PT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5335045" y="3604258"/>
                <a:ext cx="2916000" cy="3600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400" dirty="0">
                    <a:solidFill>
                      <a:schemeClr val="bg1"/>
                    </a:solidFill>
                  </a:rPr>
                  <a:t>2.4 MVP - </a:t>
                </a:r>
                <a:r>
                  <a:rPr lang="pt-PT" sz="1400" i="1" dirty="0" err="1">
                    <a:solidFill>
                      <a:schemeClr val="bg1"/>
                    </a:solidFill>
                  </a:rPr>
                  <a:t>Minimum</a:t>
                </a:r>
                <a:r>
                  <a:rPr lang="pt-PT" sz="1400" i="1" dirty="0">
                    <a:solidFill>
                      <a:schemeClr val="bg1"/>
                    </a:solidFill>
                  </a:rPr>
                  <a:t> </a:t>
                </a:r>
                <a:r>
                  <a:rPr lang="pt-PT" sz="1400" i="1" dirty="0" err="1">
                    <a:solidFill>
                      <a:schemeClr val="bg1"/>
                    </a:solidFill>
                  </a:rPr>
                  <a:t>Viable</a:t>
                </a:r>
                <a:r>
                  <a:rPr lang="pt-PT" sz="1400" i="1" dirty="0">
                    <a:solidFill>
                      <a:schemeClr val="bg1"/>
                    </a:solidFill>
                  </a:rPr>
                  <a:t> </a:t>
                </a:r>
                <a:r>
                  <a:rPr lang="pt-PT" sz="1400" i="1" dirty="0" err="1">
                    <a:solidFill>
                      <a:schemeClr val="bg1"/>
                    </a:solidFill>
                  </a:rPr>
                  <a:t>Product</a:t>
                </a:r>
                <a:endParaRPr lang="pt-PT" sz="14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5335045" y="4073193"/>
                <a:ext cx="2916000" cy="3600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400" dirty="0">
                    <a:solidFill>
                      <a:schemeClr val="bg1"/>
                    </a:solidFill>
                  </a:rPr>
                  <a:t>2.5 Plano de Projeto</a:t>
                </a:r>
              </a:p>
            </p:txBody>
          </p:sp>
        </p:grpSp>
      </p:grpSp>
      <p:sp>
        <p:nvSpPr>
          <p:cNvPr id="21" name="Rectangle 20"/>
          <p:cNvSpPr/>
          <p:nvPr/>
        </p:nvSpPr>
        <p:spPr>
          <a:xfrm>
            <a:off x="323850" y="908397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smtClean="0">
                <a:solidFill>
                  <a:schemeClr val="accent5">
                    <a:lumMod val="75000"/>
                  </a:schemeClr>
                </a:solidFill>
              </a:rPr>
              <a:t>AGENDA:</a:t>
            </a:r>
            <a:endParaRPr lang="pt-PT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53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56894" y="6381328"/>
            <a:ext cx="463256" cy="360000"/>
          </a:xfrm>
        </p:spPr>
        <p:txBody>
          <a:bodyPr/>
          <a:lstStyle/>
          <a:p>
            <a:fld id="{2541492B-3C9D-4956-BFFA-91BD210BDEFF}" type="slidenum">
              <a:rPr lang="pt-PT" smtClean="0"/>
              <a:pPr/>
              <a:t>4</a:t>
            </a:fld>
            <a:endParaRPr lang="pt-PT" dirty="0"/>
          </a:p>
        </p:txBody>
      </p:sp>
      <p:grpSp>
        <p:nvGrpSpPr>
          <p:cNvPr id="35" name="Group 34"/>
          <p:cNvGrpSpPr/>
          <p:nvPr/>
        </p:nvGrpSpPr>
        <p:grpSpPr>
          <a:xfrm>
            <a:off x="622953" y="2166656"/>
            <a:ext cx="7898095" cy="2965283"/>
            <a:chOff x="820953" y="1975885"/>
            <a:chExt cx="7898095" cy="2965283"/>
          </a:xfrm>
        </p:grpSpPr>
        <p:sp>
          <p:nvSpPr>
            <p:cNvPr id="36" name="Rounded Rectangle 35"/>
            <p:cNvSpPr/>
            <p:nvPr/>
          </p:nvSpPr>
          <p:spPr>
            <a:xfrm>
              <a:off x="4939157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PT" sz="1600" b="1" dirty="0">
                  <a:solidFill>
                    <a:schemeClr val="bg1">
                      <a:lumMod val="65000"/>
                    </a:schemeClr>
                  </a:solidFill>
                </a:rPr>
                <a:t>2. SNC-AP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820953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PT" sz="1600" b="1" dirty="0" smtClean="0">
                  <a:solidFill>
                    <a:schemeClr val="accent1">
                      <a:lumMod val="50000"/>
                    </a:schemeClr>
                  </a:solidFill>
                </a:rPr>
                <a:t>1. SICC</a:t>
              </a:r>
              <a:endParaRPr lang="pt-PT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288694" y="2492896"/>
              <a:ext cx="3312000" cy="1278060"/>
              <a:chOff x="1216691" y="2227168"/>
              <a:chExt cx="2916000" cy="12780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1216691" y="2227168"/>
                <a:ext cx="2916000" cy="3600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600" dirty="0">
                    <a:solidFill>
                      <a:schemeClr val="bg1"/>
                    </a:solidFill>
                  </a:rPr>
                  <a:t>1.1 O que é?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1216691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400" dirty="0" smtClean="0">
                    <a:solidFill>
                      <a:schemeClr val="bg1">
                        <a:lumMod val="65000"/>
                      </a:schemeClr>
                    </a:solidFill>
                  </a:rPr>
                  <a:t>1.2 </a:t>
                </a:r>
                <a:r>
                  <a:rPr lang="pt-PT" sz="1400" dirty="0">
                    <a:solidFill>
                      <a:schemeClr val="bg1">
                        <a:lumMod val="65000"/>
                      </a:schemeClr>
                    </a:solidFill>
                  </a:rPr>
                  <a:t>Quem utiliza?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1216691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400" dirty="0" smtClean="0">
                    <a:solidFill>
                      <a:schemeClr val="bg1">
                        <a:lumMod val="65000"/>
                      </a:schemeClr>
                    </a:solidFill>
                  </a:rPr>
                  <a:t>1.3 </a:t>
                </a:r>
                <a:r>
                  <a:rPr lang="pt-PT" sz="1400" dirty="0">
                    <a:solidFill>
                      <a:schemeClr val="bg1">
                        <a:lumMod val="65000"/>
                      </a:schemeClr>
                    </a:solidFill>
                  </a:rPr>
                  <a:t>Indicadores 2016 em tempo real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407048" y="2492896"/>
              <a:ext cx="3312000" cy="2206025"/>
              <a:chOff x="5335045" y="2227168"/>
              <a:chExt cx="2916000" cy="220602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40" name="Rounded Rectangle 39"/>
              <p:cNvSpPr/>
              <p:nvPr/>
            </p:nvSpPr>
            <p:spPr>
              <a:xfrm>
                <a:off x="5335045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400" dirty="0">
                    <a:solidFill>
                      <a:schemeClr val="bg1">
                        <a:lumMod val="65000"/>
                      </a:schemeClr>
                    </a:solidFill>
                  </a:rPr>
                  <a:t>2.1 Enquadramento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5335045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400" dirty="0">
                    <a:solidFill>
                      <a:schemeClr val="bg1">
                        <a:lumMod val="65000"/>
                      </a:schemeClr>
                    </a:solidFill>
                  </a:rPr>
                  <a:t>2.2 Lançamentos e Registos Contabilísticos</a:t>
                </a: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5335045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400" dirty="0">
                    <a:solidFill>
                      <a:schemeClr val="bg1">
                        <a:lumMod val="65000"/>
                      </a:schemeClr>
                    </a:solidFill>
                  </a:rPr>
                  <a:t>2.3 Normas de Contabilidade Pública</a:t>
                </a: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5335045" y="360425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400" dirty="0">
                    <a:solidFill>
                      <a:schemeClr val="bg1">
                        <a:lumMod val="65000"/>
                      </a:schemeClr>
                    </a:solidFill>
                  </a:rPr>
                  <a:t>2.4 MVP - </a:t>
                </a:r>
                <a:r>
                  <a:rPr lang="pt-PT" sz="1400" i="1" dirty="0" err="1">
                    <a:solidFill>
                      <a:schemeClr val="bg1">
                        <a:lumMod val="65000"/>
                      </a:schemeClr>
                    </a:solidFill>
                  </a:rPr>
                  <a:t>Minimum</a:t>
                </a:r>
                <a:r>
                  <a:rPr lang="pt-PT" sz="1400" i="1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pt-PT" sz="1400" i="1" dirty="0" err="1">
                    <a:solidFill>
                      <a:schemeClr val="bg1">
                        <a:lumMod val="65000"/>
                      </a:schemeClr>
                    </a:solidFill>
                  </a:rPr>
                  <a:t>Viable</a:t>
                </a:r>
                <a:r>
                  <a:rPr lang="pt-PT" sz="1400" i="1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pt-PT" sz="1400" i="1" dirty="0" err="1">
                    <a:solidFill>
                      <a:schemeClr val="bg1">
                        <a:lumMod val="65000"/>
                      </a:schemeClr>
                    </a:solidFill>
                  </a:rPr>
                  <a:t>Product</a:t>
                </a:r>
                <a:endParaRPr lang="pt-PT" sz="1400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5335045" y="4073193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400" dirty="0">
                    <a:solidFill>
                      <a:schemeClr val="bg1">
                        <a:lumMod val="65000"/>
                      </a:schemeClr>
                    </a:solidFill>
                  </a:rPr>
                  <a:t>2.5 Plano de Projeto</a:t>
                </a:r>
              </a:p>
            </p:txBody>
          </p:sp>
        </p:grpSp>
      </p:grpSp>
      <p:sp>
        <p:nvSpPr>
          <p:cNvPr id="17" name="Rectangle 16"/>
          <p:cNvSpPr/>
          <p:nvPr/>
        </p:nvSpPr>
        <p:spPr>
          <a:xfrm>
            <a:off x="323850" y="908397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smtClean="0">
                <a:solidFill>
                  <a:schemeClr val="accent5">
                    <a:lumMod val="75000"/>
                  </a:schemeClr>
                </a:solidFill>
              </a:rPr>
              <a:t>AGENDA:</a:t>
            </a:r>
            <a:endParaRPr lang="pt-PT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6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ctangle 113"/>
          <p:cNvSpPr/>
          <p:nvPr/>
        </p:nvSpPr>
        <p:spPr>
          <a:xfrm>
            <a:off x="323528" y="1889185"/>
            <a:ext cx="1440000" cy="4492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400" b="1" dirty="0">
              <a:solidFill>
                <a:schemeClr val="bg1"/>
              </a:solidFill>
            </a:endParaRP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>
          <a:xfrm>
            <a:off x="8449766" y="6381750"/>
            <a:ext cx="370384" cy="360000"/>
          </a:xfrm>
          <a:prstGeom prst="rect">
            <a:avLst/>
          </a:prstGeom>
        </p:spPr>
        <p:txBody>
          <a:bodyPr/>
          <a:lstStyle/>
          <a:p>
            <a:fld id="{2541492B-3C9D-4956-BFFA-91BD210BDEFF}" type="slidenum">
              <a:rPr lang="pt-PT" smtClean="0"/>
              <a:pPr/>
              <a:t>5</a:t>
            </a:fld>
            <a:endParaRPr lang="pt-PT" dirty="0"/>
          </a:p>
        </p:txBody>
      </p:sp>
      <p:sp>
        <p:nvSpPr>
          <p:cNvPr id="18" name="Rectangle 17"/>
          <p:cNvSpPr/>
          <p:nvPr/>
        </p:nvSpPr>
        <p:spPr>
          <a:xfrm>
            <a:off x="323850" y="476628"/>
            <a:ext cx="424815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3850" y="479669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400" dirty="0" smtClean="0">
                <a:solidFill>
                  <a:schemeClr val="accent5">
                    <a:lumMod val="75000"/>
                  </a:schemeClr>
                </a:solidFill>
              </a:rPr>
              <a:t>1. SICC</a:t>
            </a:r>
            <a:endParaRPr lang="pt-PT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323850" y="908397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smtClean="0">
                <a:solidFill>
                  <a:schemeClr val="accent5">
                    <a:lumMod val="75000"/>
                  </a:schemeClr>
                </a:solidFill>
              </a:rPr>
              <a:t>1.1 O QUE É?</a:t>
            </a:r>
            <a:endParaRPr lang="pt-PT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8" name="Rectangle 113"/>
          <p:cNvSpPr/>
          <p:nvPr/>
        </p:nvSpPr>
        <p:spPr>
          <a:xfrm>
            <a:off x="7380150" y="1889185"/>
            <a:ext cx="1440000" cy="4492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smtClean="0">
                <a:solidFill>
                  <a:srgbClr val="464646"/>
                </a:solidFill>
              </a:rPr>
              <a:t>s</a:t>
            </a:r>
            <a:endParaRPr lang="pt-PT" sz="1200" b="1" dirty="0">
              <a:solidFill>
                <a:srgbClr val="464646"/>
              </a:solidFill>
            </a:endParaRPr>
          </a:p>
        </p:txBody>
      </p:sp>
      <p:sp>
        <p:nvSpPr>
          <p:cNvPr id="211" name="Rectangle 113"/>
          <p:cNvSpPr/>
          <p:nvPr/>
        </p:nvSpPr>
        <p:spPr>
          <a:xfrm>
            <a:off x="7380150" y="1889185"/>
            <a:ext cx="1440000" cy="360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pt-PT" sz="1200" b="1" spc="30" dirty="0" smtClean="0">
                <a:solidFill>
                  <a:schemeClr val="bg1"/>
                </a:solidFill>
              </a:rPr>
              <a:t>Entidades Centrais</a:t>
            </a:r>
          </a:p>
        </p:txBody>
      </p:sp>
      <p:sp>
        <p:nvSpPr>
          <p:cNvPr id="218" name="Rectangle 113"/>
          <p:cNvSpPr/>
          <p:nvPr/>
        </p:nvSpPr>
        <p:spPr>
          <a:xfrm>
            <a:off x="2484000" y="1340768"/>
            <a:ext cx="4176000" cy="5040560"/>
          </a:xfrm>
          <a:prstGeom prst="roundRect">
            <a:avLst>
              <a:gd name="adj" fmla="val 649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400" b="1" dirty="0">
              <a:solidFill>
                <a:schemeClr val="bg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615969" y="5352135"/>
            <a:ext cx="3906614" cy="875978"/>
            <a:chOff x="2615969" y="5217318"/>
            <a:chExt cx="3906614" cy="875978"/>
          </a:xfrm>
        </p:grpSpPr>
        <p:sp>
          <p:nvSpPr>
            <p:cNvPr id="175" name="Rounded Rectangle 174"/>
            <p:cNvSpPr/>
            <p:nvPr/>
          </p:nvSpPr>
          <p:spPr>
            <a:xfrm>
              <a:off x="2615969" y="5217318"/>
              <a:ext cx="3906614" cy="875978"/>
            </a:xfrm>
            <a:prstGeom prst="roundRect">
              <a:avLst>
                <a:gd name="adj" fmla="val 10962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pt-PT" sz="1400" b="1" dirty="0" smtClean="0">
                  <a:solidFill>
                    <a:schemeClr val="accent2"/>
                  </a:solidFill>
                </a:rPr>
                <a:t>Óticas POCMS executadas:</a:t>
              </a:r>
              <a:endParaRPr lang="pt-PT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5291504" y="5526013"/>
              <a:ext cx="1116000" cy="432000"/>
            </a:xfrm>
            <a:prstGeom prst="roundRect">
              <a:avLst/>
            </a:prstGeom>
            <a:solidFill>
              <a:srgbClr val="EF8E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88900" indent="-88900">
                <a:buFont typeface="Wingdings" panose="05000000000000000000" pitchFamily="2" charset="2"/>
                <a:buChar char="ü"/>
              </a:pP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400" dirty="0" smtClean="0">
                  <a:solidFill>
                    <a:schemeClr val="bg1"/>
                  </a:solidFill>
                </a:rPr>
                <a:t>Orçamental</a:t>
              </a:r>
              <a:endParaRPr lang="pt-PT" sz="1200" dirty="0">
                <a:solidFill>
                  <a:schemeClr val="bg1"/>
                </a:solidFill>
              </a:endParaRP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4014000" y="5526013"/>
              <a:ext cx="1116000" cy="432000"/>
            </a:xfrm>
            <a:prstGeom prst="roundRect">
              <a:avLst/>
            </a:prstGeom>
            <a:solidFill>
              <a:srgbClr val="EF8E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88900" indent="-88900">
                <a:buFont typeface="Wingdings" panose="05000000000000000000" pitchFamily="2" charset="2"/>
                <a:buChar char="ü"/>
              </a:pP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400" dirty="0">
                  <a:solidFill>
                    <a:schemeClr val="bg1"/>
                  </a:solidFill>
                </a:rPr>
                <a:t>Patrimonial</a:t>
              </a: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2736497" y="5526013"/>
              <a:ext cx="1116000" cy="432000"/>
            </a:xfrm>
            <a:prstGeom prst="roundRect">
              <a:avLst/>
            </a:prstGeom>
            <a:solidFill>
              <a:srgbClr val="EF8E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88900" indent="-88900">
                <a:buFont typeface="Wingdings" panose="05000000000000000000" pitchFamily="2" charset="2"/>
                <a:buChar char="ü"/>
              </a:pP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400" dirty="0" smtClean="0">
                  <a:solidFill>
                    <a:schemeClr val="bg1"/>
                  </a:solidFill>
                </a:rPr>
                <a:t>Analítica</a:t>
              </a:r>
              <a:endParaRPr lang="pt-PT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1" name="Rounded Rectangle 170"/>
          <p:cNvSpPr/>
          <p:nvPr/>
        </p:nvSpPr>
        <p:spPr>
          <a:xfrm>
            <a:off x="2736497" y="3400451"/>
            <a:ext cx="3671007" cy="432000"/>
          </a:xfrm>
          <a:prstGeom prst="roundRect">
            <a:avLst/>
          </a:prstGeom>
          <a:solidFill>
            <a:srgbClr val="EF8E0C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4500" indent="276225">
              <a:buFont typeface="Wingdings" panose="05000000000000000000" pitchFamily="2" charset="2"/>
              <a:buChar char="ü"/>
            </a:pPr>
            <a:r>
              <a:rPr lang="pt-PT" sz="1400" dirty="0" smtClean="0">
                <a:solidFill>
                  <a:schemeClr val="bg1"/>
                </a:solidFill>
              </a:rPr>
              <a:t>Registos Contabilísticos</a:t>
            </a:r>
            <a:endParaRPr lang="pt-PT" sz="1400" dirty="0">
              <a:solidFill>
                <a:schemeClr val="bg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2736497" y="2749890"/>
            <a:ext cx="3671007" cy="432000"/>
          </a:xfrm>
          <a:prstGeom prst="roundRect">
            <a:avLst/>
          </a:prstGeom>
          <a:solidFill>
            <a:srgbClr val="EF8E0C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4500" indent="276225">
              <a:buFont typeface="Wingdings" panose="05000000000000000000" pitchFamily="2" charset="2"/>
              <a:buChar char="ü"/>
            </a:pPr>
            <a:r>
              <a:rPr lang="pt-PT" sz="1400" dirty="0" smtClean="0">
                <a:solidFill>
                  <a:schemeClr val="bg1"/>
                </a:solidFill>
              </a:rPr>
              <a:t>Gestão Financeira</a:t>
            </a:r>
            <a:endParaRPr lang="pt-PT" sz="1400" dirty="0">
              <a:solidFill>
                <a:schemeClr val="bg1"/>
              </a:solidFill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2736497" y="2099329"/>
            <a:ext cx="3671007" cy="432000"/>
          </a:xfrm>
          <a:prstGeom prst="roundRect">
            <a:avLst/>
          </a:prstGeom>
          <a:solidFill>
            <a:srgbClr val="EF8E0C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4500" indent="276225">
              <a:buFont typeface="Wingdings" panose="05000000000000000000" pitchFamily="2" charset="2"/>
              <a:buChar char="ü"/>
            </a:pPr>
            <a:r>
              <a:rPr lang="pt-PT" sz="1400" dirty="0" smtClean="0">
                <a:solidFill>
                  <a:schemeClr val="bg1"/>
                </a:solidFill>
              </a:rPr>
              <a:t>Gestão Económica</a:t>
            </a:r>
            <a:endParaRPr lang="pt-PT" sz="1400" dirty="0">
              <a:solidFill>
                <a:schemeClr val="bg1"/>
              </a:solidFill>
            </a:endParaRPr>
          </a:p>
        </p:txBody>
      </p:sp>
      <p:sp>
        <p:nvSpPr>
          <p:cNvPr id="210" name="Rectangle 113"/>
          <p:cNvSpPr/>
          <p:nvPr/>
        </p:nvSpPr>
        <p:spPr>
          <a:xfrm>
            <a:off x="2484000" y="1340768"/>
            <a:ext cx="4176000" cy="540000"/>
          </a:xfrm>
          <a:prstGeom prst="roundRect">
            <a:avLst/>
          </a:prstGeom>
          <a:solidFill>
            <a:srgbClr val="E9691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bg1"/>
                </a:solidFill>
              </a:rPr>
              <a:t>SICC</a:t>
            </a:r>
            <a:endParaRPr lang="pt-PT" sz="1600" dirty="0" smtClean="0">
              <a:solidFill>
                <a:schemeClr val="bg1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2736497" y="4051012"/>
            <a:ext cx="3671007" cy="432000"/>
          </a:xfrm>
          <a:prstGeom prst="roundRect">
            <a:avLst/>
          </a:prstGeom>
          <a:solidFill>
            <a:srgbClr val="EF8E0C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4500" indent="276225">
              <a:buFont typeface="Wingdings" panose="05000000000000000000" pitchFamily="2" charset="2"/>
              <a:buChar char="ü"/>
            </a:pPr>
            <a:r>
              <a:rPr lang="pt-PT" sz="1400" dirty="0" smtClean="0">
                <a:solidFill>
                  <a:schemeClr val="bg1"/>
                </a:solidFill>
              </a:rPr>
              <a:t>Reporting</a:t>
            </a:r>
            <a:endParaRPr lang="pt-PT" sz="1400" dirty="0">
              <a:solidFill>
                <a:schemeClr val="bg1"/>
              </a:solidFill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2736497" y="4701573"/>
            <a:ext cx="3671007" cy="432000"/>
          </a:xfrm>
          <a:prstGeom prst="roundRect">
            <a:avLst/>
          </a:prstGeom>
          <a:solidFill>
            <a:srgbClr val="EF8E0C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4500" indent="276225">
              <a:buFont typeface="Wingdings" panose="05000000000000000000" pitchFamily="2" charset="2"/>
              <a:buChar char="ü"/>
            </a:pPr>
            <a:r>
              <a:rPr lang="pt-PT" sz="1400" dirty="0" smtClean="0">
                <a:solidFill>
                  <a:schemeClr val="bg1"/>
                </a:solidFill>
              </a:rPr>
              <a:t>Auditorias</a:t>
            </a:r>
            <a:endParaRPr lang="pt-PT" sz="1400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7470150" y="2564965"/>
            <a:ext cx="1260000" cy="426770"/>
            <a:chOff x="7008231" y="2564960"/>
            <a:chExt cx="1656000" cy="560893"/>
          </a:xfrm>
        </p:grpSpPr>
        <p:sp>
          <p:nvSpPr>
            <p:cNvPr id="246" name="Rectangle 113"/>
            <p:cNvSpPr/>
            <p:nvPr/>
          </p:nvSpPr>
          <p:spPr>
            <a:xfrm>
              <a:off x="7008231" y="2564960"/>
              <a:ext cx="1656000" cy="5608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PT" sz="1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pic>
          <p:nvPicPr>
            <p:cNvPr id="248" name="Picture 6" descr="https://upload.wikimedia.org/wikipedia/commons/thumb/c/cc/Tribunal_de_Contas.svg/1200px-Tribunal_de_Contas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5270" y="2637093"/>
              <a:ext cx="1281922" cy="416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7" name="Rectangle 113"/>
          <p:cNvSpPr/>
          <p:nvPr/>
        </p:nvSpPr>
        <p:spPr>
          <a:xfrm>
            <a:off x="323528" y="1889185"/>
            <a:ext cx="1440000" cy="360000"/>
          </a:xfrm>
          <a:prstGeom prst="roundRect">
            <a:avLst/>
          </a:prstGeom>
          <a:solidFill>
            <a:srgbClr val="8DC03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pt-PT" sz="1200" b="1" dirty="0" smtClean="0">
                <a:solidFill>
                  <a:schemeClr val="bg1"/>
                </a:solidFill>
              </a:rPr>
              <a:t>Entidades de Saúde</a:t>
            </a:r>
            <a:endParaRPr lang="pt-PT" sz="1200" b="1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470150" y="3317909"/>
            <a:ext cx="1260000" cy="426770"/>
            <a:chOff x="7008231" y="3306821"/>
            <a:chExt cx="1656000" cy="560893"/>
          </a:xfrm>
        </p:grpSpPr>
        <p:sp>
          <p:nvSpPr>
            <p:cNvPr id="255" name="Rectangle 113"/>
            <p:cNvSpPr/>
            <p:nvPr/>
          </p:nvSpPr>
          <p:spPr>
            <a:xfrm>
              <a:off x="7008231" y="3306821"/>
              <a:ext cx="1656000" cy="5608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PT" sz="1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pic>
          <p:nvPicPr>
            <p:cNvPr id="1053" name="Picture 8" descr="https://www.portaldocidadao.pt/image/journal/article?img_id=58261404&amp;t=144732991473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5270" y="3353657"/>
              <a:ext cx="1281922" cy="46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7470150" y="4823797"/>
            <a:ext cx="1260000" cy="426770"/>
            <a:chOff x="7008231" y="4790543"/>
            <a:chExt cx="1656000" cy="560893"/>
          </a:xfrm>
        </p:grpSpPr>
        <p:sp>
          <p:nvSpPr>
            <p:cNvPr id="257" name="Rectangle 113"/>
            <p:cNvSpPr/>
            <p:nvPr/>
          </p:nvSpPr>
          <p:spPr>
            <a:xfrm>
              <a:off x="7008231" y="4790543"/>
              <a:ext cx="1656000" cy="5608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PT" sz="1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pic>
          <p:nvPicPr>
            <p:cNvPr id="253" name="Picture 10" descr="http://www2.acss.min-saude.pt/Portals/0/Images/Marca%20Acss/LOGO%20ACSS%20hor%20vert%202015-02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53" t="36805" r="10697" b="36133"/>
            <a:stretch/>
          </p:blipFill>
          <p:spPr bwMode="auto">
            <a:xfrm>
              <a:off x="7195270" y="4910317"/>
              <a:ext cx="1281922" cy="32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7470150" y="4070853"/>
            <a:ext cx="1260000" cy="426770"/>
            <a:chOff x="7008231" y="4048682"/>
            <a:chExt cx="1656000" cy="560893"/>
          </a:xfrm>
        </p:grpSpPr>
        <p:sp>
          <p:nvSpPr>
            <p:cNvPr id="256" name="Rectangle 113"/>
            <p:cNvSpPr/>
            <p:nvPr/>
          </p:nvSpPr>
          <p:spPr>
            <a:xfrm>
              <a:off x="7008231" y="4048682"/>
              <a:ext cx="1656000" cy="5608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PT" sz="1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pic>
          <p:nvPicPr>
            <p:cNvPr id="1055" name="Picture 12" descr="http://online.dgo.pt/Interface/img/logoDGO_transparente_397x80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5270" y="4199966"/>
              <a:ext cx="1281922" cy="258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7470150" y="5576739"/>
            <a:ext cx="1260000" cy="426770"/>
            <a:chOff x="7008231" y="5532403"/>
            <a:chExt cx="1656000" cy="560893"/>
          </a:xfrm>
        </p:grpSpPr>
        <p:sp>
          <p:nvSpPr>
            <p:cNvPr id="265" name="Rectangle 113"/>
            <p:cNvSpPr/>
            <p:nvPr/>
          </p:nvSpPr>
          <p:spPr>
            <a:xfrm>
              <a:off x="7008231" y="5532403"/>
              <a:ext cx="1656000" cy="5608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PT" sz="1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pic>
          <p:nvPicPr>
            <p:cNvPr id="2050" name="Picture 2" descr="https://www.igcp.pt/fotos/editor2/2012/Formularios/IGCP_EPE_6cm_RGB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42" t="27417" r="16828" b="26364"/>
            <a:stretch/>
          </p:blipFill>
          <p:spPr bwMode="auto">
            <a:xfrm>
              <a:off x="7275390" y="5559565"/>
              <a:ext cx="1121682" cy="506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4" descr="Hospital clipart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09" y="5460368"/>
            <a:ext cx="652439" cy="65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" descr="Hospital clipart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53" y="3931664"/>
            <a:ext cx="1131550" cy="114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Left-Right Arrow 15"/>
          <p:cNvSpPr/>
          <p:nvPr/>
        </p:nvSpPr>
        <p:spPr>
          <a:xfrm>
            <a:off x="1853764" y="2893627"/>
            <a:ext cx="540000" cy="288000"/>
          </a:xfrm>
          <a:prstGeom prst="leftRightArrow">
            <a:avLst/>
          </a:prstGeom>
          <a:solidFill>
            <a:srgbClr val="9FCB3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8" name="Left-Right Arrow 117"/>
          <p:cNvSpPr/>
          <p:nvPr/>
        </p:nvSpPr>
        <p:spPr>
          <a:xfrm>
            <a:off x="1853764" y="4211160"/>
            <a:ext cx="540000" cy="288000"/>
          </a:xfrm>
          <a:prstGeom prst="leftRightArrow">
            <a:avLst/>
          </a:prstGeom>
          <a:solidFill>
            <a:srgbClr val="9FCB3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9" name="Left-Right Arrow 118"/>
          <p:cNvSpPr/>
          <p:nvPr/>
        </p:nvSpPr>
        <p:spPr>
          <a:xfrm>
            <a:off x="1853764" y="5646124"/>
            <a:ext cx="540000" cy="288000"/>
          </a:xfrm>
          <a:prstGeom prst="leftRightArrow">
            <a:avLst/>
          </a:prstGeom>
          <a:solidFill>
            <a:srgbClr val="9FCB3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0" name="Left-Right Arrow 129"/>
          <p:cNvSpPr/>
          <p:nvPr/>
        </p:nvSpPr>
        <p:spPr>
          <a:xfrm>
            <a:off x="6750075" y="2634350"/>
            <a:ext cx="540000" cy="288000"/>
          </a:xfrm>
          <a:prstGeom prst="leftRightArrow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1" name="Left-Right Arrow 130"/>
          <p:cNvSpPr/>
          <p:nvPr/>
        </p:nvSpPr>
        <p:spPr>
          <a:xfrm>
            <a:off x="6750075" y="3387294"/>
            <a:ext cx="540000" cy="288000"/>
          </a:xfrm>
          <a:prstGeom prst="leftRightArrow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2" name="Left-Right Arrow 131"/>
          <p:cNvSpPr/>
          <p:nvPr/>
        </p:nvSpPr>
        <p:spPr>
          <a:xfrm>
            <a:off x="6750075" y="4140238"/>
            <a:ext cx="540000" cy="288000"/>
          </a:xfrm>
          <a:prstGeom prst="leftRightArrow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3" name="Left-Right Arrow 132"/>
          <p:cNvSpPr/>
          <p:nvPr/>
        </p:nvSpPr>
        <p:spPr>
          <a:xfrm>
            <a:off x="6750075" y="4893182"/>
            <a:ext cx="540000" cy="288000"/>
          </a:xfrm>
          <a:prstGeom prst="leftRightArrow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4" name="Left-Right Arrow 133"/>
          <p:cNvSpPr/>
          <p:nvPr/>
        </p:nvSpPr>
        <p:spPr>
          <a:xfrm>
            <a:off x="6750075" y="5646124"/>
            <a:ext cx="540000" cy="288000"/>
          </a:xfrm>
          <a:prstGeom prst="leftRightArrow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35" name="Group 134"/>
          <p:cNvGrpSpPr>
            <a:grpSpLocks noChangeAspect="1"/>
          </p:cNvGrpSpPr>
          <p:nvPr/>
        </p:nvGrpSpPr>
        <p:grpSpPr>
          <a:xfrm>
            <a:off x="7920150" y="698526"/>
            <a:ext cx="900000" cy="337898"/>
            <a:chOff x="820953" y="1975885"/>
            <a:chExt cx="7898095" cy="2965283"/>
          </a:xfrm>
        </p:grpSpPr>
        <p:sp>
          <p:nvSpPr>
            <p:cNvPr id="136" name="Rounded Rectangle 135"/>
            <p:cNvSpPr/>
            <p:nvPr/>
          </p:nvSpPr>
          <p:spPr>
            <a:xfrm>
              <a:off x="4939157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bg1">
                      <a:lumMod val="65000"/>
                    </a:schemeClr>
                  </a:solidFill>
                </a:rPr>
                <a:t>2. SNC-AP</a:t>
              </a:r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820953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 smtClean="0">
                  <a:solidFill>
                    <a:schemeClr val="accent5">
                      <a:lumMod val="75000"/>
                    </a:schemeClr>
                  </a:solidFill>
                </a:rPr>
                <a:t>1. SICC</a:t>
              </a:r>
              <a:endParaRPr lang="pt-PT" sz="3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1288694" y="2492896"/>
              <a:ext cx="3312000" cy="1278060"/>
              <a:chOff x="1216691" y="2227168"/>
              <a:chExt cx="2916000" cy="1278060"/>
            </a:xfrm>
          </p:grpSpPr>
          <p:sp>
            <p:nvSpPr>
              <p:cNvPr id="145" name="Rounded Rectangle 144"/>
              <p:cNvSpPr/>
              <p:nvPr/>
            </p:nvSpPr>
            <p:spPr>
              <a:xfrm>
                <a:off x="1216691" y="2227168"/>
                <a:ext cx="2916000" cy="3600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1216691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1216691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407048" y="2492896"/>
              <a:ext cx="3312000" cy="2206025"/>
              <a:chOff x="5335045" y="2227168"/>
              <a:chExt cx="2916000" cy="220602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40" name="Rounded Rectangle 139"/>
              <p:cNvSpPr/>
              <p:nvPr/>
            </p:nvSpPr>
            <p:spPr>
              <a:xfrm>
                <a:off x="5335045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5335045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5335045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5335045" y="360425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5335045" y="4073193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390451" y="2411045"/>
            <a:ext cx="1301229" cy="1253165"/>
            <a:chOff x="341929" y="3629838"/>
            <a:chExt cx="1301229" cy="1253165"/>
          </a:xfrm>
        </p:grpSpPr>
        <p:pic>
          <p:nvPicPr>
            <p:cNvPr id="151" name="Picture 4" descr="Hospital clipart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29" y="3629838"/>
              <a:ext cx="652439" cy="659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4" descr="Hospital clipart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719" y="3629838"/>
              <a:ext cx="652439" cy="659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4" descr="Hospital clipart 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68" y="3739184"/>
              <a:ext cx="1131550" cy="1143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7075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9" t="5541" r="10162" b="15354"/>
          <a:stretch/>
        </p:blipFill>
        <p:spPr>
          <a:xfrm>
            <a:off x="323528" y="1340768"/>
            <a:ext cx="8496944" cy="5040560"/>
          </a:xfrm>
          <a:prstGeom prst="roundRect">
            <a:avLst>
              <a:gd name="adj" fmla="val 201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492B-3C9D-4956-BFFA-91BD210BDEFF}" type="slidenum">
              <a:rPr lang="pt-PT" smtClean="0"/>
              <a:pPr/>
              <a:t>6</a:t>
            </a:fld>
            <a:endParaRPr lang="pt-PT" dirty="0"/>
          </a:p>
        </p:txBody>
      </p:sp>
      <p:sp>
        <p:nvSpPr>
          <p:cNvPr id="85" name="Rectangle 84"/>
          <p:cNvSpPr/>
          <p:nvPr/>
        </p:nvSpPr>
        <p:spPr>
          <a:xfrm>
            <a:off x="323850" y="908397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smtClean="0">
                <a:solidFill>
                  <a:schemeClr val="accent5">
                    <a:lumMod val="75000"/>
                  </a:schemeClr>
                </a:solidFill>
              </a:rPr>
              <a:t>1.2 QUEM UTILIZA?</a:t>
            </a:r>
            <a:endParaRPr lang="pt-PT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67544" y="1772816"/>
            <a:ext cx="2520323" cy="4608512"/>
            <a:chOff x="467501" y="1772816"/>
            <a:chExt cx="2520323" cy="4608512"/>
          </a:xfrm>
        </p:grpSpPr>
        <p:sp>
          <p:nvSpPr>
            <p:cNvPr id="115" name="Rounded Rectangle 114"/>
            <p:cNvSpPr/>
            <p:nvPr/>
          </p:nvSpPr>
          <p:spPr>
            <a:xfrm>
              <a:off x="467501" y="5022270"/>
              <a:ext cx="2520000" cy="1359058"/>
            </a:xfrm>
            <a:prstGeom prst="roundRect">
              <a:avLst>
                <a:gd name="adj" fmla="val 886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108000" rtlCol="0" anchor="ctr"/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pt-PT" sz="1200" dirty="0" smtClean="0">
                  <a:solidFill>
                    <a:schemeClr val="accent5">
                      <a:lumMod val="75000"/>
                    </a:schemeClr>
                  </a:solidFill>
                </a:rPr>
                <a:t>Alto Minho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pt-PT" sz="1200" dirty="0">
                  <a:solidFill>
                    <a:schemeClr val="accent5">
                      <a:lumMod val="75000"/>
                    </a:schemeClr>
                  </a:solidFill>
                </a:rPr>
                <a:t>Baixo Alentejo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pt-PT" sz="1200" dirty="0">
                  <a:solidFill>
                    <a:schemeClr val="accent5">
                      <a:lumMod val="75000"/>
                    </a:schemeClr>
                  </a:solidFill>
                </a:rPr>
                <a:t>Castelo </a:t>
              </a:r>
              <a:r>
                <a:rPr lang="pt-PT" sz="1200" dirty="0" smtClean="0">
                  <a:solidFill>
                    <a:schemeClr val="accent5">
                      <a:lumMod val="75000"/>
                    </a:schemeClr>
                  </a:solidFill>
                </a:rPr>
                <a:t>Branco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pt-PT" sz="1200" dirty="0" smtClean="0">
                  <a:solidFill>
                    <a:schemeClr val="accent5">
                      <a:lumMod val="75000"/>
                    </a:schemeClr>
                  </a:solidFill>
                </a:rPr>
                <a:t>Guarda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pt-PT" sz="1200" dirty="0" smtClean="0">
                  <a:solidFill>
                    <a:schemeClr val="accent5">
                      <a:lumMod val="75000"/>
                    </a:schemeClr>
                  </a:solidFill>
                </a:rPr>
                <a:t>Litoral Alentejano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pt-PT" sz="1200" dirty="0" smtClean="0">
                  <a:solidFill>
                    <a:schemeClr val="accent5">
                      <a:lumMod val="75000"/>
                    </a:schemeClr>
                  </a:solidFill>
                </a:rPr>
                <a:t>Norte Alentejano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pt-PT" sz="1200" dirty="0" smtClean="0">
                  <a:solidFill>
                    <a:schemeClr val="accent5">
                      <a:lumMod val="75000"/>
                    </a:schemeClr>
                  </a:solidFill>
                </a:rPr>
                <a:t>Nordeste</a:t>
              </a:r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467823" y="4797152"/>
              <a:ext cx="2520000" cy="216024"/>
            </a:xfrm>
            <a:prstGeom prst="roundRect">
              <a:avLst/>
            </a:prstGeom>
            <a:solidFill>
              <a:srgbClr val="F2B71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1200" dirty="0">
                  <a:solidFill>
                    <a:srgbClr val="2F5597"/>
                  </a:solidFill>
                </a:rPr>
                <a:t>7 Unidades Locais de Saúde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67824" y="1988840"/>
              <a:ext cx="2520000" cy="27777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108000" rtlCol="0" anchor="ctr"/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pt-PT" sz="1200" dirty="0" smtClean="0">
                  <a:solidFill>
                    <a:schemeClr val="accent5">
                      <a:lumMod val="75000"/>
                    </a:schemeClr>
                  </a:solidFill>
                </a:rPr>
                <a:t>Alto Ave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pt-PT" sz="1200" dirty="0">
                  <a:solidFill>
                    <a:schemeClr val="accent5">
                      <a:lumMod val="75000"/>
                    </a:schemeClr>
                  </a:solidFill>
                </a:rPr>
                <a:t>Baixo </a:t>
              </a:r>
              <a:r>
                <a:rPr lang="pt-PT" sz="1200" dirty="0" smtClean="0">
                  <a:solidFill>
                    <a:schemeClr val="accent5">
                      <a:lumMod val="75000"/>
                    </a:schemeClr>
                  </a:solidFill>
                </a:rPr>
                <a:t>Vouga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pt-PT" sz="1200" dirty="0">
                  <a:solidFill>
                    <a:schemeClr val="accent5">
                      <a:lumMod val="75000"/>
                    </a:schemeClr>
                  </a:solidFill>
                </a:rPr>
                <a:t>Cova da </a:t>
              </a:r>
              <a:r>
                <a:rPr lang="pt-PT" sz="1200" dirty="0" smtClean="0">
                  <a:solidFill>
                    <a:schemeClr val="accent5">
                      <a:lumMod val="75000"/>
                    </a:schemeClr>
                  </a:solidFill>
                </a:rPr>
                <a:t>Beira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pt-PT" sz="1200" dirty="0" smtClean="0">
                  <a:solidFill>
                    <a:schemeClr val="accent5">
                      <a:lumMod val="75000"/>
                    </a:schemeClr>
                  </a:solidFill>
                </a:rPr>
                <a:t>Entre </a:t>
              </a:r>
              <a:r>
                <a:rPr lang="pt-PT" sz="1200" dirty="0">
                  <a:solidFill>
                    <a:schemeClr val="accent5">
                      <a:lumMod val="75000"/>
                    </a:schemeClr>
                  </a:solidFill>
                </a:rPr>
                <a:t>Douro e </a:t>
              </a:r>
              <a:r>
                <a:rPr lang="pt-PT" sz="1200" dirty="0" smtClean="0">
                  <a:solidFill>
                    <a:schemeClr val="accent5">
                      <a:lumMod val="75000"/>
                    </a:schemeClr>
                  </a:solidFill>
                </a:rPr>
                <a:t>Vouga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pt-PT" sz="1200" dirty="0" smtClean="0">
                  <a:solidFill>
                    <a:schemeClr val="accent5">
                      <a:lumMod val="75000"/>
                    </a:schemeClr>
                  </a:solidFill>
                </a:rPr>
                <a:t>Médio Ave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pt-PT" sz="1200" dirty="0" smtClean="0">
                  <a:solidFill>
                    <a:schemeClr val="accent5">
                      <a:lumMod val="75000"/>
                    </a:schemeClr>
                  </a:solidFill>
                </a:rPr>
                <a:t>Médio Tejo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pt-PT" sz="1200" dirty="0" smtClean="0">
                  <a:solidFill>
                    <a:schemeClr val="accent5">
                      <a:lumMod val="75000"/>
                    </a:schemeClr>
                  </a:solidFill>
                </a:rPr>
                <a:t>Oeste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pt-PT" sz="1200" dirty="0" smtClean="0">
                  <a:solidFill>
                    <a:schemeClr val="accent5">
                      <a:lumMod val="75000"/>
                    </a:schemeClr>
                  </a:solidFill>
                </a:rPr>
                <a:t>Porto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pt-PT" sz="1200" dirty="0">
                  <a:solidFill>
                    <a:schemeClr val="accent5">
                      <a:lumMod val="75000"/>
                    </a:schemeClr>
                  </a:solidFill>
                </a:rPr>
                <a:t>Póvoa do Varzim-Vila do </a:t>
              </a:r>
              <a:r>
                <a:rPr lang="pt-PT" sz="1200" dirty="0" smtClean="0">
                  <a:solidFill>
                    <a:schemeClr val="accent5">
                      <a:lumMod val="75000"/>
                    </a:schemeClr>
                  </a:solidFill>
                </a:rPr>
                <a:t>Conde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pt-PT" sz="1200" dirty="0" smtClean="0">
                  <a:solidFill>
                    <a:schemeClr val="accent5">
                      <a:lumMod val="75000"/>
                    </a:schemeClr>
                  </a:solidFill>
                </a:rPr>
                <a:t>Psiquiátrico de Lisboa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pt-PT" sz="1200" dirty="0" smtClean="0">
                  <a:solidFill>
                    <a:schemeClr val="accent5">
                      <a:lumMod val="75000"/>
                    </a:schemeClr>
                  </a:solidFill>
                </a:rPr>
                <a:t>São João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pt-PT" sz="1200" dirty="0">
                  <a:solidFill>
                    <a:schemeClr val="accent5">
                      <a:lumMod val="75000"/>
                    </a:schemeClr>
                  </a:solidFill>
                </a:rPr>
                <a:t>Tâmega e </a:t>
              </a:r>
              <a:r>
                <a:rPr lang="pt-PT" sz="1200" dirty="0" smtClean="0">
                  <a:solidFill>
                    <a:schemeClr val="accent5">
                      <a:lumMod val="75000"/>
                    </a:schemeClr>
                  </a:solidFill>
                </a:rPr>
                <a:t>Sousa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pt-PT" sz="1200" dirty="0" smtClean="0">
                  <a:solidFill>
                    <a:schemeClr val="accent5">
                      <a:lumMod val="75000"/>
                    </a:schemeClr>
                  </a:solidFill>
                </a:rPr>
                <a:t>Tondela-Viseu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pt-PT" sz="1200" dirty="0">
                  <a:solidFill>
                    <a:schemeClr val="accent5">
                      <a:lumMod val="75000"/>
                    </a:schemeClr>
                  </a:solidFill>
                </a:rPr>
                <a:t>Trás os Montes e Alto </a:t>
              </a:r>
              <a:r>
                <a:rPr lang="pt-PT" sz="1200" dirty="0" smtClean="0">
                  <a:solidFill>
                    <a:schemeClr val="accent5">
                      <a:lumMod val="75000"/>
                    </a:schemeClr>
                  </a:solidFill>
                </a:rPr>
                <a:t>Douro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pt-PT" sz="1200" dirty="0">
                  <a:solidFill>
                    <a:schemeClr val="accent5">
                      <a:lumMod val="75000"/>
                    </a:schemeClr>
                  </a:solidFill>
                </a:rPr>
                <a:t>Vila Nova de </a:t>
              </a:r>
              <a:r>
                <a:rPr lang="pt-PT" sz="1200" dirty="0" smtClean="0">
                  <a:solidFill>
                    <a:schemeClr val="accent5">
                      <a:lumMod val="75000"/>
                    </a:schemeClr>
                  </a:solidFill>
                </a:rPr>
                <a:t>Gaia/Espinho</a:t>
              </a:r>
              <a:endParaRPr lang="pt-PT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467823" y="1772816"/>
              <a:ext cx="2520000" cy="216024"/>
            </a:xfrm>
            <a:prstGeom prst="roundRect">
              <a:avLst/>
            </a:prstGeom>
            <a:solidFill>
              <a:srgbClr val="F2B71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1200" dirty="0" smtClean="0">
                  <a:solidFill>
                    <a:srgbClr val="2F5597"/>
                  </a:solidFill>
                </a:rPr>
                <a:t>15 Centros Hospitalares</a:t>
              </a:r>
              <a:endParaRPr lang="pt-PT" sz="1200" dirty="0">
                <a:solidFill>
                  <a:srgbClr val="2F5597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03685" y="1772816"/>
            <a:ext cx="2700000" cy="4559732"/>
            <a:chOff x="3204168" y="1772816"/>
            <a:chExt cx="2700000" cy="4559732"/>
          </a:xfrm>
        </p:grpSpPr>
        <p:sp>
          <p:nvSpPr>
            <p:cNvPr id="117" name="Rectangle 116"/>
            <p:cNvSpPr/>
            <p:nvPr/>
          </p:nvSpPr>
          <p:spPr>
            <a:xfrm>
              <a:off x="3204168" y="3501953"/>
              <a:ext cx="2520000" cy="68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108000" rtlCol="0" anchor="ctr"/>
            <a:lstStyle/>
            <a:p>
              <a:pPr marL="17145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pt-PT" sz="1200" dirty="0" smtClean="0">
                  <a:solidFill>
                    <a:schemeClr val="accent5">
                      <a:lumMod val="75000"/>
                    </a:schemeClr>
                  </a:solidFill>
                </a:rPr>
                <a:t>Alentejo</a:t>
              </a:r>
            </a:p>
            <a:p>
              <a:pPr marL="17145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pt-PT" sz="1200" dirty="0" smtClean="0">
                  <a:solidFill>
                    <a:schemeClr val="accent5">
                      <a:lumMod val="75000"/>
                    </a:schemeClr>
                  </a:solidFill>
                </a:rPr>
                <a:t>Algarve</a:t>
              </a:r>
            </a:p>
            <a:p>
              <a:pPr marL="17145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pt-PT" sz="1200" dirty="0" smtClean="0">
                  <a:solidFill>
                    <a:schemeClr val="accent5">
                      <a:lumMod val="75000"/>
                    </a:schemeClr>
                  </a:solidFill>
                </a:rPr>
                <a:t>Centro</a:t>
              </a:r>
            </a:p>
            <a:p>
              <a:pPr marL="17145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pt-PT" sz="1200" dirty="0" smtClean="0">
                  <a:solidFill>
                    <a:schemeClr val="accent5">
                      <a:lumMod val="75000"/>
                    </a:schemeClr>
                  </a:solidFill>
                </a:rPr>
                <a:t>Norte</a:t>
              </a:r>
              <a:endParaRPr lang="pt-PT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3204168" y="3201566"/>
              <a:ext cx="2700000" cy="216024"/>
            </a:xfrm>
            <a:prstGeom prst="roundRect">
              <a:avLst/>
            </a:prstGeom>
            <a:solidFill>
              <a:srgbClr val="F2B71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1200" spc="-40" dirty="0">
                  <a:solidFill>
                    <a:srgbClr val="2F5597"/>
                  </a:solidFill>
                </a:rPr>
                <a:t>4 </a:t>
              </a:r>
              <a:r>
                <a:rPr lang="pt-PT" sz="1200" dirty="0" smtClean="0">
                  <a:solidFill>
                    <a:srgbClr val="2F5597"/>
                  </a:solidFill>
                </a:rPr>
                <a:t>Administrações </a:t>
              </a:r>
              <a:r>
                <a:rPr lang="pt-PT" sz="1200" dirty="0">
                  <a:solidFill>
                    <a:srgbClr val="2F5597"/>
                  </a:solidFill>
                </a:rPr>
                <a:t>Regionais de Saúde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204168" y="2073203"/>
              <a:ext cx="2700000" cy="104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108000" rtlCol="0" anchor="ctr"/>
            <a:lstStyle/>
            <a:p>
              <a:pPr marL="17145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pt-PT" sz="1100" dirty="0" smtClean="0">
                  <a:solidFill>
                    <a:schemeClr val="accent5">
                      <a:lumMod val="75000"/>
                    </a:schemeClr>
                  </a:solidFill>
                </a:rPr>
                <a:t>Magalhães Lemos - Porto</a:t>
              </a:r>
            </a:p>
            <a:p>
              <a:pPr marL="17145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pt-PT" sz="1100" dirty="0" smtClean="0">
                  <a:solidFill>
                    <a:schemeClr val="accent5">
                      <a:lumMod val="75000"/>
                    </a:schemeClr>
                  </a:solidFill>
                </a:rPr>
                <a:t>Santa Maria Maior – Barcelos</a:t>
              </a:r>
            </a:p>
            <a:p>
              <a:pPr marL="17145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pt-PT" sz="1100" dirty="0" smtClean="0">
                  <a:solidFill>
                    <a:schemeClr val="accent5">
                      <a:lumMod val="75000"/>
                    </a:schemeClr>
                  </a:solidFill>
                </a:rPr>
                <a:t>Figueira da Foz</a:t>
              </a:r>
            </a:p>
            <a:p>
              <a:pPr marL="17145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pt-PT" sz="1100" dirty="0" smtClean="0">
                  <a:solidFill>
                    <a:schemeClr val="accent5">
                      <a:lumMod val="75000"/>
                    </a:schemeClr>
                  </a:solidFill>
                </a:rPr>
                <a:t>Arcebispo João Crisóstomo – Cantanhede</a:t>
              </a:r>
            </a:p>
            <a:p>
              <a:pPr marL="17145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pt-PT" sz="1100" dirty="0" smtClean="0">
                  <a:solidFill>
                    <a:schemeClr val="accent5">
                      <a:lumMod val="75000"/>
                    </a:schemeClr>
                  </a:solidFill>
                </a:rPr>
                <a:t>Santarém</a:t>
              </a:r>
            </a:p>
            <a:p>
              <a:pPr marL="17145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pt-PT" sz="1100" dirty="0" smtClean="0">
                  <a:solidFill>
                    <a:schemeClr val="accent5">
                      <a:lumMod val="75000"/>
                    </a:schemeClr>
                  </a:solidFill>
                </a:rPr>
                <a:t>Francisco Zagalo – Ovar</a:t>
              </a: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3204168" y="1772816"/>
              <a:ext cx="2700000" cy="216024"/>
            </a:xfrm>
            <a:prstGeom prst="roundRect">
              <a:avLst/>
            </a:prstGeom>
            <a:solidFill>
              <a:srgbClr val="F2B71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1200" dirty="0">
                  <a:solidFill>
                    <a:srgbClr val="2F5597"/>
                  </a:solidFill>
                </a:rPr>
                <a:t>6 Hospitais</a:t>
              </a: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3204168" y="5339066"/>
              <a:ext cx="2700000" cy="225119"/>
            </a:xfrm>
            <a:prstGeom prst="roundRect">
              <a:avLst/>
            </a:prstGeom>
            <a:solidFill>
              <a:srgbClr val="F2B71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1200" dirty="0">
                  <a:solidFill>
                    <a:srgbClr val="2F5597"/>
                  </a:solidFill>
                </a:rPr>
                <a:t>2 Outras entidades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204168" y="5648548"/>
              <a:ext cx="2700000" cy="68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108000" rtlCol="0" anchor="ctr"/>
            <a:lstStyle/>
            <a:p>
              <a:pPr marL="17145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pt-PT" sz="1200" dirty="0" smtClean="0">
                  <a:solidFill>
                    <a:schemeClr val="accent5">
                      <a:lumMod val="75000"/>
                    </a:schemeClr>
                  </a:solidFill>
                </a:rPr>
                <a:t>Administração Central do Sistema de Saúde</a:t>
              </a:r>
            </a:p>
            <a:p>
              <a:pPr marL="17145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pt-PT" sz="1200" dirty="0" smtClean="0">
                  <a:solidFill>
                    <a:schemeClr val="accent5">
                      <a:lumMod val="75000"/>
                    </a:schemeClr>
                  </a:solidFill>
                </a:rPr>
                <a:t>Centro de Medicina de Reabilitação Dr. Rovisco Pais</a:t>
              </a:r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3204168" y="4270316"/>
              <a:ext cx="2700000" cy="216024"/>
            </a:xfrm>
            <a:prstGeom prst="roundRect">
              <a:avLst/>
            </a:prstGeom>
            <a:solidFill>
              <a:srgbClr val="F2B71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1200" dirty="0">
                  <a:solidFill>
                    <a:srgbClr val="2F5597"/>
                  </a:solidFill>
                </a:rPr>
                <a:t>4 Institutos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204168" y="4570703"/>
              <a:ext cx="2700000" cy="68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108000" rtlCol="0" anchor="ctr"/>
            <a:lstStyle/>
            <a:p>
              <a:pPr marL="17145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pt-PT" sz="1200" spc="-40" dirty="0" smtClean="0">
                  <a:solidFill>
                    <a:schemeClr val="accent5">
                      <a:lumMod val="75000"/>
                    </a:schemeClr>
                  </a:solidFill>
                </a:rPr>
                <a:t>Português</a:t>
              </a:r>
              <a:r>
                <a:rPr lang="pt-PT" sz="1200" dirty="0" smtClean="0">
                  <a:solidFill>
                    <a:schemeClr val="accent5">
                      <a:lumMod val="75000"/>
                    </a:schemeClr>
                  </a:solidFill>
                </a:rPr>
                <a:t> de Oncologia </a:t>
              </a:r>
              <a:r>
                <a:rPr lang="pt-PT" sz="1200" dirty="0">
                  <a:solidFill>
                    <a:schemeClr val="accent5">
                      <a:lumMod val="75000"/>
                    </a:schemeClr>
                  </a:solidFill>
                </a:rPr>
                <a:t>– Lisboa</a:t>
              </a:r>
            </a:p>
            <a:p>
              <a:pPr marL="17145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pt-PT" sz="1200" spc="-40" dirty="0" smtClean="0">
                  <a:solidFill>
                    <a:schemeClr val="accent5">
                      <a:lumMod val="75000"/>
                    </a:schemeClr>
                  </a:solidFill>
                </a:rPr>
                <a:t>Português</a:t>
              </a:r>
              <a:r>
                <a:rPr lang="pt-PT" sz="1200" dirty="0" smtClean="0">
                  <a:solidFill>
                    <a:schemeClr val="accent5">
                      <a:lumMod val="75000"/>
                    </a:schemeClr>
                  </a:solidFill>
                </a:rPr>
                <a:t> do Sangue </a:t>
              </a:r>
              <a:r>
                <a:rPr lang="pt-PT" sz="1200" dirty="0">
                  <a:solidFill>
                    <a:schemeClr val="accent5">
                      <a:lumMod val="75000"/>
                    </a:schemeClr>
                  </a:solidFill>
                </a:rPr>
                <a:t>e Transplantação</a:t>
              </a:r>
            </a:p>
            <a:p>
              <a:pPr marL="171450" indent="-171450">
                <a:lnSpc>
                  <a:spcPts val="1600"/>
                </a:lnSpc>
                <a:buFont typeface="Wingdings" panose="05000000000000000000" pitchFamily="2" charset="2"/>
                <a:buChar char="ü"/>
              </a:pPr>
              <a:r>
                <a:rPr lang="pt-PT" sz="1200" dirty="0" err="1" smtClean="0">
                  <a:solidFill>
                    <a:schemeClr val="accent5">
                      <a:lumMod val="75000"/>
                    </a:schemeClr>
                  </a:solidFill>
                </a:rPr>
                <a:t>Nac</a:t>
              </a:r>
              <a:r>
                <a:rPr lang="pt-PT" sz="1200" dirty="0" smtClean="0">
                  <a:solidFill>
                    <a:schemeClr val="accent5">
                      <a:lumMod val="75000"/>
                    </a:schemeClr>
                  </a:solidFill>
                </a:rPr>
                <a:t>. de Saúde Doutor </a:t>
              </a:r>
              <a:r>
                <a:rPr lang="pt-PT" sz="1200" dirty="0">
                  <a:solidFill>
                    <a:schemeClr val="accent5">
                      <a:lumMod val="75000"/>
                    </a:schemeClr>
                  </a:solidFill>
                </a:rPr>
                <a:t>Ricardo Jorge</a:t>
              </a:r>
            </a:p>
            <a:p>
              <a:pPr marL="17145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pt-PT" sz="1200" dirty="0">
                  <a:solidFill>
                    <a:schemeClr val="accent5">
                      <a:lumMod val="75000"/>
                    </a:schemeClr>
                  </a:solidFill>
                </a:rPr>
                <a:t>Oftalmológico Gama </a:t>
              </a:r>
              <a:r>
                <a:rPr lang="pt-PT" sz="1200" dirty="0" smtClean="0">
                  <a:solidFill>
                    <a:schemeClr val="accent5">
                      <a:lumMod val="75000"/>
                    </a:schemeClr>
                  </a:solidFill>
                </a:rPr>
                <a:t>Pinto</a:t>
              </a:r>
              <a:endParaRPr lang="pt-PT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323850" y="1349862"/>
            <a:ext cx="8496300" cy="5040560"/>
          </a:xfrm>
          <a:prstGeom prst="roundRect">
            <a:avLst>
              <a:gd name="adj" fmla="val 2608"/>
            </a:avLst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323850" y="1340768"/>
            <a:ext cx="8496300" cy="364023"/>
          </a:xfrm>
          <a:prstGeom prst="roundRect">
            <a:avLst/>
          </a:prstGeom>
          <a:solidFill>
            <a:srgbClr val="E9691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bg1"/>
                </a:solidFill>
              </a:rPr>
              <a:t>70% das instituições do SNS</a:t>
            </a:r>
            <a:endParaRPr lang="pt-PT" sz="1400" b="1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hlinkClick r:id="rId3" action="ppaction://hlinksldjump"/>
          </p:cNvPr>
          <p:cNvSpPr/>
          <p:nvPr/>
        </p:nvSpPr>
        <p:spPr>
          <a:xfrm>
            <a:off x="8611905" y="6172776"/>
            <a:ext cx="136559" cy="136544"/>
          </a:xfrm>
          <a:prstGeom prst="ellips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PT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pt-PT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91357" y="6488772"/>
            <a:ext cx="1872208" cy="288032"/>
            <a:chOff x="6584896" y="6488772"/>
            <a:chExt cx="1872208" cy="28803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4896" y="6488772"/>
              <a:ext cx="288032" cy="288032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6728912" y="6542768"/>
              <a:ext cx="1728192" cy="18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800" dirty="0" smtClean="0">
                  <a:solidFill>
                    <a:schemeClr val="bg1">
                      <a:lumMod val="50000"/>
                    </a:schemeClr>
                  </a:solidFill>
                </a:rPr>
                <a:t>- Entidade de Saúde com SICC</a:t>
              </a:r>
              <a:endParaRPr lang="pt-PT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0" name="Rectangle 49"/>
          <p:cNvSpPr/>
          <p:nvPr/>
        </p:nvSpPr>
        <p:spPr>
          <a:xfrm>
            <a:off x="323850" y="479669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400" dirty="0" smtClean="0">
                <a:solidFill>
                  <a:schemeClr val="accent5">
                    <a:lumMod val="75000"/>
                  </a:schemeClr>
                </a:solidFill>
              </a:rPr>
              <a:t>1. SICC</a:t>
            </a:r>
            <a:endParaRPr lang="pt-PT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51" name="Group 50"/>
          <p:cNvGrpSpPr>
            <a:grpSpLocks noChangeAspect="1"/>
          </p:cNvGrpSpPr>
          <p:nvPr/>
        </p:nvGrpSpPr>
        <p:grpSpPr>
          <a:xfrm>
            <a:off x="7920150" y="698526"/>
            <a:ext cx="900000" cy="337898"/>
            <a:chOff x="820953" y="1975885"/>
            <a:chExt cx="7898095" cy="2965283"/>
          </a:xfrm>
        </p:grpSpPr>
        <p:sp>
          <p:nvSpPr>
            <p:cNvPr id="52" name="Rounded Rectangle 51"/>
            <p:cNvSpPr/>
            <p:nvPr/>
          </p:nvSpPr>
          <p:spPr>
            <a:xfrm>
              <a:off x="4939157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bg1">
                      <a:lumMod val="65000"/>
                    </a:schemeClr>
                  </a:solidFill>
                </a:rPr>
                <a:t>2. SNC-AP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820953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 smtClean="0">
                  <a:solidFill>
                    <a:schemeClr val="accent5">
                      <a:lumMod val="75000"/>
                    </a:schemeClr>
                  </a:solidFill>
                </a:rPr>
                <a:t>1. SICC</a:t>
              </a:r>
              <a:endParaRPr lang="pt-PT" sz="3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1288694" y="2492896"/>
              <a:ext cx="3312000" cy="1278060"/>
              <a:chOff x="1216691" y="2227168"/>
              <a:chExt cx="2916000" cy="1278060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1216691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1216691" y="2686198"/>
                <a:ext cx="2916000" cy="3600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216691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5407048" y="2492896"/>
              <a:ext cx="3312000" cy="2206025"/>
              <a:chOff x="5335045" y="2227168"/>
              <a:chExt cx="2916000" cy="220602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56" name="Rounded Rectangle 55"/>
              <p:cNvSpPr/>
              <p:nvPr/>
            </p:nvSpPr>
            <p:spPr>
              <a:xfrm>
                <a:off x="5335045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5335045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5335045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5335045" y="360425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5335045" y="4073193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822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/>
          <p:nvPr/>
        </p:nvSpPr>
        <p:spPr bwMode="auto">
          <a:xfrm>
            <a:off x="323850" y="1341438"/>
            <a:ext cx="8496300" cy="5040313"/>
          </a:xfrm>
          <a:prstGeom prst="roundRect">
            <a:avLst>
              <a:gd name="adj" fmla="val 4742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323850" y="479669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400" dirty="0" smtClean="0">
                <a:solidFill>
                  <a:schemeClr val="accent5">
                    <a:lumMod val="75000"/>
                  </a:schemeClr>
                </a:solidFill>
              </a:rPr>
              <a:t>1. SICC</a:t>
            </a:r>
            <a:endParaRPr lang="pt-PT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492B-3C9D-4956-BFFA-91BD210BDEFF}" type="slidenum">
              <a:rPr lang="pt-PT" smtClean="0"/>
              <a:pPr/>
              <a:t>7</a:t>
            </a:fld>
            <a:endParaRPr lang="pt-PT" dirty="0"/>
          </a:p>
        </p:txBody>
      </p:sp>
      <p:sp>
        <p:nvSpPr>
          <p:cNvPr id="15" name="Rectangle 14"/>
          <p:cNvSpPr/>
          <p:nvPr/>
        </p:nvSpPr>
        <p:spPr>
          <a:xfrm>
            <a:off x="323850" y="908397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smtClean="0">
                <a:solidFill>
                  <a:schemeClr val="accent5">
                    <a:lumMod val="75000"/>
                  </a:schemeClr>
                </a:solidFill>
              </a:rPr>
              <a:t>1.3 </a:t>
            </a:r>
            <a:r>
              <a:rPr lang="pt-PT" dirty="0">
                <a:solidFill>
                  <a:schemeClr val="accent5">
                    <a:lumMod val="75000"/>
                  </a:schemeClr>
                </a:solidFill>
              </a:rPr>
              <a:t>INDICADORES DE 2016 EM </a:t>
            </a:r>
            <a:r>
              <a:rPr lang="pt-PT" b="1" dirty="0">
                <a:solidFill>
                  <a:schemeClr val="accent5">
                    <a:lumMod val="75000"/>
                  </a:schemeClr>
                </a:solidFill>
              </a:rPr>
              <a:t>TEMPO REAL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38" t="11074" r="10227" b="14880"/>
          <a:stretch/>
        </p:blipFill>
        <p:spPr>
          <a:xfrm>
            <a:off x="3555105" y="1848747"/>
            <a:ext cx="2018837" cy="4038118"/>
          </a:xfrm>
          <a:prstGeom prst="roundRect">
            <a:avLst>
              <a:gd name="adj" fmla="val 16667"/>
            </a:avLst>
          </a:prstGeom>
          <a:ln w="12700">
            <a:solidFill>
              <a:schemeClr val="accent4">
                <a:lumMod val="50000"/>
              </a:schemeClr>
            </a:solidFill>
          </a:ln>
          <a:effectLst/>
        </p:spPr>
      </p:pic>
      <p:cxnSp>
        <p:nvCxnSpPr>
          <p:cNvPr id="98" name="Elbow Connector 97"/>
          <p:cNvCxnSpPr>
            <a:stCxn id="19" idx="1"/>
            <a:endCxn id="17" idx="3"/>
          </p:cNvCxnSpPr>
          <p:nvPr/>
        </p:nvCxnSpPr>
        <p:spPr>
          <a:xfrm rot="10800000" flipV="1">
            <a:off x="5573942" y="1977584"/>
            <a:ext cx="351354" cy="1890221"/>
          </a:xfrm>
          <a:prstGeom prst="bentConnector3">
            <a:avLst>
              <a:gd name="adj1" fmla="val 50000"/>
            </a:avLst>
          </a:prstGeom>
          <a:ln w="12700">
            <a:solidFill>
              <a:srgbClr val="004C4F"/>
            </a:solidFill>
            <a:head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123" idx="3"/>
            <a:endCxn id="17" idx="1"/>
          </p:cNvCxnSpPr>
          <p:nvPr/>
        </p:nvCxnSpPr>
        <p:spPr>
          <a:xfrm>
            <a:off x="3211204" y="3233505"/>
            <a:ext cx="343901" cy="634301"/>
          </a:xfrm>
          <a:prstGeom prst="bentConnector3">
            <a:avLst>
              <a:gd name="adj1" fmla="val 50000"/>
            </a:avLst>
          </a:prstGeom>
          <a:ln w="12700">
            <a:solidFill>
              <a:srgbClr val="004C4F"/>
            </a:solidFill>
            <a:head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166" idx="3"/>
            <a:endCxn id="17" idx="1"/>
          </p:cNvCxnSpPr>
          <p:nvPr/>
        </p:nvCxnSpPr>
        <p:spPr>
          <a:xfrm flipV="1">
            <a:off x="3211204" y="3867806"/>
            <a:ext cx="343901" cy="620754"/>
          </a:xfrm>
          <a:prstGeom prst="bentConnector3">
            <a:avLst>
              <a:gd name="adj1" fmla="val 50000"/>
            </a:avLst>
          </a:prstGeom>
          <a:ln w="12700">
            <a:solidFill>
              <a:srgbClr val="004C4F"/>
            </a:solidFill>
            <a:head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07" idx="3"/>
            <a:endCxn id="17" idx="1"/>
          </p:cNvCxnSpPr>
          <p:nvPr/>
        </p:nvCxnSpPr>
        <p:spPr>
          <a:xfrm flipV="1">
            <a:off x="3211204" y="3867806"/>
            <a:ext cx="343901" cy="1868144"/>
          </a:xfrm>
          <a:prstGeom prst="bentConnector3">
            <a:avLst>
              <a:gd name="adj1" fmla="val 50000"/>
            </a:avLst>
          </a:prstGeom>
          <a:ln w="12700">
            <a:solidFill>
              <a:srgbClr val="004C4F"/>
            </a:solidFill>
            <a:head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126" idx="3"/>
            <a:endCxn id="17" idx="1"/>
          </p:cNvCxnSpPr>
          <p:nvPr/>
        </p:nvCxnSpPr>
        <p:spPr>
          <a:xfrm>
            <a:off x="3211204" y="1976591"/>
            <a:ext cx="343901" cy="1891215"/>
          </a:xfrm>
          <a:prstGeom prst="bentConnector3">
            <a:avLst>
              <a:gd name="adj1" fmla="val 50000"/>
            </a:avLst>
          </a:prstGeom>
          <a:ln w="12700">
            <a:solidFill>
              <a:srgbClr val="004C4F"/>
            </a:solidFill>
            <a:head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1"/>
            <a:endCxn id="17" idx="3"/>
          </p:cNvCxnSpPr>
          <p:nvPr/>
        </p:nvCxnSpPr>
        <p:spPr>
          <a:xfrm rot="10800000">
            <a:off x="5573943" y="3867807"/>
            <a:ext cx="351353" cy="621451"/>
          </a:xfrm>
          <a:prstGeom prst="bentConnector3">
            <a:avLst>
              <a:gd name="adj1" fmla="val 50000"/>
            </a:avLst>
          </a:prstGeom>
          <a:ln w="12700">
            <a:solidFill>
              <a:srgbClr val="004C4F"/>
            </a:solidFill>
            <a:head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90" idx="1"/>
            <a:endCxn id="17" idx="3"/>
          </p:cNvCxnSpPr>
          <p:nvPr/>
        </p:nvCxnSpPr>
        <p:spPr>
          <a:xfrm rot="10800000">
            <a:off x="5573943" y="3867807"/>
            <a:ext cx="351353" cy="1877415"/>
          </a:xfrm>
          <a:prstGeom prst="bentConnector3">
            <a:avLst>
              <a:gd name="adj1" fmla="val 50000"/>
            </a:avLst>
          </a:prstGeom>
          <a:ln w="12700">
            <a:solidFill>
              <a:srgbClr val="004C4F"/>
            </a:solidFill>
            <a:head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13386" y="1437753"/>
            <a:ext cx="2797818" cy="3594298"/>
            <a:chOff x="413386" y="1437753"/>
            <a:chExt cx="2797818" cy="3594298"/>
          </a:xfrm>
        </p:grpSpPr>
        <p:grpSp>
          <p:nvGrpSpPr>
            <p:cNvPr id="2" name="Group 1"/>
            <p:cNvGrpSpPr/>
            <p:nvPr/>
          </p:nvGrpSpPr>
          <p:grpSpPr>
            <a:xfrm>
              <a:off x="413386" y="1437753"/>
              <a:ext cx="2797818" cy="1081863"/>
              <a:chOff x="382906" y="1437753"/>
              <a:chExt cx="2797818" cy="1081863"/>
            </a:xfrm>
          </p:grpSpPr>
          <p:sp>
            <p:nvSpPr>
              <p:cNvPr id="127" name="Rounded Rectangle 126"/>
              <p:cNvSpPr/>
              <p:nvPr/>
            </p:nvSpPr>
            <p:spPr>
              <a:xfrm>
                <a:off x="382906" y="1439616"/>
                <a:ext cx="2772000" cy="1080000"/>
              </a:xfrm>
              <a:prstGeom prst="roundRect">
                <a:avLst/>
              </a:prstGeom>
              <a:solidFill>
                <a:srgbClr val="99CCFF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pPr marL="449263" indent="-93663"/>
                <a:r>
                  <a:rPr lang="pt-PT" sz="1400" dirty="0">
                    <a:solidFill>
                      <a:srgbClr val="2F5597"/>
                    </a:solidFill>
                    <a:cs typeface="Arial" panose="020B0604020202020204" pitchFamily="34" charset="0"/>
                  </a:rPr>
                  <a:t>Instituições</a:t>
                </a:r>
                <a:r>
                  <a:rPr lang="pt-PT" sz="1400" b="1" dirty="0">
                    <a:solidFill>
                      <a:srgbClr val="2F5597"/>
                    </a:solidFill>
                    <a:cs typeface="Arial" panose="020B0604020202020204" pitchFamily="34" charset="0"/>
                  </a:rPr>
                  <a:t> </a:t>
                </a:r>
                <a:r>
                  <a:rPr lang="pt-PT" sz="1400" dirty="0">
                    <a:solidFill>
                      <a:srgbClr val="2F5597"/>
                    </a:solidFill>
                    <a:cs typeface="Arial" panose="020B0604020202020204" pitchFamily="34" charset="0"/>
                  </a:rPr>
                  <a:t>do SNS</a:t>
                </a:r>
                <a:endParaRPr lang="pt-PT" sz="1600" dirty="0">
                  <a:solidFill>
                    <a:srgbClr val="2F5597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63" name="Flowchart: Connector 162"/>
              <p:cNvSpPr/>
              <p:nvPr/>
            </p:nvSpPr>
            <p:spPr>
              <a:xfrm>
                <a:off x="473866" y="1499626"/>
                <a:ext cx="288000" cy="288000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600" dirty="0" smtClean="0">
                    <a:cs typeface="Arial" panose="020B0604020202020204" pitchFamily="34" charset="0"/>
                  </a:rPr>
                  <a:t>A</a:t>
                </a:r>
                <a:endParaRPr lang="pt-PT" sz="1600" dirty="0">
                  <a:cs typeface="Arial" panose="020B0604020202020204" pitchFamily="34" charset="0"/>
                </a:endParaRPr>
              </a:p>
            </p:txBody>
          </p:sp>
          <p:sp>
            <p:nvSpPr>
              <p:cNvPr id="164" name="Rounded Rectangle 163"/>
              <p:cNvSpPr/>
              <p:nvPr/>
            </p:nvSpPr>
            <p:spPr>
              <a:xfrm>
                <a:off x="383158" y="1437753"/>
                <a:ext cx="2775238" cy="1077676"/>
              </a:xfrm>
              <a:prstGeom prst="roundRect">
                <a:avLst/>
              </a:prstGeom>
              <a:noFill/>
              <a:ln w="12700">
                <a:solidFill>
                  <a:srgbClr val="004C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cs typeface="Arial" panose="020B0604020202020204" pitchFamily="34" charset="0"/>
                </a:endParaRPr>
              </a:p>
            </p:txBody>
          </p:sp>
          <p:grpSp>
            <p:nvGrpSpPr>
              <p:cNvPr id="200" name="Group 199"/>
              <p:cNvGrpSpPr/>
              <p:nvPr/>
            </p:nvGrpSpPr>
            <p:grpSpPr>
              <a:xfrm>
                <a:off x="1099530" y="1825248"/>
                <a:ext cx="752076" cy="554642"/>
                <a:chOff x="1317905" y="3162390"/>
                <a:chExt cx="537284" cy="376491"/>
              </a:xfrm>
            </p:grpSpPr>
            <p:sp>
              <p:nvSpPr>
                <p:cNvPr id="128" name="Flowchart: Connector 127"/>
                <p:cNvSpPr/>
                <p:nvPr/>
              </p:nvSpPr>
              <p:spPr>
                <a:xfrm>
                  <a:off x="1819189" y="3478276"/>
                  <a:ext cx="36000" cy="36000"/>
                </a:xfrm>
                <a:prstGeom prst="flowChartConnector">
                  <a:avLst/>
                </a:prstGeom>
                <a:solidFill>
                  <a:srgbClr val="F18F0D"/>
                </a:solidFill>
                <a:ln w="12700">
                  <a:solidFill>
                    <a:srgbClr val="004C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Flowchart: Connector 128"/>
                <p:cNvSpPr/>
                <p:nvPr/>
              </p:nvSpPr>
              <p:spPr>
                <a:xfrm>
                  <a:off x="1317905" y="3324613"/>
                  <a:ext cx="36000" cy="36000"/>
                </a:xfrm>
                <a:prstGeom prst="flowChartConnector">
                  <a:avLst/>
                </a:prstGeom>
                <a:solidFill>
                  <a:srgbClr val="F18F0D"/>
                </a:solidFill>
                <a:ln w="12700">
                  <a:solidFill>
                    <a:srgbClr val="004C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" name="Flowchart: Connector 129"/>
                <p:cNvSpPr/>
                <p:nvPr/>
              </p:nvSpPr>
              <p:spPr>
                <a:xfrm>
                  <a:off x="1808966" y="3331739"/>
                  <a:ext cx="36000" cy="36000"/>
                </a:xfrm>
                <a:prstGeom prst="flowChartConnector">
                  <a:avLst/>
                </a:prstGeom>
                <a:solidFill>
                  <a:srgbClr val="F18F0D"/>
                </a:solidFill>
                <a:ln w="12700">
                  <a:solidFill>
                    <a:srgbClr val="004C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Flowchart: Connector 130"/>
                <p:cNvSpPr/>
                <p:nvPr/>
              </p:nvSpPr>
              <p:spPr>
                <a:xfrm>
                  <a:off x="1638090" y="3162390"/>
                  <a:ext cx="51437" cy="48874"/>
                </a:xfrm>
                <a:prstGeom prst="flowChartConnector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rgbClr val="004C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2" name="Flowchart: Connector 131"/>
                <p:cNvSpPr/>
                <p:nvPr/>
              </p:nvSpPr>
              <p:spPr>
                <a:xfrm>
                  <a:off x="1794724" y="3246610"/>
                  <a:ext cx="38157" cy="38157"/>
                </a:xfrm>
                <a:prstGeom prst="flowChartConnector">
                  <a:avLst/>
                </a:prstGeom>
                <a:solidFill>
                  <a:srgbClr val="F18F0D"/>
                </a:solidFill>
                <a:ln w="12700">
                  <a:solidFill>
                    <a:srgbClr val="004C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33" name="Elbow Connector 124"/>
                <p:cNvCxnSpPr>
                  <a:stCxn id="160" idx="6"/>
                  <a:endCxn id="161" idx="2"/>
                </p:cNvCxnSpPr>
                <p:nvPr/>
              </p:nvCxnSpPr>
              <p:spPr>
                <a:xfrm>
                  <a:off x="1547664" y="3254430"/>
                  <a:ext cx="107347" cy="15612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Elbow Connector 127"/>
                <p:cNvCxnSpPr>
                  <a:stCxn id="129" idx="0"/>
                  <a:endCxn id="160" idx="2"/>
                </p:cNvCxnSpPr>
                <p:nvPr/>
              </p:nvCxnSpPr>
              <p:spPr>
                <a:xfrm flipV="1">
                  <a:off x="1335905" y="3254430"/>
                  <a:ext cx="103759" cy="70183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Elbow Connector 129"/>
                <p:cNvCxnSpPr>
                  <a:stCxn id="131" idx="2"/>
                  <a:endCxn id="160" idx="7"/>
                </p:cNvCxnSpPr>
                <p:nvPr/>
              </p:nvCxnSpPr>
              <p:spPr>
                <a:xfrm flipH="1">
                  <a:off x="1531848" y="3186827"/>
                  <a:ext cx="106242" cy="29419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Elbow Connector 127"/>
                <p:cNvCxnSpPr>
                  <a:stCxn id="155" idx="0"/>
                  <a:endCxn id="160" idx="4"/>
                </p:cNvCxnSpPr>
                <p:nvPr/>
              </p:nvCxnSpPr>
              <p:spPr>
                <a:xfrm flipV="1">
                  <a:off x="1463545" y="3308430"/>
                  <a:ext cx="30119" cy="99706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Elbow Connector 127"/>
                <p:cNvCxnSpPr>
                  <a:stCxn id="128" idx="0"/>
                  <a:endCxn id="130" idx="4"/>
                </p:cNvCxnSpPr>
                <p:nvPr/>
              </p:nvCxnSpPr>
              <p:spPr>
                <a:xfrm flipH="1" flipV="1">
                  <a:off x="1826966" y="3367739"/>
                  <a:ext cx="10223" cy="110537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Elbow Connector 127"/>
                <p:cNvCxnSpPr>
                  <a:stCxn id="156" idx="0"/>
                  <a:endCxn id="161" idx="4"/>
                </p:cNvCxnSpPr>
                <p:nvPr/>
              </p:nvCxnSpPr>
              <p:spPr>
                <a:xfrm flipH="1" flipV="1">
                  <a:off x="1671342" y="3285926"/>
                  <a:ext cx="2748" cy="46275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Elbow Connector 127"/>
                <p:cNvCxnSpPr>
                  <a:stCxn id="161" idx="6"/>
                  <a:endCxn id="132" idx="2"/>
                </p:cNvCxnSpPr>
                <p:nvPr/>
              </p:nvCxnSpPr>
              <p:spPr>
                <a:xfrm flipV="1">
                  <a:off x="1687673" y="3265688"/>
                  <a:ext cx="107052" cy="4354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Elbow Connector 127"/>
                <p:cNvCxnSpPr>
                  <a:stCxn id="130" idx="0"/>
                  <a:endCxn id="132" idx="4"/>
                </p:cNvCxnSpPr>
                <p:nvPr/>
              </p:nvCxnSpPr>
              <p:spPr>
                <a:xfrm flipH="1" flipV="1">
                  <a:off x="1813803" y="3284767"/>
                  <a:ext cx="13163" cy="46972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Elbow Connector 127"/>
                <p:cNvCxnSpPr>
                  <a:stCxn id="128" idx="1"/>
                  <a:endCxn id="157" idx="5"/>
                </p:cNvCxnSpPr>
                <p:nvPr/>
              </p:nvCxnSpPr>
              <p:spPr>
                <a:xfrm flipH="1" flipV="1">
                  <a:off x="1778546" y="3426035"/>
                  <a:ext cx="45915" cy="57513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Elbow Connector 127"/>
                <p:cNvCxnSpPr>
                  <a:stCxn id="159" idx="1"/>
                  <a:endCxn id="155" idx="5"/>
                </p:cNvCxnSpPr>
                <p:nvPr/>
              </p:nvCxnSpPr>
              <p:spPr>
                <a:xfrm flipH="1" flipV="1">
                  <a:off x="1475093" y="3435251"/>
                  <a:ext cx="104601" cy="42175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Elbow Connector 127"/>
                <p:cNvCxnSpPr>
                  <a:stCxn id="158" idx="7"/>
                  <a:endCxn id="155" idx="3"/>
                </p:cNvCxnSpPr>
                <p:nvPr/>
              </p:nvCxnSpPr>
              <p:spPr>
                <a:xfrm flipV="1">
                  <a:off x="1383617" y="3435251"/>
                  <a:ext cx="68380" cy="29700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Elbow Connector 127"/>
                <p:cNvCxnSpPr>
                  <a:stCxn id="155" idx="1"/>
                  <a:endCxn id="129" idx="5"/>
                </p:cNvCxnSpPr>
                <p:nvPr/>
              </p:nvCxnSpPr>
              <p:spPr>
                <a:xfrm flipH="1" flipV="1">
                  <a:off x="1348633" y="3355341"/>
                  <a:ext cx="103364" cy="57447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Elbow Connector 127"/>
                <p:cNvCxnSpPr>
                  <a:stCxn id="157" idx="2"/>
                  <a:endCxn id="156" idx="5"/>
                </p:cNvCxnSpPr>
                <p:nvPr/>
              </p:nvCxnSpPr>
              <p:spPr>
                <a:xfrm flipH="1" flipV="1">
                  <a:off x="1699547" y="3393657"/>
                  <a:ext cx="46071" cy="19418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Elbow Connector 127"/>
                <p:cNvCxnSpPr>
                  <a:stCxn id="158" idx="0"/>
                  <a:endCxn id="129" idx="4"/>
                </p:cNvCxnSpPr>
                <p:nvPr/>
              </p:nvCxnSpPr>
              <p:spPr>
                <a:xfrm flipH="1" flipV="1">
                  <a:off x="1335905" y="3360613"/>
                  <a:ext cx="22256" cy="93793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Elbow Connector 127"/>
                <p:cNvCxnSpPr>
                  <a:stCxn id="159" idx="7"/>
                  <a:endCxn id="157" idx="3"/>
                </p:cNvCxnSpPr>
                <p:nvPr/>
              </p:nvCxnSpPr>
              <p:spPr>
                <a:xfrm flipV="1">
                  <a:off x="1630606" y="3426035"/>
                  <a:ext cx="120661" cy="51391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Elbow Connector 127"/>
                <p:cNvCxnSpPr>
                  <a:stCxn id="155" idx="6"/>
                  <a:endCxn id="156" idx="2"/>
                </p:cNvCxnSpPr>
                <p:nvPr/>
              </p:nvCxnSpPr>
              <p:spPr>
                <a:xfrm flipV="1">
                  <a:off x="1479875" y="3368201"/>
                  <a:ext cx="158215" cy="55818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Elbow Connector 127"/>
                <p:cNvCxnSpPr>
                  <a:stCxn id="157" idx="7"/>
                  <a:endCxn id="130" idx="4"/>
                </p:cNvCxnSpPr>
                <p:nvPr/>
              </p:nvCxnSpPr>
              <p:spPr>
                <a:xfrm flipV="1">
                  <a:off x="1778546" y="3367739"/>
                  <a:ext cx="48420" cy="32376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Elbow Connector 127"/>
                <p:cNvCxnSpPr>
                  <a:stCxn id="128" idx="2"/>
                  <a:endCxn id="159" idx="6"/>
                </p:cNvCxnSpPr>
                <p:nvPr/>
              </p:nvCxnSpPr>
              <p:spPr>
                <a:xfrm flipH="1">
                  <a:off x="1641150" y="3496276"/>
                  <a:ext cx="178039" cy="6605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Elbow Connector 127"/>
                <p:cNvCxnSpPr>
                  <a:stCxn id="161" idx="0"/>
                  <a:endCxn id="131" idx="4"/>
                </p:cNvCxnSpPr>
                <p:nvPr/>
              </p:nvCxnSpPr>
              <p:spPr>
                <a:xfrm flipH="1" flipV="1">
                  <a:off x="1663809" y="3211264"/>
                  <a:ext cx="7533" cy="42894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Elbow Connector 127"/>
                <p:cNvCxnSpPr>
                  <a:stCxn id="159" idx="2"/>
                  <a:endCxn id="158" idx="6"/>
                </p:cNvCxnSpPr>
                <p:nvPr/>
              </p:nvCxnSpPr>
              <p:spPr>
                <a:xfrm flipH="1" flipV="1">
                  <a:off x="1394161" y="3490406"/>
                  <a:ext cx="174989" cy="12475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Elbow Connector 127"/>
                <p:cNvCxnSpPr>
                  <a:stCxn id="156" idx="6"/>
                  <a:endCxn id="130" idx="2"/>
                </p:cNvCxnSpPr>
                <p:nvPr/>
              </p:nvCxnSpPr>
              <p:spPr>
                <a:xfrm flipV="1">
                  <a:off x="1710090" y="3349739"/>
                  <a:ext cx="98876" cy="18462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Elbow Connector 127"/>
                <p:cNvCxnSpPr>
                  <a:stCxn id="130" idx="1"/>
                  <a:endCxn id="161" idx="5"/>
                </p:cNvCxnSpPr>
                <p:nvPr/>
              </p:nvCxnSpPr>
              <p:spPr>
                <a:xfrm flipH="1" flipV="1">
                  <a:off x="1682890" y="3281274"/>
                  <a:ext cx="131348" cy="55738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Flowchart: Connector 154"/>
                <p:cNvSpPr/>
                <p:nvPr/>
              </p:nvSpPr>
              <p:spPr>
                <a:xfrm>
                  <a:off x="1447214" y="3408135"/>
                  <a:ext cx="32662" cy="31768"/>
                </a:xfrm>
                <a:prstGeom prst="flowChartConnector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rgbClr val="004C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6" name="Flowchart: Connector 155"/>
                <p:cNvSpPr/>
                <p:nvPr/>
              </p:nvSpPr>
              <p:spPr>
                <a:xfrm>
                  <a:off x="1638090" y="3332201"/>
                  <a:ext cx="72000" cy="72000"/>
                </a:xfrm>
                <a:prstGeom prst="flowChartConnector">
                  <a:avLst/>
                </a:prstGeom>
                <a:solidFill>
                  <a:srgbClr val="F18F0D"/>
                </a:solidFill>
                <a:ln w="12700">
                  <a:solidFill>
                    <a:srgbClr val="004C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7" name="Flowchart: Connector 156"/>
                <p:cNvSpPr/>
                <p:nvPr/>
              </p:nvSpPr>
              <p:spPr>
                <a:xfrm>
                  <a:off x="1745618" y="3394747"/>
                  <a:ext cx="38578" cy="36655"/>
                </a:xfrm>
                <a:prstGeom prst="flowChartConnector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rgbClr val="004C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Flowchart: Connector 157"/>
                <p:cNvSpPr/>
                <p:nvPr/>
              </p:nvSpPr>
              <p:spPr>
                <a:xfrm>
                  <a:off x="1322161" y="3454406"/>
                  <a:ext cx="72000" cy="72000"/>
                </a:xfrm>
                <a:prstGeom prst="flowChartConnector">
                  <a:avLst/>
                </a:prstGeom>
                <a:solidFill>
                  <a:srgbClr val="F18F0D"/>
                </a:solidFill>
                <a:ln w="12700">
                  <a:solidFill>
                    <a:srgbClr val="004C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Flowchart: Connector 158"/>
                <p:cNvSpPr/>
                <p:nvPr/>
              </p:nvSpPr>
              <p:spPr>
                <a:xfrm>
                  <a:off x="1569150" y="3466881"/>
                  <a:ext cx="72000" cy="72000"/>
                </a:xfrm>
                <a:prstGeom prst="flowChartConnector">
                  <a:avLst/>
                </a:prstGeom>
                <a:solidFill>
                  <a:srgbClr val="F18F0D"/>
                </a:solidFill>
                <a:ln w="12700">
                  <a:solidFill>
                    <a:srgbClr val="004C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Flowchart: Connector 159"/>
                <p:cNvSpPr/>
                <p:nvPr/>
              </p:nvSpPr>
              <p:spPr>
                <a:xfrm>
                  <a:off x="1439664" y="3200430"/>
                  <a:ext cx="108000" cy="108000"/>
                </a:xfrm>
                <a:prstGeom prst="flowChartConnector">
                  <a:avLst/>
                </a:prstGeom>
                <a:solidFill>
                  <a:srgbClr val="F18F0D"/>
                </a:solidFill>
                <a:ln w="12700">
                  <a:solidFill>
                    <a:srgbClr val="004C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Flowchart: Connector 160"/>
                <p:cNvSpPr/>
                <p:nvPr/>
              </p:nvSpPr>
              <p:spPr>
                <a:xfrm>
                  <a:off x="1655011" y="3254158"/>
                  <a:ext cx="32662" cy="31768"/>
                </a:xfrm>
                <a:prstGeom prst="flowChartConnector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rgbClr val="004C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62" name="Elbow Connector 127"/>
                <p:cNvCxnSpPr>
                  <a:stCxn id="159" idx="0"/>
                  <a:endCxn id="156" idx="4"/>
                </p:cNvCxnSpPr>
                <p:nvPr/>
              </p:nvCxnSpPr>
              <p:spPr>
                <a:xfrm flipV="1">
                  <a:off x="1605150" y="3404201"/>
                  <a:ext cx="68940" cy="62680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Elbow Connector 127"/>
                <p:cNvCxnSpPr>
                  <a:stCxn id="131" idx="6"/>
                  <a:endCxn id="132" idx="1"/>
                </p:cNvCxnSpPr>
                <p:nvPr/>
              </p:nvCxnSpPr>
              <p:spPr>
                <a:xfrm>
                  <a:off x="1689527" y="3186827"/>
                  <a:ext cx="110785" cy="65370"/>
                </a:xfrm>
                <a:prstGeom prst="straightConnector1">
                  <a:avLst/>
                </a:prstGeom>
                <a:ln w="12700">
                  <a:solidFill>
                    <a:srgbClr val="004C4F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Rounded Rectangle 125"/>
              <p:cNvSpPr/>
              <p:nvPr/>
            </p:nvSpPr>
            <p:spPr>
              <a:xfrm>
                <a:off x="2568724" y="1437753"/>
                <a:ext cx="612000" cy="1077676"/>
              </a:xfrm>
              <a:prstGeom prst="roundRect">
                <a:avLst>
                  <a:gd name="adj" fmla="val 33299"/>
                </a:avLst>
              </a:prstGeom>
              <a:solidFill>
                <a:srgbClr val="E96910"/>
              </a:solidFill>
              <a:ln w="12700">
                <a:solidFill>
                  <a:srgbClr val="004C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600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38 </a:t>
                </a:r>
              </a:p>
              <a:p>
                <a:pPr algn="ctr"/>
                <a:r>
                  <a:rPr lang="pt-PT" sz="12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de 55</a:t>
                </a:r>
                <a:endParaRPr lang="pt-PT" sz="11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413386" y="2693505"/>
              <a:ext cx="2797818" cy="1080932"/>
              <a:chOff x="382906" y="2693505"/>
              <a:chExt cx="2797818" cy="1080932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382906" y="2694437"/>
                <a:ext cx="2772000" cy="1080000"/>
              </a:xfrm>
              <a:prstGeom prst="roundRect">
                <a:avLst>
                  <a:gd name="adj" fmla="val 18872"/>
                </a:avLst>
              </a:prstGeom>
              <a:solidFill>
                <a:srgbClr val="99CCFF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pPr marL="449263" indent="-93663"/>
                <a:r>
                  <a:rPr lang="pt-PT" sz="1400" spc="-30" dirty="0">
                    <a:solidFill>
                      <a:srgbClr val="2F5597"/>
                    </a:solidFill>
                    <a:cs typeface="Arial" panose="020B0604020202020204" pitchFamily="34" charset="0"/>
                  </a:rPr>
                  <a:t>Sistemas de Informação </a:t>
                </a:r>
                <a:endParaRPr lang="pt-PT" sz="1400" spc="-30" dirty="0" smtClean="0">
                  <a:solidFill>
                    <a:srgbClr val="2F5597"/>
                  </a:solidFill>
                  <a:cs typeface="Arial" panose="020B0604020202020204" pitchFamily="34" charset="0"/>
                </a:endParaRPr>
              </a:p>
              <a:p>
                <a:pPr marL="449263" indent="-93663"/>
                <a:r>
                  <a:rPr lang="pt-PT" sz="1400" spc="-30" dirty="0" smtClean="0">
                    <a:solidFill>
                      <a:srgbClr val="2F5597"/>
                    </a:solidFill>
                    <a:cs typeface="Arial" panose="020B0604020202020204" pitchFamily="34" charset="0"/>
                  </a:rPr>
                  <a:t>no </a:t>
                </a:r>
                <a:r>
                  <a:rPr lang="pt-PT" sz="1400" dirty="0">
                    <a:solidFill>
                      <a:srgbClr val="2F5597"/>
                    </a:solidFill>
                    <a:cs typeface="Arial" panose="020B0604020202020204" pitchFamily="34" charset="0"/>
                  </a:rPr>
                  <a:t>perímetro do SNS</a:t>
                </a:r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1007568" y="3328476"/>
                <a:ext cx="936000" cy="360000"/>
                <a:chOff x="739032" y="3484246"/>
                <a:chExt cx="1168672" cy="559196"/>
              </a:xfrm>
            </p:grpSpPr>
            <p:grpSp>
              <p:nvGrpSpPr>
                <p:cNvPr id="111" name="Group 110"/>
                <p:cNvGrpSpPr>
                  <a:grpSpLocks noChangeAspect="1"/>
                </p:cNvGrpSpPr>
                <p:nvPr/>
              </p:nvGrpSpPr>
              <p:grpSpPr>
                <a:xfrm>
                  <a:off x="739032" y="3484246"/>
                  <a:ext cx="360000" cy="280633"/>
                  <a:chOff x="945034" y="3463689"/>
                  <a:chExt cx="703265" cy="548221"/>
                </a:xfrm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945034" y="3463689"/>
                    <a:ext cx="703265" cy="43595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1134865" y="4011910"/>
                    <a:ext cx="323603" cy="0"/>
                  </a:xfrm>
                  <a:prstGeom prst="line">
                    <a:avLst/>
                  </a:prstGeom>
                  <a:solidFill>
                    <a:srgbClr val="01CCC2"/>
                  </a:solidFill>
                  <a:ln w="127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 rot="5400000">
                    <a:off x="1250785" y="3949911"/>
                    <a:ext cx="108000" cy="0"/>
                  </a:xfrm>
                  <a:prstGeom prst="line">
                    <a:avLst/>
                  </a:prstGeom>
                  <a:solidFill>
                    <a:srgbClr val="01CCC2"/>
                  </a:solidFill>
                  <a:ln w="762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12" name="Group 111"/>
                <p:cNvGrpSpPr>
                  <a:grpSpLocks noChangeAspect="1"/>
                </p:cNvGrpSpPr>
                <p:nvPr/>
              </p:nvGrpSpPr>
              <p:grpSpPr>
                <a:xfrm>
                  <a:off x="1547704" y="3484246"/>
                  <a:ext cx="360000" cy="280633"/>
                  <a:chOff x="945034" y="3463689"/>
                  <a:chExt cx="703265" cy="548221"/>
                </a:xfrm>
              </p:grpSpPr>
              <p:sp>
                <p:nvSpPr>
                  <p:cNvPr id="117" name="Rectangle 116"/>
                  <p:cNvSpPr/>
                  <p:nvPr/>
                </p:nvSpPr>
                <p:spPr>
                  <a:xfrm>
                    <a:off x="945034" y="3463689"/>
                    <a:ext cx="703265" cy="43595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1134865" y="4011910"/>
                    <a:ext cx="323603" cy="0"/>
                  </a:xfrm>
                  <a:prstGeom prst="line">
                    <a:avLst/>
                  </a:prstGeom>
                  <a:solidFill>
                    <a:srgbClr val="01CCC2"/>
                  </a:solidFill>
                  <a:ln w="127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 rot="5400000">
                    <a:off x="1250785" y="3949911"/>
                    <a:ext cx="108000" cy="0"/>
                  </a:xfrm>
                  <a:prstGeom prst="line">
                    <a:avLst/>
                  </a:prstGeom>
                  <a:solidFill>
                    <a:srgbClr val="01CCC2"/>
                  </a:solidFill>
                  <a:ln w="762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13" name="Group 112"/>
                <p:cNvGrpSpPr>
                  <a:grpSpLocks noChangeAspect="1"/>
                </p:cNvGrpSpPr>
                <p:nvPr/>
              </p:nvGrpSpPr>
              <p:grpSpPr>
                <a:xfrm>
                  <a:off x="1016997" y="3613056"/>
                  <a:ext cx="618710" cy="430386"/>
                  <a:chOff x="897662" y="3451399"/>
                  <a:chExt cx="805772" cy="560511"/>
                </a:xfrm>
              </p:grpSpPr>
              <p:sp>
                <p:nvSpPr>
                  <p:cNvPr id="114" name="Rectangle 113"/>
                  <p:cNvSpPr/>
                  <p:nvPr/>
                </p:nvSpPr>
                <p:spPr>
                  <a:xfrm>
                    <a:off x="897662" y="3451399"/>
                    <a:ext cx="805772" cy="465018"/>
                  </a:xfrm>
                  <a:prstGeom prst="rect">
                    <a:avLst/>
                  </a:prstGeom>
                  <a:solidFill>
                    <a:srgbClr val="F18F0D"/>
                  </a:solidFill>
                  <a:ln w="127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pt-PT" sz="1200" spc="-30" dirty="0">
                        <a:cs typeface="Arial" panose="020B0604020202020204" pitchFamily="34" charset="0"/>
                      </a:rPr>
                      <a:t>SICC</a:t>
                    </a:r>
                    <a:endParaRPr lang="pt-PT" sz="850" spc="-30" dirty="0"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115" name="Straight Connector 114"/>
                  <p:cNvCxnSpPr/>
                  <p:nvPr/>
                </p:nvCxnSpPr>
                <p:spPr>
                  <a:xfrm>
                    <a:off x="1134865" y="4011910"/>
                    <a:ext cx="323603" cy="0"/>
                  </a:xfrm>
                  <a:prstGeom prst="line">
                    <a:avLst/>
                  </a:prstGeom>
                  <a:solidFill>
                    <a:srgbClr val="01CCC2"/>
                  </a:solidFill>
                  <a:ln w="127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 rot="5400000">
                    <a:off x="1250785" y="3949911"/>
                    <a:ext cx="108000" cy="0"/>
                  </a:xfrm>
                  <a:prstGeom prst="line">
                    <a:avLst/>
                  </a:prstGeom>
                  <a:solidFill>
                    <a:srgbClr val="01CCC2"/>
                  </a:solidFill>
                  <a:ln w="762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124" name="Flowchart: Connector 123"/>
              <p:cNvSpPr/>
              <p:nvPr/>
            </p:nvSpPr>
            <p:spPr>
              <a:xfrm>
                <a:off x="473866" y="2795697"/>
                <a:ext cx="288000" cy="288000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600" dirty="0" smtClean="0">
                    <a:cs typeface="Arial" panose="020B0604020202020204" pitchFamily="34" charset="0"/>
                  </a:rPr>
                  <a:t>B</a:t>
                </a:r>
                <a:endParaRPr lang="pt-PT" sz="1600" dirty="0">
                  <a:cs typeface="Arial" panose="020B0604020202020204" pitchFamily="34" charset="0"/>
                </a:endParaRPr>
              </a:p>
            </p:txBody>
          </p:sp>
          <p:sp>
            <p:nvSpPr>
              <p:cNvPr id="125" name="Rounded Rectangle 124"/>
              <p:cNvSpPr/>
              <p:nvPr/>
            </p:nvSpPr>
            <p:spPr>
              <a:xfrm>
                <a:off x="383157" y="2693507"/>
                <a:ext cx="2779896" cy="1080000"/>
              </a:xfrm>
              <a:prstGeom prst="roundRect">
                <a:avLst/>
              </a:prstGeom>
              <a:noFill/>
              <a:ln w="12700">
                <a:solidFill>
                  <a:srgbClr val="004C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cs typeface="Arial" panose="020B0604020202020204" pitchFamily="34" charset="0"/>
                </a:endParaRPr>
              </a:p>
            </p:txBody>
          </p:sp>
          <p:sp>
            <p:nvSpPr>
              <p:cNvPr id="123" name="Rounded Rectangle 122"/>
              <p:cNvSpPr/>
              <p:nvPr/>
            </p:nvSpPr>
            <p:spPr>
              <a:xfrm>
                <a:off x="2568724" y="2693505"/>
                <a:ext cx="612000" cy="1080000"/>
              </a:xfrm>
              <a:prstGeom prst="roundRect">
                <a:avLst>
                  <a:gd name="adj" fmla="val 32894"/>
                </a:avLst>
              </a:prstGeom>
              <a:solidFill>
                <a:srgbClr val="E96910"/>
              </a:solidFill>
              <a:ln w="12700">
                <a:solidFill>
                  <a:srgbClr val="004C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pt-PT" sz="1600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70%</a:t>
                </a:r>
                <a:endParaRPr lang="pt-PT" sz="1100" b="1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13386" y="3949256"/>
              <a:ext cx="2797818" cy="1082795"/>
              <a:chOff x="382906" y="3949256"/>
              <a:chExt cx="2797818" cy="1082795"/>
            </a:xfrm>
          </p:grpSpPr>
          <p:sp>
            <p:nvSpPr>
              <p:cNvPr id="165" name="Rounded Rectangle 164"/>
              <p:cNvSpPr/>
              <p:nvPr/>
            </p:nvSpPr>
            <p:spPr>
              <a:xfrm>
                <a:off x="382906" y="3952051"/>
                <a:ext cx="2772000" cy="1080000"/>
              </a:xfrm>
              <a:prstGeom prst="roundRect">
                <a:avLst/>
              </a:prstGeom>
              <a:solidFill>
                <a:srgbClr val="99CCFF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pPr marL="449263" indent="-93663"/>
                <a:r>
                  <a:rPr lang="pt-PT" sz="1400" dirty="0">
                    <a:solidFill>
                      <a:srgbClr val="2F5597"/>
                    </a:solidFill>
                    <a:cs typeface="Arial" panose="020B0604020202020204" pitchFamily="34" charset="0"/>
                  </a:rPr>
                  <a:t>Duração da migração</a:t>
                </a:r>
              </a:p>
            </p:txBody>
          </p:sp>
          <p:sp>
            <p:nvSpPr>
              <p:cNvPr id="167" name="Flowchart: Connector 166"/>
              <p:cNvSpPr/>
              <p:nvPr/>
            </p:nvSpPr>
            <p:spPr>
              <a:xfrm>
                <a:off x="473866" y="4012061"/>
                <a:ext cx="288000" cy="288000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600" dirty="0" smtClean="0">
                    <a:cs typeface="Arial" panose="020B0604020202020204" pitchFamily="34" charset="0"/>
                  </a:rPr>
                  <a:t>C</a:t>
                </a:r>
                <a:endParaRPr lang="pt-PT" sz="1600" dirty="0">
                  <a:cs typeface="Arial" panose="020B0604020202020204" pitchFamily="34" charset="0"/>
                </a:endParaRPr>
              </a:p>
            </p:txBody>
          </p:sp>
          <p:grpSp>
            <p:nvGrpSpPr>
              <p:cNvPr id="201" name="Group 200"/>
              <p:cNvGrpSpPr/>
              <p:nvPr/>
            </p:nvGrpSpPr>
            <p:grpSpPr>
              <a:xfrm>
                <a:off x="1032615" y="4389462"/>
                <a:ext cx="885907" cy="525184"/>
                <a:chOff x="1416042" y="1931390"/>
                <a:chExt cx="504000" cy="288000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1542332" y="1931390"/>
                  <a:ext cx="0" cy="43916"/>
                </a:xfrm>
                <a:prstGeom prst="line">
                  <a:avLst/>
                </a:prstGeom>
                <a:ln w="38100">
                  <a:solidFill>
                    <a:srgbClr val="004C4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1793753" y="1931390"/>
                  <a:ext cx="0" cy="43916"/>
                </a:xfrm>
                <a:prstGeom prst="line">
                  <a:avLst/>
                </a:prstGeom>
                <a:ln w="38100">
                  <a:solidFill>
                    <a:srgbClr val="004C4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Rectangle 170"/>
                <p:cNvSpPr/>
                <p:nvPr/>
              </p:nvSpPr>
              <p:spPr>
                <a:xfrm>
                  <a:off x="1416042" y="1951702"/>
                  <a:ext cx="504000" cy="267688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10000"/>
                  </a:schemeClr>
                </a:solidFill>
                <a:ln w="12700">
                  <a:solidFill>
                    <a:srgbClr val="004C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t"/>
                <a:lstStyle/>
                <a:p>
                  <a:pPr marL="449263"/>
                  <a:endParaRPr lang="pt-PT" sz="1200" b="1">
                    <a:solidFill>
                      <a:srgbClr val="004C4F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72" name="Group 171"/>
                <p:cNvGrpSpPr/>
                <p:nvPr/>
              </p:nvGrpSpPr>
              <p:grpSpPr>
                <a:xfrm>
                  <a:off x="1461800" y="2001094"/>
                  <a:ext cx="411245" cy="186949"/>
                  <a:chOff x="2965599" y="1155478"/>
                  <a:chExt cx="592095" cy="327371"/>
                </a:xfrm>
              </p:grpSpPr>
              <p:sp>
                <p:nvSpPr>
                  <p:cNvPr id="173" name="Rectangle 172"/>
                  <p:cNvSpPr/>
                  <p:nvPr/>
                </p:nvSpPr>
                <p:spPr>
                  <a:xfrm>
                    <a:off x="2965599" y="1155478"/>
                    <a:ext cx="72008" cy="75778"/>
                  </a:xfrm>
                  <a:prstGeom prst="rect">
                    <a:avLst/>
                  </a:prstGeom>
                  <a:solidFill>
                    <a:srgbClr val="004C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4" name="Rectangle 173"/>
                  <p:cNvSpPr/>
                  <p:nvPr/>
                </p:nvSpPr>
                <p:spPr>
                  <a:xfrm>
                    <a:off x="3095621" y="1155478"/>
                    <a:ext cx="72008" cy="75778"/>
                  </a:xfrm>
                  <a:prstGeom prst="rect">
                    <a:avLst/>
                  </a:prstGeom>
                  <a:solidFill>
                    <a:srgbClr val="004C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5" name="Rectangle 174"/>
                  <p:cNvSpPr/>
                  <p:nvPr/>
                </p:nvSpPr>
                <p:spPr>
                  <a:xfrm>
                    <a:off x="3355665" y="1155478"/>
                    <a:ext cx="72008" cy="75778"/>
                  </a:xfrm>
                  <a:prstGeom prst="rect">
                    <a:avLst/>
                  </a:prstGeom>
                  <a:solidFill>
                    <a:srgbClr val="004C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6" name="Rectangle 175"/>
                  <p:cNvSpPr/>
                  <p:nvPr/>
                </p:nvSpPr>
                <p:spPr>
                  <a:xfrm>
                    <a:off x="3485686" y="1155478"/>
                    <a:ext cx="72008" cy="75778"/>
                  </a:xfrm>
                  <a:prstGeom prst="rect">
                    <a:avLst/>
                  </a:prstGeom>
                  <a:solidFill>
                    <a:srgbClr val="004C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7" name="Rectangle 176"/>
                  <p:cNvSpPr/>
                  <p:nvPr/>
                </p:nvSpPr>
                <p:spPr>
                  <a:xfrm>
                    <a:off x="3225643" y="1155478"/>
                    <a:ext cx="72008" cy="75778"/>
                  </a:xfrm>
                  <a:prstGeom prst="rect">
                    <a:avLst/>
                  </a:prstGeom>
                  <a:solidFill>
                    <a:srgbClr val="004C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8" name="Rectangle 177"/>
                  <p:cNvSpPr/>
                  <p:nvPr/>
                </p:nvSpPr>
                <p:spPr>
                  <a:xfrm>
                    <a:off x="2965599" y="1278772"/>
                    <a:ext cx="72008" cy="75778"/>
                  </a:xfrm>
                  <a:prstGeom prst="rect">
                    <a:avLst/>
                  </a:prstGeom>
                  <a:solidFill>
                    <a:srgbClr val="004C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Rectangle 178"/>
                  <p:cNvSpPr/>
                  <p:nvPr/>
                </p:nvSpPr>
                <p:spPr>
                  <a:xfrm>
                    <a:off x="3095621" y="1278772"/>
                    <a:ext cx="72008" cy="75778"/>
                  </a:xfrm>
                  <a:prstGeom prst="rect">
                    <a:avLst/>
                  </a:prstGeom>
                  <a:solidFill>
                    <a:srgbClr val="004C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" name="Rectangle 179"/>
                  <p:cNvSpPr/>
                  <p:nvPr/>
                </p:nvSpPr>
                <p:spPr>
                  <a:xfrm>
                    <a:off x="3355665" y="1278772"/>
                    <a:ext cx="72008" cy="75778"/>
                  </a:xfrm>
                  <a:prstGeom prst="rect">
                    <a:avLst/>
                  </a:prstGeom>
                  <a:solidFill>
                    <a:srgbClr val="004C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>
                  <a:xfrm>
                    <a:off x="3485686" y="1278772"/>
                    <a:ext cx="72008" cy="75778"/>
                  </a:xfrm>
                  <a:prstGeom prst="rect">
                    <a:avLst/>
                  </a:prstGeom>
                  <a:solidFill>
                    <a:srgbClr val="004C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2" name="Rectangle 181"/>
                  <p:cNvSpPr/>
                  <p:nvPr/>
                </p:nvSpPr>
                <p:spPr>
                  <a:xfrm>
                    <a:off x="3225643" y="1278772"/>
                    <a:ext cx="72008" cy="75778"/>
                  </a:xfrm>
                  <a:prstGeom prst="rect">
                    <a:avLst/>
                  </a:prstGeom>
                  <a:solidFill>
                    <a:srgbClr val="004C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3" name="Rectangle 182"/>
                  <p:cNvSpPr/>
                  <p:nvPr/>
                </p:nvSpPr>
                <p:spPr>
                  <a:xfrm>
                    <a:off x="2965599" y="1407071"/>
                    <a:ext cx="72008" cy="75778"/>
                  </a:xfrm>
                  <a:prstGeom prst="rect">
                    <a:avLst/>
                  </a:prstGeom>
                  <a:solidFill>
                    <a:srgbClr val="004C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4" name="Rectangle 183"/>
                  <p:cNvSpPr/>
                  <p:nvPr/>
                </p:nvSpPr>
                <p:spPr>
                  <a:xfrm>
                    <a:off x="3095621" y="1407071"/>
                    <a:ext cx="72008" cy="75778"/>
                  </a:xfrm>
                  <a:prstGeom prst="rect">
                    <a:avLst/>
                  </a:prstGeom>
                  <a:solidFill>
                    <a:srgbClr val="004C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5" name="Rectangle 184"/>
                  <p:cNvSpPr/>
                  <p:nvPr/>
                </p:nvSpPr>
                <p:spPr>
                  <a:xfrm>
                    <a:off x="3355665" y="1407071"/>
                    <a:ext cx="72008" cy="75778"/>
                  </a:xfrm>
                  <a:prstGeom prst="rect">
                    <a:avLst/>
                  </a:prstGeom>
                  <a:solidFill>
                    <a:srgbClr val="004C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6" name="Rectangle 185"/>
                  <p:cNvSpPr/>
                  <p:nvPr/>
                </p:nvSpPr>
                <p:spPr>
                  <a:xfrm>
                    <a:off x="3485686" y="1407071"/>
                    <a:ext cx="72008" cy="75778"/>
                  </a:xfrm>
                  <a:prstGeom prst="rect">
                    <a:avLst/>
                  </a:prstGeom>
                  <a:solidFill>
                    <a:srgbClr val="F18F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7" name="Rectangle 186"/>
                  <p:cNvSpPr/>
                  <p:nvPr/>
                </p:nvSpPr>
                <p:spPr>
                  <a:xfrm>
                    <a:off x="3225643" y="1407071"/>
                    <a:ext cx="72008" cy="75778"/>
                  </a:xfrm>
                  <a:prstGeom prst="rect">
                    <a:avLst/>
                  </a:prstGeom>
                  <a:solidFill>
                    <a:srgbClr val="004C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90" name="Rounded Rectangle 189"/>
              <p:cNvSpPr/>
              <p:nvPr/>
            </p:nvSpPr>
            <p:spPr>
              <a:xfrm>
                <a:off x="383157" y="3949256"/>
                <a:ext cx="2772000" cy="1079543"/>
              </a:xfrm>
              <a:prstGeom prst="roundRect">
                <a:avLst/>
              </a:prstGeom>
              <a:noFill/>
              <a:ln w="12700">
                <a:solidFill>
                  <a:srgbClr val="004C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cs typeface="Arial" panose="020B0604020202020204" pitchFamily="34" charset="0"/>
                </a:endParaRPr>
              </a:p>
            </p:txBody>
          </p:sp>
          <p:sp>
            <p:nvSpPr>
              <p:cNvPr id="166" name="Rounded Rectangle 165"/>
              <p:cNvSpPr/>
              <p:nvPr/>
            </p:nvSpPr>
            <p:spPr>
              <a:xfrm>
                <a:off x="2568724" y="3949256"/>
                <a:ext cx="612000" cy="1078607"/>
              </a:xfrm>
              <a:prstGeom prst="roundRect">
                <a:avLst>
                  <a:gd name="adj" fmla="val 33705"/>
                </a:avLst>
              </a:prstGeom>
              <a:solidFill>
                <a:srgbClr val="E96910"/>
              </a:solidFill>
              <a:ln w="12700">
                <a:solidFill>
                  <a:srgbClr val="004C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pt-PT" sz="1600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30</a:t>
                </a:r>
                <a:r>
                  <a:rPr lang="pt-PT" sz="16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 </a:t>
                </a:r>
                <a:r>
                  <a:rPr lang="pt-PT" sz="1100" spc="-5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meses</a:t>
                </a:r>
              </a:p>
            </p:txBody>
          </p:sp>
        </p:grpSp>
      </p:grpSp>
      <p:cxnSp>
        <p:nvCxnSpPr>
          <p:cNvPr id="102" name="Elbow Connector 101"/>
          <p:cNvCxnSpPr>
            <a:stCxn id="64" idx="1"/>
            <a:endCxn id="17" idx="3"/>
          </p:cNvCxnSpPr>
          <p:nvPr/>
        </p:nvCxnSpPr>
        <p:spPr>
          <a:xfrm rot="10800000" flipV="1">
            <a:off x="5573943" y="3233504"/>
            <a:ext cx="351353" cy="634301"/>
          </a:xfrm>
          <a:prstGeom prst="bentConnector3">
            <a:avLst>
              <a:gd name="adj1" fmla="val 50000"/>
            </a:avLst>
          </a:prstGeom>
          <a:ln w="12700">
            <a:solidFill>
              <a:srgbClr val="004C4F"/>
            </a:solidFill>
            <a:head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925295" y="1437753"/>
            <a:ext cx="2808000" cy="4847682"/>
            <a:chOff x="5925295" y="1437753"/>
            <a:chExt cx="2808000" cy="4847682"/>
          </a:xfrm>
        </p:grpSpPr>
        <p:grpSp>
          <p:nvGrpSpPr>
            <p:cNvPr id="8" name="Group 7"/>
            <p:cNvGrpSpPr/>
            <p:nvPr/>
          </p:nvGrpSpPr>
          <p:grpSpPr>
            <a:xfrm>
              <a:off x="5925295" y="1437753"/>
              <a:ext cx="2808000" cy="1080001"/>
              <a:chOff x="5940535" y="1437753"/>
              <a:chExt cx="2808000" cy="1080001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5940536" y="1437753"/>
                <a:ext cx="2782990" cy="1079663"/>
              </a:xfrm>
              <a:prstGeom prst="roundRect">
                <a:avLst/>
              </a:prstGeom>
              <a:solidFill>
                <a:srgbClr val="99CCFF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pPr marL="449263" indent="-93663"/>
                <a:r>
                  <a:rPr lang="pt-PT" sz="1400" spc="-30" dirty="0">
                    <a:solidFill>
                      <a:srgbClr val="2F5597"/>
                    </a:solidFill>
                    <a:cs typeface="Arial" panose="020B0604020202020204" pitchFamily="34" charset="0"/>
                  </a:rPr>
                  <a:t>Registos contabilísticos</a:t>
                </a:r>
                <a:endParaRPr lang="pt-PT" sz="1600" spc="-30" dirty="0">
                  <a:solidFill>
                    <a:srgbClr val="2F5597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1" name="Flowchart: Connector 20"/>
              <p:cNvSpPr/>
              <p:nvPr/>
            </p:nvSpPr>
            <p:spPr>
              <a:xfrm>
                <a:off x="6048336" y="1497764"/>
                <a:ext cx="288000" cy="288000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600" dirty="0">
                    <a:cs typeface="Arial" panose="020B0604020202020204" pitchFamily="34" charset="0"/>
                  </a:rPr>
                  <a:t>E</a:t>
                </a:r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6463821" y="1938153"/>
                <a:ext cx="1159307" cy="458919"/>
                <a:chOff x="6876256" y="2136518"/>
                <a:chExt cx="1174084" cy="432000"/>
              </a:xfrm>
              <a:solidFill>
                <a:schemeClr val="accent4">
                  <a:lumMod val="60000"/>
                  <a:lumOff val="40000"/>
                </a:schemeClr>
              </a:solidFill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6876256" y="2136518"/>
                  <a:ext cx="360000" cy="432000"/>
                  <a:chOff x="6876256" y="3044503"/>
                  <a:chExt cx="360000" cy="432000"/>
                </a:xfrm>
                <a:grpFill/>
              </p:grpSpPr>
              <p:sp>
                <p:nvSpPr>
                  <p:cNvPr id="39" name="Flowchart: Multidocument 38"/>
                  <p:cNvSpPr/>
                  <p:nvPr/>
                </p:nvSpPr>
                <p:spPr>
                  <a:xfrm>
                    <a:off x="6876256" y="3044503"/>
                    <a:ext cx="360000" cy="432000"/>
                  </a:xfrm>
                  <a:prstGeom prst="flowChartMultidocumen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6917714" y="3199665"/>
                    <a:ext cx="229788" cy="121675"/>
                    <a:chOff x="6924857" y="3180123"/>
                    <a:chExt cx="229788" cy="121675"/>
                  </a:xfrm>
                  <a:grpFill/>
                </p:grpSpPr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>
                      <a:off x="6924857" y="3246576"/>
                      <a:ext cx="229788" cy="0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rgbClr val="004C4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2" name="Group 41"/>
                    <p:cNvGrpSpPr/>
                    <p:nvPr/>
                  </p:nvGrpSpPr>
                  <p:grpSpPr>
                    <a:xfrm>
                      <a:off x="6924857" y="3180123"/>
                      <a:ext cx="229788" cy="121675"/>
                      <a:chOff x="6924857" y="3180123"/>
                      <a:chExt cx="229788" cy="121675"/>
                    </a:xfrm>
                    <a:grpFill/>
                  </p:grpSpPr>
                  <p:cxnSp>
                    <p:nvCxnSpPr>
                      <p:cNvPr id="43" name="Straight Connector 42"/>
                      <p:cNvCxnSpPr/>
                      <p:nvPr/>
                    </p:nvCxnSpPr>
                    <p:spPr>
                      <a:xfrm>
                        <a:off x="6924857" y="3180123"/>
                        <a:ext cx="229788" cy="0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rgbClr val="004C4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" name="Straight Connector 43"/>
                      <p:cNvCxnSpPr/>
                      <p:nvPr/>
                    </p:nvCxnSpPr>
                    <p:spPr>
                      <a:xfrm>
                        <a:off x="6924857" y="3301798"/>
                        <a:ext cx="229788" cy="0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rgbClr val="004C4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7283298" y="2136518"/>
                  <a:ext cx="360000" cy="432000"/>
                  <a:chOff x="6876256" y="3044503"/>
                  <a:chExt cx="360000" cy="432000"/>
                </a:xfrm>
                <a:grpFill/>
              </p:grpSpPr>
              <p:sp>
                <p:nvSpPr>
                  <p:cNvPr id="33" name="Flowchart: Multidocument 32"/>
                  <p:cNvSpPr/>
                  <p:nvPr/>
                </p:nvSpPr>
                <p:spPr>
                  <a:xfrm>
                    <a:off x="6876256" y="3044503"/>
                    <a:ext cx="360000" cy="432000"/>
                  </a:xfrm>
                  <a:prstGeom prst="flowChartMultidocumen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6917714" y="3199665"/>
                    <a:ext cx="229788" cy="121675"/>
                    <a:chOff x="6924857" y="3180123"/>
                    <a:chExt cx="229788" cy="121675"/>
                  </a:xfrm>
                  <a:grpFill/>
                </p:grpSpPr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>
                      <a:off x="6924857" y="3246576"/>
                      <a:ext cx="229788" cy="0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rgbClr val="004C4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6924857" y="3180123"/>
                      <a:ext cx="229788" cy="121675"/>
                      <a:chOff x="6924857" y="3180123"/>
                      <a:chExt cx="229788" cy="121675"/>
                    </a:xfrm>
                    <a:grpFill/>
                  </p:grpSpPr>
                  <p:cxnSp>
                    <p:nvCxnSpPr>
                      <p:cNvPr id="37" name="Straight Connector 36"/>
                      <p:cNvCxnSpPr/>
                      <p:nvPr/>
                    </p:nvCxnSpPr>
                    <p:spPr>
                      <a:xfrm>
                        <a:off x="6924857" y="3180123"/>
                        <a:ext cx="229788" cy="0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rgbClr val="004C4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Connector 37"/>
                      <p:cNvCxnSpPr/>
                      <p:nvPr/>
                    </p:nvCxnSpPr>
                    <p:spPr>
                      <a:xfrm>
                        <a:off x="6924857" y="3301798"/>
                        <a:ext cx="229788" cy="0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rgbClr val="004C4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7690340" y="2136518"/>
                  <a:ext cx="360000" cy="432000"/>
                  <a:chOff x="6876256" y="3044503"/>
                  <a:chExt cx="360000" cy="432000"/>
                </a:xfrm>
                <a:grpFill/>
              </p:grpSpPr>
              <p:sp>
                <p:nvSpPr>
                  <p:cNvPr id="27" name="Flowchart: Multidocument 26"/>
                  <p:cNvSpPr/>
                  <p:nvPr/>
                </p:nvSpPr>
                <p:spPr>
                  <a:xfrm>
                    <a:off x="6876256" y="3044503"/>
                    <a:ext cx="360000" cy="432000"/>
                  </a:xfrm>
                  <a:prstGeom prst="flowChartMultidocumen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6917714" y="3199665"/>
                    <a:ext cx="229788" cy="121675"/>
                    <a:chOff x="6924857" y="3180123"/>
                    <a:chExt cx="229788" cy="121675"/>
                  </a:xfrm>
                  <a:grpFill/>
                </p:grpSpPr>
                <p:cxnSp>
                  <p:nvCxnSpPr>
                    <p:cNvPr id="29" name="Straight Connector 28"/>
                    <p:cNvCxnSpPr/>
                    <p:nvPr/>
                  </p:nvCxnSpPr>
                  <p:spPr>
                    <a:xfrm>
                      <a:off x="6924857" y="3246576"/>
                      <a:ext cx="229788" cy="0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rgbClr val="004C4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0" name="Group 29"/>
                    <p:cNvGrpSpPr/>
                    <p:nvPr/>
                  </p:nvGrpSpPr>
                  <p:grpSpPr>
                    <a:xfrm>
                      <a:off x="6924857" y="3180123"/>
                      <a:ext cx="229788" cy="121675"/>
                      <a:chOff x="6924857" y="3180123"/>
                      <a:chExt cx="229788" cy="121675"/>
                    </a:xfrm>
                    <a:grpFill/>
                  </p:grpSpPr>
                  <p:cxnSp>
                    <p:nvCxnSpPr>
                      <p:cNvPr id="31" name="Straight Connector 30"/>
                      <p:cNvCxnSpPr/>
                      <p:nvPr/>
                    </p:nvCxnSpPr>
                    <p:spPr>
                      <a:xfrm>
                        <a:off x="6924857" y="3180123"/>
                        <a:ext cx="229788" cy="0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rgbClr val="004C4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>
                        <a:off x="6924857" y="3301798"/>
                        <a:ext cx="229788" cy="0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rgbClr val="004C4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  <p:sp>
            <p:nvSpPr>
              <p:cNvPr id="23" name="Rounded Rectangle 22"/>
              <p:cNvSpPr/>
              <p:nvPr/>
            </p:nvSpPr>
            <p:spPr>
              <a:xfrm>
                <a:off x="5940535" y="1437754"/>
                <a:ext cx="2782991" cy="1080000"/>
              </a:xfrm>
              <a:prstGeom prst="roundRect">
                <a:avLst/>
              </a:prstGeom>
              <a:noFill/>
              <a:ln w="12700">
                <a:solidFill>
                  <a:srgbClr val="004C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cs typeface="Arial" panose="020B0604020202020204" pitchFamily="34" charset="0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8136535" y="1437754"/>
                <a:ext cx="612000" cy="1079662"/>
              </a:xfrm>
              <a:prstGeom prst="roundRect">
                <a:avLst>
                  <a:gd name="adj" fmla="val 31271"/>
                </a:avLst>
              </a:prstGeom>
              <a:solidFill>
                <a:srgbClr val="E96910"/>
              </a:solidFill>
              <a:ln w="12700">
                <a:solidFill>
                  <a:srgbClr val="004C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pt-PT" sz="1600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7.2</a:t>
                </a:r>
              </a:p>
              <a:p>
                <a:pPr algn="ctr"/>
                <a:r>
                  <a:rPr lang="pt-PT" sz="11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milhões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925295" y="2693505"/>
              <a:ext cx="2807999" cy="1080000"/>
              <a:chOff x="5945475" y="2693505"/>
              <a:chExt cx="2807999" cy="108000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5945475" y="2693505"/>
                <a:ext cx="2778052" cy="1080000"/>
              </a:xfrm>
              <a:prstGeom prst="roundRect">
                <a:avLst/>
              </a:prstGeom>
              <a:solidFill>
                <a:srgbClr val="99CCFF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pPr marL="449263" indent="-93663"/>
                <a:r>
                  <a:rPr lang="pt-PT" sz="1400" spc="-10" dirty="0">
                    <a:solidFill>
                      <a:srgbClr val="2F5597"/>
                    </a:solidFill>
                    <a:cs typeface="Arial" panose="020B0604020202020204" pitchFamily="34" charset="0"/>
                  </a:rPr>
                  <a:t>Faturas a fornecedores</a:t>
                </a:r>
                <a:endParaRPr lang="pt-PT" sz="1600" spc="-10" dirty="0">
                  <a:solidFill>
                    <a:srgbClr val="2F5597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7" name="Flowchart: Connector 46"/>
              <p:cNvSpPr/>
              <p:nvPr/>
            </p:nvSpPr>
            <p:spPr>
              <a:xfrm>
                <a:off x="6053275" y="2765505"/>
                <a:ext cx="288000" cy="288000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600" dirty="0">
                    <a:cs typeface="Arial" panose="020B0604020202020204" pitchFamily="34" charset="0"/>
                  </a:rPr>
                  <a:t>F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6442608" y="3265367"/>
                <a:ext cx="1201732" cy="333598"/>
                <a:chOff x="6442608" y="3265367"/>
                <a:chExt cx="1201732" cy="333598"/>
              </a:xfrm>
            </p:grpSpPr>
            <p:grpSp>
              <p:nvGrpSpPr>
                <p:cNvPr id="49" name="Group 48"/>
                <p:cNvGrpSpPr>
                  <a:grpSpLocks noChangeAspect="1"/>
                </p:cNvGrpSpPr>
                <p:nvPr/>
              </p:nvGrpSpPr>
              <p:grpSpPr>
                <a:xfrm>
                  <a:off x="6930961" y="3297149"/>
                  <a:ext cx="225028" cy="270034"/>
                  <a:chOff x="6876256" y="3044503"/>
                  <a:chExt cx="360000" cy="432000"/>
                </a:xfrm>
                <a:solidFill>
                  <a:schemeClr val="accent4">
                    <a:lumMod val="60000"/>
                    <a:lumOff val="40000"/>
                  </a:schemeClr>
                </a:solidFill>
              </p:grpSpPr>
              <p:sp>
                <p:nvSpPr>
                  <p:cNvPr id="58" name="Flowchart: Multidocument 57"/>
                  <p:cNvSpPr/>
                  <p:nvPr/>
                </p:nvSpPr>
                <p:spPr>
                  <a:xfrm>
                    <a:off x="6876256" y="3044503"/>
                    <a:ext cx="360000" cy="432000"/>
                  </a:xfrm>
                  <a:prstGeom prst="flowChartMultidocument">
                    <a:avLst/>
                  </a:prstGeom>
                  <a:solidFill>
                    <a:srgbClr val="F2F2F2"/>
                  </a:solidFill>
                  <a:ln w="127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6917714" y="3199665"/>
                    <a:ext cx="229788" cy="121675"/>
                    <a:chOff x="6924857" y="3180123"/>
                    <a:chExt cx="229788" cy="121675"/>
                  </a:xfrm>
                  <a:grpFill/>
                </p:grpSpPr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>
                      <a:off x="6924857" y="3240226"/>
                      <a:ext cx="229788" cy="0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rgbClr val="004C4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1" name="Group 60"/>
                    <p:cNvGrpSpPr/>
                    <p:nvPr/>
                  </p:nvGrpSpPr>
                  <p:grpSpPr>
                    <a:xfrm>
                      <a:off x="6924857" y="3180123"/>
                      <a:ext cx="229788" cy="121675"/>
                      <a:chOff x="6924857" y="3180123"/>
                      <a:chExt cx="229788" cy="121675"/>
                    </a:xfrm>
                    <a:grpFill/>
                  </p:grpSpPr>
                  <p:cxnSp>
                    <p:nvCxnSpPr>
                      <p:cNvPr id="62" name="Straight Connector 61"/>
                      <p:cNvCxnSpPr/>
                      <p:nvPr/>
                    </p:nvCxnSpPr>
                    <p:spPr>
                      <a:xfrm>
                        <a:off x="6924857" y="3180123"/>
                        <a:ext cx="229788" cy="0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rgbClr val="004C4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Straight Connector 62"/>
                      <p:cNvCxnSpPr/>
                      <p:nvPr/>
                    </p:nvCxnSpPr>
                    <p:spPr>
                      <a:xfrm>
                        <a:off x="6924857" y="3301798"/>
                        <a:ext cx="229788" cy="0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rgbClr val="004C4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6442608" y="3265367"/>
                  <a:ext cx="229529" cy="333598"/>
                  <a:chOff x="6817373" y="3088778"/>
                  <a:chExt cx="244801" cy="355794"/>
                </a:xfrm>
              </p:grpSpPr>
              <p:sp>
                <p:nvSpPr>
                  <p:cNvPr id="56" name="Flowchart: Delay 55"/>
                  <p:cNvSpPr/>
                  <p:nvPr/>
                </p:nvSpPr>
                <p:spPr>
                  <a:xfrm rot="16200000">
                    <a:off x="6828600" y="3210998"/>
                    <a:ext cx="222347" cy="244801"/>
                  </a:xfrm>
                  <a:prstGeom prst="flowChartDelay">
                    <a:avLst/>
                  </a:prstGeom>
                  <a:solidFill>
                    <a:srgbClr val="F18F0D"/>
                  </a:solidFill>
                  <a:ln w="127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77800" indent="-17780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endParaRPr lang="pt-PT" sz="1200">
                      <a:solidFill>
                        <a:srgbClr val="004C4F"/>
                      </a:solidFill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" name="Smiley Face 56"/>
                  <p:cNvSpPr/>
                  <p:nvPr/>
                </p:nvSpPr>
                <p:spPr>
                  <a:xfrm>
                    <a:off x="6850825" y="3088778"/>
                    <a:ext cx="177898" cy="177897"/>
                  </a:xfrm>
                  <a:prstGeom prst="smileyFac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27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77800" indent="-17780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endParaRPr lang="pt-PT" sz="1200">
                      <a:solidFill>
                        <a:srgbClr val="004C4F"/>
                      </a:solidFill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7414811" y="3265367"/>
                  <a:ext cx="229529" cy="333598"/>
                  <a:chOff x="8130923" y="3088778"/>
                  <a:chExt cx="244801" cy="355794"/>
                </a:xfrm>
              </p:grpSpPr>
              <p:sp>
                <p:nvSpPr>
                  <p:cNvPr id="54" name="Flowchart: Delay 53"/>
                  <p:cNvSpPr/>
                  <p:nvPr/>
                </p:nvSpPr>
                <p:spPr>
                  <a:xfrm rot="16200000">
                    <a:off x="8142150" y="3210998"/>
                    <a:ext cx="222347" cy="244801"/>
                  </a:xfrm>
                  <a:prstGeom prst="flowChartDelay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77800" indent="-17780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endParaRPr lang="pt-PT" sz="1200">
                      <a:solidFill>
                        <a:srgbClr val="004C4F"/>
                      </a:solidFill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5" name="Smiley Face 54"/>
                  <p:cNvSpPr/>
                  <p:nvPr/>
                </p:nvSpPr>
                <p:spPr>
                  <a:xfrm>
                    <a:off x="8164375" y="3088778"/>
                    <a:ext cx="177898" cy="177897"/>
                  </a:xfrm>
                  <a:prstGeom prst="smileyFac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27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77800" indent="-17780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endParaRPr lang="pt-PT" sz="1200">
                      <a:solidFill>
                        <a:srgbClr val="004C4F"/>
                      </a:solidFill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52" name="Isosceles Triangle 51"/>
                <p:cNvSpPr/>
                <p:nvPr/>
              </p:nvSpPr>
              <p:spPr>
                <a:xfrm rot="5400000">
                  <a:off x="6700286" y="3381534"/>
                  <a:ext cx="202525" cy="101262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rgbClr val="004C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" name="Isosceles Triangle 52"/>
                <p:cNvSpPr/>
                <p:nvPr/>
              </p:nvSpPr>
              <p:spPr>
                <a:xfrm rot="5400000">
                  <a:off x="7184137" y="3381534"/>
                  <a:ext cx="202525" cy="101262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rgbClr val="004C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4" name="Rounded Rectangle 63"/>
              <p:cNvSpPr/>
              <p:nvPr/>
            </p:nvSpPr>
            <p:spPr>
              <a:xfrm>
                <a:off x="5945475" y="2693505"/>
                <a:ext cx="2778052" cy="1080000"/>
              </a:xfrm>
              <a:prstGeom prst="roundRect">
                <a:avLst/>
              </a:prstGeom>
              <a:noFill/>
              <a:ln w="12700">
                <a:solidFill>
                  <a:srgbClr val="004C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cs typeface="Arial" panose="020B0604020202020204" pitchFamily="34" charset="0"/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8141474" y="2693505"/>
                <a:ext cx="612000" cy="1080000"/>
              </a:xfrm>
              <a:prstGeom prst="roundRect">
                <a:avLst>
                  <a:gd name="adj" fmla="val 34517"/>
                </a:avLst>
              </a:prstGeom>
              <a:solidFill>
                <a:srgbClr val="E96910"/>
              </a:solidFill>
              <a:ln w="12700">
                <a:solidFill>
                  <a:srgbClr val="004C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pt-PT" sz="1600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1.3</a:t>
                </a:r>
              </a:p>
              <a:p>
                <a:pPr algn="ctr"/>
                <a:r>
                  <a:rPr lang="pt-PT" sz="105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milhões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925295" y="3949256"/>
              <a:ext cx="2807999" cy="1083973"/>
              <a:chOff x="5945475" y="3949256"/>
              <a:chExt cx="2807999" cy="1083973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5945475" y="3953229"/>
                <a:ext cx="2778052" cy="1080000"/>
              </a:xfrm>
              <a:prstGeom prst="roundRect">
                <a:avLst/>
              </a:prstGeom>
              <a:solidFill>
                <a:srgbClr val="99CCFF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pPr marL="449263" indent="-93663"/>
                <a:r>
                  <a:rPr lang="pt-PT" sz="1400" dirty="0">
                    <a:solidFill>
                      <a:srgbClr val="2F5597"/>
                    </a:solidFill>
                    <a:cs typeface="Arial" panose="020B0604020202020204" pitchFamily="34" charset="0"/>
                  </a:rPr>
                  <a:t>Faturas de clientes</a:t>
                </a:r>
                <a:endParaRPr lang="pt-PT" sz="1600" dirty="0">
                  <a:solidFill>
                    <a:srgbClr val="2F5597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68" name="Flowchart: Connector 67"/>
              <p:cNvSpPr/>
              <p:nvPr/>
            </p:nvSpPr>
            <p:spPr>
              <a:xfrm>
                <a:off x="6053275" y="4025146"/>
                <a:ext cx="288000" cy="288000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600" dirty="0">
                    <a:cs typeface="Arial" panose="020B0604020202020204" pitchFamily="34" charset="0"/>
                  </a:rPr>
                  <a:t>G</a:t>
                </a:r>
              </a:p>
            </p:txBody>
          </p:sp>
          <p:grpSp>
            <p:nvGrpSpPr>
              <p:cNvPr id="69" name="Group 68"/>
              <p:cNvGrpSpPr>
                <a:grpSpLocks noChangeAspect="1"/>
              </p:cNvGrpSpPr>
              <p:nvPr/>
            </p:nvGrpSpPr>
            <p:grpSpPr>
              <a:xfrm>
                <a:off x="6449474" y="4513654"/>
                <a:ext cx="1188000" cy="329788"/>
                <a:chOff x="6869402" y="3513379"/>
                <a:chExt cx="1281690" cy="355794"/>
              </a:xfrm>
            </p:grpSpPr>
            <p:grpSp>
              <p:nvGrpSpPr>
                <p:cNvPr id="71" name="Group 70"/>
                <p:cNvGrpSpPr>
                  <a:grpSpLocks noChangeAspect="1"/>
                </p:cNvGrpSpPr>
                <p:nvPr/>
              </p:nvGrpSpPr>
              <p:grpSpPr>
                <a:xfrm>
                  <a:off x="7390248" y="3547276"/>
                  <a:ext cx="240000" cy="288000"/>
                  <a:chOff x="6876256" y="3044503"/>
                  <a:chExt cx="360000" cy="432000"/>
                </a:xfrm>
              </p:grpSpPr>
              <p:sp>
                <p:nvSpPr>
                  <p:cNvPr id="79" name="Flowchart: Multidocument 78"/>
                  <p:cNvSpPr/>
                  <p:nvPr/>
                </p:nvSpPr>
                <p:spPr>
                  <a:xfrm>
                    <a:off x="6876256" y="3044503"/>
                    <a:ext cx="360000" cy="432000"/>
                  </a:xfrm>
                  <a:prstGeom prst="flowChartMultidocument">
                    <a:avLst/>
                  </a:prstGeom>
                  <a:solidFill>
                    <a:srgbClr val="F2F2F2"/>
                  </a:solidFill>
                  <a:ln w="127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80" name="Group 79"/>
                  <p:cNvGrpSpPr/>
                  <p:nvPr/>
                </p:nvGrpSpPr>
                <p:grpSpPr>
                  <a:xfrm>
                    <a:off x="6917714" y="3199665"/>
                    <a:ext cx="229788" cy="121675"/>
                    <a:chOff x="6924857" y="3180123"/>
                    <a:chExt cx="229788" cy="121675"/>
                  </a:xfrm>
                </p:grpSpPr>
                <p:cxnSp>
                  <p:nvCxnSpPr>
                    <p:cNvPr id="81" name="Straight Connector 80"/>
                    <p:cNvCxnSpPr/>
                    <p:nvPr/>
                  </p:nvCxnSpPr>
                  <p:spPr>
                    <a:xfrm>
                      <a:off x="6924857" y="3240226"/>
                      <a:ext cx="229788" cy="0"/>
                    </a:xfrm>
                    <a:prstGeom prst="line">
                      <a:avLst/>
                    </a:prstGeom>
                    <a:ln w="12700">
                      <a:solidFill>
                        <a:srgbClr val="004C4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2" name="Group 81"/>
                    <p:cNvGrpSpPr/>
                    <p:nvPr/>
                  </p:nvGrpSpPr>
                  <p:grpSpPr>
                    <a:xfrm>
                      <a:off x="6924857" y="3180123"/>
                      <a:ext cx="229788" cy="121675"/>
                      <a:chOff x="6924857" y="3180123"/>
                      <a:chExt cx="229788" cy="121675"/>
                    </a:xfrm>
                  </p:grpSpPr>
                  <p:cxnSp>
                    <p:nvCxnSpPr>
                      <p:cNvPr id="83" name="Straight Connector 82"/>
                      <p:cNvCxnSpPr/>
                      <p:nvPr/>
                    </p:nvCxnSpPr>
                    <p:spPr>
                      <a:xfrm>
                        <a:off x="6924857" y="3180123"/>
                        <a:ext cx="229788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004C4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4" name="Straight Connector 83"/>
                      <p:cNvCxnSpPr/>
                      <p:nvPr/>
                    </p:nvCxnSpPr>
                    <p:spPr>
                      <a:xfrm>
                        <a:off x="6924857" y="3301798"/>
                        <a:ext cx="229788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004C4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6869402" y="3513379"/>
                  <a:ext cx="244801" cy="355794"/>
                  <a:chOff x="6817373" y="3088778"/>
                  <a:chExt cx="244801" cy="355794"/>
                </a:xfrm>
              </p:grpSpPr>
              <p:sp>
                <p:nvSpPr>
                  <p:cNvPr id="77" name="Flowchart: Delay 76"/>
                  <p:cNvSpPr/>
                  <p:nvPr/>
                </p:nvSpPr>
                <p:spPr>
                  <a:xfrm rot="16200000">
                    <a:off x="6828600" y="3210998"/>
                    <a:ext cx="222347" cy="244801"/>
                  </a:xfrm>
                  <a:prstGeom prst="flowChartDelay">
                    <a:avLst/>
                  </a:prstGeom>
                  <a:solidFill>
                    <a:srgbClr val="F18F0D"/>
                  </a:solidFill>
                  <a:ln w="127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77800" indent="-17780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endParaRPr lang="pt-PT" sz="1200">
                      <a:solidFill>
                        <a:srgbClr val="004C4F"/>
                      </a:solidFill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8" name="Smiley Face 77"/>
                  <p:cNvSpPr/>
                  <p:nvPr/>
                </p:nvSpPr>
                <p:spPr>
                  <a:xfrm>
                    <a:off x="6850825" y="3088778"/>
                    <a:ext cx="177898" cy="177897"/>
                  </a:xfrm>
                  <a:prstGeom prst="smileyFac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27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77800" indent="-17780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endParaRPr lang="pt-PT" sz="1200">
                      <a:solidFill>
                        <a:srgbClr val="004C4F"/>
                      </a:solidFill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73" name="Flowchart: Delay 72"/>
                <p:cNvSpPr/>
                <p:nvPr/>
              </p:nvSpPr>
              <p:spPr>
                <a:xfrm rot="16200000">
                  <a:off x="7917518" y="3635599"/>
                  <a:ext cx="222347" cy="244801"/>
                </a:xfrm>
                <a:prstGeom prst="flowChartDelay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rgbClr val="004C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77800" indent="-17780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endParaRPr lang="pt-PT" sz="1200">
                    <a:solidFill>
                      <a:srgbClr val="004C4F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Smiley Face 73"/>
                <p:cNvSpPr/>
                <p:nvPr/>
              </p:nvSpPr>
              <p:spPr>
                <a:xfrm>
                  <a:off x="7939743" y="3513379"/>
                  <a:ext cx="177898" cy="177897"/>
                </a:xfrm>
                <a:prstGeom prst="smileyFac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rgbClr val="004C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77800" indent="-17780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endParaRPr lang="pt-PT" sz="1200">
                    <a:solidFill>
                      <a:srgbClr val="004C4F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" name="Isosceles Triangle 74"/>
                <p:cNvSpPr/>
                <p:nvPr/>
              </p:nvSpPr>
              <p:spPr>
                <a:xfrm rot="5400000" flipV="1">
                  <a:off x="7144226" y="3637985"/>
                  <a:ext cx="216000" cy="106583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rgbClr val="004C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" name="Isosceles Triangle 75"/>
                <p:cNvSpPr/>
                <p:nvPr/>
              </p:nvSpPr>
              <p:spPr>
                <a:xfrm rot="5400000" flipV="1">
                  <a:off x="7660270" y="3637985"/>
                  <a:ext cx="216000" cy="106583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rgbClr val="004C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0" name="Rounded Rectangle 69"/>
              <p:cNvSpPr/>
              <p:nvPr/>
            </p:nvSpPr>
            <p:spPr>
              <a:xfrm>
                <a:off x="5945475" y="3949257"/>
                <a:ext cx="2778052" cy="1080000"/>
              </a:xfrm>
              <a:prstGeom prst="roundRect">
                <a:avLst/>
              </a:prstGeom>
              <a:noFill/>
              <a:ln w="12700">
                <a:solidFill>
                  <a:srgbClr val="004C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cs typeface="Arial" panose="020B0604020202020204" pitchFamily="34" charset="0"/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8141474" y="3949256"/>
                <a:ext cx="612000" cy="1079611"/>
              </a:xfrm>
              <a:prstGeom prst="roundRect">
                <a:avLst>
                  <a:gd name="adj" fmla="val 32488"/>
                </a:avLst>
              </a:prstGeom>
              <a:solidFill>
                <a:srgbClr val="E96910"/>
              </a:solidFill>
              <a:ln w="12700">
                <a:solidFill>
                  <a:srgbClr val="004C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pt-PT" sz="1600" b="1" dirty="0" smtClean="0">
                    <a:solidFill>
                      <a:schemeClr val="bg1"/>
                    </a:solidFill>
                    <a:cs typeface="Arial" panose="020B0604020202020204" pitchFamily="34" charset="0"/>
                  </a:rPr>
                  <a:t>700</a:t>
                </a:r>
                <a:r>
                  <a:rPr lang="pt-PT" sz="1100" dirty="0" smtClean="0">
                    <a:solidFill>
                      <a:schemeClr val="bg1"/>
                    </a:solidFill>
                    <a:cs typeface="Arial" panose="020B0604020202020204" pitchFamily="34" charset="0"/>
                  </a:rPr>
                  <a:t> mil</a:t>
                </a:r>
                <a:endParaRPr lang="pt-PT" sz="11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925295" y="5205007"/>
              <a:ext cx="2807999" cy="1080428"/>
              <a:chOff x="5945475" y="5205007"/>
              <a:chExt cx="2807999" cy="1080428"/>
            </a:xfrm>
          </p:grpSpPr>
          <p:sp>
            <p:nvSpPr>
              <p:cNvPr id="86" name="Rounded Rectangle 85"/>
              <p:cNvSpPr/>
              <p:nvPr/>
            </p:nvSpPr>
            <p:spPr>
              <a:xfrm>
                <a:off x="5945475" y="5205435"/>
                <a:ext cx="2778052" cy="1080000"/>
              </a:xfrm>
              <a:prstGeom prst="roundRect">
                <a:avLst/>
              </a:prstGeom>
              <a:solidFill>
                <a:srgbClr val="99CCFF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pPr marL="449263" indent="-93663"/>
                <a:r>
                  <a:rPr lang="pt-PT" sz="1400" dirty="0">
                    <a:solidFill>
                      <a:srgbClr val="2F5597"/>
                    </a:solidFill>
                    <a:cs typeface="Arial" panose="020B0604020202020204" pitchFamily="34" charset="0"/>
                  </a:rPr>
                  <a:t>Volume de utilizadores</a:t>
                </a:r>
                <a:endParaRPr lang="pt-PT" sz="1600" dirty="0">
                  <a:solidFill>
                    <a:srgbClr val="2F5597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" name="Flowchart: Connector 87"/>
              <p:cNvSpPr/>
              <p:nvPr/>
            </p:nvSpPr>
            <p:spPr>
              <a:xfrm>
                <a:off x="6053275" y="5265445"/>
                <a:ext cx="288000" cy="288000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600" dirty="0">
                    <a:cs typeface="Arial" panose="020B0604020202020204" pitchFamily="34" charset="0"/>
                  </a:rPr>
                  <a:t>H</a:t>
                </a:r>
              </a:p>
            </p:txBody>
          </p:sp>
          <p:grpSp>
            <p:nvGrpSpPr>
              <p:cNvPr id="89" name="Group 88"/>
              <p:cNvGrpSpPr>
                <a:grpSpLocks noChangeAspect="1"/>
              </p:cNvGrpSpPr>
              <p:nvPr/>
            </p:nvGrpSpPr>
            <p:grpSpPr>
              <a:xfrm>
                <a:off x="6791474" y="5696678"/>
                <a:ext cx="504000" cy="339151"/>
                <a:chOff x="7405663" y="4325603"/>
                <a:chExt cx="528732" cy="355794"/>
              </a:xfrm>
            </p:grpSpPr>
            <p:grpSp>
              <p:nvGrpSpPr>
                <p:cNvPr id="91" name="Group 90"/>
                <p:cNvGrpSpPr>
                  <a:grpSpLocks noChangeAspect="1"/>
                </p:cNvGrpSpPr>
                <p:nvPr/>
              </p:nvGrpSpPr>
              <p:grpSpPr>
                <a:xfrm>
                  <a:off x="7476065" y="4337999"/>
                  <a:ext cx="458330" cy="252000"/>
                  <a:chOff x="945034" y="3509821"/>
                  <a:chExt cx="703265" cy="502089"/>
                </a:xfrm>
              </p:grpSpPr>
              <p:sp>
                <p:nvSpPr>
                  <p:cNvPr id="95" name="Rectangle 94"/>
                  <p:cNvSpPr/>
                  <p:nvPr/>
                </p:nvSpPr>
                <p:spPr>
                  <a:xfrm>
                    <a:off x="945034" y="3509821"/>
                    <a:ext cx="703265" cy="372829"/>
                  </a:xfrm>
                  <a:prstGeom prst="rect">
                    <a:avLst/>
                  </a:prstGeom>
                  <a:solidFill>
                    <a:srgbClr val="F18F0D"/>
                  </a:solidFill>
                  <a:ln w="127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pt-PT" spc="-30" dirty="0"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1134865" y="4011910"/>
                    <a:ext cx="323603" cy="0"/>
                  </a:xfrm>
                  <a:prstGeom prst="line">
                    <a:avLst/>
                  </a:prstGeom>
                  <a:solidFill>
                    <a:srgbClr val="01CCC2"/>
                  </a:solidFill>
                  <a:ln w="127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 rot="5400000">
                    <a:off x="1250785" y="3949911"/>
                    <a:ext cx="108000" cy="0"/>
                  </a:xfrm>
                  <a:prstGeom prst="line">
                    <a:avLst/>
                  </a:prstGeom>
                  <a:solidFill>
                    <a:srgbClr val="01CCC2"/>
                  </a:solidFill>
                  <a:ln w="762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92" name="Group 91"/>
                <p:cNvGrpSpPr/>
                <p:nvPr/>
              </p:nvGrpSpPr>
              <p:grpSpPr>
                <a:xfrm>
                  <a:off x="7405663" y="4325603"/>
                  <a:ext cx="244801" cy="355794"/>
                  <a:chOff x="6817373" y="3088778"/>
                  <a:chExt cx="244801" cy="355794"/>
                </a:xfrm>
              </p:grpSpPr>
              <p:sp>
                <p:nvSpPr>
                  <p:cNvPr id="93" name="Flowchart: Delay 92"/>
                  <p:cNvSpPr/>
                  <p:nvPr/>
                </p:nvSpPr>
                <p:spPr>
                  <a:xfrm rot="16200000">
                    <a:off x="6828600" y="3210998"/>
                    <a:ext cx="222347" cy="244801"/>
                  </a:xfrm>
                  <a:prstGeom prst="flowChartDelay">
                    <a:avLst/>
                  </a:prstGeom>
                  <a:solidFill>
                    <a:srgbClr val="F18F0D"/>
                  </a:solidFill>
                  <a:ln w="127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77800" indent="-17780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endParaRPr lang="pt-PT" sz="1200">
                      <a:solidFill>
                        <a:srgbClr val="004C4F"/>
                      </a:solidFill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4" name="Smiley Face 93"/>
                  <p:cNvSpPr/>
                  <p:nvPr/>
                </p:nvSpPr>
                <p:spPr>
                  <a:xfrm>
                    <a:off x="6850825" y="3088778"/>
                    <a:ext cx="177898" cy="177897"/>
                  </a:xfrm>
                  <a:prstGeom prst="smileyFac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2700">
                    <a:solidFill>
                      <a:srgbClr val="004C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77800" indent="-17780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endParaRPr lang="pt-PT" sz="1200">
                      <a:solidFill>
                        <a:srgbClr val="004C4F"/>
                      </a:solidFill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90" name="Rounded Rectangle 89"/>
              <p:cNvSpPr/>
              <p:nvPr/>
            </p:nvSpPr>
            <p:spPr>
              <a:xfrm>
                <a:off x="5945475" y="5205007"/>
                <a:ext cx="2778052" cy="1080428"/>
              </a:xfrm>
              <a:prstGeom prst="roundRect">
                <a:avLst/>
              </a:prstGeom>
              <a:noFill/>
              <a:ln w="12700">
                <a:solidFill>
                  <a:srgbClr val="004C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cs typeface="Arial" panose="020B0604020202020204" pitchFamily="34" charset="0"/>
                </a:endParaRPr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8141474" y="5205007"/>
                <a:ext cx="612000" cy="1080428"/>
              </a:xfrm>
              <a:prstGeom prst="roundRect">
                <a:avLst>
                  <a:gd name="adj" fmla="val 31271"/>
                </a:avLst>
              </a:prstGeom>
              <a:solidFill>
                <a:srgbClr val="E96910"/>
              </a:solidFill>
              <a:ln w="12700">
                <a:solidFill>
                  <a:srgbClr val="004C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pt-PT" sz="1600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646</a:t>
                </a:r>
                <a:endParaRPr lang="pt-PT" sz="11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39" name="Group 238"/>
          <p:cNvGrpSpPr>
            <a:grpSpLocks noChangeAspect="1"/>
          </p:cNvGrpSpPr>
          <p:nvPr/>
        </p:nvGrpSpPr>
        <p:grpSpPr>
          <a:xfrm>
            <a:off x="7920150" y="698526"/>
            <a:ext cx="900000" cy="337898"/>
            <a:chOff x="820953" y="1975885"/>
            <a:chExt cx="7898095" cy="2965283"/>
          </a:xfrm>
        </p:grpSpPr>
        <p:sp>
          <p:nvSpPr>
            <p:cNvPr id="240" name="Rounded Rectangle 239"/>
            <p:cNvSpPr/>
            <p:nvPr/>
          </p:nvSpPr>
          <p:spPr>
            <a:xfrm>
              <a:off x="4939157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bg1">
                      <a:lumMod val="65000"/>
                    </a:schemeClr>
                  </a:solidFill>
                </a:rPr>
                <a:t>2. SNC-AP</a:t>
              </a: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820953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 smtClean="0">
                  <a:solidFill>
                    <a:schemeClr val="accent5">
                      <a:lumMod val="75000"/>
                    </a:schemeClr>
                  </a:solidFill>
                </a:rPr>
                <a:t>1. SICC</a:t>
              </a:r>
              <a:endParaRPr lang="pt-PT" sz="3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1288694" y="2492896"/>
              <a:ext cx="3312000" cy="1278060"/>
              <a:chOff x="1216691" y="2227168"/>
              <a:chExt cx="2916000" cy="1278060"/>
            </a:xfrm>
          </p:grpSpPr>
          <p:sp>
            <p:nvSpPr>
              <p:cNvPr id="249" name="Rounded Rectangle 248"/>
              <p:cNvSpPr/>
              <p:nvPr/>
            </p:nvSpPr>
            <p:spPr>
              <a:xfrm>
                <a:off x="1216691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0" name="Rounded Rectangle 249"/>
              <p:cNvSpPr/>
              <p:nvPr/>
            </p:nvSpPr>
            <p:spPr>
              <a:xfrm>
                <a:off x="1216691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1" name="Rounded Rectangle 250"/>
              <p:cNvSpPr/>
              <p:nvPr/>
            </p:nvSpPr>
            <p:spPr>
              <a:xfrm>
                <a:off x="1216691" y="3145228"/>
                <a:ext cx="2916000" cy="3600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3" name="Group 242"/>
            <p:cNvGrpSpPr/>
            <p:nvPr/>
          </p:nvGrpSpPr>
          <p:grpSpPr>
            <a:xfrm>
              <a:off x="5407048" y="2492896"/>
              <a:ext cx="3312000" cy="2206025"/>
              <a:chOff x="5335045" y="2227168"/>
              <a:chExt cx="2916000" cy="220602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244" name="Rounded Rectangle 243"/>
              <p:cNvSpPr/>
              <p:nvPr/>
            </p:nvSpPr>
            <p:spPr>
              <a:xfrm>
                <a:off x="5335045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5" name="Rounded Rectangle 244"/>
              <p:cNvSpPr/>
              <p:nvPr/>
            </p:nvSpPr>
            <p:spPr>
              <a:xfrm>
                <a:off x="5335045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6" name="Rounded Rectangle 245"/>
              <p:cNvSpPr/>
              <p:nvPr/>
            </p:nvSpPr>
            <p:spPr>
              <a:xfrm>
                <a:off x="5335045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7" name="Rounded Rectangle 246"/>
              <p:cNvSpPr/>
              <p:nvPr/>
            </p:nvSpPr>
            <p:spPr>
              <a:xfrm>
                <a:off x="5335045" y="360425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8" name="Rounded Rectangle 247"/>
              <p:cNvSpPr/>
              <p:nvPr/>
            </p:nvSpPr>
            <p:spPr>
              <a:xfrm>
                <a:off x="5335045" y="4073193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413386" y="5195950"/>
            <a:ext cx="2797818" cy="1587212"/>
            <a:chOff x="382906" y="5195950"/>
            <a:chExt cx="2797818" cy="1587212"/>
          </a:xfrm>
        </p:grpSpPr>
        <p:grpSp>
          <p:nvGrpSpPr>
            <p:cNvPr id="234" name="Group 233"/>
            <p:cNvGrpSpPr/>
            <p:nvPr/>
          </p:nvGrpSpPr>
          <p:grpSpPr>
            <a:xfrm>
              <a:off x="382906" y="5195950"/>
              <a:ext cx="2797818" cy="1080001"/>
              <a:chOff x="395284" y="5230011"/>
              <a:chExt cx="2797818" cy="1080001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395284" y="5230012"/>
                <a:ext cx="2772000" cy="1080000"/>
              </a:xfrm>
              <a:prstGeom prst="roundRect">
                <a:avLst/>
              </a:prstGeom>
              <a:solidFill>
                <a:srgbClr val="99CCFF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pPr marL="449263" indent="-93663"/>
                <a:r>
                  <a:rPr lang="pt-PT" sz="1400" dirty="0">
                    <a:solidFill>
                      <a:srgbClr val="2F5597"/>
                    </a:solidFill>
                    <a:cs typeface="Arial" panose="020B0604020202020204" pitchFamily="34" charset="0"/>
                  </a:rPr>
                  <a:t>Orçamento do </a:t>
                </a:r>
                <a:endParaRPr lang="pt-PT" sz="1400" dirty="0" smtClean="0">
                  <a:solidFill>
                    <a:srgbClr val="2F5597"/>
                  </a:solidFill>
                  <a:cs typeface="Arial" panose="020B0604020202020204" pitchFamily="34" charset="0"/>
                </a:endParaRPr>
              </a:p>
              <a:p>
                <a:pPr marL="449263" indent="-93663"/>
                <a:r>
                  <a:rPr lang="pt-PT" sz="1400" dirty="0" smtClean="0">
                    <a:solidFill>
                      <a:srgbClr val="2F5597"/>
                    </a:solidFill>
                    <a:cs typeface="Arial" panose="020B0604020202020204" pitchFamily="34" charset="0"/>
                  </a:rPr>
                  <a:t>Ministério da </a:t>
                </a:r>
                <a:r>
                  <a:rPr lang="pt-PT" sz="1400" dirty="0">
                    <a:solidFill>
                      <a:srgbClr val="2F5597"/>
                    </a:solidFill>
                    <a:cs typeface="Arial" panose="020B0604020202020204" pitchFamily="34" charset="0"/>
                  </a:rPr>
                  <a:t>Saúde</a:t>
                </a: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395535" y="5230011"/>
                <a:ext cx="2775239" cy="1080000"/>
              </a:xfrm>
              <a:prstGeom prst="roundRect">
                <a:avLst/>
              </a:prstGeom>
              <a:noFill/>
              <a:ln w="12700">
                <a:solidFill>
                  <a:srgbClr val="004C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b="1" dirty="0">
                  <a:cs typeface="Arial" panose="020B0604020202020204" pitchFamily="34" charset="0"/>
                </a:endParaRPr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2581102" y="5230011"/>
                <a:ext cx="612000" cy="1079999"/>
              </a:xfrm>
              <a:prstGeom prst="roundRect">
                <a:avLst>
                  <a:gd name="adj" fmla="val 30054"/>
                </a:avLst>
              </a:prstGeom>
              <a:solidFill>
                <a:srgbClr val="E96910"/>
              </a:solidFill>
              <a:ln w="12700">
                <a:solidFill>
                  <a:srgbClr val="004C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pt-PT" sz="1600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74%</a:t>
                </a:r>
                <a:endParaRPr lang="pt-PT" sz="1100" b="1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08" name="Flowchart: Connector 107"/>
              <p:cNvSpPr/>
              <p:nvPr/>
            </p:nvSpPr>
            <p:spPr>
              <a:xfrm>
                <a:off x="486244" y="5290022"/>
                <a:ext cx="288000" cy="288000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600" b="1" dirty="0">
                    <a:cs typeface="Arial" panose="020B0604020202020204" pitchFamily="34" charset="0"/>
                  </a:rPr>
                  <a:t>D</a:t>
                </a:r>
              </a:p>
            </p:txBody>
          </p:sp>
        </p:grpSp>
        <p:graphicFrame>
          <p:nvGraphicFramePr>
            <p:cNvPr id="192" name="Chart 19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09086222"/>
                </p:ext>
              </p:extLst>
            </p:nvPr>
          </p:nvGraphicFramePr>
          <p:xfrm>
            <a:off x="683568" y="5199162"/>
            <a:ext cx="1584000" cy="158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2763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492B-3C9D-4956-BFFA-91BD210BDEFF}" type="slidenum">
              <a:rPr lang="pt-PT" smtClean="0"/>
              <a:pPr/>
              <a:t>8</a:t>
            </a:fld>
            <a:endParaRPr lang="pt-PT" dirty="0"/>
          </a:p>
        </p:txBody>
      </p:sp>
      <p:grpSp>
        <p:nvGrpSpPr>
          <p:cNvPr id="33" name="Group 32"/>
          <p:cNvGrpSpPr/>
          <p:nvPr/>
        </p:nvGrpSpPr>
        <p:grpSpPr>
          <a:xfrm>
            <a:off x="622953" y="2348880"/>
            <a:ext cx="7898095" cy="2965283"/>
            <a:chOff x="820953" y="1975885"/>
            <a:chExt cx="7898095" cy="2965283"/>
          </a:xfrm>
        </p:grpSpPr>
        <p:sp>
          <p:nvSpPr>
            <p:cNvPr id="34" name="Rounded Rectangle 33"/>
            <p:cNvSpPr/>
            <p:nvPr/>
          </p:nvSpPr>
          <p:spPr>
            <a:xfrm>
              <a:off x="4939157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PT" sz="1600" b="1" dirty="0">
                  <a:solidFill>
                    <a:schemeClr val="accent5">
                      <a:lumMod val="75000"/>
                    </a:schemeClr>
                  </a:solidFill>
                </a:rPr>
                <a:t>2. SNC-AP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20953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PT" sz="1600" b="1" dirty="0">
                  <a:solidFill>
                    <a:schemeClr val="bg1">
                      <a:lumMod val="65000"/>
                    </a:schemeClr>
                  </a:solidFill>
                </a:rPr>
                <a:t>1. SICC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288694" y="2492896"/>
              <a:ext cx="3312000" cy="1278060"/>
              <a:chOff x="1216691" y="2227168"/>
              <a:chExt cx="2916000" cy="1278060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216691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400" dirty="0">
                    <a:solidFill>
                      <a:schemeClr val="bg1">
                        <a:lumMod val="65000"/>
                      </a:schemeClr>
                    </a:solidFill>
                  </a:rPr>
                  <a:t>1.1 O que é?</a:t>
                </a: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216691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400" dirty="0" smtClean="0">
                    <a:solidFill>
                      <a:schemeClr val="bg1">
                        <a:lumMod val="65000"/>
                      </a:schemeClr>
                    </a:solidFill>
                  </a:rPr>
                  <a:t>1.2 </a:t>
                </a:r>
                <a:r>
                  <a:rPr lang="pt-PT" sz="1400" dirty="0">
                    <a:solidFill>
                      <a:schemeClr val="bg1">
                        <a:lumMod val="65000"/>
                      </a:schemeClr>
                    </a:solidFill>
                  </a:rPr>
                  <a:t>Quem utiliza?</a:t>
                </a: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216691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400" dirty="0" smtClean="0">
                    <a:solidFill>
                      <a:schemeClr val="bg1">
                        <a:lumMod val="65000"/>
                      </a:schemeClr>
                    </a:solidFill>
                  </a:rPr>
                  <a:t>1.3 </a:t>
                </a:r>
                <a:r>
                  <a:rPr lang="pt-PT" sz="1400" dirty="0">
                    <a:solidFill>
                      <a:schemeClr val="bg1">
                        <a:lumMod val="65000"/>
                      </a:schemeClr>
                    </a:solidFill>
                  </a:rPr>
                  <a:t>Indicadores 2016 em tempo real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407048" y="2492896"/>
              <a:ext cx="3312000" cy="2206025"/>
              <a:chOff x="5335045" y="2227168"/>
              <a:chExt cx="2916000" cy="220602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53" name="Rounded Rectangle 52"/>
              <p:cNvSpPr/>
              <p:nvPr/>
            </p:nvSpPr>
            <p:spPr>
              <a:xfrm>
                <a:off x="5335045" y="2227168"/>
                <a:ext cx="2916000" cy="3600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600" dirty="0">
                    <a:solidFill>
                      <a:schemeClr val="bg1"/>
                    </a:solidFill>
                  </a:rPr>
                  <a:t>2.1 Enquadramento</a:t>
                </a: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5335045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400" dirty="0">
                    <a:solidFill>
                      <a:schemeClr val="bg1">
                        <a:lumMod val="65000"/>
                      </a:schemeClr>
                    </a:solidFill>
                  </a:rPr>
                  <a:t>2.2 Lançamentos e Registos Contabilísticos</a:t>
                </a:r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5335045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400" dirty="0">
                    <a:solidFill>
                      <a:schemeClr val="bg1">
                        <a:lumMod val="65000"/>
                      </a:schemeClr>
                    </a:solidFill>
                  </a:rPr>
                  <a:t>2.3 Normas de Contabilidade Pública</a:t>
                </a: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5335045" y="360425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400" dirty="0">
                    <a:solidFill>
                      <a:schemeClr val="bg1">
                        <a:lumMod val="65000"/>
                      </a:schemeClr>
                    </a:solidFill>
                  </a:rPr>
                  <a:t>2.4 MVP - </a:t>
                </a:r>
                <a:r>
                  <a:rPr lang="pt-PT" sz="1400" i="1" dirty="0" err="1">
                    <a:solidFill>
                      <a:schemeClr val="bg1">
                        <a:lumMod val="65000"/>
                      </a:schemeClr>
                    </a:solidFill>
                  </a:rPr>
                  <a:t>Minimum</a:t>
                </a:r>
                <a:r>
                  <a:rPr lang="pt-PT" sz="1400" i="1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pt-PT" sz="1400" i="1" dirty="0" err="1">
                    <a:solidFill>
                      <a:schemeClr val="bg1">
                        <a:lumMod val="65000"/>
                      </a:schemeClr>
                    </a:solidFill>
                  </a:rPr>
                  <a:t>Viable</a:t>
                </a:r>
                <a:r>
                  <a:rPr lang="pt-PT" sz="1400" i="1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pt-PT" sz="1400" i="1" dirty="0" err="1">
                    <a:solidFill>
                      <a:schemeClr val="bg1">
                        <a:lumMod val="65000"/>
                      </a:schemeClr>
                    </a:solidFill>
                  </a:rPr>
                  <a:t>Product</a:t>
                </a:r>
                <a:endParaRPr lang="pt-PT" sz="1400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5335045" y="4073193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sz="1400" dirty="0">
                    <a:solidFill>
                      <a:schemeClr val="bg1">
                        <a:lumMod val="65000"/>
                      </a:schemeClr>
                    </a:solidFill>
                  </a:rPr>
                  <a:t>2.5 Plano de Projeto</a:t>
                </a:r>
              </a:p>
            </p:txBody>
          </p:sp>
        </p:grpSp>
      </p:grpSp>
      <p:sp>
        <p:nvSpPr>
          <p:cNvPr id="17" name="Rectangle 16"/>
          <p:cNvSpPr/>
          <p:nvPr/>
        </p:nvSpPr>
        <p:spPr>
          <a:xfrm>
            <a:off x="323850" y="908397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smtClean="0">
                <a:solidFill>
                  <a:schemeClr val="accent5">
                    <a:lumMod val="75000"/>
                  </a:schemeClr>
                </a:solidFill>
              </a:rPr>
              <a:t>AGENDA:</a:t>
            </a:r>
            <a:endParaRPr lang="pt-PT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9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6210472" y="1786668"/>
            <a:ext cx="2520000" cy="45950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400" b="1" dirty="0" smtClean="0"/>
              <a:t>Entidades-piloto</a:t>
            </a:r>
            <a:endParaRPr lang="pt-PT" sz="1400" b="1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492B-3C9D-4956-BFFA-91BD210BDEFF}" type="slidenum">
              <a:rPr lang="pt-PT" smtClean="0"/>
              <a:pPr/>
              <a:t>9</a:t>
            </a:fld>
            <a:endParaRPr lang="pt-PT" dirty="0"/>
          </a:p>
        </p:txBody>
      </p:sp>
      <p:sp>
        <p:nvSpPr>
          <p:cNvPr id="28" name="Rectangle 27"/>
          <p:cNvSpPr/>
          <p:nvPr/>
        </p:nvSpPr>
        <p:spPr>
          <a:xfrm>
            <a:off x="323850" y="479669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400" dirty="0">
                <a:solidFill>
                  <a:schemeClr val="accent5">
                    <a:lumMod val="75000"/>
                  </a:schemeClr>
                </a:solidFill>
              </a:rPr>
              <a:t>2. SNC-AP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23850" y="908397"/>
            <a:ext cx="849630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accent5">
                    <a:lumMod val="75000"/>
                  </a:schemeClr>
                </a:solidFill>
              </a:rPr>
              <a:t>2.1 ENQUADRAMENTO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77528" y="4221088"/>
            <a:ext cx="2592000" cy="2160000"/>
          </a:xfrm>
          <a:prstGeom prst="roundRect">
            <a:avLst/>
          </a:prstGeom>
          <a:solidFill>
            <a:schemeClr val="accent1"/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400" b="1" dirty="0" smtClean="0"/>
              <a:t>Circular Normativa</a:t>
            </a:r>
          </a:p>
          <a:p>
            <a:pPr algn="ctr"/>
            <a:r>
              <a:rPr lang="pt-PT" sz="1400" b="1" dirty="0" smtClean="0"/>
              <a:t>nº 1381/2016</a:t>
            </a:r>
            <a:endParaRPr lang="pt-PT" sz="1400" b="1" dirty="0"/>
          </a:p>
        </p:txBody>
      </p:sp>
      <p:sp>
        <p:nvSpPr>
          <p:cNvPr id="42" name="Rectangle 113"/>
          <p:cNvSpPr/>
          <p:nvPr/>
        </p:nvSpPr>
        <p:spPr>
          <a:xfrm>
            <a:off x="604526" y="5085176"/>
            <a:ext cx="2160000" cy="108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PT" sz="10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3" name="Picture 12" descr="http://online.dgo.pt/Interface/img/logoDGO_transparente_397x8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28" y="5451070"/>
            <a:ext cx="1728000" cy="34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377528" y="1786669"/>
            <a:ext cx="2592000" cy="216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400" b="1" dirty="0" smtClean="0"/>
              <a:t>Decreto-Lei </a:t>
            </a:r>
          </a:p>
          <a:p>
            <a:pPr algn="ctr"/>
            <a:r>
              <a:rPr lang="pt-PT" sz="1400" b="1" dirty="0" smtClean="0"/>
              <a:t>nº 192/2015 </a:t>
            </a:r>
            <a:endParaRPr lang="pt-PT" sz="1400" b="1" dirty="0"/>
          </a:p>
        </p:txBody>
      </p:sp>
      <p:grpSp>
        <p:nvGrpSpPr>
          <p:cNvPr id="79" name="Group 78"/>
          <p:cNvGrpSpPr/>
          <p:nvPr/>
        </p:nvGrpSpPr>
        <p:grpSpPr>
          <a:xfrm>
            <a:off x="593528" y="2637032"/>
            <a:ext cx="2160000" cy="1080000"/>
            <a:chOff x="539528" y="2335027"/>
            <a:chExt cx="2160000" cy="1080000"/>
          </a:xfrm>
        </p:grpSpPr>
        <p:sp>
          <p:nvSpPr>
            <p:cNvPr id="44" name="Rectangle 113"/>
            <p:cNvSpPr/>
            <p:nvPr/>
          </p:nvSpPr>
          <p:spPr>
            <a:xfrm>
              <a:off x="539528" y="2335027"/>
              <a:ext cx="2160000" cy="10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PT" sz="1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pic>
          <p:nvPicPr>
            <p:cNvPr id="2054" name="Picture 6" descr="https://dre.pt/dre-frontoffice-theme/images/custom/presidencia_horizontal_footer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7" t="21145" r="47440" b="22399"/>
            <a:stretch/>
          </p:blipFill>
          <p:spPr bwMode="auto">
            <a:xfrm>
              <a:off x="825872" y="2623027"/>
              <a:ext cx="1587312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59"/>
          <p:cNvGrpSpPr/>
          <p:nvPr/>
        </p:nvGrpSpPr>
        <p:grpSpPr>
          <a:xfrm>
            <a:off x="6390472" y="2277000"/>
            <a:ext cx="2160000" cy="1152000"/>
            <a:chOff x="6196428" y="3330520"/>
            <a:chExt cx="2160000" cy="1152000"/>
          </a:xfrm>
        </p:grpSpPr>
        <p:sp>
          <p:nvSpPr>
            <p:cNvPr id="26" name="Rectangle 113"/>
            <p:cNvSpPr/>
            <p:nvPr/>
          </p:nvSpPr>
          <p:spPr>
            <a:xfrm>
              <a:off x="6196428" y="3330520"/>
              <a:ext cx="2160000" cy="115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PT" sz="1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pic>
          <p:nvPicPr>
            <p:cNvPr id="27" name="Picture 10" descr="http://www2.acss.min-saude.pt/Portals/0/Images/Marca%20Acss/LOGO%20ACSS%20hor%20vert%202015-02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53" t="36805" r="10697" b="36133"/>
            <a:stretch/>
          </p:blipFill>
          <p:spPr bwMode="auto">
            <a:xfrm>
              <a:off x="6271131" y="3654520"/>
              <a:ext cx="2010594" cy="50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  <a:effectLst/>
            <a:extLst/>
          </p:spPr>
        </p:pic>
      </p:grpSp>
      <p:grpSp>
        <p:nvGrpSpPr>
          <p:cNvPr id="54" name="Group 53"/>
          <p:cNvGrpSpPr/>
          <p:nvPr/>
        </p:nvGrpSpPr>
        <p:grpSpPr>
          <a:xfrm>
            <a:off x="6390472" y="3645088"/>
            <a:ext cx="2160000" cy="1152000"/>
            <a:chOff x="6196428" y="1876984"/>
            <a:chExt cx="2160000" cy="1152000"/>
          </a:xfrm>
        </p:grpSpPr>
        <p:sp>
          <p:nvSpPr>
            <p:cNvPr id="47" name="Rectangle 113"/>
            <p:cNvSpPr/>
            <p:nvPr/>
          </p:nvSpPr>
          <p:spPr>
            <a:xfrm>
              <a:off x="6196428" y="1876984"/>
              <a:ext cx="2160000" cy="115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PT" sz="1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pic>
          <p:nvPicPr>
            <p:cNvPr id="2050" name="Picture 2" descr="Resultado de imagem para centro psiquiatrico lisboa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5160" y="1972589"/>
              <a:ext cx="828000" cy="960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Group 60"/>
          <p:cNvGrpSpPr/>
          <p:nvPr/>
        </p:nvGrpSpPr>
        <p:grpSpPr>
          <a:xfrm>
            <a:off x="6390472" y="5013176"/>
            <a:ext cx="2160000" cy="1152000"/>
            <a:chOff x="6196428" y="4784056"/>
            <a:chExt cx="2160000" cy="1152000"/>
          </a:xfrm>
        </p:grpSpPr>
        <p:sp>
          <p:nvSpPr>
            <p:cNvPr id="50" name="Rectangle 113"/>
            <p:cNvSpPr/>
            <p:nvPr/>
          </p:nvSpPr>
          <p:spPr>
            <a:xfrm>
              <a:off x="6196428" y="4784056"/>
              <a:ext cx="2160000" cy="115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PT" sz="1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pic>
          <p:nvPicPr>
            <p:cNvPr id="2056" name="Picture 8" descr="http://acailmedicare.pt/jornadas-fpp/images/chedv-hss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2428" y="4839691"/>
              <a:ext cx="1908000" cy="1040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3" name="Isosceles Triangle 72"/>
          <p:cNvSpPr/>
          <p:nvPr/>
        </p:nvSpPr>
        <p:spPr>
          <a:xfrm rot="10800000">
            <a:off x="1120799" y="3993878"/>
            <a:ext cx="1105458" cy="180000"/>
          </a:xfrm>
          <a:prstGeom prst="triangl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PT" sz="1400" b="1"/>
          </a:p>
        </p:txBody>
      </p:sp>
      <p:sp>
        <p:nvSpPr>
          <p:cNvPr id="104" name="Rounded Rectangle 103"/>
          <p:cNvSpPr/>
          <p:nvPr/>
        </p:nvSpPr>
        <p:spPr>
          <a:xfrm>
            <a:off x="3222000" y="1340768"/>
            <a:ext cx="2700000" cy="360000"/>
          </a:xfrm>
          <a:prstGeom prst="roundRect">
            <a:avLst/>
          </a:prstGeom>
          <a:solidFill>
            <a:schemeClr val="accent1"/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400" b="1" dirty="0" smtClean="0"/>
              <a:t>Ferramenta</a:t>
            </a:r>
            <a:endParaRPr lang="pt-PT" sz="1400" b="1" dirty="0"/>
          </a:p>
        </p:txBody>
      </p:sp>
      <p:sp>
        <p:nvSpPr>
          <p:cNvPr id="105" name="Rounded Rectangle 104"/>
          <p:cNvSpPr/>
          <p:nvPr/>
        </p:nvSpPr>
        <p:spPr>
          <a:xfrm>
            <a:off x="6120472" y="1340768"/>
            <a:ext cx="2700000" cy="360000"/>
          </a:xfrm>
          <a:prstGeom prst="roundRect">
            <a:avLst/>
          </a:prstGeom>
          <a:solidFill>
            <a:schemeClr val="accent1"/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400" b="1" i="1" dirty="0" err="1" smtClean="0"/>
              <a:t>Early</a:t>
            </a:r>
            <a:r>
              <a:rPr lang="pt-PT" sz="1400" b="1" i="1" dirty="0" smtClean="0"/>
              <a:t> </a:t>
            </a:r>
            <a:r>
              <a:rPr lang="pt-PT" sz="1400" b="1" i="1" dirty="0" err="1" smtClean="0"/>
              <a:t>adopters</a:t>
            </a:r>
            <a:endParaRPr lang="pt-PT" sz="1400" b="1" i="1" dirty="0"/>
          </a:p>
        </p:txBody>
      </p:sp>
      <p:sp>
        <p:nvSpPr>
          <p:cNvPr id="103" name="Rounded Rectangle 102"/>
          <p:cNvSpPr/>
          <p:nvPr/>
        </p:nvSpPr>
        <p:spPr>
          <a:xfrm>
            <a:off x="323528" y="1340768"/>
            <a:ext cx="2700000" cy="360000"/>
          </a:xfrm>
          <a:prstGeom prst="roundRect">
            <a:avLst/>
          </a:prstGeom>
          <a:solidFill>
            <a:schemeClr val="accent1"/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400" b="1" dirty="0" smtClean="0"/>
              <a:t>Necessidades Legais</a:t>
            </a:r>
            <a:endParaRPr lang="pt-PT" sz="1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3276000" y="3003878"/>
            <a:ext cx="2592000" cy="2160000"/>
            <a:chOff x="3276000" y="3003878"/>
            <a:chExt cx="2592000" cy="2160000"/>
          </a:xfrm>
        </p:grpSpPr>
        <p:sp>
          <p:nvSpPr>
            <p:cNvPr id="67" name="Rounded Rectangle 66"/>
            <p:cNvSpPr/>
            <p:nvPr/>
          </p:nvSpPr>
          <p:spPr>
            <a:xfrm>
              <a:off x="3276000" y="3003878"/>
              <a:ext cx="2592000" cy="2160000"/>
            </a:xfrm>
            <a:prstGeom prst="roundRect">
              <a:avLst/>
            </a:prstGeom>
            <a:solidFill>
              <a:srgbClr val="E96910"/>
            </a:solidFill>
            <a:effec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PT" sz="1400" b="1" dirty="0" smtClean="0"/>
                <a:t>Solução SNC-AP</a:t>
              </a:r>
              <a:endParaRPr lang="pt-PT" sz="1400" b="1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492000" y="3634138"/>
              <a:ext cx="2160000" cy="1260000"/>
              <a:chOff x="3492000" y="3634138"/>
              <a:chExt cx="2160000" cy="1260000"/>
            </a:xfrm>
          </p:grpSpPr>
          <p:sp>
            <p:nvSpPr>
              <p:cNvPr id="69" name="Rectangle 113"/>
              <p:cNvSpPr/>
              <p:nvPr/>
            </p:nvSpPr>
            <p:spPr>
              <a:xfrm>
                <a:off x="3492000" y="3634138"/>
                <a:ext cx="2160000" cy="12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PT" sz="1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000" y="3945787"/>
                <a:ext cx="1692000" cy="636703"/>
              </a:xfrm>
              <a:prstGeom prst="rect">
                <a:avLst/>
              </a:prstGeom>
            </p:spPr>
          </p:pic>
        </p:grpSp>
      </p:grpSp>
      <p:sp>
        <p:nvSpPr>
          <p:cNvPr id="70" name="Isosceles Triangle 69"/>
          <p:cNvSpPr/>
          <p:nvPr/>
        </p:nvSpPr>
        <p:spPr>
          <a:xfrm rot="5400000">
            <a:off x="5486507" y="3993878"/>
            <a:ext cx="1105458" cy="180000"/>
          </a:xfrm>
          <a:prstGeom prst="triangl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PT" sz="1400" b="1"/>
          </a:p>
        </p:txBody>
      </p:sp>
      <p:grpSp>
        <p:nvGrpSpPr>
          <p:cNvPr id="90" name="Group 89"/>
          <p:cNvGrpSpPr>
            <a:grpSpLocks noChangeAspect="1"/>
          </p:cNvGrpSpPr>
          <p:nvPr/>
        </p:nvGrpSpPr>
        <p:grpSpPr>
          <a:xfrm>
            <a:off x="7920150" y="698526"/>
            <a:ext cx="900000" cy="337898"/>
            <a:chOff x="820953" y="1975885"/>
            <a:chExt cx="7898095" cy="2965283"/>
          </a:xfrm>
        </p:grpSpPr>
        <p:sp>
          <p:nvSpPr>
            <p:cNvPr id="91" name="Rounded Rectangle 90"/>
            <p:cNvSpPr/>
            <p:nvPr/>
          </p:nvSpPr>
          <p:spPr>
            <a:xfrm>
              <a:off x="4939157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accent1">
                      <a:lumMod val="75000"/>
                    </a:schemeClr>
                  </a:solidFill>
                </a:rPr>
                <a:t>2. SNC-AP</a:t>
              </a: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820953" y="1975885"/>
              <a:ext cx="2124000" cy="296528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" tIns="0" rIns="0" bIns="36000" rtlCol="0" anchor="t"/>
            <a:lstStyle/>
            <a:p>
              <a:r>
                <a:rPr lang="pt-PT" sz="300" b="1" dirty="0">
                  <a:solidFill>
                    <a:schemeClr val="bg1">
                      <a:lumMod val="65000"/>
                    </a:schemeClr>
                  </a:solidFill>
                </a:rPr>
                <a:t>1. SICC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288694" y="2492896"/>
              <a:ext cx="3312000" cy="1278060"/>
              <a:chOff x="1216691" y="2227168"/>
              <a:chExt cx="2916000" cy="127806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1216691" y="222716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Rounded Rectangle 100"/>
              <p:cNvSpPr/>
              <p:nvPr/>
            </p:nvSpPr>
            <p:spPr>
              <a:xfrm>
                <a:off x="1216691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>
                <a:off x="1216691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5407048" y="2492896"/>
              <a:ext cx="3312000" cy="2206025"/>
              <a:chOff x="5335045" y="2227168"/>
              <a:chExt cx="2916000" cy="220602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95" name="Rounded Rectangle 94"/>
              <p:cNvSpPr/>
              <p:nvPr/>
            </p:nvSpPr>
            <p:spPr>
              <a:xfrm>
                <a:off x="5335045" y="2227168"/>
                <a:ext cx="2916000" cy="3600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5335045" y="268619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5335045" y="314522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5335045" y="3604258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Rounded Rectangle 98"/>
              <p:cNvSpPr/>
              <p:nvPr/>
            </p:nvSpPr>
            <p:spPr>
              <a:xfrm>
                <a:off x="5335045" y="4073193"/>
                <a:ext cx="2916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" tIns="36000" rIns="0" bIns="36000" rtlCol="0" anchor="ctr"/>
              <a:lstStyle/>
              <a:p>
                <a:endParaRPr lang="pt-PT" sz="21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885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webextensions/webextension1.xml><?xml version="1.0" encoding="utf-8"?>
<we:webextension xmlns:we="http://schemas.microsoft.com/office/webextensions/webextension/2010/11" id="{64633111-0C9E-4B8B-A8EE-D42730CAD2AF}">
  <we:reference id="wa104295828" version="1.6.0.0" store="pt-PT" storeType="OMEX"/>
  <we:alternateReferences/>
  <we:properties>
    <we:property name="__labs__" value="{&quot;configuration&quot;:{&quot;appVersion&quot;:{&quot;major&quot;:1,&quot;minor&quot;:0},&quot;components&quot;:[{&quot;type&quot;:&quot;Labs.Components.ActivityComponent&quot;,&quot;name&quot;:&quot;spmssicc.github.io/pages&quot;,&quot;values&quot;:{},&quot;data&quot;:{&quot;uri&quot;:&quot;spmssicc.github.io/pages&quot;},&quot;secure&quot;:false}],&quot;name&quot;:&quot;spmssicc.github.io/pages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8209</TotalTime>
  <Words>918</Words>
  <Application>Microsoft Office PowerPoint</Application>
  <PresentationFormat>On-screen Show (4:3)</PresentationFormat>
  <Paragraphs>307</Paragraphs>
  <Slides>18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SICC SNC-AP</dc:title>
  <dc:creator>SPMS</dc:creator>
  <cp:lastModifiedBy>Joaquim Correia</cp:lastModifiedBy>
  <cp:revision>734</cp:revision>
  <dcterms:created xsi:type="dcterms:W3CDTF">2012-01-30T10:50:09Z</dcterms:created>
  <dcterms:modified xsi:type="dcterms:W3CDTF">2017-06-02T09:01:53Z</dcterms:modified>
</cp:coreProperties>
</file>