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glb" ContentType="model/gltf.binary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256" r:id="rId5"/>
    <p:sldId id="312" r:id="rId6"/>
    <p:sldId id="257" r:id="rId7"/>
    <p:sldId id="324" r:id="rId8"/>
    <p:sldId id="327" r:id="rId9"/>
    <p:sldId id="328" r:id="rId10"/>
    <p:sldId id="329" r:id="rId11"/>
    <p:sldId id="330" r:id="rId12"/>
    <p:sldId id="331" r:id="rId13"/>
    <p:sldId id="276" r:id="rId14"/>
    <p:sldId id="332" r:id="rId15"/>
    <p:sldId id="333" r:id="rId16"/>
    <p:sldId id="309" r:id="rId17"/>
    <p:sldId id="274" r:id="rId18"/>
    <p:sldId id="305" r:id="rId19"/>
    <p:sldId id="273" r:id="rId20"/>
    <p:sldId id="321" r:id="rId21"/>
    <p:sldId id="315" r:id="rId22"/>
    <p:sldId id="325" r:id="rId23"/>
    <p:sldId id="338" r:id="rId24"/>
    <p:sldId id="322" r:id="rId25"/>
    <p:sldId id="336" r:id="rId26"/>
    <p:sldId id="337" r:id="rId27"/>
    <p:sldId id="314" r:id="rId28"/>
    <p:sldId id="335" r:id="rId29"/>
    <p:sldId id="316" r:id="rId30"/>
    <p:sldId id="317" r:id="rId31"/>
    <p:sldId id="271" r:id="rId32"/>
  </p:sldIdLst>
  <p:sldSz cx="9906000" cy="6858000" type="A4"/>
  <p:notesSz cx="6858000" cy="9926638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1192" userDrawn="1">
          <p15:clr>
            <a:srgbClr val="A4A3A4"/>
          </p15:clr>
        </p15:guide>
        <p15:guide id="3" orient="horz" pos="25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a Marques Pereira" initials="CMP" lastIdx="6" clrIdx="0">
    <p:extLst>
      <p:ext uri="{19B8F6BF-5375-455C-9EA6-DF929625EA0E}">
        <p15:presenceInfo xmlns:p15="http://schemas.microsoft.com/office/powerpoint/2012/main" userId="S-1-5-21-1236043864-381526362-128020032-22378" providerId="AD"/>
      </p:ext>
    </p:extLst>
  </p:cmAuthor>
  <p:cmAuthor id="2" name="Alfredo Ramalho" initials="AR" lastIdx="1" clrIdx="1">
    <p:extLst>
      <p:ext uri="{19B8F6BF-5375-455C-9EA6-DF929625EA0E}">
        <p15:presenceInfo xmlns:p15="http://schemas.microsoft.com/office/powerpoint/2012/main" userId="S-1-5-21-1236043864-381526362-128020032-21112" providerId="AD"/>
      </p:ext>
    </p:extLst>
  </p:cmAuthor>
  <p:cmAuthor id="3" name="Ana Carvalho" initials="AC" lastIdx="4" clrIdx="2">
    <p:extLst>
      <p:ext uri="{19B8F6BF-5375-455C-9EA6-DF929625EA0E}">
        <p15:presenceInfo xmlns:p15="http://schemas.microsoft.com/office/powerpoint/2012/main" userId="Ana Carvalh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83D"/>
    <a:srgbClr val="008080"/>
    <a:srgbClr val="FFFFFF"/>
    <a:srgbClr val="EEB414"/>
    <a:srgbClr val="EC9D2E"/>
    <a:srgbClr val="006699"/>
    <a:srgbClr val="F4B038"/>
    <a:srgbClr val="0693B1"/>
    <a:srgbClr val="FFFA34"/>
    <a:srgbClr val="3D8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4280" autoAdjust="0"/>
  </p:normalViewPr>
  <p:slideViewPr>
    <p:cSldViewPr snapToGrid="0">
      <p:cViewPr varScale="1">
        <p:scale>
          <a:sx n="104" d="100"/>
          <a:sy n="104" d="100"/>
        </p:scale>
        <p:origin x="1740" y="108"/>
      </p:cViewPr>
      <p:guideLst>
        <p:guide orient="horz" pos="799"/>
        <p:guide pos="1192"/>
        <p:guide orient="horz" pos="2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44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056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98056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9190534B-B7B5-4361-873B-F958D1457909}" type="datetimeFigureOut">
              <a:rPr lang="pt-PT" smtClean="0"/>
              <a:t>04/02/2019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71800" cy="49805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9428585"/>
            <a:ext cx="2971800" cy="49805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5F8EAB3F-B97D-466C-B8BF-EB0BFC6CBB05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202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056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8056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0463DED5-BFFA-4E43-8B35-AB4B1BD9F139}" type="datetimeFigureOut">
              <a:rPr lang="pt-PT" smtClean="0"/>
              <a:t>04/02/2019</a:t>
            </a:fld>
            <a:endParaRPr lang="pt-P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1238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pt-P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71800" cy="49805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9428585"/>
            <a:ext cx="2971800" cy="49805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D0DE7F2E-5647-4868-A518-169542EDFAA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535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E7F2E-5647-4868-A518-169542EDFAA6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76837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E7F2E-5647-4868-A518-169542EDFAA6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09480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E7F2E-5647-4868-A518-169542EDFAA6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18127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E7F2E-5647-4868-A518-169542EDFAA6}" type="slidenum">
              <a:rPr lang="pt-PT" smtClean="0"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09480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E7F2E-5647-4868-A518-169542EDFAA6}" type="slidenum">
              <a:rPr lang="pt-PT" smtClean="0"/>
              <a:t>14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4358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E7F2E-5647-4868-A518-169542EDFAA6}" type="slidenum">
              <a:rPr lang="pt-PT" smtClean="0"/>
              <a:t>16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39311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E7F2E-5647-4868-A518-169542EDFAA6}" type="slidenum">
              <a:rPr lang="pt-PT" smtClean="0"/>
              <a:t>28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773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"/>
          <a:stretch/>
        </p:blipFill>
        <p:spPr>
          <a:xfrm>
            <a:off x="3000" y="0"/>
            <a:ext cx="9900000" cy="388012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3657600"/>
            <a:ext cx="9906000" cy="32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670" y="3746377"/>
            <a:ext cx="9676661" cy="870011"/>
          </a:xfrm>
        </p:spPr>
        <p:txBody>
          <a:bodyPr anchor="ctr">
            <a:normAutofit/>
          </a:bodyPr>
          <a:lstStyle>
            <a:lvl1pPr algn="ctr">
              <a:lnSpc>
                <a:spcPct val="110000"/>
              </a:lnSpc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4990653"/>
            <a:ext cx="8420100" cy="75682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 descr="Resultado de imagem para spms logo">
            <a:extLst>
              <a:ext uri="{FF2B5EF4-FFF2-40B4-BE49-F238E27FC236}">
                <a16:creationId xmlns:a16="http://schemas.microsoft.com/office/drawing/2014/main" id="{D7ABF649-ED79-40E5-B03F-9B0C88E297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69" y="1225705"/>
            <a:ext cx="4299438" cy="94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82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l="16916" t="8963" r="57917" b="4814"/>
          <a:stretch/>
        </p:blipFill>
        <p:spPr>
          <a:xfrm>
            <a:off x="0" y="0"/>
            <a:ext cx="3558619" cy="6858000"/>
          </a:xfrm>
          <a:prstGeom prst="rect">
            <a:avLst/>
          </a:prstGeom>
        </p:spPr>
      </p:pic>
      <p:cxnSp>
        <p:nvCxnSpPr>
          <p:cNvPr id="4" name="Straight Connector 3"/>
          <p:cNvCxnSpPr/>
          <p:nvPr userDrawn="1"/>
        </p:nvCxnSpPr>
        <p:spPr>
          <a:xfrm>
            <a:off x="3728621" y="726181"/>
            <a:ext cx="593916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557B8D-9BD1-4580-A644-906E6709C88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728621" y="225806"/>
            <a:ext cx="5939161" cy="500372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Font typeface="+mj-lt"/>
              <a:buNone/>
              <a:defRPr sz="1800" b="1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DF68C5-03E5-4CA4-AB31-90702DAC0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20" y="984751"/>
            <a:ext cx="5939162" cy="5236174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E61387C-600E-4235-B1B2-E8C700CB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41810" y="6356352"/>
            <a:ext cx="222885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7A8252D1-CFE7-4FFB-A6D1-80511B9E9BCC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0262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l="16916" t="8963" r="57917" b="4814"/>
          <a:stretch/>
        </p:blipFill>
        <p:spPr>
          <a:xfrm flipH="1">
            <a:off x="6347381" y="0"/>
            <a:ext cx="3558619" cy="685800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E61387C-600E-4235-B1B2-E8C700CB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41810" y="6356352"/>
            <a:ext cx="222885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7A8252D1-CFE7-4FFB-A6D1-80511B9E9BCC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14F1D6-401E-4A12-95A6-9CBBB4F7D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351" y="2655704"/>
            <a:ext cx="5143130" cy="1546592"/>
          </a:xfrm>
        </p:spPr>
        <p:txBody>
          <a:bodyPr anchor="ctr">
            <a:normAutofit/>
          </a:bodyPr>
          <a:lstStyle>
            <a:lvl1pPr algn="ctr">
              <a:lnSpc>
                <a:spcPct val="110000"/>
              </a:lnSpc>
              <a:defRPr sz="4000" b="1" i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2473"/>
            <a:ext cx="9144000" cy="4884490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41810" y="6356352"/>
            <a:ext cx="222885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7A8252D1-CFE7-4FFB-A6D1-80511B9E9BCC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68" t="16665" b="6847"/>
          <a:stretch/>
        </p:blipFill>
        <p:spPr>
          <a:xfrm>
            <a:off x="6887073" y="1"/>
            <a:ext cx="3015139" cy="1072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6335"/>
            <a:ext cx="9144000" cy="522000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55"/>
          <p:cNvCxnSpPr/>
          <p:nvPr userDrawn="1"/>
        </p:nvCxnSpPr>
        <p:spPr>
          <a:xfrm>
            <a:off x="237000" y="1068420"/>
            <a:ext cx="6768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33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2472"/>
            <a:ext cx="4463562" cy="4884491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41810" y="6356352"/>
            <a:ext cx="222885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7A8252D1-CFE7-4FFB-A6D1-80511B9E9BCC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68" t="16665" b="6847"/>
          <a:stretch/>
        </p:blipFill>
        <p:spPr>
          <a:xfrm>
            <a:off x="6887073" y="1"/>
            <a:ext cx="3015139" cy="1072115"/>
          </a:xfrm>
          <a:prstGeom prst="rect">
            <a:avLst/>
          </a:prstGeom>
        </p:spPr>
      </p:pic>
      <p:cxnSp>
        <p:nvCxnSpPr>
          <p:cNvPr id="12" name="Straight Connector 55"/>
          <p:cNvCxnSpPr/>
          <p:nvPr userDrawn="1"/>
        </p:nvCxnSpPr>
        <p:spPr>
          <a:xfrm>
            <a:off x="237000" y="1068420"/>
            <a:ext cx="6768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C4F35E-1191-4B32-BC04-6C6D698EC16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061440" y="1292472"/>
            <a:ext cx="4463562" cy="4884491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31248CD-0B90-4721-8E85-B9C876FD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6335"/>
            <a:ext cx="9144000" cy="522000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10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2 Conten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93355"/>
            <a:ext cx="4463562" cy="4583608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41810" y="6356352"/>
            <a:ext cx="222885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7A8252D1-CFE7-4FFB-A6D1-80511B9E9BCC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68" t="16665" b="6847"/>
          <a:stretch/>
        </p:blipFill>
        <p:spPr>
          <a:xfrm>
            <a:off x="6887073" y="1"/>
            <a:ext cx="3015139" cy="1072115"/>
          </a:xfrm>
          <a:prstGeom prst="rect">
            <a:avLst/>
          </a:prstGeom>
        </p:spPr>
      </p:pic>
      <p:cxnSp>
        <p:nvCxnSpPr>
          <p:cNvPr id="12" name="Straight Connector 55"/>
          <p:cNvCxnSpPr/>
          <p:nvPr userDrawn="1"/>
        </p:nvCxnSpPr>
        <p:spPr>
          <a:xfrm>
            <a:off x="237000" y="1068420"/>
            <a:ext cx="6768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C4F35E-1191-4B32-BC04-6C6D698EC16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061440" y="1593354"/>
            <a:ext cx="4463562" cy="4583609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106DCCE-8A03-42BD-A39C-AC0C40FA939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80997" y="1181017"/>
            <a:ext cx="4463561" cy="412338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8C0ECC1-DC1A-4704-BA5F-3BC1B89C15D3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061439" y="1158459"/>
            <a:ext cx="4463561" cy="4348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2573382-FFCC-4EB8-A45A-6EFD3DA3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6335"/>
            <a:ext cx="9144000" cy="522000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711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2D14-E2F4-4CBB-A729-DEA3E02BABE9}" type="datetimeFigureOut">
              <a:rPr lang="pt-PT" smtClean="0"/>
              <a:t>04/02/2019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6F6B-B9E6-4386-8DEB-1D95447D40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925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7E3B6-7ED4-4AE9-A6CB-98A5528C6530}" type="datetime1">
              <a:rPr lang="pt-PT" smtClean="0"/>
              <a:t>04/02/2019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252D1-CFE7-4FFB-A6D1-80511B9E9BCC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5296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703" r:id="rId3"/>
    <p:sldLayoutId id="2147483662" r:id="rId4"/>
    <p:sldLayoutId id="2147483701" r:id="rId5"/>
    <p:sldLayoutId id="2147483702" r:id="rId6"/>
    <p:sldLayoutId id="2147483704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remix3d.com/details/G009SXQ93BTT" TargetMode="External"/><Relationship Id="rId5" Type="http://schemas.microsoft.com/office/2017/06/relationships/model3d" Target="../media/model3d1.glb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2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Q93BTT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17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70535891-8543-41F4-A5FA-AB362839802E}"/>
              </a:ext>
            </a:extLst>
          </p:cNvPr>
          <p:cNvGrpSpPr/>
          <p:nvPr/>
        </p:nvGrpSpPr>
        <p:grpSpPr>
          <a:xfrm>
            <a:off x="1865007" y="4243110"/>
            <a:ext cx="6175987" cy="2083058"/>
            <a:chOff x="2107728" y="3925856"/>
            <a:chExt cx="6175987" cy="2083058"/>
          </a:xfrm>
        </p:grpSpPr>
        <p:pic>
          <p:nvPicPr>
            <p:cNvPr id="2" name="Picture 10">
              <a:extLst>
                <a:ext uri="{FF2B5EF4-FFF2-40B4-BE49-F238E27FC236}">
                  <a16:creationId xmlns:a16="http://schemas.microsoft.com/office/drawing/2014/main" id="{BAD89244-AB1C-44AE-B29A-F8F12B9077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30503"/>
            <a:stretch/>
          </p:blipFill>
          <p:spPr>
            <a:xfrm>
              <a:off x="2107728" y="4496276"/>
              <a:ext cx="6175987" cy="1512638"/>
            </a:xfrm>
            <a:prstGeom prst="rect">
              <a:avLst/>
            </a:prstGeom>
          </p:spPr>
        </p:pic>
        <p:pic>
          <p:nvPicPr>
            <p:cNvPr id="3" name="Picture 13">
              <a:extLst>
                <a:ext uri="{FF2B5EF4-FFF2-40B4-BE49-F238E27FC236}">
                  <a16:creationId xmlns:a16="http://schemas.microsoft.com/office/drawing/2014/main" id="{E1939EBA-085D-40B9-A49F-599F8155F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181" y="3925856"/>
              <a:ext cx="1056149" cy="1056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3406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DCF9F1C-E83B-450E-891E-45C1B342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52D1-CFE7-4FFB-A6D1-80511B9E9BCC}" type="slidenum">
              <a:rPr lang="pt-PT" smtClean="0"/>
              <a:pPr/>
              <a:t>10</a:t>
            </a:fld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603A909-F8A1-42F5-9A03-F9B36A08A6E1}"/>
              </a:ext>
            </a:extLst>
          </p:cNvPr>
          <p:cNvSpPr txBox="1"/>
          <p:nvPr/>
        </p:nvSpPr>
        <p:spPr>
          <a:xfrm>
            <a:off x="3727939" y="267291"/>
            <a:ext cx="638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Century Gothic" panose="020B0502020202020204" pitchFamily="34" charset="0"/>
              </a:rPr>
              <a:t>SICC SNC-AP - Próximos passos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A3EDEE0-6A87-4ECE-A444-925A42CCF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415" y="961038"/>
            <a:ext cx="324000" cy="3240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4401415" y="1335054"/>
            <a:ext cx="52833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Symbol" panose="05050102010706020507" pitchFamily="18" charset="2"/>
              <a:buChar char=""/>
            </a:pPr>
            <a:r>
              <a:rPr lang="pt-PT" dirty="0">
                <a:latin typeface="+mj-lt"/>
              </a:rPr>
              <a:t>Pagamentos e Recebimentos parciais; </a:t>
            </a:r>
          </a:p>
          <a:p>
            <a:pPr marL="285750" indent="-285750" algn="just">
              <a:buFont typeface="Symbol" panose="05050102010706020507" pitchFamily="18" charset="2"/>
              <a:buChar char=""/>
            </a:pPr>
            <a:r>
              <a:rPr lang="pt-PT" dirty="0">
                <a:latin typeface="+mj-lt"/>
              </a:rPr>
              <a:t>Finalização da transformação dos registos de Fundos alheios para registos de fluxos financeiros e Extraorçamentais (adiantamentos cauções…);</a:t>
            </a:r>
          </a:p>
          <a:p>
            <a:pPr marL="285750" indent="-285750" algn="just">
              <a:buFont typeface="Symbol" panose="05050102010706020507" pitchFamily="18" charset="2"/>
              <a:buChar char=""/>
            </a:pPr>
            <a:r>
              <a:rPr lang="pt-PT" dirty="0">
                <a:latin typeface="+mj-lt"/>
              </a:rPr>
              <a:t>Divisão de registos contabilísticos pelas restantes NCP;</a:t>
            </a:r>
          </a:p>
          <a:p>
            <a:pPr marL="285750" indent="-285750" algn="just">
              <a:buFont typeface="Symbol" panose="05050102010706020507" pitchFamily="18" charset="2"/>
              <a:buChar char=""/>
            </a:pPr>
            <a:r>
              <a:rPr lang="pt-PT" dirty="0">
                <a:latin typeface="+mj-lt"/>
              </a:rPr>
              <a:t>Gestão de operações extraorçamentais;</a:t>
            </a:r>
          </a:p>
          <a:p>
            <a:pPr marL="285750" indent="-285750" algn="just">
              <a:buFont typeface="Symbol" panose="05050102010706020507" pitchFamily="18" charset="2"/>
              <a:buChar char=""/>
            </a:pPr>
            <a:r>
              <a:rPr lang="pt-PT" dirty="0">
                <a:latin typeface="+mj-lt"/>
              </a:rPr>
              <a:t>Incorporação de informação de encargos contratuais;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529798" y="915706"/>
            <a:ext cx="2391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Contabilístico</a:t>
            </a:r>
          </a:p>
        </p:txBody>
      </p:sp>
      <p:pic>
        <p:nvPicPr>
          <p:cNvPr id="8" name="Imagem 7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888" y="4274035"/>
            <a:ext cx="324000" cy="32400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628271" y="4228703"/>
            <a:ext cx="2391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Técnico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529798" y="4690368"/>
            <a:ext cx="5154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285750" indent="-285750" algn="just">
              <a:buFont typeface="Symbol" panose="05050102010706020507" pitchFamily="18" charset="2"/>
              <a:buChar char=""/>
              <a:defRPr>
                <a:latin typeface="+mj-lt"/>
              </a:defRPr>
            </a:lvl1pPr>
          </a:lstStyle>
          <a:p>
            <a:r>
              <a:rPr lang="pt-PT" dirty="0"/>
              <a:t>Interoperabilidade – </a:t>
            </a:r>
            <a:r>
              <a:rPr lang="pt-PT" i="1" dirty="0" err="1"/>
              <a:t>Webservices</a:t>
            </a:r>
            <a:r>
              <a:rPr lang="pt-PT" dirty="0"/>
              <a:t> com diferentes SI </a:t>
            </a:r>
          </a:p>
          <a:p>
            <a:r>
              <a:rPr lang="pt-PT" dirty="0"/>
              <a:t>Gestão técnica de uma única  BD Nacional Financeira;</a:t>
            </a:r>
          </a:p>
          <a:p>
            <a:r>
              <a:rPr lang="pt-PT" dirty="0"/>
              <a:t>Modernização da infraestrutura; </a:t>
            </a:r>
          </a:p>
          <a:p>
            <a:r>
              <a:rPr lang="pt-PT" dirty="0"/>
              <a:t>Preparação de BI Financeiro;</a:t>
            </a:r>
          </a:p>
          <a:p>
            <a:r>
              <a:rPr lang="pt-PT" dirty="0"/>
              <a:t>Iniciação de processos para o ERP SAÚDE </a:t>
            </a:r>
          </a:p>
        </p:txBody>
      </p:sp>
    </p:spTree>
    <p:extLst>
      <p:ext uri="{BB962C8B-B14F-4D97-AF65-F5344CB8AC3E}">
        <p14:creationId xmlns:p14="http://schemas.microsoft.com/office/powerpoint/2010/main" val="255086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F4626F3-25AB-452E-85A6-76C36534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52D1-CFE7-4FFB-A6D1-80511B9E9BCC}" type="slidenum">
              <a:rPr lang="pt-PT" smtClean="0"/>
              <a:pPr/>
              <a:t>11</a:t>
            </a:fld>
            <a:endParaRPr lang="pt-PT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AC65444-F042-4962-BC7C-D6E435FA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Projeto SICC SNC-AP – Análise de Risco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A2EBC8C-4ADE-4B34-898B-9F1934580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46" t="27534" r="63400" b="14894"/>
          <a:stretch/>
        </p:blipFill>
        <p:spPr>
          <a:xfrm>
            <a:off x="938370" y="1336865"/>
            <a:ext cx="7854738" cy="49848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73892DE-4043-4D11-B1C2-CE72E3D3DFF0}"/>
              </a:ext>
            </a:extLst>
          </p:cNvPr>
          <p:cNvSpPr/>
          <p:nvPr/>
        </p:nvSpPr>
        <p:spPr>
          <a:xfrm>
            <a:off x="833291" y="6379896"/>
            <a:ext cx="8064896" cy="31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just">
              <a:spcAft>
                <a:spcPts val="0"/>
              </a:spcAft>
            </a:pPr>
            <a:r>
              <a:rPr lang="pt-PT" sz="1100" baseline="30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RPN - </a:t>
            </a:r>
            <a:r>
              <a:rPr lang="pt-PT" sz="1100" i="1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pt-PT" sz="1100" i="1" baseline="30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100" i="1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pt-PT" sz="1100" i="1" baseline="30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100" i="1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PT" sz="1100" baseline="30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O número de prioridade de risco (RPN) é uma medida usada ao avaliar o risco para ajudar a identificar os modos críticos de falha associados ao projeto ou processo. Os valores de RPN variam entre 1 (máximo absoluto) a 1000 (pior absoluto). O RPN é calculado pelo produto da ocorrência (</a:t>
            </a:r>
            <a:r>
              <a:rPr lang="pt-PT" sz="1100" b="1" baseline="30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PT" sz="1100" baseline="30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da severidade (</a:t>
            </a:r>
            <a:r>
              <a:rPr lang="pt-PT" sz="1100" b="1" baseline="30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PT" sz="1100" baseline="30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e da deteção (</a:t>
            </a:r>
            <a:r>
              <a:rPr lang="pt-PT" sz="1100" b="1" baseline="30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PT" sz="1100" baseline="30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pt-PT" sz="1100" baseline="300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25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C34A9C38-20AF-43AB-B479-A313DA24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52D1-CFE7-4FFB-A6D1-80511B9E9BCC}" type="slidenum">
              <a:rPr lang="pt-PT" smtClean="0"/>
              <a:pPr/>
              <a:t>12</a:t>
            </a:fld>
            <a:endParaRPr lang="pt-PT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8CD4A5B-3D35-4147-850F-58E07953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Projeto SICC SNC-AP – Matriz de Risco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D48F43-3B08-40B0-8B8F-1DBD38861B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75" t="24788" r="13602" b="28248"/>
          <a:stretch/>
        </p:blipFill>
        <p:spPr>
          <a:xfrm>
            <a:off x="1541727" y="1113857"/>
            <a:ext cx="6822546" cy="346493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3889A4E-366D-4BF8-88DC-E178108257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387" t="52801" r="13447" b="21987"/>
          <a:stretch/>
        </p:blipFill>
        <p:spPr>
          <a:xfrm>
            <a:off x="1541727" y="4767727"/>
            <a:ext cx="6822546" cy="195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47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m 67">
            <a:extLst>
              <a:ext uri="{FF2B5EF4-FFF2-40B4-BE49-F238E27FC236}">
                <a16:creationId xmlns:a16="http://schemas.microsoft.com/office/drawing/2014/main" id="{EE5D6180-A938-4278-B9FB-A714104568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791"/>
          <a:stretch/>
        </p:blipFill>
        <p:spPr>
          <a:xfrm rot="10800000">
            <a:off x="0" y="2916"/>
            <a:ext cx="3684246" cy="6964218"/>
          </a:xfrm>
          <a:prstGeom prst="rect">
            <a:avLst/>
          </a:prstGeom>
        </p:spPr>
      </p:pic>
      <p:grpSp>
        <p:nvGrpSpPr>
          <p:cNvPr id="67" name="Agrupar 66">
            <a:extLst>
              <a:ext uri="{FF2B5EF4-FFF2-40B4-BE49-F238E27FC236}">
                <a16:creationId xmlns:a16="http://schemas.microsoft.com/office/drawing/2014/main" id="{A6FEFD2B-8125-40E9-BAE9-9A23B5E720C1}"/>
              </a:ext>
            </a:extLst>
          </p:cNvPr>
          <p:cNvGrpSpPr/>
          <p:nvPr/>
        </p:nvGrpSpPr>
        <p:grpSpPr>
          <a:xfrm>
            <a:off x="-397744" y="2554265"/>
            <a:ext cx="7522720" cy="1980000"/>
            <a:chOff x="1543468" y="2422527"/>
            <a:chExt cx="7522720" cy="1980000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8A1B930B-C45F-41AE-840D-BC7B18DD0BFA}"/>
                </a:ext>
              </a:extLst>
            </p:cNvPr>
            <p:cNvGrpSpPr/>
            <p:nvPr/>
          </p:nvGrpSpPr>
          <p:grpSpPr>
            <a:xfrm>
              <a:off x="1543468" y="2422527"/>
              <a:ext cx="7522720" cy="1980000"/>
              <a:chOff x="375930" y="994397"/>
              <a:chExt cx="7522720" cy="1980000"/>
            </a:xfrm>
          </p:grpSpPr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B61E0405-25A5-4DC9-BC9F-6163F59704EF}"/>
                  </a:ext>
                </a:extLst>
              </p:cNvPr>
              <p:cNvSpPr/>
              <p:nvPr/>
            </p:nvSpPr>
            <p:spPr>
              <a:xfrm>
                <a:off x="3523010" y="1182028"/>
                <a:ext cx="4375640" cy="15988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grpSp>
            <p:nvGrpSpPr>
              <p:cNvPr id="17" name="Agrupar 16">
                <a:extLst>
                  <a:ext uri="{FF2B5EF4-FFF2-40B4-BE49-F238E27FC236}">
                    <a16:creationId xmlns:a16="http://schemas.microsoft.com/office/drawing/2014/main" id="{CBFF40F9-12B3-4069-9B1C-AAF95BD37216}"/>
                  </a:ext>
                </a:extLst>
              </p:cNvPr>
              <p:cNvGrpSpPr/>
              <p:nvPr/>
            </p:nvGrpSpPr>
            <p:grpSpPr>
              <a:xfrm>
                <a:off x="375930" y="994397"/>
                <a:ext cx="7511929" cy="1980000"/>
                <a:chOff x="280409" y="976713"/>
                <a:chExt cx="7511929" cy="1980000"/>
              </a:xfrm>
            </p:grpSpPr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372D32DA-8D9B-4949-9135-A740E20FBEF2}"/>
                    </a:ext>
                  </a:extLst>
                </p:cNvPr>
                <p:cNvSpPr txBox="1"/>
                <p:nvPr/>
              </p:nvSpPr>
              <p:spPr>
                <a:xfrm>
                  <a:off x="3427490" y="1209992"/>
                  <a:ext cx="3891090" cy="461665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pt-PT"/>
                  </a:defPPr>
                  <a:lvl1pPr algn="ctr">
                    <a:defRPr sz="4800" b="1">
                      <a:solidFill>
                        <a:srgbClr val="FFC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lt"/>
                    </a:defRPr>
                  </a:lvl1pPr>
                </a:lstStyle>
                <a:p>
                  <a:pPr algn="l"/>
                  <a:r>
                    <a:rPr lang="pt-PT" sz="2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 1 378 710   </a:t>
                  </a:r>
                </a:p>
              </p:txBody>
            </p:sp>
            <p:sp>
              <p:nvSpPr>
                <p:cNvPr id="38" name="CaixaDeTexto 37">
                  <a:extLst>
                    <a:ext uri="{FF2B5EF4-FFF2-40B4-BE49-F238E27FC236}">
                      <a16:creationId xmlns:a16="http://schemas.microsoft.com/office/drawing/2014/main" id="{E9DAD238-D767-4EA6-81A6-7F018E2A1A10}"/>
                    </a:ext>
                  </a:extLst>
                </p:cNvPr>
                <p:cNvSpPr txBox="1"/>
                <p:nvPr/>
              </p:nvSpPr>
              <p:spPr>
                <a:xfrm>
                  <a:off x="280409" y="1317714"/>
                  <a:ext cx="301821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PT" sz="2000" dirty="0">
                      <a:solidFill>
                        <a:schemeClr val="bg2">
                          <a:lumMod val="2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</a:rPr>
                    <a:t>Doc. Contabilísticos </a:t>
                  </a:r>
                  <a:r>
                    <a:rPr lang="pt-PT" sz="2000" b="1" dirty="0">
                      <a:solidFill>
                        <a:schemeClr val="bg2">
                          <a:lumMod val="2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</a:rPr>
                    <a:t>Fornecedores</a:t>
                  </a:r>
                </a:p>
              </p:txBody>
            </p:sp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F63FE0B8-2017-479F-9E89-1777570D3201}"/>
                    </a:ext>
                  </a:extLst>
                </p:cNvPr>
                <p:cNvSpPr txBox="1"/>
                <p:nvPr/>
              </p:nvSpPr>
              <p:spPr>
                <a:xfrm>
                  <a:off x="3499336" y="1535326"/>
                  <a:ext cx="429300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pt-PT"/>
                  </a:defPPr>
                  <a:lvl1pPr>
                    <a:defRPr sz="28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</a:defRPr>
                  </a:lvl1pPr>
                </a:lstStyle>
                <a:p>
                  <a:r>
                    <a:rPr lang="pt-PT" dirty="0"/>
                    <a:t>11 337 405 191,11 €</a:t>
                  </a:r>
                </a:p>
              </p:txBody>
            </p:sp>
            <p:cxnSp>
              <p:nvCxnSpPr>
                <p:cNvPr id="14" name="Conexão reta 13">
                  <a:extLst>
                    <a:ext uri="{FF2B5EF4-FFF2-40B4-BE49-F238E27FC236}">
                      <a16:creationId xmlns:a16="http://schemas.microsoft.com/office/drawing/2014/main" id="{633CA690-4B15-4F69-AD7B-A24E9D8266C5}"/>
                    </a:ext>
                  </a:extLst>
                </p:cNvPr>
                <p:cNvCxnSpPr/>
                <p:nvPr/>
              </p:nvCxnSpPr>
              <p:spPr>
                <a:xfrm>
                  <a:off x="3427489" y="976713"/>
                  <a:ext cx="0" cy="1980000"/>
                </a:xfrm>
                <a:prstGeom prst="line">
                  <a:avLst/>
                </a:prstGeom>
                <a:ln w="57150">
                  <a:solidFill>
                    <a:srgbClr val="ED883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C638A20E-7220-4554-879D-6DDBF27376CC}"/>
                </a:ext>
              </a:extLst>
            </p:cNvPr>
            <p:cNvSpPr txBox="1"/>
            <p:nvPr/>
          </p:nvSpPr>
          <p:spPr>
            <a:xfrm>
              <a:off x="4743196" y="3570470"/>
              <a:ext cx="4143756" cy="584775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>
              <a:defPPr>
                <a:defRPr lang="pt-PT"/>
              </a:defPPr>
              <a:lvl1pPr>
                <a:defRPr sz="3200" b="1">
                  <a:solidFill>
                    <a:srgbClr val="ED883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defRPr>
              </a:lvl1pPr>
            </a:lstStyle>
            <a:p>
              <a:r>
                <a:rPr lang="pt-PT" dirty="0"/>
                <a:t>10 066 463 628,25 €*    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C82F006-0BA1-418E-A21E-749A0921F1D6}"/>
                </a:ext>
              </a:extLst>
            </p:cNvPr>
            <p:cNvSpPr txBox="1"/>
            <p:nvPr/>
          </p:nvSpPr>
          <p:spPr>
            <a:xfrm>
              <a:off x="2416112" y="3662802"/>
              <a:ext cx="21455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PAGAMENTOS </a:t>
              </a:r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75A52BA6-9A75-4C04-8D2A-9EC5E9424F7B}"/>
              </a:ext>
            </a:extLst>
          </p:cNvPr>
          <p:cNvGrpSpPr/>
          <p:nvPr/>
        </p:nvGrpSpPr>
        <p:grpSpPr>
          <a:xfrm>
            <a:off x="2170671" y="4732080"/>
            <a:ext cx="7542050" cy="1980000"/>
            <a:chOff x="1524138" y="4553521"/>
            <a:chExt cx="7542050" cy="1980000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C9EA7A6B-4154-460B-A9CC-A04C1E544E06}"/>
                </a:ext>
              </a:extLst>
            </p:cNvPr>
            <p:cNvGrpSpPr/>
            <p:nvPr/>
          </p:nvGrpSpPr>
          <p:grpSpPr>
            <a:xfrm>
              <a:off x="1524138" y="4553521"/>
              <a:ext cx="7542050" cy="1980000"/>
              <a:chOff x="228646" y="3445001"/>
              <a:chExt cx="7542050" cy="1980000"/>
            </a:xfrm>
          </p:grpSpPr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8FA12270-348D-4EE9-8CCF-3AFB93839115}"/>
                  </a:ext>
                </a:extLst>
              </p:cNvPr>
              <p:cNvSpPr/>
              <p:nvPr/>
            </p:nvSpPr>
            <p:spPr>
              <a:xfrm>
                <a:off x="3395056" y="3659498"/>
                <a:ext cx="4375640" cy="15988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07B82D7-B93D-49FC-B4B9-263925658317}"/>
                  </a:ext>
                </a:extLst>
              </p:cNvPr>
              <p:cNvGrpSpPr/>
              <p:nvPr/>
            </p:nvGrpSpPr>
            <p:grpSpPr>
              <a:xfrm>
                <a:off x="228646" y="3445001"/>
                <a:ext cx="7038170" cy="1980000"/>
                <a:chOff x="256355" y="2951023"/>
                <a:chExt cx="7038170" cy="1980000"/>
              </a:xfrm>
            </p:grpSpPr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31B645AA-5140-4BB9-85AB-78791C1BABAC}"/>
                    </a:ext>
                  </a:extLst>
                </p:cNvPr>
                <p:cNvSpPr txBox="1"/>
                <p:nvPr/>
              </p:nvSpPr>
              <p:spPr>
                <a:xfrm>
                  <a:off x="256355" y="3251631"/>
                  <a:ext cx="303571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pt-PT"/>
                  </a:defPPr>
                  <a:lvl1pPr algn="r">
                    <a:defRPr sz="2000">
                      <a:solidFill>
                        <a:schemeClr val="bg2">
                          <a:lumMod val="2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</a:defRPr>
                  </a:lvl1pPr>
                </a:lstStyle>
                <a:p>
                  <a:r>
                    <a:rPr lang="pt-PT" dirty="0"/>
                    <a:t>Doc. Contabilísticos </a:t>
                  </a:r>
                  <a:r>
                    <a:rPr lang="pt-PT" b="1" dirty="0"/>
                    <a:t>Clientes</a:t>
                  </a:r>
                </a:p>
              </p:txBody>
            </p:sp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974EA9C0-7EEB-48C3-B008-99EC412A6579}"/>
                    </a:ext>
                  </a:extLst>
                </p:cNvPr>
                <p:cNvSpPr txBox="1"/>
                <p:nvPr/>
              </p:nvSpPr>
              <p:spPr>
                <a:xfrm>
                  <a:off x="3403435" y="3180968"/>
                  <a:ext cx="3891090" cy="584775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pt-PT"/>
                  </a:defPPr>
                  <a:lvl1pPr>
                    <a:defRPr sz="2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</a:defRPr>
                  </a:lvl1pPr>
                </a:lstStyle>
                <a:p>
                  <a:r>
                    <a:rPr lang="pt-PT" dirty="0"/>
                    <a:t>  394 786 </a:t>
                  </a:r>
                </a:p>
              </p:txBody>
            </p:sp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8055C172-19F9-4512-8C99-9F60D42F8114}"/>
                    </a:ext>
                  </a:extLst>
                </p:cNvPr>
                <p:cNvSpPr txBox="1"/>
                <p:nvPr/>
              </p:nvSpPr>
              <p:spPr>
                <a:xfrm>
                  <a:off x="3543583" y="3568549"/>
                  <a:ext cx="363249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pt-PT"/>
                  </a:defPPr>
                  <a:lvl1pPr>
                    <a:defRPr sz="28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entury Gothic" panose="020B0502020202020204" pitchFamily="34" charset="0"/>
                    </a:defRPr>
                  </a:lvl1pPr>
                </a:lstStyle>
                <a:p>
                  <a:r>
                    <a:rPr lang="pt-PT" dirty="0"/>
                    <a:t>14 513 074 756,18 €</a:t>
                  </a:r>
                </a:p>
              </p:txBody>
            </p:sp>
            <p:cxnSp>
              <p:nvCxnSpPr>
                <p:cNvPr id="15" name="Conexão reta 14">
                  <a:extLst>
                    <a:ext uri="{FF2B5EF4-FFF2-40B4-BE49-F238E27FC236}">
                      <a16:creationId xmlns:a16="http://schemas.microsoft.com/office/drawing/2014/main" id="{08CA3DC3-E182-4D77-9CDB-590DC5321B7D}"/>
                    </a:ext>
                  </a:extLst>
                </p:cNvPr>
                <p:cNvCxnSpPr/>
                <p:nvPr/>
              </p:nvCxnSpPr>
              <p:spPr>
                <a:xfrm>
                  <a:off x="3427490" y="2951023"/>
                  <a:ext cx="0" cy="1980000"/>
                </a:xfrm>
                <a:prstGeom prst="line">
                  <a:avLst/>
                </a:prstGeom>
                <a:ln w="57150">
                  <a:solidFill>
                    <a:srgbClr val="ED883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C92EF40A-AAB2-4CAF-A985-6C7B321FA0FB}"/>
                </a:ext>
              </a:extLst>
            </p:cNvPr>
            <p:cNvSpPr txBox="1"/>
            <p:nvPr/>
          </p:nvSpPr>
          <p:spPr>
            <a:xfrm>
              <a:off x="4806641" y="5696929"/>
              <a:ext cx="4145485" cy="584775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>
              <a:defPPr>
                <a:defRPr lang="pt-PT"/>
              </a:defPPr>
              <a:lvl1pPr>
                <a:defRPr sz="3200" b="1">
                  <a:solidFill>
                    <a:srgbClr val="ED883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defRPr>
              </a:lvl1pPr>
            </a:lstStyle>
            <a:p>
              <a:r>
                <a:rPr lang="pt-PT" dirty="0"/>
                <a:t>12 433 944 522,82 €* 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01E011C5-7AD9-4707-A75E-5940542FECD2}"/>
                </a:ext>
              </a:extLst>
            </p:cNvPr>
            <p:cNvSpPr txBox="1"/>
            <p:nvPr/>
          </p:nvSpPr>
          <p:spPr>
            <a:xfrm>
              <a:off x="2412555" y="5789262"/>
              <a:ext cx="21455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COBRANÇAS </a:t>
              </a: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837A7924-F693-42BA-B1D1-89BFF58D58DC}"/>
              </a:ext>
            </a:extLst>
          </p:cNvPr>
          <p:cNvGrpSpPr/>
          <p:nvPr/>
        </p:nvGrpSpPr>
        <p:grpSpPr>
          <a:xfrm>
            <a:off x="-534259" y="133035"/>
            <a:ext cx="8582852" cy="972000"/>
            <a:chOff x="-220211" y="133035"/>
            <a:chExt cx="8582852" cy="972000"/>
          </a:xfrm>
        </p:grpSpPr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741B61BF-82A5-4E60-947B-8236E51B61F0}"/>
                </a:ext>
              </a:extLst>
            </p:cNvPr>
            <p:cNvGrpSpPr/>
            <p:nvPr/>
          </p:nvGrpSpPr>
          <p:grpSpPr>
            <a:xfrm>
              <a:off x="-220211" y="190360"/>
              <a:ext cx="8582852" cy="830997"/>
              <a:chOff x="27120" y="109596"/>
              <a:chExt cx="8582852" cy="830997"/>
            </a:xfrm>
          </p:grpSpPr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47622805-6BE3-4F16-94D7-445E35902396}"/>
                  </a:ext>
                </a:extLst>
              </p:cNvPr>
              <p:cNvSpPr/>
              <p:nvPr/>
            </p:nvSpPr>
            <p:spPr>
              <a:xfrm>
                <a:off x="4234332" y="179214"/>
                <a:ext cx="4375640" cy="720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8" name="CaixaDeTexto 17"/>
              <p:cNvSpPr txBox="1"/>
              <p:nvPr/>
            </p:nvSpPr>
            <p:spPr>
              <a:xfrm>
                <a:off x="4284935" y="241134"/>
                <a:ext cx="2542490" cy="58477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PT" sz="3200" b="1" dirty="0">
                    <a:solidFill>
                      <a:srgbClr val="ED883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5 158 325</a:t>
                </a:r>
                <a:r>
                  <a:rPr lang="pt-PT" sz="3200" b="1" dirty="0">
                    <a:solidFill>
                      <a:srgbClr val="ED883D"/>
                    </a:solidFill>
                    <a:latin typeface="Century Gothic" panose="020B0502020202020204" pitchFamily="34" charset="0"/>
                  </a:rPr>
                  <a:t> </a:t>
                </a:r>
              </a:p>
            </p:txBody>
          </p:sp>
          <p:sp>
            <p:nvSpPr>
              <p:cNvPr id="20" name="CaixaDeTexto 19"/>
              <p:cNvSpPr txBox="1"/>
              <p:nvPr/>
            </p:nvSpPr>
            <p:spPr>
              <a:xfrm>
                <a:off x="27120" y="109596"/>
                <a:ext cx="41670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PT" sz="2400" dirty="0">
                    <a:solidFill>
                      <a:schemeClr val="bg2">
                        <a:lumMod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Nº Doc. Contabilísticos </a:t>
                </a:r>
              </a:p>
              <a:p>
                <a:pPr algn="r"/>
                <a:r>
                  <a:rPr lang="pt-PT" sz="2400" dirty="0">
                    <a:solidFill>
                      <a:schemeClr val="bg2">
                        <a:lumMod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em </a:t>
                </a:r>
                <a:r>
                  <a:rPr lang="pt-PT" sz="2400" b="1" dirty="0">
                    <a:solidFill>
                      <a:schemeClr val="bg2">
                        <a:lumMod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SNC-AP</a:t>
                </a:r>
              </a:p>
            </p:txBody>
          </p:sp>
        </p:grpSp>
        <p:cxnSp>
          <p:nvCxnSpPr>
            <p:cNvPr id="61" name="Conexão reta 60">
              <a:extLst>
                <a:ext uri="{FF2B5EF4-FFF2-40B4-BE49-F238E27FC236}">
                  <a16:creationId xmlns:a16="http://schemas.microsoft.com/office/drawing/2014/main" id="{66D4B185-0604-4100-945F-3E940E160DB7}"/>
                </a:ext>
              </a:extLst>
            </p:cNvPr>
            <p:cNvCxnSpPr/>
            <p:nvPr/>
          </p:nvCxnSpPr>
          <p:spPr>
            <a:xfrm>
              <a:off x="3972132" y="133035"/>
              <a:ext cx="0" cy="972000"/>
            </a:xfrm>
            <a:prstGeom prst="line">
              <a:avLst/>
            </a:prstGeom>
            <a:ln w="57150">
              <a:solidFill>
                <a:srgbClr val="ED88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DE1AE311-C742-49C0-B7CA-50F5055B76AE}"/>
              </a:ext>
            </a:extLst>
          </p:cNvPr>
          <p:cNvGrpSpPr/>
          <p:nvPr/>
        </p:nvGrpSpPr>
        <p:grpSpPr>
          <a:xfrm>
            <a:off x="3059088" y="1305313"/>
            <a:ext cx="6797461" cy="1080000"/>
            <a:chOff x="1646406" y="1056827"/>
            <a:chExt cx="6797461" cy="1080000"/>
          </a:xfrm>
        </p:grpSpPr>
        <p:grpSp>
          <p:nvGrpSpPr>
            <p:cNvPr id="64" name="Agrupar 63">
              <a:extLst>
                <a:ext uri="{FF2B5EF4-FFF2-40B4-BE49-F238E27FC236}">
                  <a16:creationId xmlns:a16="http://schemas.microsoft.com/office/drawing/2014/main" id="{052740C3-5876-4D55-B996-B9E2F8DB563F}"/>
                </a:ext>
              </a:extLst>
            </p:cNvPr>
            <p:cNvGrpSpPr/>
            <p:nvPr/>
          </p:nvGrpSpPr>
          <p:grpSpPr>
            <a:xfrm>
              <a:off x="1646406" y="1162851"/>
              <a:ext cx="6797461" cy="878393"/>
              <a:chOff x="1147649" y="1042783"/>
              <a:chExt cx="6797461" cy="878393"/>
            </a:xfrm>
          </p:grpSpPr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B3FC7C20-5398-49CB-A7DD-02C61132CE4A}"/>
                  </a:ext>
                </a:extLst>
              </p:cNvPr>
              <p:cNvSpPr/>
              <p:nvPr/>
            </p:nvSpPr>
            <p:spPr>
              <a:xfrm>
                <a:off x="4690548" y="1042783"/>
                <a:ext cx="3134152" cy="8783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546C7322-61F5-4D02-984F-FA9D8006AB8B}"/>
                  </a:ext>
                </a:extLst>
              </p:cNvPr>
              <p:cNvSpPr txBox="1"/>
              <p:nvPr/>
            </p:nvSpPr>
            <p:spPr>
              <a:xfrm>
                <a:off x="4693069" y="1459778"/>
                <a:ext cx="3240000" cy="400110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pt-PT"/>
                </a:defPPr>
                <a:lvl1pPr>
                  <a:defRPr sz="2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defRPr>
                </a:lvl1pPr>
              </a:lstStyle>
              <a:p>
                <a:r>
                  <a:rPr lang="pt-PT" sz="2000" dirty="0"/>
                  <a:t>15 123 696 433,91 €</a:t>
                </a:r>
              </a:p>
            </p:txBody>
          </p:sp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0BA5B8AC-9028-4AE7-9823-3B2C1CC600A8}"/>
                  </a:ext>
                </a:extLst>
              </p:cNvPr>
              <p:cNvSpPr txBox="1"/>
              <p:nvPr/>
            </p:nvSpPr>
            <p:spPr>
              <a:xfrm>
                <a:off x="4705110" y="1090388"/>
                <a:ext cx="3240000" cy="400110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pt-PT"/>
                </a:defPPr>
                <a:lvl1pPr>
                  <a:defRPr sz="2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defRPr>
                </a:lvl1pPr>
              </a:lstStyle>
              <a:p>
                <a:r>
                  <a:rPr lang="pt-PT" sz="2000" dirty="0"/>
                  <a:t>15 768 630 382,31 €</a:t>
                </a:r>
              </a:p>
            </p:txBody>
          </p:sp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06155EA8-0B28-4499-B206-21568D23EFFB}"/>
                  </a:ext>
                </a:extLst>
              </p:cNvPr>
              <p:cNvSpPr txBox="1"/>
              <p:nvPr/>
            </p:nvSpPr>
            <p:spPr>
              <a:xfrm>
                <a:off x="2780145" y="1136419"/>
                <a:ext cx="18413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PT" sz="1600" b="1" dirty="0">
                    <a:solidFill>
                      <a:schemeClr val="bg2">
                        <a:lumMod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CABIMENTOS</a:t>
                </a:r>
              </a:p>
            </p:txBody>
          </p:sp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E64A5C3B-4F65-4B35-90E3-CE120807304C}"/>
                  </a:ext>
                </a:extLst>
              </p:cNvPr>
              <p:cNvSpPr txBox="1"/>
              <p:nvPr/>
            </p:nvSpPr>
            <p:spPr>
              <a:xfrm>
                <a:off x="1147649" y="1510317"/>
                <a:ext cx="34738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PT" sz="1600" b="1" dirty="0">
                    <a:solidFill>
                      <a:schemeClr val="bg2">
                        <a:lumMod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COMPROMISSOS ASSUMIDOS</a:t>
                </a:r>
              </a:p>
            </p:txBody>
          </p:sp>
        </p:grpSp>
        <p:cxnSp>
          <p:nvCxnSpPr>
            <p:cNvPr id="5" name="Conexão reta 4">
              <a:extLst>
                <a:ext uri="{FF2B5EF4-FFF2-40B4-BE49-F238E27FC236}">
                  <a16:creationId xmlns:a16="http://schemas.microsoft.com/office/drawing/2014/main" id="{BF241597-C509-4949-8890-1D3BA898A6B1}"/>
                </a:ext>
              </a:extLst>
            </p:cNvPr>
            <p:cNvCxnSpPr>
              <a:cxnSpLocks/>
            </p:cNvCxnSpPr>
            <p:nvPr/>
          </p:nvCxnSpPr>
          <p:spPr>
            <a:xfrm>
              <a:off x="5154926" y="1056827"/>
              <a:ext cx="12041" cy="1080000"/>
            </a:xfrm>
            <a:prstGeom prst="line">
              <a:avLst/>
            </a:prstGeom>
            <a:ln w="57150">
              <a:solidFill>
                <a:srgbClr val="ED88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D47D5F86-199F-411A-AF1A-3C3BE2CECC1E}"/>
              </a:ext>
            </a:extLst>
          </p:cNvPr>
          <p:cNvSpPr txBox="1"/>
          <p:nvPr/>
        </p:nvSpPr>
        <p:spPr>
          <a:xfrm>
            <a:off x="-8642" y="6381228"/>
            <a:ext cx="3112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i="1" dirty="0">
                <a:latin typeface="+mj-lt"/>
              </a:rPr>
              <a:t>Dados 2018</a:t>
            </a:r>
          </a:p>
          <a:p>
            <a:r>
              <a:rPr lang="pt-PT" sz="1200" i="1" dirty="0">
                <a:latin typeface="+mj-lt"/>
              </a:rPr>
              <a:t>*Valores não consolidados</a:t>
            </a:r>
          </a:p>
        </p:txBody>
      </p:sp>
    </p:spTree>
    <p:extLst>
      <p:ext uri="{BB962C8B-B14F-4D97-AF65-F5344CB8AC3E}">
        <p14:creationId xmlns:p14="http://schemas.microsoft.com/office/powerpoint/2010/main" val="2402626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3D19F1D-41A6-4E2F-A11B-9733CF21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41810" y="6356352"/>
            <a:ext cx="2228850" cy="365125"/>
          </a:xfrm>
        </p:spPr>
        <p:txBody>
          <a:bodyPr/>
          <a:lstStyle/>
          <a:p>
            <a:fld id="{7A8252D1-CFE7-4FFB-A6D1-80511B9E9BCC}" type="slidenum">
              <a:rPr lang="pt-PT" smtClean="0"/>
              <a:pPr/>
              <a:t>14</a:t>
            </a:fld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698A34-8FAF-4C66-B33C-3C6FD5367E2C}"/>
              </a:ext>
            </a:extLst>
          </p:cNvPr>
          <p:cNvSpPr txBox="1"/>
          <p:nvPr/>
        </p:nvSpPr>
        <p:spPr>
          <a:xfrm>
            <a:off x="295422" y="659673"/>
            <a:ext cx="6386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latin typeface="Century Gothic" panose="020B0502020202020204" pitchFamily="34" charset="0"/>
              </a:rPr>
              <a:t>Dados Estatísticos Reporte UNILEO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6E8B655-8154-4E44-B7F8-1FC3692CEA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26"/>
          <a:stretch/>
        </p:blipFill>
        <p:spPr>
          <a:xfrm>
            <a:off x="0" y="1661652"/>
            <a:ext cx="9906000" cy="46947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7AF35AA-F74D-4D21-9B91-3CC0C1FA3827}"/>
              </a:ext>
            </a:extLst>
          </p:cNvPr>
          <p:cNvSpPr txBox="1"/>
          <p:nvPr/>
        </p:nvSpPr>
        <p:spPr>
          <a:xfrm>
            <a:off x="5997679" y="1404058"/>
            <a:ext cx="3426542" cy="1077218"/>
          </a:xfrm>
          <a:prstGeom prst="rect">
            <a:avLst/>
          </a:prstGeom>
          <a:solidFill>
            <a:srgbClr val="FFFFFF">
              <a:alpha val="8392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latin typeface="+mj-lt"/>
              </a:rPr>
              <a:t>REPORTE POR MINISTÉRIO (ADMIN. CENTRAL)</a:t>
            </a:r>
          </a:p>
          <a:p>
            <a:pPr algn="ctr"/>
            <a:r>
              <a:rPr lang="pt-PT" sz="1600" dirty="0">
                <a:latin typeface="+mj-lt"/>
              </a:rPr>
              <a:t>(08-01-2019)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B5AFC4-AB2F-4276-A478-2A6AA2798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56" y="6417804"/>
            <a:ext cx="8601075" cy="381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CDA12F6-9C93-4C93-9CCB-D2F565953564}"/>
              </a:ext>
            </a:extLst>
          </p:cNvPr>
          <p:cNvSpPr/>
          <p:nvPr/>
        </p:nvSpPr>
        <p:spPr>
          <a:xfrm>
            <a:off x="5761703" y="2890684"/>
            <a:ext cx="501445" cy="3048000"/>
          </a:xfrm>
          <a:prstGeom prst="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7334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9523A393-3703-4CA7-8C30-AB63C91B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52D1-CFE7-4FFB-A6D1-80511B9E9BCC}" type="slidenum">
              <a:rPr lang="pt-PT" smtClean="0"/>
              <a:pPr/>
              <a:t>15</a:t>
            </a:fld>
            <a:endParaRPr lang="pt-PT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FE56AC2-50AE-4680-9D22-4A4CED51F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PT" sz="2800" dirty="0">
                <a:cs typeface="Calibri Light" panose="020F0302020204030204" pitchFamily="34" charset="0"/>
              </a:rPr>
              <a:t>Norma Técnica Nº 1 UNILEO</a:t>
            </a:r>
            <a:br>
              <a:rPr lang="pt-PT" sz="2800" dirty="0">
                <a:cs typeface="Calibri Light" panose="020F0302020204030204" pitchFamily="34" charset="0"/>
              </a:rPr>
            </a:br>
            <a:r>
              <a:rPr lang="pt-PT" sz="1800" i="0" dirty="0">
                <a:cs typeface="Calibri Light" panose="020F0302020204030204" pitchFamily="34" charset="0"/>
              </a:rPr>
              <a:t>Procedimentos operacionais de registos e controlo de vencimentos</a:t>
            </a:r>
            <a:endParaRPr lang="pt-PT" sz="2800" i="0" dirty="0"/>
          </a:p>
        </p:txBody>
      </p:sp>
    </p:spTree>
    <p:extLst>
      <p:ext uri="{BB962C8B-B14F-4D97-AF65-F5344CB8AC3E}">
        <p14:creationId xmlns:p14="http://schemas.microsoft.com/office/powerpoint/2010/main" val="1847200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3D19F1D-41A6-4E2F-A11B-9733CF21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41810" y="6356352"/>
            <a:ext cx="2228850" cy="365125"/>
          </a:xfrm>
        </p:spPr>
        <p:txBody>
          <a:bodyPr/>
          <a:lstStyle/>
          <a:p>
            <a:fld id="{7A8252D1-CFE7-4FFB-A6D1-80511B9E9BCC}" type="slidenum">
              <a:rPr lang="pt-PT" smtClean="0"/>
              <a:pPr/>
              <a:t>16</a:t>
            </a:fld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6F0ADA3-1DDD-4988-ABB4-3CADFD24F59A}"/>
              </a:ext>
            </a:extLst>
          </p:cNvPr>
          <p:cNvSpPr txBox="1"/>
          <p:nvPr/>
        </p:nvSpPr>
        <p:spPr>
          <a:xfrm>
            <a:off x="6610092" y="1551545"/>
            <a:ext cx="2960568" cy="1301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sz="2800" b="1" dirty="0">
                <a:latin typeface="Century Gothic" panose="020B0502020202020204" pitchFamily="34" charset="0"/>
              </a:rPr>
              <a:t>VENCIMENTOS</a:t>
            </a:r>
          </a:p>
          <a:p>
            <a:pPr algn="ctr">
              <a:lnSpc>
                <a:spcPct val="150000"/>
              </a:lnSpc>
            </a:pPr>
            <a:r>
              <a:rPr lang="pt-PT" sz="2800" b="1" dirty="0">
                <a:latin typeface="Century Gothic" panose="020B0502020202020204" pitchFamily="34" charset="0"/>
              </a:rPr>
              <a:t> REGISTO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A02BC6-5E74-48B9-8823-B748C390C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459085" cy="48374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2AEE3B3-7385-4A80-83DE-A5995F41A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907" y="3336185"/>
            <a:ext cx="6216488" cy="3521815"/>
          </a:xfrm>
          <a:prstGeom prst="rect">
            <a:avLst/>
          </a:prstGeom>
          <a:ln w="28575">
            <a:solidFill>
              <a:srgbClr val="008080"/>
            </a:solidFill>
          </a:ln>
        </p:spPr>
      </p:pic>
      <p:cxnSp>
        <p:nvCxnSpPr>
          <p:cNvPr id="9" name="Conexão: Ângulo Reto 8">
            <a:extLst>
              <a:ext uri="{FF2B5EF4-FFF2-40B4-BE49-F238E27FC236}">
                <a16:creationId xmlns:a16="http://schemas.microsoft.com/office/drawing/2014/main" id="{FB078766-13C2-45E6-820D-1EC9D97A348E}"/>
              </a:ext>
            </a:extLst>
          </p:cNvPr>
          <p:cNvCxnSpPr>
            <a:cxnSpLocks/>
          </p:cNvCxnSpPr>
          <p:nvPr/>
        </p:nvCxnSpPr>
        <p:spPr>
          <a:xfrm rot="5400000">
            <a:off x="435252" y="4053522"/>
            <a:ext cx="2098843" cy="393293"/>
          </a:xfrm>
          <a:prstGeom prst="bentConnector3">
            <a:avLst>
              <a:gd name="adj1" fmla="val 812"/>
            </a:avLst>
          </a:prstGeom>
          <a:ln w="76200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C872C2A-6841-47FE-9D21-88DCFC676412}"/>
              </a:ext>
            </a:extLst>
          </p:cNvPr>
          <p:cNvSpPr txBox="1"/>
          <p:nvPr/>
        </p:nvSpPr>
        <p:spPr>
          <a:xfrm>
            <a:off x="953854" y="5299590"/>
            <a:ext cx="2902618" cy="957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sz="2000" dirty="0">
                <a:latin typeface="Century Gothic" panose="020B0502020202020204" pitchFamily="34" charset="0"/>
              </a:rPr>
              <a:t>Devem ser criadas na Gestão de Entidades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1" name="Modelo 3D 30" descr="Aviso">
                <a:extLst>
                  <a:ext uri="{FF2B5EF4-FFF2-40B4-BE49-F238E27FC236}">
                    <a16:creationId xmlns:a16="http://schemas.microsoft.com/office/drawing/2014/main" id="{0005376D-1413-49D3-9821-2D9A021513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14277074"/>
                  </p:ext>
                </p:extLst>
              </p:nvPr>
            </p:nvGraphicFramePr>
            <p:xfrm rot="21378375">
              <a:off x="277436" y="5433321"/>
              <a:ext cx="731094" cy="800673"/>
            </p:xfrm>
            <a:graphic>
              <a:graphicData uri="http://schemas.microsoft.com/office/drawing/2017/model3d">
                <am3d:model3d r:embed="rId5">
                  <am3d:spPr>
                    <a:xfrm rot="21378375">
                      <a:off x="0" y="0"/>
                      <a:ext cx="731094" cy="800673"/>
                    </a:xfrm>
                    <a:prstGeom prst="rect">
                      <a:avLst/>
                    </a:prstGeom>
                  </am3d:spPr>
                  <am3d:camera>
                    <am3d:pos x="0" y="0" z="6335163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0271560" d="1000000"/>
                    <am3d:preTrans dx="0" dy="-16278167" dz="-464067"/>
                    <am3d:scale>
                      <am3d:sx n="1000000" d="1000000"/>
                      <am3d:sy n="1000000" d="1000000"/>
                      <am3d:sz n="1000000" d="1000000"/>
                    </am3d:scale>
                    <am3d:rot ax="-10706850" ay="-2206468" az="10744283"/>
                    <am3d:postTrans dx="0" dy="0" dz="0"/>
                  </am3d:trans>
                  <am3d:attrSrcUrl r:id="rId6"/>
                  <am3d:raster rName="Office3DRenderer" rVer="16.0.8326">
                    <am3d:blip r:embed="rId7"/>
                  </am3d:raster>
                  <am3d:objViewport viewportSz="106853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1" name="Modelo 3D 30" descr="Aviso">
                <a:extLst>
                  <a:ext uri="{FF2B5EF4-FFF2-40B4-BE49-F238E27FC236}">
                    <a16:creationId xmlns:a16="http://schemas.microsoft.com/office/drawing/2014/main" id="{0005376D-1413-49D3-9821-2D9A021513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21378375">
                <a:off x="277436" y="5433321"/>
                <a:ext cx="731094" cy="8006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0179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9523A393-3703-4CA7-8C30-AB63C91B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52D1-CFE7-4FFB-A6D1-80511B9E9BCC}" type="slidenum">
              <a:rPr lang="pt-PT" smtClean="0"/>
              <a:pPr/>
              <a:t>17</a:t>
            </a:fld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952BB6-E8A9-472F-841A-A0D109C3D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Gestão de Perfis de Acesso</a:t>
            </a:r>
          </a:p>
        </p:txBody>
      </p:sp>
    </p:spTree>
    <p:extLst>
      <p:ext uri="{BB962C8B-B14F-4D97-AF65-F5344CB8AC3E}">
        <p14:creationId xmlns:p14="http://schemas.microsoft.com/office/powerpoint/2010/main" val="4103861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A0F4B18-0406-49F5-A021-A5350DD2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52D1-CFE7-4FFB-A6D1-80511B9E9BCC}" type="slidenum">
              <a:rPr lang="pt-PT" smtClean="0"/>
              <a:pPr/>
              <a:t>18</a:t>
            </a:fld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D484F3B-B3B9-4370-BF9F-EAD6A779B1A2}"/>
              </a:ext>
            </a:extLst>
          </p:cNvPr>
          <p:cNvSpPr txBox="1"/>
          <p:nvPr/>
        </p:nvSpPr>
        <p:spPr>
          <a:xfrm>
            <a:off x="271737" y="567318"/>
            <a:ext cx="6386732" cy="49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>
                <a:latin typeface="Century Gothic" panose="020B0502020202020204" pitchFamily="34" charset="0"/>
              </a:rPr>
              <a:t>Gestão de Perfis de Acesso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0029310-319E-4863-9A6F-757FCDA1EDD4}"/>
              </a:ext>
            </a:extLst>
          </p:cNvPr>
          <p:cNvSpPr/>
          <p:nvPr/>
        </p:nvSpPr>
        <p:spPr>
          <a:xfrm>
            <a:off x="5864225" y="1501262"/>
            <a:ext cx="3762560" cy="1707199"/>
          </a:xfrm>
          <a:prstGeom prst="rect">
            <a:avLst/>
          </a:prstGeom>
          <a:noFill/>
          <a:ln>
            <a:solidFill>
              <a:srgbClr val="F4B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tx1"/>
                </a:solidFill>
                <a:latin typeface="+mj-lt"/>
              </a:rPr>
              <a:t>Nome de Utilizador </a:t>
            </a:r>
            <a:r>
              <a:rPr lang="pt-PT" dirty="0">
                <a:solidFill>
                  <a:schemeClr val="tx1"/>
                </a:solidFill>
                <a:latin typeface="+mj-lt"/>
              </a:rPr>
              <a:t>(individual)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b="1" i="1" dirty="0">
                <a:solidFill>
                  <a:schemeClr val="tx1"/>
                </a:solidFill>
                <a:latin typeface="+mj-lt"/>
              </a:rPr>
              <a:t>Email</a:t>
            </a:r>
            <a:r>
              <a:rPr lang="pt-PT" dirty="0">
                <a:solidFill>
                  <a:schemeClr val="tx1"/>
                </a:solidFill>
                <a:latin typeface="+mj-lt"/>
              </a:rPr>
              <a:t> (individual)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b="1" i="1" dirty="0">
                <a:solidFill>
                  <a:schemeClr val="tx1"/>
                </a:solidFill>
                <a:latin typeface="+mj-lt"/>
              </a:rPr>
              <a:t>Password</a:t>
            </a:r>
            <a:r>
              <a:rPr lang="pt-PT" dirty="0">
                <a:solidFill>
                  <a:schemeClr val="tx1"/>
                </a:solidFill>
                <a:latin typeface="+mj-lt"/>
              </a:rPr>
              <a:t> (conforme RGPD)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tx1"/>
                </a:solidFill>
                <a:latin typeface="+mj-lt"/>
              </a:rPr>
              <a:t>Estado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tx1"/>
                </a:solidFill>
                <a:latin typeface="+mj-lt"/>
              </a:rPr>
              <a:t>Grupo/Perfil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DBA4DFB-BC1D-41F3-94A2-C7F6A66DF405}"/>
              </a:ext>
            </a:extLst>
          </p:cNvPr>
          <p:cNvSpPr/>
          <p:nvPr/>
        </p:nvSpPr>
        <p:spPr>
          <a:xfrm>
            <a:off x="580998" y="4184881"/>
            <a:ext cx="2141590" cy="1997910"/>
          </a:xfrm>
          <a:prstGeom prst="rect">
            <a:avLst/>
          </a:prstGeom>
          <a:noFill/>
          <a:ln>
            <a:solidFill>
              <a:srgbClr val="F4B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latin typeface="+mj-lt"/>
              </a:rPr>
              <a:t>Supervisor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latin typeface="+mj-lt"/>
              </a:rPr>
              <a:t>Geral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latin typeface="+mj-lt"/>
              </a:rPr>
              <a:t>Contabilidade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latin typeface="+mj-lt"/>
              </a:rPr>
              <a:t>Tesouraria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latin typeface="+mj-lt"/>
              </a:rPr>
              <a:t>Consulta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latin typeface="+mj-lt"/>
              </a:rPr>
              <a:t>Outros…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5A4D7F2-6D87-411F-8E0D-549D30BB35F3}"/>
              </a:ext>
            </a:extLst>
          </p:cNvPr>
          <p:cNvSpPr/>
          <p:nvPr/>
        </p:nvSpPr>
        <p:spPr>
          <a:xfrm>
            <a:off x="5981108" y="5252830"/>
            <a:ext cx="1914404" cy="1340459"/>
          </a:xfrm>
          <a:prstGeom prst="rect">
            <a:avLst/>
          </a:prstGeom>
          <a:noFill/>
          <a:ln>
            <a:solidFill>
              <a:srgbClr val="F4B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2438" lvl="1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latin typeface="+mj-lt"/>
              </a:rPr>
              <a:t>Alteração</a:t>
            </a:r>
          </a:p>
          <a:p>
            <a:pPr marL="452438" lvl="1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latin typeface="+mj-lt"/>
              </a:rPr>
              <a:t>Consulta</a:t>
            </a:r>
          </a:p>
          <a:p>
            <a:pPr marL="452438" lvl="1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latin typeface="+mj-lt"/>
              </a:rPr>
              <a:t>Sem Acesso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4D39A05-AAEF-4066-AFD2-BDB5F7F878DB}"/>
              </a:ext>
            </a:extLst>
          </p:cNvPr>
          <p:cNvGrpSpPr/>
          <p:nvPr/>
        </p:nvGrpSpPr>
        <p:grpSpPr>
          <a:xfrm>
            <a:off x="346197" y="1487977"/>
            <a:ext cx="3013811" cy="1358894"/>
            <a:chOff x="463597" y="1467657"/>
            <a:chExt cx="3038590" cy="1466668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1F3BA9CA-E6EA-4702-A256-66EC66CF4493}"/>
                </a:ext>
              </a:extLst>
            </p:cNvPr>
            <p:cNvSpPr/>
            <p:nvPr/>
          </p:nvSpPr>
          <p:spPr>
            <a:xfrm>
              <a:off x="463597" y="1467657"/>
              <a:ext cx="3038590" cy="14666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pt-PT" sz="2000" b="1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44C7B449-6B39-4F63-8313-670EEF2B9CB0}"/>
                </a:ext>
              </a:extLst>
            </p:cNvPr>
            <p:cNvGrpSpPr/>
            <p:nvPr/>
          </p:nvGrpSpPr>
          <p:grpSpPr>
            <a:xfrm>
              <a:off x="497272" y="1699294"/>
              <a:ext cx="2833469" cy="989502"/>
              <a:chOff x="755305" y="2078163"/>
              <a:chExt cx="1188000" cy="360000"/>
            </a:xfrm>
          </p:grpSpPr>
          <p:pic>
            <p:nvPicPr>
              <p:cNvPr id="17" name="Picture 10">
                <a:extLst>
                  <a:ext uri="{FF2B5EF4-FFF2-40B4-BE49-F238E27FC236}">
                    <a16:creationId xmlns:a16="http://schemas.microsoft.com/office/drawing/2014/main" id="{738ABF7D-B584-4FB3-AB21-717A865347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30503"/>
              <a:stretch/>
            </p:blipFill>
            <p:spPr>
              <a:xfrm>
                <a:off x="755305" y="2176745"/>
                <a:ext cx="1188000" cy="261418"/>
              </a:xfrm>
              <a:prstGeom prst="rect">
                <a:avLst/>
              </a:prstGeom>
            </p:spPr>
          </p:pic>
          <p:pic>
            <p:nvPicPr>
              <p:cNvPr id="18" name="Picture 13">
                <a:extLst>
                  <a:ext uri="{FF2B5EF4-FFF2-40B4-BE49-F238E27FC236}">
                    <a16:creationId xmlns:a16="http://schemas.microsoft.com/office/drawing/2014/main" id="{F082EC7C-1CC6-4A8D-A3AA-3732C071B2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820" y="2078163"/>
                <a:ext cx="203159" cy="182527"/>
              </a:xfrm>
              <a:prstGeom prst="rect">
                <a:avLst/>
              </a:prstGeom>
            </p:spPr>
          </p:pic>
        </p:grpSp>
      </p:grpSp>
      <p:pic>
        <p:nvPicPr>
          <p:cNvPr id="21" name="Gráfico 20" descr="Engrenagem">
            <a:extLst>
              <a:ext uri="{FF2B5EF4-FFF2-40B4-BE49-F238E27FC236}">
                <a16:creationId xmlns:a16="http://schemas.microsoft.com/office/drawing/2014/main" id="{1BA5D428-E6A4-484E-8B4A-815F8D4E3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8605" y="604584"/>
            <a:ext cx="3795772" cy="3795772"/>
          </a:xfrm>
          <a:prstGeom prst="rect">
            <a:avLst/>
          </a:prstGeom>
        </p:spPr>
      </p:pic>
      <p:pic>
        <p:nvPicPr>
          <p:cNvPr id="29" name="Gráfico 28" descr="Engrenagem">
            <a:extLst>
              <a:ext uri="{FF2B5EF4-FFF2-40B4-BE49-F238E27FC236}">
                <a16:creationId xmlns:a16="http://schemas.microsoft.com/office/drawing/2014/main" id="{C34588AA-2301-44D7-A24C-7BD5B540F2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33769">
            <a:off x="1494027" y="2486863"/>
            <a:ext cx="3521137" cy="3521137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5025052E-60B0-41B3-BA7D-5801AAF8DC85}"/>
              </a:ext>
            </a:extLst>
          </p:cNvPr>
          <p:cNvGrpSpPr/>
          <p:nvPr/>
        </p:nvGrpSpPr>
        <p:grpSpPr>
          <a:xfrm>
            <a:off x="4206877" y="1951662"/>
            <a:ext cx="1567900" cy="1101616"/>
            <a:chOff x="375553" y="1781634"/>
            <a:chExt cx="1556995" cy="1101617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01CE269-4EAD-4812-ACC3-2316681A5473}"/>
                </a:ext>
              </a:extLst>
            </p:cNvPr>
            <p:cNvSpPr/>
            <p:nvPr/>
          </p:nvSpPr>
          <p:spPr>
            <a:xfrm>
              <a:off x="375553" y="1781634"/>
              <a:ext cx="1556995" cy="1101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Utilizadores</a:t>
              </a:r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D413BB96-EFA1-4211-85CD-BC0DE5568214}"/>
                </a:ext>
              </a:extLst>
            </p:cNvPr>
            <p:cNvGrpSpPr/>
            <p:nvPr/>
          </p:nvGrpSpPr>
          <p:grpSpPr>
            <a:xfrm>
              <a:off x="657688" y="1835139"/>
              <a:ext cx="1076794" cy="770050"/>
              <a:chOff x="1575368" y="1520031"/>
              <a:chExt cx="1058653" cy="770050"/>
            </a:xfrm>
          </p:grpSpPr>
          <p:pic>
            <p:nvPicPr>
              <p:cNvPr id="7" name="Gráfico 6" descr="Utilizador">
                <a:extLst>
                  <a:ext uri="{FF2B5EF4-FFF2-40B4-BE49-F238E27FC236}">
                    <a16:creationId xmlns:a16="http://schemas.microsoft.com/office/drawing/2014/main" id="{4F41E718-86EF-4CC9-9773-654E2F2B8D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575368" y="1520031"/>
                <a:ext cx="635774" cy="635774"/>
              </a:xfrm>
              <a:prstGeom prst="rect">
                <a:avLst/>
              </a:prstGeom>
            </p:spPr>
          </p:pic>
          <p:pic>
            <p:nvPicPr>
              <p:cNvPr id="8" name="Gráfico 7" descr="Utilizador">
                <a:extLst>
                  <a:ext uri="{FF2B5EF4-FFF2-40B4-BE49-F238E27FC236}">
                    <a16:creationId xmlns:a16="http://schemas.microsoft.com/office/drawing/2014/main" id="{4EC3D224-BD0A-4B4B-8545-352D945D41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998247" y="1654307"/>
                <a:ext cx="635774" cy="635774"/>
              </a:xfrm>
              <a:prstGeom prst="rect">
                <a:avLst/>
              </a:prstGeom>
            </p:spPr>
          </p:pic>
        </p:grpSp>
      </p:grpSp>
      <p:pic>
        <p:nvPicPr>
          <p:cNvPr id="30" name="Gráfico 29" descr="Engrenagem">
            <a:extLst>
              <a:ext uri="{FF2B5EF4-FFF2-40B4-BE49-F238E27FC236}">
                <a16:creationId xmlns:a16="http://schemas.microsoft.com/office/drawing/2014/main" id="{3BF3C0A7-0F80-47E3-88FF-60EBDE3C4B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284113">
            <a:off x="3484576" y="3855863"/>
            <a:ext cx="3283340" cy="328334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38FF6559-AEB6-4B5F-9867-91D957E5A190}"/>
              </a:ext>
            </a:extLst>
          </p:cNvPr>
          <p:cNvSpPr/>
          <p:nvPr/>
        </p:nvSpPr>
        <p:spPr>
          <a:xfrm>
            <a:off x="2580976" y="3702869"/>
            <a:ext cx="1327765" cy="10891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  <a:latin typeface="Century Gothic" panose="020B0502020202020204" pitchFamily="34" charset="0"/>
              </a:rPr>
              <a:t>Grupos/</a:t>
            </a:r>
          </a:p>
          <a:p>
            <a:pPr algn="ctr"/>
            <a:r>
              <a:rPr lang="pt-PT" b="1" dirty="0">
                <a:solidFill>
                  <a:schemeClr val="tx1"/>
                </a:solidFill>
                <a:latin typeface="Century Gothic" panose="020B0502020202020204" pitchFamily="34" charset="0"/>
              </a:rPr>
              <a:t>Perfis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3987BE7-BDD4-44CE-97F9-C6DA56CE7D0E}"/>
              </a:ext>
            </a:extLst>
          </p:cNvPr>
          <p:cNvSpPr/>
          <p:nvPr/>
        </p:nvSpPr>
        <p:spPr>
          <a:xfrm>
            <a:off x="4425994" y="5040367"/>
            <a:ext cx="1368447" cy="914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Privilégios/ Permissões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21A440A-7D66-48B1-98E7-DF085EC4A2B5}"/>
              </a:ext>
            </a:extLst>
          </p:cNvPr>
          <p:cNvSpPr txBox="1"/>
          <p:nvPr/>
        </p:nvSpPr>
        <p:spPr>
          <a:xfrm>
            <a:off x="7194027" y="3607826"/>
            <a:ext cx="222885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sz="1600" dirty="0">
                <a:latin typeface="+mj-lt"/>
              </a:rPr>
              <a:t>Minúsculas</a:t>
            </a:r>
          </a:p>
          <a:p>
            <a:pPr marL="285750" indent="-285750">
              <a:buFontTx/>
              <a:buChar char="-"/>
            </a:pPr>
            <a:r>
              <a:rPr lang="pt-PT" sz="1600" dirty="0">
                <a:latin typeface="+mj-lt"/>
              </a:rPr>
              <a:t>MAIÚSCULAS</a:t>
            </a:r>
          </a:p>
          <a:p>
            <a:pPr marL="285750" indent="-285750">
              <a:buFontTx/>
              <a:buChar char="-"/>
            </a:pPr>
            <a:r>
              <a:rPr lang="pt-PT" sz="1600" dirty="0">
                <a:latin typeface="+mj-lt"/>
              </a:rPr>
              <a:t>Algarismos</a:t>
            </a:r>
          </a:p>
          <a:p>
            <a:pPr marL="285750" indent="-285750">
              <a:buFontTx/>
              <a:buChar char="-"/>
            </a:pPr>
            <a:r>
              <a:rPr lang="pt-PT" sz="1600" dirty="0">
                <a:latin typeface="+mj-lt"/>
              </a:rPr>
              <a:t>! " # $ % &amp; ' ( ) * + , - . / : ; &lt; = &gt; ? @ [\ ] ^_</a:t>
            </a:r>
          </a:p>
        </p:txBody>
      </p: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A12B128A-2F62-49E2-ACB0-A9294F7FB072}"/>
              </a:ext>
            </a:extLst>
          </p:cNvPr>
          <p:cNvCxnSpPr/>
          <p:nvPr/>
        </p:nvCxnSpPr>
        <p:spPr>
          <a:xfrm>
            <a:off x="8311650" y="2498180"/>
            <a:ext cx="0" cy="1044000"/>
          </a:xfrm>
          <a:prstGeom prst="straightConnector1">
            <a:avLst/>
          </a:prstGeom>
          <a:ln w="76200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exão reta 1024">
            <a:extLst>
              <a:ext uri="{FF2B5EF4-FFF2-40B4-BE49-F238E27FC236}">
                <a16:creationId xmlns:a16="http://schemas.microsoft.com/office/drawing/2014/main" id="{FD9182E6-978D-47F8-92F3-23F2C9219CAA}"/>
              </a:ext>
            </a:extLst>
          </p:cNvPr>
          <p:cNvCxnSpPr/>
          <p:nvPr/>
        </p:nvCxnSpPr>
        <p:spPr>
          <a:xfrm>
            <a:off x="6710724" y="2498180"/>
            <a:ext cx="2448232" cy="0"/>
          </a:xfrm>
          <a:prstGeom prst="line">
            <a:avLst/>
          </a:prstGeom>
          <a:ln w="381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066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tângulo 53">
            <a:extLst>
              <a:ext uri="{FF2B5EF4-FFF2-40B4-BE49-F238E27FC236}">
                <a16:creationId xmlns:a16="http://schemas.microsoft.com/office/drawing/2014/main" id="{E9417080-2767-406B-BD92-E907F46E2A2B}"/>
              </a:ext>
            </a:extLst>
          </p:cNvPr>
          <p:cNvSpPr/>
          <p:nvPr/>
        </p:nvSpPr>
        <p:spPr>
          <a:xfrm>
            <a:off x="5007962" y="3928738"/>
            <a:ext cx="4312597" cy="1881114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  <a:latin typeface="+mj-lt"/>
              </a:rPr>
              <a:t>Expurgo de ficheiros (TXT, CSV e Transferências Bancárias)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  <a:latin typeface="+mj-lt"/>
              </a:rPr>
              <a:t>Gestão de contabilizações automáticas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  <a:latin typeface="+mj-lt"/>
              </a:rPr>
              <a:t>Transferência de dados (Entidades, Centros de Custo, Contas, Datas)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B593BC9-A303-4236-A32D-05CFB440A364}"/>
              </a:ext>
            </a:extLst>
          </p:cNvPr>
          <p:cNvSpPr/>
          <p:nvPr/>
        </p:nvSpPr>
        <p:spPr>
          <a:xfrm>
            <a:off x="5007962" y="1893686"/>
            <a:ext cx="4312597" cy="997003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  <a:latin typeface="+mj-lt"/>
              </a:rPr>
              <a:t>Gerir utilizadores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  <a:latin typeface="+mj-lt"/>
              </a:rPr>
              <a:t>Gerir perfis de utilizador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405B67ED-3CA4-44AB-915A-7C316516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52D1-CFE7-4FFB-A6D1-80511B9E9BCC}" type="slidenum">
              <a:rPr lang="pt-PT" smtClean="0"/>
              <a:pPr/>
              <a:t>19</a:t>
            </a:fld>
            <a:endParaRPr lang="pt-PT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3A8F988-FF09-4A84-A415-C043B75C48CE}"/>
              </a:ext>
            </a:extLst>
          </p:cNvPr>
          <p:cNvSpPr/>
          <p:nvPr/>
        </p:nvSpPr>
        <p:spPr>
          <a:xfrm>
            <a:off x="4302016" y="1226210"/>
            <a:ext cx="2958844" cy="848087"/>
          </a:xfrm>
          <a:prstGeom prst="rect">
            <a:avLst/>
          </a:prstGeom>
          <a:solidFill>
            <a:srgbClr val="EEB414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Grupos/ Perfis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9D7D458-82C4-40B8-9FD1-BE5DFE8BA512}"/>
              </a:ext>
            </a:extLst>
          </p:cNvPr>
          <p:cNvSpPr txBox="1"/>
          <p:nvPr/>
        </p:nvSpPr>
        <p:spPr>
          <a:xfrm>
            <a:off x="225084" y="548655"/>
            <a:ext cx="6386732" cy="49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>
                <a:latin typeface="Century Gothic" panose="020B0502020202020204" pitchFamily="34" charset="0"/>
              </a:rPr>
              <a:t>Supervisor SICC SNC-AP– Processos 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61739C39-320E-4619-B370-686418C3A58C}"/>
              </a:ext>
            </a:extLst>
          </p:cNvPr>
          <p:cNvGrpSpPr/>
          <p:nvPr/>
        </p:nvGrpSpPr>
        <p:grpSpPr>
          <a:xfrm>
            <a:off x="798812" y="1624115"/>
            <a:ext cx="2154322" cy="1030745"/>
            <a:chOff x="463597" y="1467657"/>
            <a:chExt cx="3038590" cy="1466668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FABA6DC-FDBB-45F4-9C8A-5ADAD94D83F9}"/>
                </a:ext>
              </a:extLst>
            </p:cNvPr>
            <p:cNvSpPr/>
            <p:nvPr/>
          </p:nvSpPr>
          <p:spPr>
            <a:xfrm>
              <a:off x="463597" y="1467657"/>
              <a:ext cx="3038590" cy="14666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pt-PT" sz="2000" b="1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E511D641-1307-4197-A3DD-27BAD86D85AC}"/>
                </a:ext>
              </a:extLst>
            </p:cNvPr>
            <p:cNvGrpSpPr/>
            <p:nvPr/>
          </p:nvGrpSpPr>
          <p:grpSpPr>
            <a:xfrm>
              <a:off x="497272" y="1699294"/>
              <a:ext cx="2833469" cy="989502"/>
              <a:chOff x="755305" y="2078163"/>
              <a:chExt cx="1188000" cy="360000"/>
            </a:xfrm>
          </p:grpSpPr>
          <p:pic>
            <p:nvPicPr>
              <p:cNvPr id="34" name="Picture 10">
                <a:extLst>
                  <a:ext uri="{FF2B5EF4-FFF2-40B4-BE49-F238E27FC236}">
                    <a16:creationId xmlns:a16="http://schemas.microsoft.com/office/drawing/2014/main" id="{46454276-E336-4EE8-A018-E59232D71D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30503"/>
              <a:stretch/>
            </p:blipFill>
            <p:spPr>
              <a:xfrm>
                <a:off x="755305" y="2176745"/>
                <a:ext cx="1188000" cy="261418"/>
              </a:xfrm>
              <a:prstGeom prst="rect">
                <a:avLst/>
              </a:prstGeom>
            </p:spPr>
          </p:pic>
          <p:pic>
            <p:nvPicPr>
              <p:cNvPr id="35" name="Picture 13">
                <a:extLst>
                  <a:ext uri="{FF2B5EF4-FFF2-40B4-BE49-F238E27FC236}">
                    <a16:creationId xmlns:a16="http://schemas.microsoft.com/office/drawing/2014/main" id="{8FF172F0-CAF8-4790-A27B-50403B4CF6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820" y="2078163"/>
                <a:ext cx="203159" cy="182527"/>
              </a:xfrm>
              <a:prstGeom prst="rect">
                <a:avLst/>
              </a:prstGeom>
            </p:spPr>
          </p:pic>
        </p:grp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C8F8CB0-A045-47F3-B98D-88656CB4FB2D}"/>
              </a:ext>
            </a:extLst>
          </p:cNvPr>
          <p:cNvGrpSpPr/>
          <p:nvPr/>
        </p:nvGrpSpPr>
        <p:grpSpPr>
          <a:xfrm>
            <a:off x="485870" y="3630051"/>
            <a:ext cx="2780207" cy="2726301"/>
            <a:chOff x="4027063" y="3025871"/>
            <a:chExt cx="1851872" cy="1808521"/>
          </a:xfrm>
        </p:grpSpPr>
        <p:pic>
          <p:nvPicPr>
            <p:cNvPr id="1026" name="Picture 2" descr="Resultado de imagem para supervisores">
              <a:extLst>
                <a:ext uri="{FF2B5EF4-FFF2-40B4-BE49-F238E27FC236}">
                  <a16:creationId xmlns:a16="http://schemas.microsoft.com/office/drawing/2014/main" id="{64D35A3F-AB44-4E9B-A437-78D6E477CC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94" b="-851"/>
            <a:stretch/>
          </p:blipFill>
          <p:spPr bwMode="auto">
            <a:xfrm>
              <a:off x="4027063" y="3025871"/>
              <a:ext cx="1851872" cy="1808521"/>
            </a:xfrm>
            <a:prstGeom prst="ellipse">
              <a:avLst/>
            </a:prstGeom>
            <a:noFill/>
            <a:ln w="28575">
              <a:solidFill>
                <a:srgbClr val="0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87C156A2-4209-4DC7-8FC5-E96BE8435E1B}"/>
                </a:ext>
              </a:extLst>
            </p:cNvPr>
            <p:cNvGrpSpPr/>
            <p:nvPr/>
          </p:nvGrpSpPr>
          <p:grpSpPr>
            <a:xfrm>
              <a:off x="4442948" y="4319678"/>
              <a:ext cx="1020103" cy="361618"/>
              <a:chOff x="4161754" y="4267241"/>
              <a:chExt cx="1560632" cy="529249"/>
            </a:xfrm>
          </p:grpSpPr>
          <p:pic>
            <p:nvPicPr>
              <p:cNvPr id="36" name="Picture 10">
                <a:extLst>
                  <a:ext uri="{FF2B5EF4-FFF2-40B4-BE49-F238E27FC236}">
                    <a16:creationId xmlns:a16="http://schemas.microsoft.com/office/drawing/2014/main" id="{3B53E722-9DDC-4F65-99D0-3EFCF51E8E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30503"/>
              <a:stretch/>
            </p:blipFill>
            <p:spPr>
              <a:xfrm>
                <a:off x="4161754" y="4404195"/>
                <a:ext cx="1560632" cy="392295"/>
              </a:xfrm>
              <a:prstGeom prst="rect">
                <a:avLst/>
              </a:prstGeom>
            </p:spPr>
          </p:pic>
          <p:pic>
            <p:nvPicPr>
              <p:cNvPr id="37" name="Picture 13">
                <a:extLst>
                  <a:ext uri="{FF2B5EF4-FFF2-40B4-BE49-F238E27FC236}">
                    <a16:creationId xmlns:a16="http://schemas.microsoft.com/office/drawing/2014/main" id="{4EA048A8-60E8-4807-877A-0DBE976568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8564" y="4267241"/>
                <a:ext cx="266882" cy="273907"/>
              </a:xfrm>
              <a:prstGeom prst="rect">
                <a:avLst/>
              </a:prstGeom>
            </p:spPr>
          </p:pic>
        </p:grp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EFE81139-24A8-4232-BE3A-B532FD8F2106}"/>
              </a:ext>
            </a:extLst>
          </p:cNvPr>
          <p:cNvSpPr/>
          <p:nvPr/>
        </p:nvSpPr>
        <p:spPr>
          <a:xfrm>
            <a:off x="4302016" y="3248676"/>
            <a:ext cx="2958844" cy="848089"/>
          </a:xfrm>
          <a:prstGeom prst="rect">
            <a:avLst/>
          </a:prstGeom>
          <a:solidFill>
            <a:srgbClr val="EEB414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Gestão de Sistema </a:t>
            </a:r>
          </a:p>
          <a:p>
            <a:pPr algn="ctr"/>
            <a:r>
              <a:rPr lang="pt-PT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SICC SNC-AP</a:t>
            </a:r>
          </a:p>
        </p:txBody>
      </p:sp>
      <p:cxnSp>
        <p:nvCxnSpPr>
          <p:cNvPr id="55" name="Conexão: Ângulo Reto 54">
            <a:extLst>
              <a:ext uri="{FF2B5EF4-FFF2-40B4-BE49-F238E27FC236}">
                <a16:creationId xmlns:a16="http://schemas.microsoft.com/office/drawing/2014/main" id="{4A370215-DE18-482D-A897-32067ADCE716}"/>
              </a:ext>
            </a:extLst>
          </p:cNvPr>
          <p:cNvCxnSpPr>
            <a:cxnSpLocks/>
            <a:stCxn id="1026" idx="6"/>
            <a:endCxn id="13" idx="1"/>
          </p:cNvCxnSpPr>
          <p:nvPr/>
        </p:nvCxnSpPr>
        <p:spPr>
          <a:xfrm flipV="1">
            <a:off x="3266077" y="3672721"/>
            <a:ext cx="1035939" cy="1320481"/>
          </a:xfrm>
          <a:prstGeom prst="bentConnector3">
            <a:avLst>
              <a:gd name="adj1" fmla="val 50000"/>
            </a:avLst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xão: Ângulo Reto 57">
            <a:extLst>
              <a:ext uri="{FF2B5EF4-FFF2-40B4-BE49-F238E27FC236}">
                <a16:creationId xmlns:a16="http://schemas.microsoft.com/office/drawing/2014/main" id="{484C54D3-F6F5-430F-9BF4-8AC44A3C15E2}"/>
              </a:ext>
            </a:extLst>
          </p:cNvPr>
          <p:cNvCxnSpPr>
            <a:cxnSpLocks/>
            <a:stCxn id="1026" idx="6"/>
            <a:endCxn id="12" idx="1"/>
          </p:cNvCxnSpPr>
          <p:nvPr/>
        </p:nvCxnSpPr>
        <p:spPr>
          <a:xfrm flipV="1">
            <a:off x="3266077" y="1650254"/>
            <a:ext cx="1035939" cy="3342948"/>
          </a:xfrm>
          <a:prstGeom prst="bentConnector3">
            <a:avLst>
              <a:gd name="adj1" fmla="val 50000"/>
            </a:avLst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exão reta unidirecional 1036">
            <a:extLst>
              <a:ext uri="{FF2B5EF4-FFF2-40B4-BE49-F238E27FC236}">
                <a16:creationId xmlns:a16="http://schemas.microsoft.com/office/drawing/2014/main" id="{68E320CA-F70B-4D6C-95E2-1EE84225D5A2}"/>
              </a:ext>
            </a:extLst>
          </p:cNvPr>
          <p:cNvCxnSpPr>
            <a:cxnSpLocks/>
            <a:stCxn id="32" idx="2"/>
            <a:endCxn id="1026" idx="0"/>
          </p:cNvCxnSpPr>
          <p:nvPr/>
        </p:nvCxnSpPr>
        <p:spPr>
          <a:xfrm>
            <a:off x="1875973" y="2654860"/>
            <a:ext cx="1" cy="975191"/>
          </a:xfrm>
          <a:prstGeom prst="straightConnector1">
            <a:avLst/>
          </a:prstGeom>
          <a:ln w="76200">
            <a:solidFill>
              <a:srgbClr val="00808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2AD99FFD-B8E0-4A13-B4A1-65E3531D38E4}"/>
              </a:ext>
            </a:extLst>
          </p:cNvPr>
          <p:cNvSpPr/>
          <p:nvPr/>
        </p:nvSpPr>
        <p:spPr>
          <a:xfrm>
            <a:off x="4302016" y="6159068"/>
            <a:ext cx="2958844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Certificados</a:t>
            </a:r>
          </a:p>
        </p:txBody>
      </p:sp>
      <p:cxnSp>
        <p:nvCxnSpPr>
          <p:cNvPr id="23" name="Conexão: Ângulo Reto 22">
            <a:extLst>
              <a:ext uri="{FF2B5EF4-FFF2-40B4-BE49-F238E27FC236}">
                <a16:creationId xmlns:a16="http://schemas.microsoft.com/office/drawing/2014/main" id="{FD7B3695-F95C-4F44-9686-43DD1E8BACE3}"/>
              </a:ext>
            </a:extLst>
          </p:cNvPr>
          <p:cNvCxnSpPr>
            <a:cxnSpLocks/>
            <a:stCxn id="1026" idx="6"/>
            <a:endCxn id="22" idx="1"/>
          </p:cNvCxnSpPr>
          <p:nvPr/>
        </p:nvCxnSpPr>
        <p:spPr>
          <a:xfrm>
            <a:off x="3266077" y="4993202"/>
            <a:ext cx="1035939" cy="1381866"/>
          </a:xfrm>
          <a:prstGeom prst="bentConnector3">
            <a:avLst>
              <a:gd name="adj1" fmla="val 50000"/>
            </a:avLst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08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CD5BB14F-DACA-4744-BEE0-9633614B941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728621" y="225806"/>
            <a:ext cx="5939161" cy="50037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pt-PT" sz="2400" b="1" dirty="0">
                <a:latin typeface="Century Gothic" panose="020B0502020202020204" pitchFamily="34" charset="0"/>
              </a:rPr>
              <a:t>Âmbito SICC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ECECFD-DB5A-4DB6-B026-EDD982D08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20" y="1080331"/>
            <a:ext cx="5842040" cy="4898767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40000"/>
              </a:lnSpc>
              <a:buNone/>
            </a:pPr>
            <a:endParaRPr lang="pt-PT" dirty="0">
              <a:latin typeface="+mj-lt"/>
              <a:cs typeface="Times New Roman" pitchFamily="18"/>
            </a:endParaRPr>
          </a:p>
          <a:p>
            <a:pPr marL="0" indent="0" algn="just">
              <a:buNone/>
            </a:pPr>
            <a:r>
              <a:rPr lang="pt-PT" dirty="0">
                <a:latin typeface="+mj-lt"/>
              </a:rPr>
              <a:t>Os Serviços Partilhados do Ministério da Saúde, EPR, foram criados em 2010 pelo Decreto-Lei nº19/2010, de 22 de março.</a:t>
            </a:r>
          </a:p>
          <a:p>
            <a:pPr marL="0" indent="0" algn="just">
              <a:buNone/>
            </a:pPr>
            <a:endParaRPr lang="pt-PT" dirty="0">
              <a:latin typeface="+mj-lt"/>
            </a:endParaRPr>
          </a:p>
          <a:p>
            <a:pPr marL="0" indent="0" algn="just">
              <a:buNone/>
            </a:pPr>
            <a:r>
              <a:rPr lang="pt-PT" dirty="0">
                <a:latin typeface="+mj-lt"/>
              </a:rPr>
              <a:t>De acordo com o quadro jurídico, a SPMS tem como uma das principais atribuições a prestação de serviços partilhados e Sistemas de Informação aos organismos, com atividade especifica na área da saúde, de forma a </a:t>
            </a:r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centralizar, otimizar e racionalizar </a:t>
            </a:r>
            <a:r>
              <a:rPr lang="pt-PT" dirty="0">
                <a:latin typeface="+mj-lt"/>
              </a:rPr>
              <a:t>aquisição de bens e serviços, no Serviço Nacional de Saúde. </a:t>
            </a:r>
          </a:p>
          <a:p>
            <a:pPr marL="0" indent="0" algn="just">
              <a:buNone/>
            </a:pPr>
            <a:endParaRPr lang="pt-PT" dirty="0">
              <a:latin typeface="+mj-lt"/>
            </a:endParaRPr>
          </a:p>
          <a:p>
            <a:pPr marL="0" indent="0" algn="just">
              <a:buNone/>
            </a:pPr>
            <a:r>
              <a:rPr lang="pt-PT" dirty="0">
                <a:latin typeface="+mj-lt"/>
              </a:rPr>
              <a:t>Neste contexto, foi criado, em 2014, o </a:t>
            </a:r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Sistema de Informação Centralizado de Contabilidade e Gestão Financeira em SNC-AP (</a:t>
            </a:r>
            <a:r>
              <a:rPr lang="pt-P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SICC SNC-AP</a:t>
            </a:r>
            <a:r>
              <a:rPr lang="pt-PT" b="1" dirty="0">
                <a:latin typeface="+mj-lt"/>
              </a:rPr>
              <a:t>).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DCF9F1C-E83B-450E-891E-45C1B342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52D1-CFE7-4FFB-A6D1-80511B9E9BCC}" type="slidenum">
              <a:rPr lang="pt-PT" smtClean="0"/>
              <a:pPr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60203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C7BB588-AC7C-473A-86E7-62D04FFC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52D1-CFE7-4FFB-A6D1-80511B9E9BCC}" type="slidenum">
              <a:rPr lang="pt-PT" smtClean="0"/>
              <a:pPr/>
              <a:t>20</a:t>
            </a:fld>
            <a:endParaRPr lang="pt-PT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835E0AB-C985-4C8C-B8A7-635EB8B9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EasyVista</a:t>
            </a:r>
            <a:r>
              <a:rPr lang="pt-PT" dirty="0"/>
              <a:t> 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6306B01-8727-4E35-A1A2-8AE200D86D82}"/>
              </a:ext>
            </a:extLst>
          </p:cNvPr>
          <p:cNvGrpSpPr/>
          <p:nvPr/>
        </p:nvGrpSpPr>
        <p:grpSpPr>
          <a:xfrm>
            <a:off x="2758296" y="5584761"/>
            <a:ext cx="4389409" cy="800673"/>
            <a:chOff x="2697363" y="5584761"/>
            <a:chExt cx="4389409" cy="800673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5" name="Modelo 3D 4" descr="Aviso">
                  <a:extLst>
                    <a:ext uri="{FF2B5EF4-FFF2-40B4-BE49-F238E27FC236}">
                      <a16:creationId xmlns:a16="http://schemas.microsoft.com/office/drawing/2014/main" id="{22CDDBA6-C2F2-4A5E-AC2D-CDA0C33B9B7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14873514"/>
                    </p:ext>
                  </p:extLst>
                </p:nvPr>
              </p:nvGraphicFramePr>
              <p:xfrm rot="21378375">
                <a:off x="2697363" y="5584761"/>
                <a:ext cx="731094" cy="800673"/>
              </p:xfrm>
              <a:graphic>
                <a:graphicData uri="http://schemas.microsoft.com/office/drawing/2017/model3d">
                  <am3d:model3d r:embed="rId2">
                    <am3d:spPr>
                      <a:xfrm rot="21378375">
                        <a:off x="0" y="0"/>
                        <a:ext cx="731094" cy="800673"/>
                      </a:xfrm>
                      <a:prstGeom prst="rect">
                        <a:avLst/>
                      </a:prstGeom>
                    </am3d:spPr>
                    <am3d:camera>
                      <am3d:pos x="0" y="0" z="63351631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20271560" d="1000000"/>
                      <am3d:preTrans dx="0" dy="-16278167" dz="-464067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10706850" ay="-2206468" az="10744283"/>
                      <am3d:postTrans dx="0" dy="0" dz="0"/>
                    </am3d:trans>
                    <am3d:attrSrcUrl r:id="rId3"/>
                    <am3d:raster rName="Office3DRenderer" rVer="16.0.8326">
                      <am3d:blip r:embed="rId4"/>
                    </am3d:raster>
                    <am3d:objViewport viewportSz="1068537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5" name="Modelo 3D 4" descr="Aviso">
                  <a:extLst>
                    <a:ext uri="{FF2B5EF4-FFF2-40B4-BE49-F238E27FC236}">
                      <a16:creationId xmlns:a16="http://schemas.microsoft.com/office/drawing/2014/main" id="{22CDDBA6-C2F2-4A5E-AC2D-CDA0C33B9B7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21378375">
                  <a:off x="2758296" y="5584761"/>
                  <a:ext cx="731094" cy="80067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9EF34AE-ABDA-467A-AB37-33DCCFDD81F1}"/>
                </a:ext>
              </a:extLst>
            </p:cNvPr>
            <p:cNvSpPr txBox="1"/>
            <p:nvPr/>
          </p:nvSpPr>
          <p:spPr>
            <a:xfrm>
              <a:off x="3546763" y="5785042"/>
              <a:ext cx="35400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b="1" dirty="0">
                  <a:latin typeface="Century Gothic" panose="020B0502020202020204" pitchFamily="34" charset="0"/>
                </a:rPr>
                <a:t>Enviar sempre evidências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BB6B42-CD0A-4223-94A3-A300E91B5A0C}"/>
              </a:ext>
            </a:extLst>
          </p:cNvPr>
          <p:cNvSpPr txBox="1"/>
          <p:nvPr/>
        </p:nvSpPr>
        <p:spPr>
          <a:xfrm>
            <a:off x="591126" y="1302327"/>
            <a:ext cx="8848437" cy="1840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entury Gothic" panose="020B0502020202020204" pitchFamily="34" charset="0"/>
              </a:rPr>
              <a:t>No assunto do email colocar “</a:t>
            </a:r>
            <a:r>
              <a:rPr lang="pt-PT" b="1" dirty="0">
                <a:latin typeface="Century Gothic" panose="020B0502020202020204" pitchFamily="34" charset="0"/>
              </a:rPr>
              <a:t>SICC SNC-AP + frase descritiva da situação</a:t>
            </a:r>
            <a:r>
              <a:rPr lang="pt-PT" dirty="0">
                <a:latin typeface="Century Gothic" panose="020B0502020202020204" pitchFamily="34" charset="0"/>
              </a:rPr>
              <a:t>”. Por exemplo:</a:t>
            </a:r>
          </a:p>
          <a:p>
            <a:pPr lvl="1">
              <a:lnSpc>
                <a:spcPct val="150000"/>
              </a:lnSpc>
            </a:pPr>
            <a:r>
              <a:rPr lang="pt-PT" dirty="0">
                <a:latin typeface="Century Gothic" panose="020B0502020202020204" pitchFamily="34" charset="0"/>
              </a:rPr>
              <a:t>SICC SNC-AP: Mapas S3CP</a:t>
            </a:r>
          </a:p>
          <a:p>
            <a:pPr lvl="1">
              <a:lnSpc>
                <a:spcPct val="150000"/>
              </a:lnSpc>
            </a:pPr>
            <a:r>
              <a:rPr lang="pt-PT" dirty="0">
                <a:latin typeface="Century Gothic" panose="020B0502020202020204" pitchFamily="34" charset="0"/>
              </a:rPr>
              <a:t>SICC SNC-AP: Erro na integração de ficheiros de P2</a:t>
            </a:r>
          </a:p>
          <a:p>
            <a:pPr lvl="1">
              <a:lnSpc>
                <a:spcPct val="150000"/>
              </a:lnSpc>
            </a:pPr>
            <a:r>
              <a:rPr lang="pt-PT" dirty="0">
                <a:latin typeface="Century Gothic" panose="020B0502020202020204" pitchFamily="34" charset="0"/>
              </a:rPr>
              <a:t>SICC SNC-AP: Erro na extração de ficheiros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189A180-33C8-4EAB-8703-BE0119D9270A}"/>
              </a:ext>
            </a:extLst>
          </p:cNvPr>
          <p:cNvSpPr txBox="1"/>
          <p:nvPr/>
        </p:nvSpPr>
        <p:spPr>
          <a:xfrm>
            <a:off x="637308" y="3381858"/>
            <a:ext cx="8802255" cy="870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>
                <a:latin typeface="Century Gothic" panose="020B0502020202020204" pitchFamily="34" charset="0"/>
              </a:defRPr>
            </a:lvl1pPr>
            <a:lvl2pPr lvl="1">
              <a:lnSpc>
                <a:spcPct val="150000"/>
              </a:lnSpc>
              <a:defRPr>
                <a:latin typeface="Century Gothic" panose="020B0502020202020204" pitchFamily="34" charset="0"/>
              </a:defRPr>
            </a:lvl2pPr>
          </a:lstStyle>
          <a:p>
            <a:pPr algn="just">
              <a:lnSpc>
                <a:spcPct val="150000"/>
              </a:lnSpc>
            </a:pPr>
            <a:r>
              <a:rPr lang="pt-PT" dirty="0"/>
              <a:t>Sempre que for necessário esclarecer a resolução do ticket ou o erro permanece deve-se clicar sempre em “</a:t>
            </a:r>
            <a:r>
              <a:rPr lang="pt-PT" b="1" dirty="0">
                <a:solidFill>
                  <a:srgbClr val="ED883D"/>
                </a:solidFill>
              </a:rPr>
              <a:t>Rejeitar</a:t>
            </a:r>
            <a:r>
              <a:rPr lang="pt-PT" dirty="0"/>
              <a:t>” e indicar o respetivo </a:t>
            </a:r>
            <a:r>
              <a:rPr lang="pt-PT" b="1" dirty="0">
                <a:solidFill>
                  <a:srgbClr val="ED883D"/>
                </a:solidFill>
              </a:rPr>
              <a:t>motivo</a:t>
            </a:r>
            <a:r>
              <a:rPr lang="pt-PT" dirty="0"/>
              <a:t>.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8D0A8B8-5FF1-4F99-9F1C-D9FFE2DEB9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263" y="4526198"/>
            <a:ext cx="4943475" cy="762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82704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9523A393-3703-4CA7-8C30-AB63C91B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52D1-CFE7-4FFB-A6D1-80511B9E9BCC}" type="slidenum">
              <a:rPr lang="pt-PT" smtClean="0"/>
              <a:pPr/>
              <a:t>21</a:t>
            </a:fld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ED614F-CE16-400E-BB4C-0B2C6DC20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cs typeface="Calibri Light" panose="020F0302020204030204" pitchFamily="34" charset="0"/>
              </a:rPr>
              <a:t>Produção e criação dos ficheiros S3CP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73920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168B5A9-2B15-43A2-AC1C-74636EB6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52D1-CFE7-4FFB-A6D1-80511B9E9BCC}" type="slidenum">
              <a:rPr lang="pt-PT" smtClean="0"/>
              <a:pPr/>
              <a:t>22</a:t>
            </a:fld>
            <a:endParaRPr lang="pt-PT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05C5EE1-E8A9-4975-B558-E7F65E2DFC8F}"/>
              </a:ext>
            </a:extLst>
          </p:cNvPr>
          <p:cNvSpPr/>
          <p:nvPr/>
        </p:nvSpPr>
        <p:spPr>
          <a:xfrm>
            <a:off x="3812157" y="4602072"/>
            <a:ext cx="1985903" cy="1808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Wingdings" panose="05000000000000000000" pitchFamily="2" charset="2"/>
              <a:buChar char="§"/>
            </a:pPr>
            <a:endParaRPr lang="pt-PT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pt-PT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pt-PT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CPLC</a:t>
            </a:r>
          </a:p>
          <a:p>
            <a:pPr lvl="1">
              <a:lnSpc>
                <a:spcPct val="150000"/>
              </a:lnSpc>
            </a:pPr>
            <a:r>
              <a:rPr lang="pt-PT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BA</a:t>
            </a:r>
          </a:p>
          <a:p>
            <a:pPr lvl="1">
              <a:lnSpc>
                <a:spcPct val="150000"/>
              </a:lnSpc>
            </a:pPr>
            <a:r>
              <a:rPr lang="pt-PT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DR</a:t>
            </a:r>
          </a:p>
          <a:p>
            <a:pPr lvl="1">
              <a:lnSpc>
                <a:spcPct val="150000"/>
              </a:lnSpc>
            </a:pPr>
            <a:r>
              <a:rPr lang="pt-PT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BLC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pt-PT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pt-PT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50E568E-7677-425E-ADC2-34812C608A61}"/>
              </a:ext>
            </a:extLst>
          </p:cNvPr>
          <p:cNvSpPr/>
          <p:nvPr/>
        </p:nvSpPr>
        <p:spPr>
          <a:xfrm>
            <a:off x="-35687" y="1062276"/>
            <a:ext cx="3610497" cy="5802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pt-PT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EF4232B-33ED-4989-B146-194D84DBFD9F}"/>
              </a:ext>
            </a:extLst>
          </p:cNvPr>
          <p:cNvSpPr/>
          <p:nvPr/>
        </p:nvSpPr>
        <p:spPr>
          <a:xfrm>
            <a:off x="6801631" y="1265020"/>
            <a:ext cx="1589361" cy="1808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PT" b="1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DFC</a:t>
            </a:r>
          </a:p>
          <a:p>
            <a:pPr lvl="1"/>
            <a:r>
              <a:rPr lang="pt-PT" b="1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DAPL</a:t>
            </a:r>
          </a:p>
          <a:p>
            <a:pPr lvl="1"/>
            <a:r>
              <a:rPr lang="pt-PT" b="1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DTAS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DD99412-68A8-40AD-8820-BF819564B5E3}"/>
              </a:ext>
            </a:extLst>
          </p:cNvPr>
          <p:cNvSpPr/>
          <p:nvPr/>
        </p:nvSpPr>
        <p:spPr>
          <a:xfrm>
            <a:off x="6801630" y="2881182"/>
            <a:ext cx="1589361" cy="1357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PT" b="1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AFT</a:t>
            </a:r>
          </a:p>
          <a:p>
            <a:pPr lvl="1"/>
            <a:r>
              <a:rPr lang="pt-PT" b="1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AI</a:t>
            </a:r>
          </a:p>
          <a:p>
            <a:pPr lvl="1"/>
            <a:r>
              <a:rPr lang="pt-PT" b="1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PI</a:t>
            </a:r>
          </a:p>
          <a:p>
            <a:pPr lvl="1"/>
            <a:endParaRPr lang="pt-PT" b="1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3B73DE6-6006-4A65-82A5-6EC6AA21C653}"/>
              </a:ext>
            </a:extLst>
          </p:cNvPr>
          <p:cNvSpPr/>
          <p:nvPr/>
        </p:nvSpPr>
        <p:spPr>
          <a:xfrm>
            <a:off x="6801629" y="4236147"/>
            <a:ext cx="1589361" cy="1357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PT" b="1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DOREC</a:t>
            </a:r>
          </a:p>
          <a:p>
            <a:pPr lvl="1"/>
            <a:r>
              <a:rPr lang="pt-PT" b="1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DODES</a:t>
            </a:r>
          </a:p>
          <a:p>
            <a:pPr lvl="1"/>
            <a:r>
              <a:rPr lang="pt-PT" b="1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DDORC</a:t>
            </a:r>
          </a:p>
          <a:p>
            <a:pPr lvl="1"/>
            <a:endParaRPr lang="pt-PT" b="1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9883666-4620-4B5C-BC83-E5CE63940CDC}"/>
              </a:ext>
            </a:extLst>
          </p:cNvPr>
          <p:cNvSpPr/>
          <p:nvPr/>
        </p:nvSpPr>
        <p:spPr>
          <a:xfrm>
            <a:off x="6801628" y="5600288"/>
            <a:ext cx="1589361" cy="1029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PT" sz="1600" b="1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EC</a:t>
            </a:r>
          </a:p>
          <a:p>
            <a:pPr lvl="1"/>
            <a:r>
              <a:rPr lang="pt-PT" sz="1600" b="1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DPPI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CB3CFAA-44DF-483D-B4DA-E2B4C9574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57" y="5088566"/>
            <a:ext cx="1970208" cy="1267786"/>
          </a:xfrm>
          <a:prstGeom prst="rect">
            <a:avLst/>
          </a:prstGeom>
        </p:spPr>
      </p:pic>
      <p:sp>
        <p:nvSpPr>
          <p:cNvPr id="18" name="Título 3">
            <a:extLst>
              <a:ext uri="{FF2B5EF4-FFF2-40B4-BE49-F238E27FC236}">
                <a16:creationId xmlns:a16="http://schemas.microsoft.com/office/drawing/2014/main" id="{B762E457-F417-49A9-8D4E-18A9AD645CC5}"/>
              </a:ext>
            </a:extLst>
          </p:cNvPr>
          <p:cNvSpPr txBox="1">
            <a:spLocks/>
          </p:cNvSpPr>
          <p:nvPr/>
        </p:nvSpPr>
        <p:spPr>
          <a:xfrm>
            <a:off x="370940" y="559940"/>
            <a:ext cx="9144000" cy="52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pt-PT" dirty="0">
                <a:ea typeface="+mn-ea"/>
                <a:cs typeface="+mn-cs"/>
              </a:rPr>
              <a:t>Produção e Gestão de ficheiros S3CP</a:t>
            </a:r>
          </a:p>
        </p:txBody>
      </p:sp>
      <p:pic>
        <p:nvPicPr>
          <p:cNvPr id="20" name="Picture 4" descr="Imagem relacionada">
            <a:extLst>
              <a:ext uri="{FF2B5EF4-FFF2-40B4-BE49-F238E27FC236}">
                <a16:creationId xmlns:a16="http://schemas.microsoft.com/office/drawing/2014/main" id="{C5BAB5F9-CD93-471C-8CCB-8AE83D93D1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3" b="7839"/>
          <a:stretch/>
        </p:blipFill>
        <p:spPr bwMode="auto">
          <a:xfrm>
            <a:off x="270772" y="1374610"/>
            <a:ext cx="5556784" cy="280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9C3A18A-02B2-41E2-844E-4178580C1661}"/>
              </a:ext>
            </a:extLst>
          </p:cNvPr>
          <p:cNvSpPr txBox="1"/>
          <p:nvPr/>
        </p:nvSpPr>
        <p:spPr>
          <a:xfrm>
            <a:off x="526693" y="4347080"/>
            <a:ext cx="248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MAPAS S3CP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270AC9-502A-4037-9B5A-D00BA0817C52}"/>
              </a:ext>
            </a:extLst>
          </p:cNvPr>
          <p:cNvSpPr/>
          <p:nvPr/>
        </p:nvSpPr>
        <p:spPr>
          <a:xfrm>
            <a:off x="6734455" y="1276370"/>
            <a:ext cx="1709767" cy="5456457"/>
          </a:xfrm>
          <a:prstGeom prst="ellipse">
            <a:avLst/>
          </a:prstGeom>
          <a:noFill/>
          <a:ln w="19050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57CB26-74AE-4F4F-BF7A-2C9A830B32D6}"/>
              </a:ext>
            </a:extLst>
          </p:cNvPr>
          <p:cNvSpPr txBox="1"/>
          <p:nvPr/>
        </p:nvSpPr>
        <p:spPr>
          <a:xfrm rot="20775693">
            <a:off x="7870875" y="2600431"/>
            <a:ext cx="128103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Regras de Validação</a:t>
            </a:r>
          </a:p>
        </p:txBody>
      </p:sp>
      <p:sp>
        <p:nvSpPr>
          <p:cNvPr id="21" name="Seta: Divisa 20">
            <a:extLst>
              <a:ext uri="{FF2B5EF4-FFF2-40B4-BE49-F238E27FC236}">
                <a16:creationId xmlns:a16="http://schemas.microsoft.com/office/drawing/2014/main" id="{EF6AB821-7FAB-4536-8D45-D842B4FE5F11}"/>
              </a:ext>
            </a:extLst>
          </p:cNvPr>
          <p:cNvSpPr/>
          <p:nvPr/>
        </p:nvSpPr>
        <p:spPr>
          <a:xfrm rot="15700643">
            <a:off x="8324415" y="3325521"/>
            <a:ext cx="216309" cy="255969"/>
          </a:xfrm>
          <a:prstGeom prst="chevron">
            <a:avLst/>
          </a:prstGeom>
          <a:solidFill>
            <a:srgbClr val="008080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pic>
        <p:nvPicPr>
          <p:cNvPr id="9" name="Gráfico 8" descr="Anterior">
            <a:extLst>
              <a:ext uri="{FF2B5EF4-FFF2-40B4-BE49-F238E27FC236}">
                <a16:creationId xmlns:a16="http://schemas.microsoft.com/office/drawing/2014/main" id="{49D08FB4-7CF5-4D7E-8FF1-F5BBCC56E6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852" y="51366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41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9E357709-2F7D-4798-90CE-3162DE793B5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811748" y="136523"/>
            <a:ext cx="5939161" cy="660885"/>
          </a:xfrm>
        </p:spPr>
        <p:txBody>
          <a:bodyPr/>
          <a:lstStyle/>
          <a:p>
            <a:r>
              <a:rPr lang="pt-PT" sz="2400" dirty="0"/>
              <a:t>Análise e controlo dos mapas S3CP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423A4245-3744-4052-9D5F-91BFD170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52D1-CFE7-4FFB-A6D1-80511B9E9BCC}" type="slidenum">
              <a:rPr lang="pt-PT" smtClean="0"/>
              <a:pPr/>
              <a:t>23</a:t>
            </a:fld>
            <a:endParaRPr lang="pt-PT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C59CC74-27A2-4A02-9224-A5B6E1AE3410}"/>
              </a:ext>
            </a:extLst>
          </p:cNvPr>
          <p:cNvSpPr/>
          <p:nvPr/>
        </p:nvSpPr>
        <p:spPr>
          <a:xfrm>
            <a:off x="3728621" y="1292013"/>
            <a:ext cx="5581633" cy="4942532"/>
          </a:xfrm>
          <a:prstGeom prst="rect">
            <a:avLst/>
          </a:prstGeom>
          <a:noFill/>
          <a:ln w="38100">
            <a:solidFill>
              <a:srgbClr val="ED8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2" algn="just">
              <a:lnSpc>
                <a:spcPct val="150000"/>
              </a:lnSpc>
            </a:pPr>
            <a:r>
              <a:rPr lang="pt-PT" b="1" dirty="0">
                <a:solidFill>
                  <a:schemeClr val="tx1"/>
                </a:solidFill>
                <a:latin typeface="Century Gothic" panose="020B0502020202020204" pitchFamily="34" charset="0"/>
              </a:rPr>
              <a:t>Para análise dos ficheiros/mapas S3CP, o SICC disponibiliza um conjunto de </a:t>
            </a:r>
            <a:r>
              <a:rPr lang="pt-PT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outputs</a:t>
            </a:r>
            <a:r>
              <a:rPr lang="pt-PT" b="1" dirty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marL="0" lvl="2" algn="just"/>
            <a:endParaRPr lang="pt-PT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895350" lvl="4" indent="-285750" algn="just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pt-PT" b="1" dirty="0">
                <a:solidFill>
                  <a:schemeClr val="tx1"/>
                </a:solidFill>
                <a:latin typeface="+mj-lt"/>
              </a:rPr>
              <a:t>Balancete de Razão Geral;</a:t>
            </a:r>
          </a:p>
          <a:p>
            <a:pPr marL="895350" lvl="4" indent="-285750" algn="just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pt-PT" b="1" dirty="0">
                <a:solidFill>
                  <a:schemeClr val="tx1"/>
                </a:solidFill>
                <a:latin typeface="+mj-lt"/>
              </a:rPr>
              <a:t>Balancete da Contabilidade Orçamental;</a:t>
            </a:r>
          </a:p>
          <a:p>
            <a:pPr marL="895350" lvl="4" indent="-285750" algn="just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pt-PT" b="1" dirty="0">
                <a:solidFill>
                  <a:schemeClr val="tx1"/>
                </a:solidFill>
                <a:latin typeface="+mj-lt"/>
              </a:rPr>
              <a:t>Balancete de Rúbricas Financeiras;</a:t>
            </a:r>
          </a:p>
          <a:p>
            <a:pPr marL="895350" lvl="4" indent="-285750" algn="just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pt-PT" b="1" dirty="0">
                <a:solidFill>
                  <a:schemeClr val="tx1"/>
                </a:solidFill>
                <a:latin typeface="+mj-lt"/>
              </a:rPr>
              <a:t>Balancete de Ativos não correntes;</a:t>
            </a:r>
          </a:p>
          <a:p>
            <a:pPr marL="895350" lvl="4" indent="-285750" algn="just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pt-PT" b="1" dirty="0">
                <a:solidFill>
                  <a:schemeClr val="tx1"/>
                </a:solidFill>
                <a:latin typeface="+mj-lt"/>
              </a:rPr>
              <a:t>Extratos dos mapas S3CP (em desenvolvimento);</a:t>
            </a:r>
          </a:p>
          <a:p>
            <a:pPr marL="895350" lvl="4" indent="-285750" algn="just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pt-PT" b="1" dirty="0">
                <a:solidFill>
                  <a:schemeClr val="tx1"/>
                </a:solidFill>
                <a:latin typeface="+mj-lt"/>
              </a:rPr>
              <a:t>Extrato de contas;</a:t>
            </a:r>
          </a:p>
          <a:p>
            <a:pPr marL="895350" lvl="4" indent="-285750" algn="just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pt-PT" b="1" dirty="0">
                <a:solidFill>
                  <a:schemeClr val="tx1"/>
                </a:solidFill>
                <a:latin typeface="+mj-lt"/>
              </a:rPr>
              <a:t>Extrato de BLC</a:t>
            </a:r>
          </a:p>
        </p:txBody>
      </p:sp>
    </p:spTree>
    <p:extLst>
      <p:ext uri="{BB962C8B-B14F-4D97-AF65-F5344CB8AC3E}">
        <p14:creationId xmlns:p14="http://schemas.microsoft.com/office/powerpoint/2010/main" val="1656367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168B5A9-2B15-43A2-AC1C-74636EB6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52D1-CFE7-4FFB-A6D1-80511B9E9BCC}" type="slidenum">
              <a:rPr lang="pt-PT" smtClean="0"/>
              <a:pPr/>
              <a:t>24</a:t>
            </a:fld>
            <a:endParaRPr lang="pt-PT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61FA321-5D6F-4606-B682-BE791EB6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Mapas e processos relativos ao SNC-AP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A66BED-486C-4E34-8B3E-5563850D7E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7" b="50687"/>
          <a:stretch/>
        </p:blipFill>
        <p:spPr>
          <a:xfrm>
            <a:off x="0" y="1199008"/>
            <a:ext cx="5653495" cy="212432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5DAC1CF-8854-44FA-A333-B0D20CA48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064" y="3507698"/>
            <a:ext cx="5528749" cy="2848654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DE787FC7-4351-4530-A9A8-94C775F67984}"/>
              </a:ext>
            </a:extLst>
          </p:cNvPr>
          <p:cNvSpPr/>
          <p:nvPr/>
        </p:nvSpPr>
        <p:spPr>
          <a:xfrm>
            <a:off x="5847681" y="1530006"/>
            <a:ext cx="3864132" cy="1506021"/>
          </a:xfrm>
          <a:prstGeom prst="rect">
            <a:avLst/>
          </a:prstGeom>
          <a:solidFill>
            <a:schemeClr val="bg1"/>
          </a:solidFill>
          <a:ln>
            <a:solidFill>
              <a:srgbClr val="F4B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just"/>
            <a:r>
              <a:rPr lang="pt-PT" dirty="0">
                <a:solidFill>
                  <a:schemeClr val="tx1"/>
                </a:solidFill>
                <a:latin typeface="+mj-lt"/>
              </a:rPr>
              <a:t>Novos documentos específicos para reconhecimento de transações relacionadas com </a:t>
            </a:r>
            <a:r>
              <a:rPr lang="pt-PT" b="1" dirty="0">
                <a:solidFill>
                  <a:schemeClr val="tx1"/>
                </a:solidFill>
                <a:latin typeface="+mj-lt"/>
              </a:rPr>
              <a:t>Ativos Não Correntes </a:t>
            </a:r>
            <a:r>
              <a:rPr lang="pt-PT" dirty="0">
                <a:solidFill>
                  <a:schemeClr val="tx1"/>
                </a:solidFill>
                <a:latin typeface="+mj-lt"/>
              </a:rPr>
              <a:t>(</a:t>
            </a:r>
            <a:r>
              <a:rPr lang="pt-PT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AFT, AI e PI</a:t>
            </a:r>
            <a:r>
              <a:rPr lang="pt-PT" dirty="0">
                <a:solidFill>
                  <a:schemeClr val="tx1"/>
                </a:solidFill>
                <a:latin typeface="+mj-lt"/>
              </a:rPr>
              <a:t>).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2B93CE8-FA3E-4550-B340-5F7188BC00C1}"/>
              </a:ext>
            </a:extLst>
          </p:cNvPr>
          <p:cNvSpPr/>
          <p:nvPr/>
        </p:nvSpPr>
        <p:spPr>
          <a:xfrm>
            <a:off x="-193627" y="4539480"/>
            <a:ext cx="4235538" cy="2055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pt-PT" sz="2000" b="1" dirty="0">
                <a:solidFill>
                  <a:srgbClr val="ED88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VANTAGENS</a:t>
            </a:r>
            <a:r>
              <a:rPr lang="pt-PT" sz="2000" dirty="0">
                <a:solidFill>
                  <a:srgbClr val="ED88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tx1"/>
                </a:solidFill>
                <a:latin typeface="+mj-lt"/>
              </a:rPr>
              <a:t>Uniformização</a:t>
            </a:r>
            <a:r>
              <a:rPr lang="pt-PT" dirty="0">
                <a:solidFill>
                  <a:schemeClr val="tx1"/>
                </a:solidFill>
                <a:latin typeface="+mj-lt"/>
              </a:rPr>
              <a:t> dos registos;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latin typeface="+mj-lt"/>
              </a:rPr>
              <a:t>Preenchimento </a:t>
            </a:r>
            <a:r>
              <a:rPr lang="pt-PT" b="1" dirty="0">
                <a:solidFill>
                  <a:schemeClr val="tx1"/>
                </a:solidFill>
                <a:latin typeface="+mj-lt"/>
              </a:rPr>
              <a:t>automático</a:t>
            </a:r>
            <a:r>
              <a:rPr lang="pt-PT" dirty="0">
                <a:solidFill>
                  <a:schemeClr val="tx1"/>
                </a:solidFill>
                <a:latin typeface="+mj-lt"/>
              </a:rPr>
              <a:t> dos reportes;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latin typeface="+mj-lt"/>
              </a:rPr>
              <a:t>Maior </a:t>
            </a:r>
            <a:r>
              <a:rPr lang="pt-PT" b="1" dirty="0">
                <a:solidFill>
                  <a:schemeClr val="tx1"/>
                </a:solidFill>
                <a:latin typeface="+mj-lt"/>
              </a:rPr>
              <a:t>controlo</a:t>
            </a:r>
            <a:r>
              <a:rPr lang="pt-PT" dirty="0">
                <a:solidFill>
                  <a:schemeClr val="tx1"/>
                </a:solidFill>
                <a:latin typeface="+mj-lt"/>
              </a:rPr>
              <a:t> sobre as transações.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46C1DA-5F2E-4C12-BAD1-C0656711E5B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86" y="2606399"/>
            <a:ext cx="3601065" cy="192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2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168B5A9-2B15-43A2-AC1C-74636EB6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52D1-CFE7-4FFB-A6D1-80511B9E9BCC}" type="slidenum">
              <a:rPr lang="pt-PT" smtClean="0"/>
              <a:pPr/>
              <a:t>25</a:t>
            </a:fld>
            <a:endParaRPr lang="pt-PT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61FA321-5D6F-4606-B682-BE791EB6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Mapas e processos relativos ao SNC-AP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E787FC7-4351-4530-A9A8-94C775F67984}"/>
              </a:ext>
            </a:extLst>
          </p:cNvPr>
          <p:cNvSpPr/>
          <p:nvPr/>
        </p:nvSpPr>
        <p:spPr>
          <a:xfrm>
            <a:off x="5692877" y="1466186"/>
            <a:ext cx="3877783" cy="1605533"/>
          </a:xfrm>
          <a:prstGeom prst="rect">
            <a:avLst/>
          </a:prstGeom>
          <a:noFill/>
          <a:ln>
            <a:solidFill>
              <a:srgbClr val="F4B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 algn="just">
              <a:tabLst>
                <a:tab pos="0" algn="l"/>
              </a:tabLst>
            </a:pPr>
            <a:r>
              <a:rPr lang="pt-PT" dirty="0">
                <a:solidFill>
                  <a:schemeClr val="tx1"/>
                </a:solidFill>
                <a:latin typeface="+mj-lt"/>
              </a:rPr>
              <a:t>Novos documentos específicos para reconhecimento de transações relacionadas com </a:t>
            </a:r>
            <a:r>
              <a:rPr lang="pt-PT" b="1" dirty="0">
                <a:solidFill>
                  <a:schemeClr val="tx1"/>
                </a:solidFill>
                <a:latin typeface="+mj-lt"/>
              </a:rPr>
              <a:t>Alterações ao Património Líquido.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67DDE7-2375-499A-B875-D71B9EF69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94" y="1235990"/>
            <a:ext cx="5330632" cy="274657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8805B81-871E-4A81-90EF-DE587AB2D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94" y="3479571"/>
            <a:ext cx="6238666" cy="2876781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5D823922-F6D9-458C-8D03-3E3D93F06D7D}"/>
              </a:ext>
            </a:extLst>
          </p:cNvPr>
          <p:cNvSpPr/>
          <p:nvPr/>
        </p:nvSpPr>
        <p:spPr>
          <a:xfrm>
            <a:off x="-232956" y="4141724"/>
            <a:ext cx="3762327" cy="2055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pt-PT" sz="2000" b="1" dirty="0">
                <a:solidFill>
                  <a:srgbClr val="ED88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VANTAGENS</a:t>
            </a:r>
            <a:r>
              <a:rPr lang="pt-PT" sz="2000" dirty="0">
                <a:solidFill>
                  <a:srgbClr val="ED88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tx1"/>
                </a:solidFill>
                <a:latin typeface="+mj-lt"/>
              </a:rPr>
              <a:t>Uniformização</a:t>
            </a:r>
            <a:r>
              <a:rPr lang="pt-PT" dirty="0">
                <a:solidFill>
                  <a:schemeClr val="tx1"/>
                </a:solidFill>
                <a:latin typeface="+mj-lt"/>
              </a:rPr>
              <a:t> dos registos;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latin typeface="+mj-lt"/>
              </a:rPr>
              <a:t>Preenchimento </a:t>
            </a:r>
            <a:r>
              <a:rPr lang="pt-PT" b="1" dirty="0">
                <a:solidFill>
                  <a:schemeClr val="tx1"/>
                </a:solidFill>
                <a:latin typeface="+mj-lt"/>
              </a:rPr>
              <a:t>automático</a:t>
            </a:r>
            <a:r>
              <a:rPr lang="pt-PT" dirty="0">
                <a:solidFill>
                  <a:schemeClr val="tx1"/>
                </a:solidFill>
                <a:latin typeface="+mj-lt"/>
              </a:rPr>
              <a:t> dos reportes.</a:t>
            </a:r>
          </a:p>
        </p:txBody>
      </p:sp>
    </p:spTree>
    <p:extLst>
      <p:ext uri="{BB962C8B-B14F-4D97-AF65-F5344CB8AC3E}">
        <p14:creationId xmlns:p14="http://schemas.microsoft.com/office/powerpoint/2010/main" val="2684709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168B5A9-2B15-43A2-AC1C-74636EB6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52D1-CFE7-4FFB-A6D1-80511B9E9BCC}" type="slidenum">
              <a:rPr lang="pt-PT" smtClean="0"/>
              <a:pPr/>
              <a:t>26</a:t>
            </a:fld>
            <a:endParaRPr lang="pt-PT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61FA321-5D6F-4606-B682-BE791EB6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Mapas e processos relativos ao SNC-AP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3A816F3-469D-4437-81A0-8E1F52EEA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7" y="2134316"/>
            <a:ext cx="6385581" cy="270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B757F4C-CB7A-4804-BEE8-4657EBA81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284" y="2124484"/>
            <a:ext cx="3220184" cy="2700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349BEF9-1E18-4B03-BC1B-DD7E227C91D9}"/>
              </a:ext>
            </a:extLst>
          </p:cNvPr>
          <p:cNvSpPr/>
          <p:nvPr/>
        </p:nvSpPr>
        <p:spPr>
          <a:xfrm>
            <a:off x="5169305" y="2469582"/>
            <a:ext cx="3640183" cy="1445623"/>
          </a:xfrm>
          <a:prstGeom prst="rect">
            <a:avLst/>
          </a:prstGeom>
          <a:noFill/>
          <a:ln w="38100">
            <a:solidFill>
              <a:srgbClr val="ED8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0727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168B5A9-2B15-43A2-AC1C-74636EB6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52D1-CFE7-4FFB-A6D1-80511B9E9BCC}" type="slidenum">
              <a:rPr lang="pt-PT" smtClean="0"/>
              <a:pPr/>
              <a:t>27</a:t>
            </a:fld>
            <a:endParaRPr lang="pt-PT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61FA321-5D6F-4606-B682-BE791EB6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Mapas e processos relativos ao SNC-AP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928504A-44A2-4F4E-9CD5-052A7C475C4A}"/>
              </a:ext>
            </a:extLst>
          </p:cNvPr>
          <p:cNvSpPr/>
          <p:nvPr/>
        </p:nvSpPr>
        <p:spPr>
          <a:xfrm>
            <a:off x="3127361" y="1292013"/>
            <a:ext cx="6016639" cy="1437539"/>
          </a:xfrm>
          <a:prstGeom prst="rect">
            <a:avLst/>
          </a:prstGeom>
          <a:noFill/>
          <a:ln>
            <a:solidFill>
              <a:srgbClr val="F4B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latin typeface="+mj-lt"/>
              </a:rPr>
              <a:t>Execução orçamental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PT" b="1" dirty="0">
                <a:solidFill>
                  <a:schemeClr val="tx1"/>
                </a:solidFill>
                <a:latin typeface="+mj-lt"/>
              </a:rPr>
              <a:t>01</a:t>
            </a:r>
            <a:r>
              <a:rPr lang="pt-PT" dirty="0">
                <a:solidFill>
                  <a:schemeClr val="tx1"/>
                </a:solidFill>
                <a:latin typeface="+mj-lt"/>
              </a:rPr>
              <a:t> Receita do período corrente 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PT" b="1" dirty="0">
                <a:solidFill>
                  <a:schemeClr val="tx1"/>
                </a:solidFill>
                <a:latin typeface="+mj-lt"/>
              </a:rPr>
              <a:t>03</a:t>
            </a:r>
            <a:r>
              <a:rPr lang="pt-PT" dirty="0">
                <a:solidFill>
                  <a:schemeClr val="tx1"/>
                </a:solidFill>
                <a:latin typeface="+mj-lt"/>
              </a:rPr>
              <a:t> Receita de períodos futuros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245A6A1-0395-477D-9725-EC80BC5C8998}"/>
              </a:ext>
            </a:extLst>
          </p:cNvPr>
          <p:cNvSpPr/>
          <p:nvPr/>
        </p:nvSpPr>
        <p:spPr>
          <a:xfrm>
            <a:off x="757696" y="1301344"/>
            <a:ext cx="2217516" cy="1437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Orçamento de Receita</a:t>
            </a:r>
          </a:p>
          <a:p>
            <a:pPr algn="ctr"/>
            <a:r>
              <a:rPr lang="pt-PT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(01.xx.xx a 16.xx.xx)</a:t>
            </a:r>
            <a:endParaRPr lang="pt-PT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3BDDC10-170F-40BC-BAFC-F5E2AF2C9695}"/>
              </a:ext>
            </a:extLst>
          </p:cNvPr>
          <p:cNvSpPr/>
          <p:nvPr/>
        </p:nvSpPr>
        <p:spPr>
          <a:xfrm>
            <a:off x="3123066" y="2894639"/>
            <a:ext cx="6020882" cy="1476592"/>
          </a:xfrm>
          <a:prstGeom prst="rect">
            <a:avLst/>
          </a:prstGeom>
          <a:noFill/>
          <a:ln>
            <a:solidFill>
              <a:srgbClr val="F4B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latin typeface="+mj-lt"/>
              </a:rPr>
              <a:t>Execução orçamental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PT" b="1" dirty="0">
                <a:solidFill>
                  <a:schemeClr val="tx1"/>
                </a:solidFill>
                <a:latin typeface="+mj-lt"/>
              </a:rPr>
              <a:t>02</a:t>
            </a:r>
            <a:r>
              <a:rPr lang="pt-PT" dirty="0">
                <a:solidFill>
                  <a:schemeClr val="tx1"/>
                </a:solidFill>
                <a:latin typeface="+mj-lt"/>
              </a:rPr>
              <a:t> Despesa do período corrente 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PT" b="1" dirty="0">
                <a:solidFill>
                  <a:schemeClr val="tx1"/>
                </a:solidFill>
                <a:latin typeface="+mj-lt"/>
              </a:rPr>
              <a:t>04</a:t>
            </a:r>
            <a:r>
              <a:rPr lang="pt-PT" dirty="0">
                <a:solidFill>
                  <a:schemeClr val="tx1"/>
                </a:solidFill>
                <a:latin typeface="+mj-lt"/>
              </a:rPr>
              <a:t> Despesa de períodos futuros</a:t>
            </a:r>
          </a:p>
          <a:p>
            <a:pPr lvl="1"/>
            <a:endParaRPr lang="pt-PT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EF43878-9EF5-44B3-AED6-9CB4A71BFAD2}"/>
              </a:ext>
            </a:extLst>
          </p:cNvPr>
          <p:cNvSpPr/>
          <p:nvPr/>
        </p:nvSpPr>
        <p:spPr>
          <a:xfrm>
            <a:off x="753084" y="2903970"/>
            <a:ext cx="2217516" cy="1476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Orçamento de despesa</a:t>
            </a:r>
          </a:p>
          <a:p>
            <a:pPr algn="ctr"/>
            <a:r>
              <a:rPr lang="pt-PT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(01.xx.xx a 11.xx.xx)</a:t>
            </a:r>
            <a:endParaRPr lang="pt-PT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42EE2AF-8A7F-46DA-BB6D-AF2236C49CFE}"/>
              </a:ext>
            </a:extLst>
          </p:cNvPr>
          <p:cNvSpPr/>
          <p:nvPr/>
        </p:nvSpPr>
        <p:spPr>
          <a:xfrm>
            <a:off x="3125338" y="4535007"/>
            <a:ext cx="6020882" cy="1453322"/>
          </a:xfrm>
          <a:prstGeom prst="rect">
            <a:avLst/>
          </a:prstGeom>
          <a:noFill/>
          <a:ln>
            <a:solidFill>
              <a:srgbClr val="F4B0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latin typeface="+mj-lt"/>
              </a:rPr>
              <a:t>Operações de tesouraria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PT" b="1" dirty="0">
                <a:solidFill>
                  <a:schemeClr val="tx1"/>
                </a:solidFill>
                <a:latin typeface="+mj-lt"/>
              </a:rPr>
              <a:t>07</a:t>
            </a:r>
            <a:r>
              <a:rPr lang="pt-PT" dirty="0">
                <a:solidFill>
                  <a:schemeClr val="tx1"/>
                </a:solidFill>
                <a:latin typeface="+mj-lt"/>
              </a:rPr>
              <a:t> Operações de tesouraria	</a:t>
            </a:r>
          </a:p>
          <a:p>
            <a:pPr lvl="1"/>
            <a:endParaRPr lang="pt-PT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5EB804A-7E14-43D4-A0B1-D4F44C21715B}"/>
              </a:ext>
            </a:extLst>
          </p:cNvPr>
          <p:cNvSpPr/>
          <p:nvPr/>
        </p:nvSpPr>
        <p:spPr>
          <a:xfrm>
            <a:off x="755356" y="4544338"/>
            <a:ext cx="2217516" cy="1453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Extraorçamental</a:t>
            </a:r>
          </a:p>
          <a:p>
            <a:pPr algn="ctr"/>
            <a:r>
              <a:rPr lang="pt-PT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(17.xx.xx) – Receita</a:t>
            </a:r>
          </a:p>
          <a:p>
            <a:pPr algn="ctr"/>
            <a:r>
              <a:rPr lang="pt-PT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(12.xx.xx) - Despesa</a:t>
            </a:r>
            <a:endParaRPr lang="pt-PT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0FBAB2-7094-4EF0-BA22-BD43C94DB60A}"/>
              </a:ext>
            </a:extLst>
          </p:cNvPr>
          <p:cNvSpPr txBox="1"/>
          <p:nvPr/>
        </p:nvSpPr>
        <p:spPr>
          <a:xfrm>
            <a:off x="990601" y="6152105"/>
            <a:ext cx="8762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http://www.cnc.min-financas.pt/pdf/SNC_AP/MANUAL%20DE%20IMPLEMENTACAO_SNC_AP_Versao2_HomologadoSEO.pdf</a:t>
            </a:r>
          </a:p>
        </p:txBody>
      </p:sp>
    </p:spTree>
    <p:extLst>
      <p:ext uri="{BB962C8B-B14F-4D97-AF65-F5344CB8AC3E}">
        <p14:creationId xmlns:p14="http://schemas.microsoft.com/office/powerpoint/2010/main" val="2218443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5EFA2-E6E0-4AE2-9209-93EC93BFB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Obrigado a todos!</a:t>
            </a:r>
          </a:p>
        </p:txBody>
      </p:sp>
    </p:spTree>
    <p:extLst>
      <p:ext uri="{BB962C8B-B14F-4D97-AF65-F5344CB8AC3E}">
        <p14:creationId xmlns:p14="http://schemas.microsoft.com/office/powerpoint/2010/main" val="259737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E33120FA-2B79-4B6A-B71B-BA654BE4589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728621" y="235638"/>
            <a:ext cx="5939161" cy="5003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2000" b="1" dirty="0">
                <a:latin typeface="Century Gothic" panose="020B0502020202020204" pitchFamily="34" charset="0"/>
              </a:rPr>
              <a:t>Sessão de esclarecimentos SICC SNC-AP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3D19800-860B-489E-BD8E-904BA1D9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52D1-CFE7-4FFB-A6D1-80511B9E9BCC}" type="slidenum">
              <a:rPr lang="pt-PT" smtClean="0"/>
              <a:pPr/>
              <a:t>3</a:t>
            </a:fld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43A92E6-8DD8-47CB-8A26-3CE7D2D16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646" y="4161463"/>
            <a:ext cx="4533110" cy="237745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E439110-4ED5-4AB5-ACF7-FD6C51FD7CE7}"/>
              </a:ext>
            </a:extLst>
          </p:cNvPr>
          <p:cNvSpPr txBox="1"/>
          <p:nvPr/>
        </p:nvSpPr>
        <p:spPr>
          <a:xfrm>
            <a:off x="3728621" y="774110"/>
            <a:ext cx="5584191" cy="4169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Calibri Light" panose="020F0302020204030204" pitchFamily="34" charset="0"/>
                <a:cs typeface="Calibri Light" panose="020F0302020204030204" pitchFamily="34" charset="0"/>
              </a:rPr>
              <a:t>Projeto SICC SNC-AP no Ministério da Saúde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Calibri Light" panose="020F0302020204030204" pitchFamily="34" charset="0"/>
                <a:cs typeface="Calibri Light" panose="020F0302020204030204" pitchFamily="34" charset="0"/>
              </a:rPr>
              <a:t>Procedimentos operacionais de registos e controlo de vencimentos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Calibri Light" panose="020F0302020204030204" pitchFamily="34" charset="0"/>
                <a:cs typeface="Calibri Light" panose="020F0302020204030204" pitchFamily="34" charset="0"/>
              </a:rPr>
              <a:t>Gestão de Perfis de Acesso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Calibri Light" panose="020F0302020204030204" pitchFamily="34" charset="0"/>
                <a:cs typeface="Calibri Light" panose="020F0302020204030204" pitchFamily="34" charset="0"/>
              </a:rPr>
              <a:t>Supervisores SICC SNC-AP e seus processos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Calibri Light" panose="020F0302020204030204" pitchFamily="34" charset="0"/>
                <a:cs typeface="Calibri Light" panose="020F0302020204030204" pitchFamily="34" charset="0"/>
              </a:rPr>
              <a:t>Produção e Gestão de ficheiros S3CP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Calibri Light" panose="020F0302020204030204" pitchFamily="34" charset="0"/>
                <a:cs typeface="Calibri Light" panose="020F0302020204030204" pitchFamily="34" charset="0"/>
              </a:rPr>
              <a:t>Mapas e processos relativos SNC-AP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78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ângulo 51">
            <a:extLst>
              <a:ext uri="{FF2B5EF4-FFF2-40B4-BE49-F238E27FC236}">
                <a16:creationId xmlns:a16="http://schemas.microsoft.com/office/drawing/2014/main" id="{8378B03D-54C3-422A-B898-07800FD97AC4}"/>
              </a:ext>
            </a:extLst>
          </p:cNvPr>
          <p:cNvSpPr/>
          <p:nvPr/>
        </p:nvSpPr>
        <p:spPr>
          <a:xfrm>
            <a:off x="4414587" y="4094194"/>
            <a:ext cx="1196764" cy="2100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48700228-964A-43DA-A53A-98D4BF99804E}"/>
              </a:ext>
            </a:extLst>
          </p:cNvPr>
          <p:cNvSpPr/>
          <p:nvPr/>
        </p:nvSpPr>
        <p:spPr>
          <a:xfrm>
            <a:off x="3272916" y="4625137"/>
            <a:ext cx="1167169" cy="1569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CE824B9F-7424-4421-BFE6-7FCAC82A668E}"/>
              </a:ext>
            </a:extLst>
          </p:cNvPr>
          <p:cNvSpPr/>
          <p:nvPr/>
        </p:nvSpPr>
        <p:spPr>
          <a:xfrm>
            <a:off x="2141587" y="5156083"/>
            <a:ext cx="1167169" cy="1038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09A65FE1-772B-4CE8-BEFD-57A27D43C5A2}"/>
              </a:ext>
            </a:extLst>
          </p:cNvPr>
          <p:cNvSpPr/>
          <p:nvPr/>
        </p:nvSpPr>
        <p:spPr>
          <a:xfrm>
            <a:off x="1006162" y="5692643"/>
            <a:ext cx="1167169" cy="5016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C3E4BD46-65FE-4EAF-B42F-4AA467D8F11B}"/>
              </a:ext>
            </a:extLst>
          </p:cNvPr>
          <p:cNvSpPr/>
          <p:nvPr/>
        </p:nvSpPr>
        <p:spPr>
          <a:xfrm>
            <a:off x="5600803" y="3563250"/>
            <a:ext cx="1167169" cy="26310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796E8309-ACC0-42C7-8547-DC9475A94FDB}"/>
              </a:ext>
            </a:extLst>
          </p:cNvPr>
          <p:cNvSpPr/>
          <p:nvPr/>
        </p:nvSpPr>
        <p:spPr>
          <a:xfrm>
            <a:off x="6758754" y="3052924"/>
            <a:ext cx="1205268" cy="3141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1B473B2B-2353-417A-81F3-4DF8F44557DF}"/>
              </a:ext>
            </a:extLst>
          </p:cNvPr>
          <p:cNvSpPr/>
          <p:nvPr/>
        </p:nvSpPr>
        <p:spPr>
          <a:xfrm>
            <a:off x="7954189" y="2530866"/>
            <a:ext cx="1140651" cy="36634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C521B300-C3C4-4D12-8379-0A6F929C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52D1-CFE7-4FFB-A6D1-80511B9E9BCC}" type="slidenum">
              <a:rPr lang="pt-PT" smtClean="0"/>
              <a:pPr/>
              <a:t>4</a:t>
            </a:fld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4E220B-B6B3-467E-8215-11AA3F13874A}"/>
              </a:ext>
            </a:extLst>
          </p:cNvPr>
          <p:cNvSpPr txBox="1"/>
          <p:nvPr/>
        </p:nvSpPr>
        <p:spPr>
          <a:xfrm>
            <a:off x="811160" y="5721135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2014</a:t>
            </a:r>
          </a:p>
        </p:txBody>
      </p:sp>
      <p:cxnSp>
        <p:nvCxnSpPr>
          <p:cNvPr id="29" name="Conexão: Ângulo Reto 28">
            <a:extLst>
              <a:ext uri="{FF2B5EF4-FFF2-40B4-BE49-F238E27FC236}">
                <a16:creationId xmlns:a16="http://schemas.microsoft.com/office/drawing/2014/main" id="{F52E6005-870A-4FC4-B2E0-C7049C7150E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6326" y="5663380"/>
            <a:ext cx="1167169" cy="530944"/>
          </a:xfrm>
          <a:prstGeom prst="bentConnector3">
            <a:avLst>
              <a:gd name="adj1" fmla="val 50000"/>
            </a:avLst>
          </a:prstGeom>
          <a:ln w="76200">
            <a:solidFill>
              <a:srgbClr val="ED88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: Ângulo Reto 32">
            <a:extLst>
              <a:ext uri="{FF2B5EF4-FFF2-40B4-BE49-F238E27FC236}">
                <a16:creationId xmlns:a16="http://schemas.microsoft.com/office/drawing/2014/main" id="{A270249D-2D0C-4D42-A298-E7A93812053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32400" y="5132436"/>
            <a:ext cx="1167169" cy="530944"/>
          </a:xfrm>
          <a:prstGeom prst="bentConnector3">
            <a:avLst>
              <a:gd name="adj1" fmla="val 50000"/>
            </a:avLst>
          </a:prstGeom>
          <a:ln w="76200">
            <a:solidFill>
              <a:srgbClr val="ED88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: Ângulo Reto 33">
            <a:extLst>
              <a:ext uri="{FF2B5EF4-FFF2-40B4-BE49-F238E27FC236}">
                <a16:creationId xmlns:a16="http://schemas.microsoft.com/office/drawing/2014/main" id="{D9B62387-E8AA-4F7C-A23D-30FCCFD5CC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77039" y="4601492"/>
            <a:ext cx="1167169" cy="530944"/>
          </a:xfrm>
          <a:prstGeom prst="bentConnector3">
            <a:avLst>
              <a:gd name="adj1" fmla="val 50000"/>
            </a:avLst>
          </a:prstGeom>
          <a:ln w="76200">
            <a:solidFill>
              <a:srgbClr val="ED88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: Ângulo Reto 34">
            <a:extLst>
              <a:ext uri="{FF2B5EF4-FFF2-40B4-BE49-F238E27FC236}">
                <a16:creationId xmlns:a16="http://schemas.microsoft.com/office/drawing/2014/main" id="{819D9299-68BE-4BA8-BB5D-4A6375239E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34995" y="4070548"/>
            <a:ext cx="1167169" cy="530944"/>
          </a:xfrm>
          <a:prstGeom prst="bentConnector3">
            <a:avLst>
              <a:gd name="adj1" fmla="val 50000"/>
            </a:avLst>
          </a:prstGeom>
          <a:ln w="76200">
            <a:solidFill>
              <a:srgbClr val="ED88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E2AF36C-AFEA-43E2-A369-C11AF2880986}"/>
              </a:ext>
            </a:extLst>
          </p:cNvPr>
          <p:cNvSpPr txBox="1"/>
          <p:nvPr/>
        </p:nvSpPr>
        <p:spPr>
          <a:xfrm>
            <a:off x="1957233" y="5190191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2015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024D907-5C20-490F-87D8-3A525BD2B2F8}"/>
              </a:ext>
            </a:extLst>
          </p:cNvPr>
          <p:cNvSpPr txBox="1"/>
          <p:nvPr/>
        </p:nvSpPr>
        <p:spPr>
          <a:xfrm>
            <a:off x="3092658" y="4674302"/>
            <a:ext cx="1484671" cy="3693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2016</a:t>
            </a:r>
          </a:p>
        </p:txBody>
      </p:sp>
      <p:cxnSp>
        <p:nvCxnSpPr>
          <p:cNvPr id="38" name="Conexão: Ângulo Reto 37">
            <a:extLst>
              <a:ext uri="{FF2B5EF4-FFF2-40B4-BE49-F238E27FC236}">
                <a16:creationId xmlns:a16="http://schemas.microsoft.com/office/drawing/2014/main" id="{7CA80AE5-AFE4-4CB3-8FA8-DA168A2E7C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92945" y="3539604"/>
            <a:ext cx="1167169" cy="530944"/>
          </a:xfrm>
          <a:prstGeom prst="bentConnector3">
            <a:avLst>
              <a:gd name="adj1" fmla="val 50000"/>
            </a:avLst>
          </a:prstGeom>
          <a:ln w="76200">
            <a:solidFill>
              <a:srgbClr val="ED88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: Ângulo Reto 38">
            <a:extLst>
              <a:ext uri="{FF2B5EF4-FFF2-40B4-BE49-F238E27FC236}">
                <a16:creationId xmlns:a16="http://schemas.microsoft.com/office/drawing/2014/main" id="{8AD97DC6-5C53-4364-84B3-1973A4EBE3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50896" y="3008660"/>
            <a:ext cx="1167169" cy="530944"/>
          </a:xfrm>
          <a:prstGeom prst="bentConnector3">
            <a:avLst>
              <a:gd name="adj1" fmla="val 50000"/>
            </a:avLst>
          </a:prstGeom>
          <a:ln w="76200">
            <a:solidFill>
              <a:srgbClr val="ED88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xão: Ângulo Reto 39">
            <a:extLst>
              <a:ext uri="{FF2B5EF4-FFF2-40B4-BE49-F238E27FC236}">
                <a16:creationId xmlns:a16="http://schemas.microsoft.com/office/drawing/2014/main" id="{D3F96143-E436-44C9-A8BE-F4FDAAA3443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18665" y="2477716"/>
            <a:ext cx="1167169" cy="530944"/>
          </a:xfrm>
          <a:prstGeom prst="bentConnector3">
            <a:avLst>
              <a:gd name="adj1" fmla="val 50000"/>
            </a:avLst>
          </a:prstGeom>
          <a:ln w="76200">
            <a:solidFill>
              <a:srgbClr val="ED88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931A678-30F3-4CB8-814D-62CE012A19AA}"/>
              </a:ext>
            </a:extLst>
          </p:cNvPr>
          <p:cNvSpPr txBox="1"/>
          <p:nvPr/>
        </p:nvSpPr>
        <p:spPr>
          <a:xfrm>
            <a:off x="4250608" y="4143358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2017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1B6F803-B188-49CD-804F-C2E659431A59}"/>
              </a:ext>
            </a:extLst>
          </p:cNvPr>
          <p:cNvSpPr txBox="1"/>
          <p:nvPr/>
        </p:nvSpPr>
        <p:spPr>
          <a:xfrm>
            <a:off x="5418086" y="3578916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2018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3EF127F-F8CE-42F5-96B7-322814B1FCFF}"/>
              </a:ext>
            </a:extLst>
          </p:cNvPr>
          <p:cNvSpPr txBox="1"/>
          <p:nvPr/>
        </p:nvSpPr>
        <p:spPr>
          <a:xfrm>
            <a:off x="6585561" y="3079627"/>
            <a:ext cx="1484671" cy="3693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2019</a:t>
            </a:r>
          </a:p>
        </p:txBody>
      </p:sp>
      <p:cxnSp>
        <p:nvCxnSpPr>
          <p:cNvPr id="44" name="Conexão: Ângulo Reto 43">
            <a:extLst>
              <a:ext uri="{FF2B5EF4-FFF2-40B4-BE49-F238E27FC236}">
                <a16:creationId xmlns:a16="http://schemas.microsoft.com/office/drawing/2014/main" id="{5106FD7A-9460-4B5F-8417-DC732546C9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56935" y="1946772"/>
            <a:ext cx="1167169" cy="530944"/>
          </a:xfrm>
          <a:prstGeom prst="bentConnector3">
            <a:avLst>
              <a:gd name="adj1" fmla="val 50000"/>
            </a:avLst>
          </a:prstGeom>
          <a:ln w="76200">
            <a:solidFill>
              <a:srgbClr val="ED883D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426AA4B5-A896-4434-8F6D-A0D37F043149}"/>
              </a:ext>
            </a:extLst>
          </p:cNvPr>
          <p:cNvGrpSpPr/>
          <p:nvPr/>
        </p:nvGrpSpPr>
        <p:grpSpPr>
          <a:xfrm>
            <a:off x="899835" y="1791320"/>
            <a:ext cx="3013811" cy="1358894"/>
            <a:chOff x="463597" y="1467657"/>
            <a:chExt cx="3038590" cy="1466668"/>
          </a:xfrm>
        </p:grpSpPr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8F27BFD4-E6CA-49EB-9050-36AE67CDA7F1}"/>
                </a:ext>
              </a:extLst>
            </p:cNvPr>
            <p:cNvSpPr/>
            <p:nvPr/>
          </p:nvSpPr>
          <p:spPr>
            <a:xfrm>
              <a:off x="463597" y="1467657"/>
              <a:ext cx="3038590" cy="14666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pt-PT" sz="2000" b="1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5970603F-FAD0-4EB1-9EC6-67C7BDFFC338}"/>
                </a:ext>
              </a:extLst>
            </p:cNvPr>
            <p:cNvGrpSpPr/>
            <p:nvPr/>
          </p:nvGrpSpPr>
          <p:grpSpPr>
            <a:xfrm>
              <a:off x="497272" y="1699294"/>
              <a:ext cx="2833469" cy="989502"/>
              <a:chOff x="755305" y="2078163"/>
              <a:chExt cx="1188000" cy="360000"/>
            </a:xfrm>
          </p:grpSpPr>
          <p:pic>
            <p:nvPicPr>
              <p:cNvPr id="48" name="Picture 10">
                <a:extLst>
                  <a:ext uri="{FF2B5EF4-FFF2-40B4-BE49-F238E27FC236}">
                    <a16:creationId xmlns:a16="http://schemas.microsoft.com/office/drawing/2014/main" id="{8F87F945-CF75-4E9B-9F0D-49D9B76AF4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30503"/>
              <a:stretch/>
            </p:blipFill>
            <p:spPr>
              <a:xfrm>
                <a:off x="755305" y="2176745"/>
                <a:ext cx="1188000" cy="261418"/>
              </a:xfrm>
              <a:prstGeom prst="rect">
                <a:avLst/>
              </a:prstGeom>
            </p:spPr>
          </p:pic>
          <p:pic>
            <p:nvPicPr>
              <p:cNvPr id="49" name="Picture 13">
                <a:extLst>
                  <a:ext uri="{FF2B5EF4-FFF2-40B4-BE49-F238E27FC236}">
                    <a16:creationId xmlns:a16="http://schemas.microsoft.com/office/drawing/2014/main" id="{6A774B3E-5F82-40AB-9B3F-37F7DA3BEA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820" y="2078163"/>
                <a:ext cx="203159" cy="182527"/>
              </a:xfrm>
              <a:prstGeom prst="rect">
                <a:avLst/>
              </a:prstGeom>
            </p:spPr>
          </p:pic>
        </p:grpSp>
      </p:grpSp>
      <p:sp>
        <p:nvSpPr>
          <p:cNvPr id="51" name="Título 4">
            <a:extLst>
              <a:ext uri="{FF2B5EF4-FFF2-40B4-BE49-F238E27FC236}">
                <a16:creationId xmlns:a16="http://schemas.microsoft.com/office/drawing/2014/main" id="{CD9E49A6-0D58-4AC4-A2D2-A9C89AE5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6335"/>
            <a:ext cx="9144000" cy="522000"/>
          </a:xfrm>
        </p:spPr>
        <p:txBody>
          <a:bodyPr>
            <a:normAutofit/>
          </a:bodyPr>
          <a:lstStyle/>
          <a:p>
            <a:r>
              <a:rPr lang="pt-PT" dirty="0"/>
              <a:t>Projeto SICC SNC-AP no Ministério da Saúde</a:t>
            </a:r>
          </a:p>
        </p:txBody>
      </p:sp>
      <p:sp>
        <p:nvSpPr>
          <p:cNvPr id="2" name="Seta: Pentágono 1">
            <a:extLst>
              <a:ext uri="{FF2B5EF4-FFF2-40B4-BE49-F238E27FC236}">
                <a16:creationId xmlns:a16="http://schemas.microsoft.com/office/drawing/2014/main" id="{1B4C2AC1-9E2F-465B-85AE-5934DE53FEB8}"/>
              </a:ext>
            </a:extLst>
          </p:cNvPr>
          <p:cNvSpPr/>
          <p:nvPr/>
        </p:nvSpPr>
        <p:spPr>
          <a:xfrm>
            <a:off x="2111370" y="4192662"/>
            <a:ext cx="1080000" cy="530944"/>
          </a:xfrm>
          <a:prstGeom prst="homePlate">
            <a:avLst/>
          </a:prstGeom>
          <a:solidFill>
            <a:srgbClr val="008080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EPR</a:t>
            </a:r>
          </a:p>
        </p:txBody>
      </p:sp>
      <p:sp>
        <p:nvSpPr>
          <p:cNvPr id="31" name="Seta: Pentágono 30">
            <a:extLst>
              <a:ext uri="{FF2B5EF4-FFF2-40B4-BE49-F238E27FC236}">
                <a16:creationId xmlns:a16="http://schemas.microsoft.com/office/drawing/2014/main" id="{BC052A55-5761-4CC9-A799-83D64145C36A}"/>
              </a:ext>
            </a:extLst>
          </p:cNvPr>
          <p:cNvSpPr/>
          <p:nvPr/>
        </p:nvSpPr>
        <p:spPr>
          <a:xfrm>
            <a:off x="5109795" y="2657255"/>
            <a:ext cx="1205268" cy="530944"/>
          </a:xfrm>
          <a:prstGeom prst="homePlate">
            <a:avLst/>
          </a:prstGeom>
          <a:solidFill>
            <a:srgbClr val="008080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SNC-AP</a:t>
            </a:r>
          </a:p>
        </p:txBody>
      </p:sp>
      <p:sp>
        <p:nvSpPr>
          <p:cNvPr id="32" name="Seta: Pentágono 31">
            <a:extLst>
              <a:ext uri="{FF2B5EF4-FFF2-40B4-BE49-F238E27FC236}">
                <a16:creationId xmlns:a16="http://schemas.microsoft.com/office/drawing/2014/main" id="{BC02402B-C22C-4677-87B2-BDA4F6A5D793}"/>
              </a:ext>
            </a:extLst>
          </p:cNvPr>
          <p:cNvSpPr/>
          <p:nvPr/>
        </p:nvSpPr>
        <p:spPr>
          <a:xfrm>
            <a:off x="966734" y="4708091"/>
            <a:ext cx="1080000" cy="530944"/>
          </a:xfrm>
          <a:prstGeom prst="homePlate">
            <a:avLst/>
          </a:prstGeom>
          <a:solidFill>
            <a:srgbClr val="008080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SICC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CCD1AF81-D634-4843-A733-5C51055E99CB}"/>
              </a:ext>
            </a:extLst>
          </p:cNvPr>
          <p:cNvCxnSpPr/>
          <p:nvPr/>
        </p:nvCxnSpPr>
        <p:spPr>
          <a:xfrm flipV="1">
            <a:off x="966735" y="4973563"/>
            <a:ext cx="0" cy="684000"/>
          </a:xfrm>
          <a:prstGeom prst="line">
            <a:avLst/>
          </a:prstGeom>
          <a:ln w="127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xão reta 49">
            <a:extLst>
              <a:ext uri="{FF2B5EF4-FFF2-40B4-BE49-F238E27FC236}">
                <a16:creationId xmlns:a16="http://schemas.microsoft.com/office/drawing/2014/main" id="{A2272C12-74DB-4068-B507-DADE8B142D6B}"/>
              </a:ext>
            </a:extLst>
          </p:cNvPr>
          <p:cNvCxnSpPr>
            <a:cxnSpLocks/>
          </p:cNvCxnSpPr>
          <p:nvPr/>
        </p:nvCxnSpPr>
        <p:spPr>
          <a:xfrm flipH="1" flipV="1">
            <a:off x="2111371" y="4458134"/>
            <a:ext cx="6358" cy="648000"/>
          </a:xfrm>
          <a:prstGeom prst="line">
            <a:avLst/>
          </a:prstGeom>
          <a:ln w="127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xão reta 58">
            <a:extLst>
              <a:ext uri="{FF2B5EF4-FFF2-40B4-BE49-F238E27FC236}">
                <a16:creationId xmlns:a16="http://schemas.microsoft.com/office/drawing/2014/main" id="{D751DEBF-1BC7-4403-80F0-A7571A44FF05}"/>
              </a:ext>
            </a:extLst>
          </p:cNvPr>
          <p:cNvCxnSpPr>
            <a:cxnSpLocks/>
          </p:cNvCxnSpPr>
          <p:nvPr/>
        </p:nvCxnSpPr>
        <p:spPr>
          <a:xfrm flipH="1" flipV="1">
            <a:off x="5571198" y="3188199"/>
            <a:ext cx="7578" cy="324000"/>
          </a:xfrm>
          <a:prstGeom prst="line">
            <a:avLst/>
          </a:prstGeom>
          <a:ln w="127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14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ângulo 36">
            <a:extLst>
              <a:ext uri="{FF2B5EF4-FFF2-40B4-BE49-F238E27FC236}">
                <a16:creationId xmlns:a16="http://schemas.microsoft.com/office/drawing/2014/main" id="{701973B5-CAFE-435F-8A2E-682AE3A2B008}"/>
              </a:ext>
            </a:extLst>
          </p:cNvPr>
          <p:cNvSpPr/>
          <p:nvPr/>
        </p:nvSpPr>
        <p:spPr>
          <a:xfrm>
            <a:off x="380999" y="1829585"/>
            <a:ext cx="9143999" cy="4486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12E073DD-9097-43A3-A044-D44F64317D23}"/>
              </a:ext>
            </a:extLst>
          </p:cNvPr>
          <p:cNvSpPr/>
          <p:nvPr/>
        </p:nvSpPr>
        <p:spPr>
          <a:xfrm>
            <a:off x="1022555" y="1239597"/>
            <a:ext cx="995109" cy="8743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D8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263D876-872F-4892-8AFA-8AFAC0311EC4}"/>
              </a:ext>
            </a:extLst>
          </p:cNvPr>
          <p:cNvSpPr txBox="1"/>
          <p:nvPr/>
        </p:nvSpPr>
        <p:spPr>
          <a:xfrm>
            <a:off x="1022555" y="1803590"/>
            <a:ext cx="8141110" cy="4204356"/>
          </a:xfrm>
          <a:prstGeom prst="rect">
            <a:avLst/>
          </a:prstGeom>
          <a:solidFill>
            <a:srgbClr val="FFFFFF"/>
          </a:solidFill>
          <a:ln w="28575">
            <a:solidFill>
              <a:srgbClr val="ED883D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>
                <a:latin typeface="+mj-lt"/>
              </a:rPr>
              <a:t>Transano</a:t>
            </a:r>
            <a:r>
              <a:rPr lang="pt-PT" dirty="0">
                <a:latin typeface="+mj-lt"/>
              </a:rPr>
              <a:t> automático;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+mj-lt"/>
              </a:rPr>
              <a:t>Cabimentos com diferentes códigos financeiros;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+mj-lt"/>
              </a:rPr>
              <a:t>Pagamentos de faturas de diferentes naturezas;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+mj-lt"/>
              </a:rPr>
              <a:t>Gestão de terceiros e de filiais;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+mj-lt"/>
              </a:rPr>
              <a:t>Balancete de terceiros de todas as contas;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+mj-lt"/>
              </a:rPr>
              <a:t>Antiguidade de saldos - seleção de diferentes intervalos;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+mj-lt"/>
              </a:rPr>
              <a:t>Gestão de ofícios e envio por email;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+mj-lt"/>
              </a:rPr>
              <a:t>Gestão, Controlo e validação de ficheiros transferências bancarias;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+mj-lt"/>
              </a:rPr>
              <a:t>Gestão de entidades Factoring;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+mj-lt"/>
              </a:rPr>
              <a:t>Validações de ligações de outros SI.</a:t>
            </a:r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D40FEC75-A3D5-46C9-91B3-1A2F43140E8D}"/>
              </a:ext>
            </a:extLst>
          </p:cNvPr>
          <p:cNvCxnSpPr/>
          <p:nvPr/>
        </p:nvCxnSpPr>
        <p:spPr>
          <a:xfrm>
            <a:off x="381000" y="1789471"/>
            <a:ext cx="9343103" cy="0"/>
          </a:xfrm>
          <a:prstGeom prst="straightConnector1">
            <a:avLst/>
          </a:prstGeom>
          <a:ln w="76200">
            <a:solidFill>
              <a:srgbClr val="ED8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3A8FC4F-D5EA-4952-A489-D5DD5721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52D1-CFE7-4FFB-A6D1-80511B9E9BCC}" type="slidenum">
              <a:rPr lang="pt-PT" smtClean="0"/>
              <a:pPr/>
              <a:t>5</a:t>
            </a:fld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9EF20C-4740-4218-89F6-0A4C8355182A}"/>
              </a:ext>
            </a:extLst>
          </p:cNvPr>
          <p:cNvSpPr txBox="1"/>
          <p:nvPr/>
        </p:nvSpPr>
        <p:spPr>
          <a:xfrm>
            <a:off x="790063" y="1380025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2014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3D4A6C7-5E2B-47B3-9225-C142D63EDFD3}"/>
              </a:ext>
            </a:extLst>
          </p:cNvPr>
          <p:cNvSpPr txBox="1"/>
          <p:nvPr/>
        </p:nvSpPr>
        <p:spPr>
          <a:xfrm>
            <a:off x="5417778" y="1389224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2018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4A2B337-98BF-4FDE-A52C-87F4F48EEEF1}"/>
              </a:ext>
            </a:extLst>
          </p:cNvPr>
          <p:cNvSpPr txBox="1"/>
          <p:nvPr/>
        </p:nvSpPr>
        <p:spPr>
          <a:xfrm>
            <a:off x="6562417" y="1389211"/>
            <a:ext cx="1484671" cy="3693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2019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698B043-1482-452B-8238-0F3C70E2D3B6}"/>
              </a:ext>
            </a:extLst>
          </p:cNvPr>
          <p:cNvSpPr txBox="1"/>
          <p:nvPr/>
        </p:nvSpPr>
        <p:spPr>
          <a:xfrm>
            <a:off x="1934702" y="1390876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2015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E8C2193-ADD1-4EC2-A28F-9873B8EF2EC3}"/>
              </a:ext>
            </a:extLst>
          </p:cNvPr>
          <p:cNvSpPr txBox="1"/>
          <p:nvPr/>
        </p:nvSpPr>
        <p:spPr>
          <a:xfrm>
            <a:off x="3114164" y="1391027"/>
            <a:ext cx="1484671" cy="3693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2016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C8B7D5E-C00B-4516-9F33-EFD13D0143E0}"/>
              </a:ext>
            </a:extLst>
          </p:cNvPr>
          <p:cNvSpPr txBox="1"/>
          <p:nvPr/>
        </p:nvSpPr>
        <p:spPr>
          <a:xfrm>
            <a:off x="4210664" y="1390876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2017</a:t>
            </a:r>
          </a:p>
        </p:txBody>
      </p:sp>
      <p:sp>
        <p:nvSpPr>
          <p:cNvPr id="41" name="Título 4">
            <a:extLst>
              <a:ext uri="{FF2B5EF4-FFF2-40B4-BE49-F238E27FC236}">
                <a16:creationId xmlns:a16="http://schemas.microsoft.com/office/drawing/2014/main" id="{6D8846F6-8652-4700-9A60-09815BAC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6575"/>
            <a:ext cx="9144000" cy="522288"/>
          </a:xfrm>
        </p:spPr>
        <p:txBody>
          <a:bodyPr>
            <a:normAutofit/>
          </a:bodyPr>
          <a:lstStyle/>
          <a:p>
            <a:r>
              <a:rPr lang="pt-PT" dirty="0"/>
              <a:t>Projeto SICC SNC-AP no Ministério da Saúde</a:t>
            </a:r>
          </a:p>
        </p:txBody>
      </p:sp>
    </p:spTree>
    <p:extLst>
      <p:ext uri="{BB962C8B-B14F-4D97-AF65-F5344CB8AC3E}">
        <p14:creationId xmlns:p14="http://schemas.microsoft.com/office/powerpoint/2010/main" val="301116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ângulo 36">
            <a:extLst>
              <a:ext uri="{FF2B5EF4-FFF2-40B4-BE49-F238E27FC236}">
                <a16:creationId xmlns:a16="http://schemas.microsoft.com/office/drawing/2014/main" id="{701973B5-CAFE-435F-8A2E-682AE3A2B008}"/>
              </a:ext>
            </a:extLst>
          </p:cNvPr>
          <p:cNvSpPr/>
          <p:nvPr/>
        </p:nvSpPr>
        <p:spPr>
          <a:xfrm>
            <a:off x="380999" y="1829585"/>
            <a:ext cx="9143999" cy="4486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12E073DD-9097-43A3-A044-D44F64317D23}"/>
              </a:ext>
            </a:extLst>
          </p:cNvPr>
          <p:cNvSpPr/>
          <p:nvPr/>
        </p:nvSpPr>
        <p:spPr>
          <a:xfrm>
            <a:off x="2192595" y="1239597"/>
            <a:ext cx="995109" cy="8743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D8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263D876-872F-4892-8AFA-8AFAC0311EC4}"/>
              </a:ext>
            </a:extLst>
          </p:cNvPr>
          <p:cNvSpPr txBox="1"/>
          <p:nvPr/>
        </p:nvSpPr>
        <p:spPr>
          <a:xfrm>
            <a:off x="2192595" y="1803590"/>
            <a:ext cx="6971070" cy="2957861"/>
          </a:xfrm>
          <a:prstGeom prst="rect">
            <a:avLst/>
          </a:prstGeom>
          <a:solidFill>
            <a:srgbClr val="FFFFFF"/>
          </a:solidFill>
          <a:ln w="28575">
            <a:solidFill>
              <a:srgbClr val="ED883D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+mj-lt"/>
              </a:rPr>
              <a:t>Orçamentos de contabilidade orçamental;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+mj-lt"/>
              </a:rPr>
              <a:t>Chaves orçamentais;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+mj-lt"/>
              </a:rPr>
              <a:t>Execução orçamental contabilística;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+mj-lt"/>
              </a:rPr>
              <a:t>Mapas orçamentais;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+mj-lt"/>
              </a:rPr>
              <a:t>Orçamentos contrato programa;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+mj-lt"/>
              </a:rPr>
              <a:t>Processos contabilidade financeira e contas correntes;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+mj-lt"/>
              </a:rPr>
              <a:t>Faturas, Notas de crédito e débito.</a:t>
            </a:r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D40FEC75-A3D5-46C9-91B3-1A2F43140E8D}"/>
              </a:ext>
            </a:extLst>
          </p:cNvPr>
          <p:cNvCxnSpPr/>
          <p:nvPr/>
        </p:nvCxnSpPr>
        <p:spPr>
          <a:xfrm>
            <a:off x="381000" y="1789471"/>
            <a:ext cx="9343103" cy="0"/>
          </a:xfrm>
          <a:prstGeom prst="straightConnector1">
            <a:avLst/>
          </a:prstGeom>
          <a:ln w="76200">
            <a:solidFill>
              <a:srgbClr val="ED8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3A8FC4F-D5EA-4952-A489-D5DD5721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52D1-CFE7-4FFB-A6D1-80511B9E9BCC}" type="slidenum">
              <a:rPr lang="pt-PT" smtClean="0"/>
              <a:pPr/>
              <a:t>6</a:t>
            </a:fld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9EF20C-4740-4218-89F6-0A4C8355182A}"/>
              </a:ext>
            </a:extLst>
          </p:cNvPr>
          <p:cNvSpPr txBox="1"/>
          <p:nvPr/>
        </p:nvSpPr>
        <p:spPr>
          <a:xfrm>
            <a:off x="790063" y="1380025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2014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3D4A6C7-5E2B-47B3-9225-C142D63EDFD3}"/>
              </a:ext>
            </a:extLst>
          </p:cNvPr>
          <p:cNvSpPr txBox="1"/>
          <p:nvPr/>
        </p:nvSpPr>
        <p:spPr>
          <a:xfrm>
            <a:off x="5417778" y="1389224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2018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4A2B337-98BF-4FDE-A52C-87F4F48EEEF1}"/>
              </a:ext>
            </a:extLst>
          </p:cNvPr>
          <p:cNvSpPr txBox="1"/>
          <p:nvPr/>
        </p:nvSpPr>
        <p:spPr>
          <a:xfrm>
            <a:off x="6562417" y="1389211"/>
            <a:ext cx="1484671" cy="3693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2019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698B043-1482-452B-8238-0F3C70E2D3B6}"/>
              </a:ext>
            </a:extLst>
          </p:cNvPr>
          <p:cNvSpPr txBox="1"/>
          <p:nvPr/>
        </p:nvSpPr>
        <p:spPr>
          <a:xfrm>
            <a:off x="1934702" y="1390876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2015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E8C2193-ADD1-4EC2-A28F-9873B8EF2EC3}"/>
              </a:ext>
            </a:extLst>
          </p:cNvPr>
          <p:cNvSpPr txBox="1"/>
          <p:nvPr/>
        </p:nvSpPr>
        <p:spPr>
          <a:xfrm>
            <a:off x="3114164" y="1391027"/>
            <a:ext cx="1484671" cy="3693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2016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C8B7D5E-C00B-4516-9F33-EFD13D0143E0}"/>
              </a:ext>
            </a:extLst>
          </p:cNvPr>
          <p:cNvSpPr txBox="1"/>
          <p:nvPr/>
        </p:nvSpPr>
        <p:spPr>
          <a:xfrm>
            <a:off x="4210664" y="1390876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2017</a:t>
            </a:r>
          </a:p>
        </p:txBody>
      </p:sp>
      <p:sp>
        <p:nvSpPr>
          <p:cNvPr id="41" name="Título 4">
            <a:extLst>
              <a:ext uri="{FF2B5EF4-FFF2-40B4-BE49-F238E27FC236}">
                <a16:creationId xmlns:a16="http://schemas.microsoft.com/office/drawing/2014/main" id="{6D8846F6-8652-4700-9A60-09815BAC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6575"/>
            <a:ext cx="9144000" cy="522288"/>
          </a:xfrm>
        </p:spPr>
        <p:txBody>
          <a:bodyPr>
            <a:normAutofit/>
          </a:bodyPr>
          <a:lstStyle/>
          <a:p>
            <a:r>
              <a:rPr lang="pt-PT" dirty="0"/>
              <a:t>Projeto SICC SNC-AP no Ministério da Saúde</a:t>
            </a:r>
          </a:p>
        </p:txBody>
      </p:sp>
    </p:spTree>
    <p:extLst>
      <p:ext uri="{BB962C8B-B14F-4D97-AF65-F5344CB8AC3E}">
        <p14:creationId xmlns:p14="http://schemas.microsoft.com/office/powerpoint/2010/main" val="55725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ângulo 36">
            <a:extLst>
              <a:ext uri="{FF2B5EF4-FFF2-40B4-BE49-F238E27FC236}">
                <a16:creationId xmlns:a16="http://schemas.microsoft.com/office/drawing/2014/main" id="{701973B5-CAFE-435F-8A2E-682AE3A2B008}"/>
              </a:ext>
            </a:extLst>
          </p:cNvPr>
          <p:cNvSpPr/>
          <p:nvPr/>
        </p:nvSpPr>
        <p:spPr>
          <a:xfrm>
            <a:off x="380999" y="1829585"/>
            <a:ext cx="9143999" cy="4486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12E073DD-9097-43A3-A044-D44F64317D23}"/>
              </a:ext>
            </a:extLst>
          </p:cNvPr>
          <p:cNvSpPr/>
          <p:nvPr/>
        </p:nvSpPr>
        <p:spPr>
          <a:xfrm>
            <a:off x="3323306" y="1239597"/>
            <a:ext cx="995109" cy="8743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D8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263D876-872F-4892-8AFA-8AFAC0311EC4}"/>
              </a:ext>
            </a:extLst>
          </p:cNvPr>
          <p:cNvSpPr txBox="1"/>
          <p:nvPr/>
        </p:nvSpPr>
        <p:spPr>
          <a:xfrm>
            <a:off x="3323305" y="1803590"/>
            <a:ext cx="5840359" cy="3788858"/>
          </a:xfrm>
          <a:prstGeom prst="rect">
            <a:avLst/>
          </a:prstGeom>
          <a:solidFill>
            <a:srgbClr val="FFFFFF"/>
          </a:solidFill>
          <a:ln w="28575">
            <a:solidFill>
              <a:srgbClr val="ED883D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+mj-lt"/>
              </a:rPr>
              <a:t>Contabilidade orçamental, financeira e de gestão por Departamentos ou unidades funcionais;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+mj-lt"/>
              </a:rPr>
              <a:t>Gestão de acréscimos e deferimentos;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+mj-lt"/>
              </a:rPr>
              <a:t>Mapas de controlo financeiro;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+mj-lt"/>
              </a:rPr>
              <a:t>Gestão de registos contabilísticos por diários e subsidiários;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+mj-lt"/>
              </a:rPr>
              <a:t>Gestão e Registos de RAP, RNAP e Reposição de Cobranças;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+mj-lt"/>
              </a:rPr>
              <a:t>Gestão de entidades parceiras. </a:t>
            </a:r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D40FEC75-A3D5-46C9-91B3-1A2F43140E8D}"/>
              </a:ext>
            </a:extLst>
          </p:cNvPr>
          <p:cNvCxnSpPr/>
          <p:nvPr/>
        </p:nvCxnSpPr>
        <p:spPr>
          <a:xfrm>
            <a:off x="381000" y="1789471"/>
            <a:ext cx="9343103" cy="0"/>
          </a:xfrm>
          <a:prstGeom prst="straightConnector1">
            <a:avLst/>
          </a:prstGeom>
          <a:ln w="76200">
            <a:solidFill>
              <a:srgbClr val="ED8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3A8FC4F-D5EA-4952-A489-D5DD5721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52D1-CFE7-4FFB-A6D1-80511B9E9BCC}" type="slidenum">
              <a:rPr lang="pt-PT" smtClean="0"/>
              <a:pPr/>
              <a:t>7</a:t>
            </a:fld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9EF20C-4740-4218-89F6-0A4C8355182A}"/>
              </a:ext>
            </a:extLst>
          </p:cNvPr>
          <p:cNvSpPr txBox="1"/>
          <p:nvPr/>
        </p:nvSpPr>
        <p:spPr>
          <a:xfrm>
            <a:off x="790063" y="1380025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2014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3D4A6C7-5E2B-47B3-9225-C142D63EDFD3}"/>
              </a:ext>
            </a:extLst>
          </p:cNvPr>
          <p:cNvSpPr txBox="1"/>
          <p:nvPr/>
        </p:nvSpPr>
        <p:spPr>
          <a:xfrm>
            <a:off x="5417778" y="1389224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2018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4A2B337-98BF-4FDE-A52C-87F4F48EEEF1}"/>
              </a:ext>
            </a:extLst>
          </p:cNvPr>
          <p:cNvSpPr txBox="1"/>
          <p:nvPr/>
        </p:nvSpPr>
        <p:spPr>
          <a:xfrm>
            <a:off x="6562417" y="1389211"/>
            <a:ext cx="1484671" cy="3693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2019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698B043-1482-452B-8238-0F3C70E2D3B6}"/>
              </a:ext>
            </a:extLst>
          </p:cNvPr>
          <p:cNvSpPr txBox="1"/>
          <p:nvPr/>
        </p:nvSpPr>
        <p:spPr>
          <a:xfrm>
            <a:off x="1934702" y="1390876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2015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E8C2193-ADD1-4EC2-A28F-9873B8EF2EC3}"/>
              </a:ext>
            </a:extLst>
          </p:cNvPr>
          <p:cNvSpPr txBox="1"/>
          <p:nvPr/>
        </p:nvSpPr>
        <p:spPr>
          <a:xfrm>
            <a:off x="3114164" y="1391027"/>
            <a:ext cx="1484671" cy="3693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2016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C8B7D5E-C00B-4516-9F33-EFD13D0143E0}"/>
              </a:ext>
            </a:extLst>
          </p:cNvPr>
          <p:cNvSpPr txBox="1"/>
          <p:nvPr/>
        </p:nvSpPr>
        <p:spPr>
          <a:xfrm>
            <a:off x="4210664" y="1390876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2017</a:t>
            </a:r>
          </a:p>
        </p:txBody>
      </p:sp>
      <p:sp>
        <p:nvSpPr>
          <p:cNvPr id="41" name="Título 4">
            <a:extLst>
              <a:ext uri="{FF2B5EF4-FFF2-40B4-BE49-F238E27FC236}">
                <a16:creationId xmlns:a16="http://schemas.microsoft.com/office/drawing/2014/main" id="{6D8846F6-8652-4700-9A60-09815BAC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6575"/>
            <a:ext cx="9144000" cy="522288"/>
          </a:xfrm>
        </p:spPr>
        <p:txBody>
          <a:bodyPr>
            <a:normAutofit/>
          </a:bodyPr>
          <a:lstStyle/>
          <a:p>
            <a:r>
              <a:rPr lang="pt-PT" dirty="0"/>
              <a:t>Projeto SICC SNC-AP no Ministério da Saúde</a:t>
            </a:r>
          </a:p>
        </p:txBody>
      </p:sp>
    </p:spTree>
    <p:extLst>
      <p:ext uri="{BB962C8B-B14F-4D97-AF65-F5344CB8AC3E}">
        <p14:creationId xmlns:p14="http://schemas.microsoft.com/office/powerpoint/2010/main" val="132155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ângulo 36">
            <a:extLst>
              <a:ext uri="{FF2B5EF4-FFF2-40B4-BE49-F238E27FC236}">
                <a16:creationId xmlns:a16="http://schemas.microsoft.com/office/drawing/2014/main" id="{701973B5-CAFE-435F-8A2E-682AE3A2B008}"/>
              </a:ext>
            </a:extLst>
          </p:cNvPr>
          <p:cNvSpPr/>
          <p:nvPr/>
        </p:nvSpPr>
        <p:spPr>
          <a:xfrm>
            <a:off x="380999" y="1829585"/>
            <a:ext cx="9143999" cy="4486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12E073DD-9097-43A3-A044-D44F64317D23}"/>
              </a:ext>
            </a:extLst>
          </p:cNvPr>
          <p:cNvSpPr/>
          <p:nvPr/>
        </p:nvSpPr>
        <p:spPr>
          <a:xfrm>
            <a:off x="4434354" y="1239597"/>
            <a:ext cx="995109" cy="8743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D8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263D876-872F-4892-8AFA-8AFAC0311EC4}"/>
              </a:ext>
            </a:extLst>
          </p:cNvPr>
          <p:cNvSpPr txBox="1"/>
          <p:nvPr/>
        </p:nvSpPr>
        <p:spPr>
          <a:xfrm>
            <a:off x="4434354" y="1800636"/>
            <a:ext cx="4729310" cy="2126864"/>
          </a:xfrm>
          <a:prstGeom prst="rect">
            <a:avLst/>
          </a:prstGeom>
          <a:solidFill>
            <a:srgbClr val="FFFFFF"/>
          </a:solidFill>
          <a:ln w="28575">
            <a:solidFill>
              <a:srgbClr val="ED883D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+mj-lt"/>
              </a:rPr>
              <a:t>Implementação do SNC-AP;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+mj-lt"/>
              </a:rPr>
              <a:t>Adaptação contabilística dos processos de despesa e receita;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+mj-lt"/>
              </a:rPr>
              <a:t>Planos de contas multidimensional;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+mj-lt"/>
              </a:rPr>
              <a:t>Criação de novas estruturas contabilísticas. </a:t>
            </a:r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D40FEC75-A3D5-46C9-91B3-1A2F43140E8D}"/>
              </a:ext>
            </a:extLst>
          </p:cNvPr>
          <p:cNvCxnSpPr/>
          <p:nvPr/>
        </p:nvCxnSpPr>
        <p:spPr>
          <a:xfrm>
            <a:off x="381000" y="1789471"/>
            <a:ext cx="9343103" cy="0"/>
          </a:xfrm>
          <a:prstGeom prst="straightConnector1">
            <a:avLst/>
          </a:prstGeom>
          <a:ln w="76200">
            <a:solidFill>
              <a:srgbClr val="ED8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3A8FC4F-D5EA-4952-A489-D5DD5721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52D1-CFE7-4FFB-A6D1-80511B9E9BCC}" type="slidenum">
              <a:rPr lang="pt-PT" smtClean="0"/>
              <a:pPr/>
              <a:t>8</a:t>
            </a:fld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9EF20C-4740-4218-89F6-0A4C8355182A}"/>
              </a:ext>
            </a:extLst>
          </p:cNvPr>
          <p:cNvSpPr txBox="1"/>
          <p:nvPr/>
        </p:nvSpPr>
        <p:spPr>
          <a:xfrm>
            <a:off x="790063" y="1380025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2014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3D4A6C7-5E2B-47B3-9225-C142D63EDFD3}"/>
              </a:ext>
            </a:extLst>
          </p:cNvPr>
          <p:cNvSpPr txBox="1"/>
          <p:nvPr/>
        </p:nvSpPr>
        <p:spPr>
          <a:xfrm>
            <a:off x="5417778" y="1389224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2018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4A2B337-98BF-4FDE-A52C-87F4F48EEEF1}"/>
              </a:ext>
            </a:extLst>
          </p:cNvPr>
          <p:cNvSpPr txBox="1"/>
          <p:nvPr/>
        </p:nvSpPr>
        <p:spPr>
          <a:xfrm>
            <a:off x="6562417" y="1389211"/>
            <a:ext cx="1484671" cy="3693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2019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698B043-1482-452B-8238-0F3C70E2D3B6}"/>
              </a:ext>
            </a:extLst>
          </p:cNvPr>
          <p:cNvSpPr txBox="1"/>
          <p:nvPr/>
        </p:nvSpPr>
        <p:spPr>
          <a:xfrm>
            <a:off x="1934702" y="1390876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2015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E8C2193-ADD1-4EC2-A28F-9873B8EF2EC3}"/>
              </a:ext>
            </a:extLst>
          </p:cNvPr>
          <p:cNvSpPr txBox="1"/>
          <p:nvPr/>
        </p:nvSpPr>
        <p:spPr>
          <a:xfrm>
            <a:off x="3114164" y="1391027"/>
            <a:ext cx="1484671" cy="3693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2016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C8B7D5E-C00B-4516-9F33-EFD13D0143E0}"/>
              </a:ext>
            </a:extLst>
          </p:cNvPr>
          <p:cNvSpPr txBox="1"/>
          <p:nvPr/>
        </p:nvSpPr>
        <p:spPr>
          <a:xfrm>
            <a:off x="4210664" y="1390876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2017</a:t>
            </a:r>
          </a:p>
        </p:txBody>
      </p:sp>
      <p:sp>
        <p:nvSpPr>
          <p:cNvPr id="41" name="Título 4">
            <a:extLst>
              <a:ext uri="{FF2B5EF4-FFF2-40B4-BE49-F238E27FC236}">
                <a16:creationId xmlns:a16="http://schemas.microsoft.com/office/drawing/2014/main" id="{6D8846F6-8652-4700-9A60-09815BAC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6575"/>
            <a:ext cx="9144000" cy="522288"/>
          </a:xfrm>
        </p:spPr>
        <p:txBody>
          <a:bodyPr>
            <a:normAutofit/>
          </a:bodyPr>
          <a:lstStyle/>
          <a:p>
            <a:r>
              <a:rPr lang="pt-PT" dirty="0"/>
              <a:t>Projeto SICC SNC-AP no Ministério da Saúde</a:t>
            </a:r>
          </a:p>
        </p:txBody>
      </p:sp>
    </p:spTree>
    <p:extLst>
      <p:ext uri="{BB962C8B-B14F-4D97-AF65-F5344CB8AC3E}">
        <p14:creationId xmlns:p14="http://schemas.microsoft.com/office/powerpoint/2010/main" val="425516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ângulo 36">
            <a:extLst>
              <a:ext uri="{FF2B5EF4-FFF2-40B4-BE49-F238E27FC236}">
                <a16:creationId xmlns:a16="http://schemas.microsoft.com/office/drawing/2014/main" id="{701973B5-CAFE-435F-8A2E-682AE3A2B008}"/>
              </a:ext>
            </a:extLst>
          </p:cNvPr>
          <p:cNvSpPr/>
          <p:nvPr/>
        </p:nvSpPr>
        <p:spPr>
          <a:xfrm>
            <a:off x="380999" y="1829585"/>
            <a:ext cx="9143999" cy="4486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12E073DD-9097-43A3-A044-D44F64317D23}"/>
              </a:ext>
            </a:extLst>
          </p:cNvPr>
          <p:cNvSpPr/>
          <p:nvPr/>
        </p:nvSpPr>
        <p:spPr>
          <a:xfrm>
            <a:off x="5643726" y="1239597"/>
            <a:ext cx="995109" cy="8743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D8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263D876-872F-4892-8AFA-8AFAC0311EC4}"/>
              </a:ext>
            </a:extLst>
          </p:cNvPr>
          <p:cNvSpPr txBox="1"/>
          <p:nvPr/>
        </p:nvSpPr>
        <p:spPr>
          <a:xfrm>
            <a:off x="5643726" y="1758543"/>
            <a:ext cx="3468329" cy="4204356"/>
          </a:xfrm>
          <a:prstGeom prst="rect">
            <a:avLst/>
          </a:prstGeom>
          <a:solidFill>
            <a:srgbClr val="FFFFFF"/>
          </a:solidFill>
          <a:ln w="28575">
            <a:solidFill>
              <a:srgbClr val="ED883D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+mj-lt"/>
              </a:rPr>
              <a:t>Ficheiros S3CP;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+mj-lt"/>
              </a:rPr>
              <a:t>Mapas de controlo de contabilidade orçamental, financeira e de gestão;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+mj-lt"/>
              </a:rPr>
              <a:t>Novos diários e subsidiários contabilísticos;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+mj-lt"/>
              </a:rPr>
              <a:t>Incorporação de registos e gestão das NCP 3, 5 e 8;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+mj-lt"/>
              </a:rPr>
              <a:t>Criação de novas estruturas contabilísticas; </a:t>
            </a:r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D40FEC75-A3D5-46C9-91B3-1A2F43140E8D}"/>
              </a:ext>
            </a:extLst>
          </p:cNvPr>
          <p:cNvCxnSpPr/>
          <p:nvPr/>
        </p:nvCxnSpPr>
        <p:spPr>
          <a:xfrm>
            <a:off x="381000" y="1789471"/>
            <a:ext cx="9343103" cy="0"/>
          </a:xfrm>
          <a:prstGeom prst="straightConnector1">
            <a:avLst/>
          </a:prstGeom>
          <a:ln w="76200">
            <a:solidFill>
              <a:srgbClr val="ED8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3A8FC4F-D5EA-4952-A489-D5DD5721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52D1-CFE7-4FFB-A6D1-80511B9E9BCC}" type="slidenum">
              <a:rPr lang="pt-PT" smtClean="0"/>
              <a:pPr/>
              <a:t>9</a:t>
            </a:fld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9EF20C-4740-4218-89F6-0A4C8355182A}"/>
              </a:ext>
            </a:extLst>
          </p:cNvPr>
          <p:cNvSpPr txBox="1"/>
          <p:nvPr/>
        </p:nvSpPr>
        <p:spPr>
          <a:xfrm>
            <a:off x="790063" y="1380025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2014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3D4A6C7-5E2B-47B3-9225-C142D63EDFD3}"/>
              </a:ext>
            </a:extLst>
          </p:cNvPr>
          <p:cNvSpPr txBox="1"/>
          <p:nvPr/>
        </p:nvSpPr>
        <p:spPr>
          <a:xfrm>
            <a:off x="5417778" y="1389224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2018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4A2B337-98BF-4FDE-A52C-87F4F48EEEF1}"/>
              </a:ext>
            </a:extLst>
          </p:cNvPr>
          <p:cNvSpPr txBox="1"/>
          <p:nvPr/>
        </p:nvSpPr>
        <p:spPr>
          <a:xfrm>
            <a:off x="6562417" y="1389211"/>
            <a:ext cx="1484671" cy="3693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2019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698B043-1482-452B-8238-0F3C70E2D3B6}"/>
              </a:ext>
            </a:extLst>
          </p:cNvPr>
          <p:cNvSpPr txBox="1"/>
          <p:nvPr/>
        </p:nvSpPr>
        <p:spPr>
          <a:xfrm>
            <a:off x="1934702" y="1390876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2015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E8C2193-ADD1-4EC2-A28F-9873B8EF2EC3}"/>
              </a:ext>
            </a:extLst>
          </p:cNvPr>
          <p:cNvSpPr txBox="1"/>
          <p:nvPr/>
        </p:nvSpPr>
        <p:spPr>
          <a:xfrm>
            <a:off x="3114164" y="1391027"/>
            <a:ext cx="1484671" cy="3693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2016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C8B7D5E-C00B-4516-9F33-EFD13D0143E0}"/>
              </a:ext>
            </a:extLst>
          </p:cNvPr>
          <p:cNvSpPr txBox="1"/>
          <p:nvPr/>
        </p:nvSpPr>
        <p:spPr>
          <a:xfrm>
            <a:off x="4210664" y="1390876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2017</a:t>
            </a:r>
          </a:p>
        </p:txBody>
      </p:sp>
      <p:sp>
        <p:nvSpPr>
          <p:cNvPr id="41" name="Título 4">
            <a:extLst>
              <a:ext uri="{FF2B5EF4-FFF2-40B4-BE49-F238E27FC236}">
                <a16:creationId xmlns:a16="http://schemas.microsoft.com/office/drawing/2014/main" id="{6D8846F6-8652-4700-9A60-09815BAC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6575"/>
            <a:ext cx="9144000" cy="522288"/>
          </a:xfrm>
        </p:spPr>
        <p:txBody>
          <a:bodyPr>
            <a:normAutofit/>
          </a:bodyPr>
          <a:lstStyle/>
          <a:p>
            <a:r>
              <a:rPr lang="pt-PT" dirty="0"/>
              <a:t>Projeto SICC SNC-AP no Ministério da Saúde</a:t>
            </a:r>
          </a:p>
        </p:txBody>
      </p:sp>
    </p:spTree>
    <p:extLst>
      <p:ext uri="{BB962C8B-B14F-4D97-AF65-F5344CB8AC3E}">
        <p14:creationId xmlns:p14="http://schemas.microsoft.com/office/powerpoint/2010/main" val="243351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PMS">
      <a:dk1>
        <a:sysClr val="windowText" lastClr="000000"/>
      </a:dk1>
      <a:lt1>
        <a:sysClr val="window" lastClr="FFFFFF"/>
      </a:lt1>
      <a:dk2>
        <a:srgbClr val="363636"/>
      </a:dk2>
      <a:lt2>
        <a:srgbClr val="B5B6B4"/>
      </a:lt2>
      <a:accent1>
        <a:srgbClr val="A7D525"/>
      </a:accent1>
      <a:accent2>
        <a:srgbClr val="008000"/>
      </a:accent2>
      <a:accent3>
        <a:srgbClr val="E9CE05"/>
      </a:accent3>
      <a:accent4>
        <a:srgbClr val="FF6600"/>
      </a:accent4>
      <a:accent5>
        <a:srgbClr val="FF0000"/>
      </a:accent5>
      <a:accent6>
        <a:srgbClr val="5F5F5F"/>
      </a:accent6>
      <a:hlink>
        <a:srgbClr val="CC0000"/>
      </a:hlink>
      <a:folHlink>
        <a:srgbClr val="996633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92AC28FC5435C4C95B035439DE23FEC" ma:contentTypeVersion="" ma:contentTypeDescription="Criar um novo documento." ma:contentTypeScope="" ma:versionID="c50be129939f3319044706941d92e8f4">
  <xsd:schema xmlns:xsd="http://www.w3.org/2001/XMLSchema" xmlns:xs="http://www.w3.org/2001/XMLSchema" xmlns:p="http://schemas.microsoft.com/office/2006/metadata/properties" xmlns:ns2="d6a12305-00c7-47eb-8956-ac84cee4acca" xmlns:ns3="0f1f3a55-9b4c-43c2-ac51-e8c29050198d" targetNamespace="http://schemas.microsoft.com/office/2006/metadata/properties" ma:root="true" ma:fieldsID="61cff6e1dc9ecfd6fb9f682e82e65eb0" ns2:_="" ns3:_="">
    <xsd:import namespace="d6a12305-00c7-47eb-8956-ac84cee4acca"/>
    <xsd:import namespace="0f1f3a55-9b4c-43c2-ac51-e8c29050198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a12305-00c7-47eb-8956-ac84cee4acc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f3a55-9b4c-43c2-ac51-e8c2905019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63D242-E034-4F5C-BE9D-DDDA47DA356E}">
  <ds:schemaRefs>
    <ds:schemaRef ds:uri="d6a12305-00c7-47eb-8956-ac84cee4acca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f1f3a55-9b4c-43c2-ac51-e8c29050198d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A3CF1BA-694D-4B50-923C-89401D736E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DDC866-C25A-4B43-AA5B-EF267C8F58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a12305-00c7-47eb-8956-ac84cee4acca"/>
    <ds:schemaRef ds:uri="0f1f3a55-9b4c-43c2-ac51-e8c2905019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23020</TotalTime>
  <Words>1234</Words>
  <Application>Microsoft Office PowerPoint</Application>
  <PresentationFormat>Papel A4 (210x297 mm)</PresentationFormat>
  <Paragraphs>267</Paragraphs>
  <Slides>28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28</vt:i4>
      </vt:variant>
    </vt:vector>
  </HeadingPairs>
  <TitlesOfParts>
    <vt:vector size="38" baseType="lpstr">
      <vt:lpstr>Arial</vt:lpstr>
      <vt:lpstr>Arial Narrow</vt:lpstr>
      <vt:lpstr>Calibri</vt:lpstr>
      <vt:lpstr>Calibri Light</vt:lpstr>
      <vt:lpstr>Century Gothic</vt:lpstr>
      <vt:lpstr>Courier New</vt:lpstr>
      <vt:lpstr>Symbol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Projeto SICC SNC-AP no Ministério da Saúde</vt:lpstr>
      <vt:lpstr>Projeto SICC SNC-AP no Ministério da Saúde</vt:lpstr>
      <vt:lpstr>Projeto SICC SNC-AP no Ministério da Saúde</vt:lpstr>
      <vt:lpstr>Projeto SICC SNC-AP no Ministério da Saúde</vt:lpstr>
      <vt:lpstr>Projeto SICC SNC-AP no Ministério da Saúde</vt:lpstr>
      <vt:lpstr>Projeto SICC SNC-AP no Ministério da Saúde</vt:lpstr>
      <vt:lpstr>Apresentação do PowerPoint</vt:lpstr>
      <vt:lpstr>Projeto SICC SNC-AP – Análise de Risco</vt:lpstr>
      <vt:lpstr>Projeto SICC SNC-AP – Matriz de Risco</vt:lpstr>
      <vt:lpstr>Apresentação do PowerPoint</vt:lpstr>
      <vt:lpstr>Apresentação do PowerPoint</vt:lpstr>
      <vt:lpstr>Norma Técnica Nº 1 UNILEO Procedimentos operacionais de registos e controlo de vencimentos</vt:lpstr>
      <vt:lpstr>Apresentação do PowerPoint</vt:lpstr>
      <vt:lpstr>Gestão de Perfis de Acesso</vt:lpstr>
      <vt:lpstr>Apresentação do PowerPoint</vt:lpstr>
      <vt:lpstr>Apresentação do PowerPoint</vt:lpstr>
      <vt:lpstr>EasyVista </vt:lpstr>
      <vt:lpstr>Produção e criação dos ficheiros S3CP</vt:lpstr>
      <vt:lpstr>Apresentação do PowerPoint</vt:lpstr>
      <vt:lpstr>Apresentação do PowerPoint</vt:lpstr>
      <vt:lpstr>Mapas e processos relativos ao SNC-AP</vt:lpstr>
      <vt:lpstr>Mapas e processos relativos ao SNC-AP</vt:lpstr>
      <vt:lpstr>Mapas e processos relativos ao SNC-AP</vt:lpstr>
      <vt:lpstr>Mapas e processos relativos ao SNC-AP</vt:lpstr>
      <vt:lpstr>Obrigado a todos!</vt:lpstr>
    </vt:vector>
  </TitlesOfParts>
  <Company>everis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 Oom Sousa</dc:creator>
  <cp:lastModifiedBy>Kateryna Zrazhevska</cp:lastModifiedBy>
  <cp:revision>2989</cp:revision>
  <cp:lastPrinted>2018-08-07T17:02:08Z</cp:lastPrinted>
  <dcterms:created xsi:type="dcterms:W3CDTF">2017-05-09T08:03:38Z</dcterms:created>
  <dcterms:modified xsi:type="dcterms:W3CDTF">2019-02-04T14:57:50Z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0x010100992AC28FC5435C4C95B035439DE23FEC</vt:lpwstr>
  </property>
</Properties>
</file>