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8" r:id="rId2"/>
    <p:sldId id="260" r:id="rId3"/>
    <p:sldId id="280" r:id="rId4"/>
    <p:sldId id="266" r:id="rId5"/>
    <p:sldId id="281" r:id="rId6"/>
    <p:sldId id="267" r:id="rId7"/>
    <p:sldId id="282" r:id="rId8"/>
    <p:sldId id="285" r:id="rId9"/>
    <p:sldId id="276" r:id="rId10"/>
    <p:sldId id="273" r:id="rId11"/>
    <p:sldId id="262" r:id="rId12"/>
    <p:sldId id="271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5B9BD5"/>
    <a:srgbClr val="D0CECE"/>
    <a:srgbClr val="009999"/>
    <a:srgbClr val="E9670D"/>
    <a:srgbClr val="EA6810"/>
    <a:srgbClr val="EF8E0C"/>
    <a:srgbClr val="FBFBFB"/>
    <a:srgbClr val="F9F9F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zrazhevska\AppData\Local\Microsoft\Windows\INetCache\Content.Outlook\P89GXE31\SIGEF%20-%20Presta&#231;&#227;o%20de%20Contas%20ACSS_MAR&#199;O%20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pPr>
            <a:r>
              <a:rPr lang="pt-PT" sz="1400" b="1" i="0" baseline="0" dirty="0"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Envio de informação económico-financeira para a ACSS via </a:t>
            </a:r>
            <a:r>
              <a:rPr lang="pt-PT" sz="1400" b="1" i="0" baseline="0" dirty="0">
                <a:solidFill>
                  <a:srgbClr val="009999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ficheiros S3CP </a:t>
            </a:r>
            <a:r>
              <a:rPr lang="pt-PT" sz="1400" b="1" i="0" baseline="0" dirty="0"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(Entidades SICC </a:t>
            </a:r>
            <a:r>
              <a:rPr lang="pt-PT" sz="1400" b="1" i="1" baseline="0" dirty="0" err="1"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vs</a:t>
            </a:r>
            <a:r>
              <a:rPr lang="pt-PT" sz="1400" b="1" i="0" baseline="0" dirty="0"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Outras entidades</a:t>
            </a:r>
            <a:r>
              <a:rPr lang="pt-PT" sz="1400" b="1" i="0" baseline="0" dirty="0" smtClean="0"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pt-PT" sz="1400" b="1" dirty="0">
              <a:effectLst/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11720126655892089"/>
          <c:y val="1.70394036208732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effectLst/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30601546421938985"/>
          <c:y val="0.25941637642467036"/>
          <c:w val="0.66456948754622147"/>
          <c:h val="0.5681554838797110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Grafico_Mar!$R$6</c:f>
              <c:strCache>
                <c:ptCount val="1"/>
                <c:pt idx="0">
                  <c:v>Entidades SICC</c:v>
                </c:pt>
              </c:strCache>
            </c:strRef>
          </c:tx>
          <c:spPr>
            <a:solidFill>
              <a:srgbClr val="0099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Grafico_Mar!$S$5:$W$5</c:f>
              <c:strCache>
                <c:ptCount val="5"/>
                <c:pt idx="0">
                  <c:v>Reporte completo</c:v>
                </c:pt>
                <c:pt idx="1">
                  <c:v>Reporte com erros</c:v>
                </c:pt>
                <c:pt idx="2">
                  <c:v>Apenas CPLC</c:v>
                </c:pt>
                <c:pt idx="3">
                  <c:v>Não enviaram informação</c:v>
                </c:pt>
                <c:pt idx="4">
                  <c:v>TOTAL</c:v>
                </c:pt>
              </c:strCache>
            </c:strRef>
          </c:cat>
          <c:val>
            <c:numRef>
              <c:f>Grafico_Mar!$S$6:$W$6</c:f>
              <c:numCache>
                <c:formatCode>General</c:formatCode>
                <c:ptCount val="5"/>
                <c:pt idx="0">
                  <c:v>25</c:v>
                </c:pt>
                <c:pt idx="1">
                  <c:v>6</c:v>
                </c:pt>
                <c:pt idx="2">
                  <c:v>7</c:v>
                </c:pt>
                <c:pt idx="3">
                  <c:v>10</c:v>
                </c:pt>
                <c:pt idx="4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CF-4FB7-B4B2-07DF52250923}"/>
            </c:ext>
          </c:extLst>
        </c:ser>
        <c:ser>
          <c:idx val="1"/>
          <c:order val="1"/>
          <c:tx>
            <c:strRef>
              <c:f>Grafico_Mar!$R$7</c:f>
              <c:strCache>
                <c:ptCount val="1"/>
                <c:pt idx="0">
                  <c:v>Outras Entidades do perímetro SNS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Grafico_Mar!$S$5:$W$5</c:f>
              <c:strCache>
                <c:ptCount val="5"/>
                <c:pt idx="0">
                  <c:v>Reporte completo</c:v>
                </c:pt>
                <c:pt idx="1">
                  <c:v>Reporte com erros</c:v>
                </c:pt>
                <c:pt idx="2">
                  <c:v>Apenas CPLC</c:v>
                </c:pt>
                <c:pt idx="3">
                  <c:v>Não enviaram informação</c:v>
                </c:pt>
                <c:pt idx="4">
                  <c:v>TOTAL</c:v>
                </c:pt>
              </c:strCache>
            </c:strRef>
          </c:cat>
          <c:val>
            <c:numRef>
              <c:f>Grafico_Mar!$S$7:$W$7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ECF-4FB7-B4B2-07DF52250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axId val="528587840"/>
        <c:axId val="528585120"/>
      </c:barChart>
      <c:catAx>
        <c:axId val="528587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28585120"/>
        <c:crosses val="autoZero"/>
        <c:auto val="1"/>
        <c:lblAlgn val="ctr"/>
        <c:lblOffset val="100"/>
        <c:noMultiLvlLbl val="0"/>
      </c:catAx>
      <c:valAx>
        <c:axId val="528585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2858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solidFill>
        <a:srgbClr val="009999"/>
      </a:solidFill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25A9-9C3C-4F8F-B426-9447A5A4DB9C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A9DC-9D0F-410F-94C7-A406B411CB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345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439752-3EEC-4503-BF29-65654B1E01D8}" type="datetime1">
              <a:rPr lang="pt-PT" smtClean="0"/>
              <a:t>29/06/2018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5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Ao longo </a:t>
            </a:r>
            <a:r>
              <a:rPr lang="pt-PT" dirty="0" smtClean="0"/>
              <a:t>de todo o processo de migração</a:t>
            </a:r>
            <a:r>
              <a:rPr lang="pt-PT" baseline="0" dirty="0" smtClean="0"/>
              <a:t> </a:t>
            </a:r>
            <a:r>
              <a:rPr lang="pt-PT" dirty="0" smtClean="0"/>
              <a:t>têm </a:t>
            </a:r>
            <a:r>
              <a:rPr lang="pt-PT" dirty="0"/>
              <a:t>ao dispor duas formas de apoio – o serviço de suporte do SICC,</a:t>
            </a:r>
            <a:r>
              <a:rPr lang="pt-PT" baseline="0" dirty="0"/>
              <a:t> disponível através da abertura de tickets para o </a:t>
            </a:r>
            <a:r>
              <a:rPr lang="pt-PT" baseline="0" dirty="0" err="1"/>
              <a:t>easyvista</a:t>
            </a:r>
            <a:r>
              <a:rPr lang="pt-PT" baseline="0" dirty="0"/>
              <a:t> e a página de </a:t>
            </a:r>
            <a:r>
              <a:rPr lang="pt-PT" baseline="0" dirty="0" smtClean="0"/>
              <a:t>documentação </a:t>
            </a:r>
            <a:r>
              <a:rPr lang="pt-PT" baseline="0" dirty="0"/>
              <a:t>SICC SNC-AP onde estão detalhadamente descritos todos os processos a efetuar aquando o trabalho no sistema.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BA9DC-9D0F-410F-94C7-A406B411CB0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3905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BA9DC-9D0F-410F-94C7-A406B411CB0A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072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BA9DC-9D0F-410F-94C7-A406B411CB0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48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Descrever brevemente o que é o SICC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BA9DC-9D0F-410F-94C7-A406B411CB0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713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SICC SNC-AP está neste momento a</a:t>
            </a:r>
            <a:r>
              <a:rPr lang="pt-PT" baseline="0" dirty="0"/>
              <a:t> ser utilizado nestas instituições  - perfazendo um total de 90% do perímetro do SNS. </a:t>
            </a:r>
          </a:p>
          <a:p>
            <a:r>
              <a:rPr lang="pt-PT" baseline="0" dirty="0"/>
              <a:t>A negrito destacam-se as últimas entidades que migraram para o SICC SNC-AP</a:t>
            </a:r>
          </a:p>
          <a:p>
            <a:r>
              <a:rPr lang="pt-PT" baseline="0" dirty="0"/>
              <a:t>A cinzento apresentam-se as 3 entidades que migraram mas ainda não efetuaram registos na aplicação.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BA9DC-9D0F-410F-94C7-A406B411CB0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328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Apenas </a:t>
            </a:r>
            <a:r>
              <a:rPr lang="pt-PT" baseline="0" dirty="0" smtClean="0"/>
              <a:t>no </a:t>
            </a:r>
            <a:r>
              <a:rPr lang="pt-PT" baseline="0" dirty="0"/>
              <a:t>mês de março, foram criados cerca de 573 mil documentos por todas as instituições </a:t>
            </a:r>
            <a:r>
              <a:rPr lang="pt-PT" baseline="0" dirty="0" smtClean="0"/>
              <a:t>SICC das </a:t>
            </a:r>
            <a:r>
              <a:rPr lang="pt-PT" baseline="0" dirty="0"/>
              <a:t>quais se destacam </a:t>
            </a:r>
            <a:r>
              <a:rPr lang="pt-PT" baseline="0" dirty="0" smtClean="0"/>
              <a:t>estas 10 (mostrar tabela). É de notar que destas 10 entidades 4 </a:t>
            </a:r>
            <a:r>
              <a:rPr lang="pt-PT" baseline="0" dirty="0"/>
              <a:t>são as que migraram no passado mês de dezembro! </a:t>
            </a:r>
          </a:p>
          <a:p>
            <a:r>
              <a:rPr lang="pt-PT" baseline="0" dirty="0"/>
              <a:t>A nível de reporte de informação à ACSS, verificou-se que </a:t>
            </a:r>
            <a:r>
              <a:rPr lang="pt-PT" baseline="0" dirty="0" smtClean="0"/>
              <a:t>das 48 entidades SICC, 25 entidades reportaram a informação via ficheiros S3CP.  Algumas apenas reportaram o CPLC e outros  reportaram informação com erros. </a:t>
            </a:r>
          </a:p>
          <a:p>
            <a:r>
              <a:rPr lang="pt-PT" baseline="0" dirty="0" smtClean="0"/>
              <a:t>De notar, que das 5 entidades que não utilizam SICC, nenhuma reportou a informação económico-financeira via ficheiros S3CP.</a:t>
            </a:r>
            <a:endParaRPr lang="pt-PT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BA9DC-9D0F-410F-94C7-A406B411CB0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97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Neste</a:t>
            </a:r>
            <a:r>
              <a:rPr lang="pt-PT" baseline="0" dirty="0"/>
              <a:t> momento, o projeto encontra-se numa fase de encerramento de Contas POCMS sendo que a próxima será a de cumprimento do despacho 2218/2018.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BA9DC-9D0F-410F-94C7-A406B411CB0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13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Este despacho indica</a:t>
            </a:r>
            <a:r>
              <a:rPr lang="pt-PT" baseline="0" dirty="0"/>
              <a:t> que a 1 de janeiro de 2019 todas as instituições ligadas direta ou indiretamente ao sector da saúde devem estar a trabalhar com o SICC SNC-AP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BA9DC-9D0F-410F-94C7-A406B411CB0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38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que isso aconteça, elaboramos o seguinte </a:t>
            </a:r>
            <a:r>
              <a:rPr lang="pt-PT" i="1" dirty="0" err="1"/>
              <a:t>roadmap</a:t>
            </a:r>
            <a:r>
              <a:rPr lang="pt-PT" dirty="0"/>
              <a:t> que visa já </a:t>
            </a:r>
            <a:r>
              <a:rPr lang="pt-PT" dirty="0" smtClean="0"/>
              <a:t>uma </a:t>
            </a:r>
            <a:r>
              <a:rPr lang="pt-PT" dirty="0"/>
              <a:t>ação de formação nos dias 18 e 19 de junho. </a:t>
            </a:r>
          </a:p>
          <a:p>
            <a:r>
              <a:rPr lang="pt-PT" dirty="0"/>
              <a:t>Depois a SPMS irá facultar o </a:t>
            </a:r>
            <a:r>
              <a:rPr lang="pt-PT" dirty="0" smtClean="0"/>
              <a:t>sistema teste  bem</a:t>
            </a:r>
            <a:r>
              <a:rPr lang="pt-PT" baseline="0" dirty="0" smtClean="0"/>
              <a:t> como </a:t>
            </a:r>
            <a:r>
              <a:rPr lang="pt-PT" dirty="0" smtClean="0"/>
              <a:t>os layouts</a:t>
            </a:r>
            <a:r>
              <a:rPr lang="pt-PT" baseline="0" dirty="0" smtClean="0"/>
              <a:t> para a integração da informação no SICC, como os clientes, fornecedores, plano de contas etc. Após o carregamento dos dados a instituição deve terminar a parametrização do sistema até o dia X. e deve iniciar os registos contabilísticos até o dia Y.</a:t>
            </a:r>
          </a:p>
          <a:p>
            <a:r>
              <a:rPr lang="pt-PT" baseline="0" dirty="0" smtClean="0"/>
              <a:t>Mais para o final, numa data a confirmar será realizada uma formação em contexto de trabalho e por fim a migração final.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BA9DC-9D0F-410F-94C7-A406B411CB0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1460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Será</a:t>
            </a:r>
            <a:r>
              <a:rPr lang="pt-PT" baseline="0" dirty="0" smtClean="0"/>
              <a:t> disponibilizada uma CHECKLIST onde estarão descritos sequencialmente todas as tarefas inerentes à parametrização do sistema e aos registos contabilísticos do </a:t>
            </a:r>
            <a:r>
              <a:rPr lang="pt-PT" i="1" baseline="0" dirty="0" err="1" smtClean="0"/>
              <a:t>roadmap</a:t>
            </a:r>
            <a:r>
              <a:rPr lang="pt-PT" baseline="0" dirty="0" smtClean="0"/>
              <a:t>. A realização da </a:t>
            </a:r>
            <a:r>
              <a:rPr lang="pt-PT" baseline="0" dirty="0" err="1" smtClean="0"/>
              <a:t>checklist</a:t>
            </a:r>
            <a:r>
              <a:rPr lang="pt-PT" baseline="0" dirty="0" smtClean="0"/>
              <a:t> irá garantir que o sistema fique bem parametrizado e pronto para dar início ao trabalho no SICC.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BA9DC-9D0F-410F-94C7-A406B411CB0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38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5F9-3CE5-4B81-9199-63BE732452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974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5F9-3CE5-4B81-9199-63BE732452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4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5F9-3CE5-4B81-9199-63BE732452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11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789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ulo_Mais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360000" cy="360000"/>
          </a:xfrm>
          <a:prstGeom prst="rect">
            <a:avLst/>
          </a:prstGeom>
        </p:spPr>
        <p:txBody>
          <a:bodyPr lIns="36000" tIns="36000" rIns="36000" bIns="36000"/>
          <a:lstStyle>
            <a:lvl1pPr algn="r">
              <a:defRPr sz="675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2541492B-3C9D-4956-BFFA-91BD210BDEFF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" y="6"/>
            <a:ext cx="9144000" cy="4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06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53">
          <p15:clr>
            <a:srgbClr val="FBAE40"/>
          </p15:clr>
        </p15:guide>
        <p15:guide id="2" pos="4167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300">
          <p15:clr>
            <a:srgbClr val="FBAE40"/>
          </p15:clr>
        </p15:guide>
        <p15:guide id="5" orient="horz" pos="527">
          <p15:clr>
            <a:srgbClr val="FBAE40"/>
          </p15:clr>
        </p15:guide>
        <p15:guide id="6" orient="horz" pos="572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capa">
    <p:bg>
      <p:bgPr>
        <a:gradFill>
          <a:gsLst>
            <a:gs pos="0">
              <a:schemeClr val="bg1"/>
            </a:gs>
            <a:gs pos="99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221088"/>
            <a:ext cx="2578677" cy="475306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4095235" y="3114017"/>
            <a:ext cx="953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Obrigado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2663788" y="2564904"/>
            <a:ext cx="3816424" cy="42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anose="020B0604020202020204" pitchFamily="34" charset="0"/>
              </a:rPr>
              <a:t>A solução está na partilha!</a:t>
            </a:r>
          </a:p>
        </p:txBody>
      </p:sp>
    </p:spTree>
    <p:extLst>
      <p:ext uri="{BB962C8B-B14F-4D97-AF65-F5344CB8AC3E}">
        <p14:creationId xmlns:p14="http://schemas.microsoft.com/office/powerpoint/2010/main" val="3365618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5F9-3CE5-4B81-9199-63BE732452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28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5F9-3CE5-4B81-9199-63BE732452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30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5F9-3CE5-4B81-9199-63BE732452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91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5F9-3CE5-4B81-9199-63BE732452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394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5F9-3CE5-4B81-9199-63BE732452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466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5F9-3CE5-4B81-9199-63BE732452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4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5F9-3CE5-4B81-9199-63BE732452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639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5F9-3CE5-4B81-9199-63BE732452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737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F5F9-3CE5-4B81-9199-63BE732452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3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hyperlink" Target="https://spmssicc.github.io/pages" TargetMode="External"/><Relationship Id="rId4" Type="http://schemas.openxmlformats.org/officeDocument/2006/relationships/hyperlink" Target="mailto:servicedesk@spms.min-sa&#250;de.p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140843" y="3158971"/>
            <a:ext cx="2862319" cy="3171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pt-PT" sz="1051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60280" y="3051000"/>
            <a:ext cx="4023447" cy="756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SNC-AP</a:t>
            </a:r>
            <a:r>
              <a:rPr lang="pt-PT" sz="2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pt-PT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para entidades de saúde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40843" y="3807000"/>
            <a:ext cx="2862319" cy="378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sz="105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Sexta-Feira, 25 de Maio de 2018</a:t>
            </a:r>
          </a:p>
        </p:txBody>
      </p:sp>
    </p:spTree>
    <p:extLst>
      <p:ext uri="{BB962C8B-B14F-4D97-AF65-F5344CB8AC3E}">
        <p14:creationId xmlns:p14="http://schemas.microsoft.com/office/powerpoint/2010/main" val="37735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681"/>
          <a:stretch/>
        </p:blipFill>
        <p:spPr>
          <a:xfrm>
            <a:off x="84670" y="587450"/>
            <a:ext cx="1711587" cy="484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6257" y="773325"/>
            <a:ext cx="116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Suporte: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971" y="1142658"/>
            <a:ext cx="8639028" cy="1024810"/>
          </a:xfrm>
          <a:prstGeom prst="rect">
            <a:avLst/>
          </a:prstGeom>
          <a:solidFill>
            <a:srgbClr val="EDEDED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Abertura de </a:t>
            </a:r>
            <a:r>
              <a:rPr lang="pt-PT" sz="1600" b="1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Tickets</a:t>
            </a:r>
            <a:r>
              <a:rPr lang="pt-PT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para </a:t>
            </a:r>
            <a:r>
              <a:rPr lang="pt-PT" sz="1600" b="1" i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EasyVista</a:t>
            </a:r>
            <a:r>
              <a:rPr lang="pt-PT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através de:</a:t>
            </a:r>
          </a:p>
          <a:p>
            <a:endParaRPr lang="pt-PT" sz="1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Envio de email para </a:t>
            </a:r>
            <a:r>
              <a:rPr lang="pt-PT" sz="1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servicedesk@spms.min-saude.pt</a:t>
            </a:r>
            <a:r>
              <a:rPr lang="pt-PT" sz="1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pt-PT" sz="1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Abertura de um </a:t>
            </a:r>
            <a:r>
              <a:rPr lang="pt-PT" sz="1400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ticket</a:t>
            </a:r>
            <a:r>
              <a:rPr lang="pt-PT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direto na aplicação do </a:t>
            </a:r>
            <a:r>
              <a:rPr lang="pt-PT" sz="1400" i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EasyVista</a:t>
            </a:r>
            <a:r>
              <a:rPr lang="pt-PT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para o projeto SICC.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971" y="2302590"/>
            <a:ext cx="8639028" cy="491411"/>
          </a:xfrm>
          <a:prstGeom prst="rect">
            <a:avLst/>
          </a:prstGeom>
          <a:solidFill>
            <a:srgbClr val="EDEDED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Consulta da </a:t>
            </a:r>
            <a:r>
              <a:rPr lang="pt-PT" sz="1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Página de Documentação </a:t>
            </a:r>
            <a:r>
              <a:rPr lang="pt-PT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 SICC SNC-AP: </a:t>
            </a:r>
            <a:r>
              <a:rPr lang="pt-PT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https://spmssicc.github.io/pages</a:t>
            </a:r>
            <a:endParaRPr lang="pt-PT" sz="1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10</a:t>
            </a:fld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40" y="3092098"/>
            <a:ext cx="7144690" cy="3649230"/>
          </a:xfrm>
          <a:prstGeom prst="rect">
            <a:avLst/>
          </a:prstGeom>
          <a:ln w="76200">
            <a:solidFill>
              <a:srgbClr val="006666"/>
            </a:solidFill>
          </a:ln>
        </p:spPr>
      </p:pic>
    </p:spTree>
    <p:extLst>
      <p:ext uri="{BB962C8B-B14F-4D97-AF65-F5344CB8AC3E}">
        <p14:creationId xmlns:p14="http://schemas.microsoft.com/office/powerpoint/2010/main" val="20040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681"/>
          <a:stretch/>
        </p:blipFill>
        <p:spPr>
          <a:xfrm>
            <a:off x="84670" y="587450"/>
            <a:ext cx="1711587" cy="484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6257" y="787356"/>
            <a:ext cx="598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Registos Contabilísticos:</a:t>
            </a:r>
          </a:p>
        </p:txBody>
      </p:sp>
      <p:cxnSp>
        <p:nvCxnSpPr>
          <p:cNvPr id="76" name="Elbow Connector 75"/>
          <p:cNvCxnSpPr>
            <a:stCxn id="12" idx="2"/>
            <a:endCxn id="68" idx="1"/>
          </p:cNvCxnSpPr>
          <p:nvPr/>
        </p:nvCxnSpPr>
        <p:spPr>
          <a:xfrm rot="16200000" flipH="1">
            <a:off x="4016513" y="1867594"/>
            <a:ext cx="817917" cy="738310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8" idx="3"/>
            <a:endCxn id="13" idx="2"/>
          </p:cNvCxnSpPr>
          <p:nvPr/>
        </p:nvCxnSpPr>
        <p:spPr>
          <a:xfrm flipV="1">
            <a:off x="5624360" y="1827790"/>
            <a:ext cx="781650" cy="817918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70443" y="1281692"/>
            <a:ext cx="7803115" cy="3028541"/>
            <a:chOff x="670442" y="1281692"/>
            <a:chExt cx="7803115" cy="3028541"/>
          </a:xfrm>
        </p:grpSpPr>
        <p:grpSp>
          <p:nvGrpSpPr>
            <p:cNvPr id="87" name="Group 86"/>
            <p:cNvGrpSpPr/>
            <p:nvPr/>
          </p:nvGrpSpPr>
          <p:grpSpPr>
            <a:xfrm>
              <a:off x="670443" y="1281692"/>
              <a:ext cx="7803114" cy="1607422"/>
              <a:chOff x="173024" y="1310876"/>
              <a:chExt cx="7803114" cy="16074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73024" y="1310876"/>
                <a:ext cx="7803114" cy="1607422"/>
                <a:chOff x="173567" y="1282700"/>
                <a:chExt cx="7803114" cy="1607422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245532" y="1282700"/>
                  <a:ext cx="7731149" cy="1607421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 rot="16200000">
                  <a:off x="-287244" y="1743512"/>
                  <a:ext cx="1607421" cy="685800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Ciclo da Despesa</a:t>
                  </a:r>
                </a:p>
              </p:txBody>
            </p:sp>
            <p:sp>
              <p:nvSpPr>
                <p:cNvPr id="10" name="Pentagon 9"/>
                <p:cNvSpPr/>
                <p:nvPr/>
              </p:nvSpPr>
              <p:spPr>
                <a:xfrm>
                  <a:off x="1075268" y="1430867"/>
                  <a:ext cx="931332" cy="397933"/>
                </a:xfrm>
                <a:prstGeom prst="homePlat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000" b="1" dirty="0">
                      <a:solidFill>
                        <a:schemeClr val="bg1"/>
                      </a:solidFill>
                    </a:rPr>
                    <a:t>Cabimento (CB)  </a:t>
                  </a:r>
                </a:p>
              </p:txBody>
            </p:sp>
            <p:sp>
              <p:nvSpPr>
                <p:cNvPr id="11" name="Chevron 10"/>
                <p:cNvSpPr/>
                <p:nvPr/>
              </p:nvSpPr>
              <p:spPr>
                <a:xfrm>
                  <a:off x="1834357" y="1430866"/>
                  <a:ext cx="1329267" cy="397933"/>
                </a:xfrm>
                <a:prstGeom prst="chevron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000" b="1" dirty="0">
                      <a:solidFill>
                        <a:schemeClr val="bg1"/>
                      </a:solidFill>
                    </a:rPr>
                    <a:t>Compromisso</a:t>
                  </a:r>
                </a:p>
                <a:p>
                  <a:pPr algn="ctr"/>
                  <a:r>
                    <a:rPr lang="pt-PT" sz="1000" b="1" dirty="0">
                      <a:solidFill>
                        <a:schemeClr val="bg1"/>
                      </a:solidFill>
                    </a:rPr>
                    <a:t>(CM)  </a:t>
                  </a:r>
                </a:p>
              </p:txBody>
            </p:sp>
            <p:sp>
              <p:nvSpPr>
                <p:cNvPr id="12" name="Chevron 11"/>
                <p:cNvSpPr/>
                <p:nvPr/>
              </p:nvSpPr>
              <p:spPr>
                <a:xfrm>
                  <a:off x="2994289" y="1430866"/>
                  <a:ext cx="1329267" cy="397933"/>
                </a:xfrm>
                <a:prstGeom prst="chevron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pt-PT" sz="1000" b="1" dirty="0">
                      <a:solidFill>
                        <a:schemeClr val="bg1"/>
                      </a:solidFill>
                    </a:rPr>
                    <a:t>Compromisso</a:t>
                  </a:r>
                </a:p>
                <a:p>
                  <a:pPr algn="ctr"/>
                  <a:r>
                    <a:rPr lang="pt-PT" sz="1000" b="1" dirty="0">
                      <a:solidFill>
                        <a:schemeClr val="bg1"/>
                      </a:solidFill>
                    </a:rPr>
                    <a:t>Assumido(CP)  </a:t>
                  </a:r>
                </a:p>
              </p:txBody>
            </p:sp>
            <p:sp>
              <p:nvSpPr>
                <p:cNvPr id="13" name="Chevron 12"/>
                <p:cNvSpPr/>
                <p:nvPr/>
              </p:nvSpPr>
              <p:spPr>
                <a:xfrm>
                  <a:off x="5304427" y="1430865"/>
                  <a:ext cx="1408379" cy="397933"/>
                </a:xfrm>
                <a:prstGeom prst="chevron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pt-PT" sz="1000" b="1" dirty="0">
                      <a:solidFill>
                        <a:schemeClr val="bg1"/>
                      </a:solidFill>
                    </a:rPr>
                    <a:t>Autorização Pagamento(AP)  </a:t>
                  </a:r>
                </a:p>
              </p:txBody>
            </p:sp>
            <p:sp>
              <p:nvSpPr>
                <p:cNvPr id="14" name="Chevron 13"/>
                <p:cNvSpPr/>
                <p:nvPr/>
              </p:nvSpPr>
              <p:spPr>
                <a:xfrm>
                  <a:off x="6541820" y="1430865"/>
                  <a:ext cx="1327947" cy="397933"/>
                </a:xfrm>
                <a:prstGeom prst="chevron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000" b="1" dirty="0">
                      <a:solidFill>
                        <a:schemeClr val="bg1"/>
                      </a:solidFill>
                    </a:rPr>
                    <a:t>Pagamento (PG)  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1976829" y="2213106"/>
                  <a:ext cx="829734" cy="31250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066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900" dirty="0">
                      <a:solidFill>
                        <a:schemeClr val="tx1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Alterações</a:t>
                  </a:r>
                </a:p>
              </p:txBody>
            </p:sp>
            <p:sp>
              <p:nvSpPr>
                <p:cNvPr id="17" name="Chevron 16"/>
                <p:cNvSpPr/>
                <p:nvPr/>
              </p:nvSpPr>
              <p:spPr>
                <a:xfrm>
                  <a:off x="4147466" y="1430865"/>
                  <a:ext cx="1329267" cy="397933"/>
                </a:xfrm>
                <a:prstGeom prst="chevron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pt-PT" sz="1000" b="1" dirty="0">
                      <a:solidFill>
                        <a:schemeClr val="bg1"/>
                      </a:solidFill>
                    </a:rPr>
                    <a:t>Processado Conferido(P2)  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3959739" y="1992963"/>
                  <a:ext cx="1507127" cy="312509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066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900" dirty="0">
                      <a:solidFill>
                        <a:schemeClr val="tx1"/>
                      </a:solidFill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Processado em Conferência (P1)</a:t>
                  </a:r>
                </a:p>
              </p:txBody>
            </p:sp>
            <p:cxnSp>
              <p:nvCxnSpPr>
                <p:cNvPr id="5" name="Elbow Connector 4"/>
                <p:cNvCxnSpPr>
                  <a:stCxn id="10" idx="2"/>
                  <a:endCxn id="15" idx="1"/>
                </p:cNvCxnSpPr>
                <p:nvPr/>
              </p:nvCxnSpPr>
              <p:spPr>
                <a:xfrm rot="16200000" flipH="1">
                  <a:off x="1438860" y="1831391"/>
                  <a:ext cx="540560" cy="535378"/>
                </a:xfrm>
                <a:prstGeom prst="bentConnector2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Elbow Connector 25"/>
                <p:cNvCxnSpPr>
                  <a:stCxn id="12" idx="2"/>
                  <a:endCxn id="15" idx="3"/>
                </p:cNvCxnSpPr>
                <p:nvPr/>
              </p:nvCxnSpPr>
              <p:spPr>
                <a:xfrm rot="5400000">
                  <a:off x="2912721" y="1722641"/>
                  <a:ext cx="540561" cy="752876"/>
                </a:xfrm>
                <a:prstGeom prst="bentConnector2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11" idx="2"/>
                  <a:endCxn id="15" idx="0"/>
                </p:cNvCxnSpPr>
                <p:nvPr/>
              </p:nvCxnSpPr>
              <p:spPr>
                <a:xfrm flipH="1">
                  <a:off x="2391696" y="1828799"/>
                  <a:ext cx="7811" cy="384307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lbow Connector 32"/>
                <p:cNvCxnSpPr>
                  <a:stCxn id="12" idx="2"/>
                  <a:endCxn id="18" idx="1"/>
                </p:cNvCxnSpPr>
                <p:nvPr/>
              </p:nvCxnSpPr>
              <p:spPr>
                <a:xfrm rot="16200000" flipH="1">
                  <a:off x="3599380" y="1788858"/>
                  <a:ext cx="320419" cy="400300"/>
                </a:xfrm>
                <a:prstGeom prst="bentConnector2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>
                  <a:stCxn id="18" idx="0"/>
                  <a:endCxn id="17" idx="2"/>
                </p:cNvCxnSpPr>
                <p:nvPr/>
              </p:nvCxnSpPr>
              <p:spPr>
                <a:xfrm flipH="1" flipV="1">
                  <a:off x="4712616" y="1828798"/>
                  <a:ext cx="687" cy="164165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Pentagon 67"/>
                <p:cNvSpPr/>
                <p:nvPr/>
              </p:nvSpPr>
              <p:spPr>
                <a:xfrm>
                  <a:off x="4297749" y="2459660"/>
                  <a:ext cx="829734" cy="374112"/>
                </a:xfrm>
                <a:prstGeom prst="homePlat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000" b="1" dirty="0">
                      <a:solidFill>
                        <a:schemeClr val="bg1"/>
                      </a:solidFill>
                    </a:rPr>
                    <a:t>Notas de Crédito</a:t>
                  </a:r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6449675" y="2175328"/>
                <a:ext cx="829734" cy="312508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00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900" dirty="0">
                    <a:solidFill>
                      <a:schemeClr val="tx1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Anulações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70442" y="3043639"/>
              <a:ext cx="5527387" cy="1266594"/>
              <a:chOff x="273916" y="3107962"/>
              <a:chExt cx="5527387" cy="1266594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3916" y="3107962"/>
                <a:ext cx="5527387" cy="1266594"/>
                <a:chOff x="173023" y="3345664"/>
                <a:chExt cx="5527387" cy="126659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73023" y="3345664"/>
                  <a:ext cx="5527387" cy="1266594"/>
                  <a:chOff x="173567" y="3048241"/>
                  <a:chExt cx="5527387" cy="1266594"/>
                </a:xfrm>
              </p:grpSpPr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245532" y="3048241"/>
                    <a:ext cx="5455422" cy="1266593"/>
                  </a:xfrm>
                  <a:prstGeom prst="roundRect">
                    <a:avLst/>
                  </a:prstGeom>
                  <a:no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9" name="Rounded Rectangle 18"/>
                  <p:cNvSpPr/>
                  <p:nvPr/>
                </p:nvSpPr>
                <p:spPr>
                  <a:xfrm rot="16200000">
                    <a:off x="-116830" y="3338638"/>
                    <a:ext cx="1266594" cy="685800"/>
                  </a:xfrm>
                  <a:prstGeom prst="round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Ciclo da Receita</a:t>
                    </a:r>
                  </a:p>
                </p:txBody>
              </p:sp>
              <p:sp>
                <p:nvSpPr>
                  <p:cNvPr id="20" name="Pentagon 19"/>
                  <p:cNvSpPr/>
                  <p:nvPr/>
                </p:nvSpPr>
                <p:spPr>
                  <a:xfrm>
                    <a:off x="1116157" y="3207786"/>
                    <a:ext cx="1060644" cy="397933"/>
                  </a:xfrm>
                  <a:prstGeom prst="homePlat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sz="1000" b="1" dirty="0">
                        <a:solidFill>
                          <a:schemeClr val="bg1"/>
                        </a:solidFill>
                      </a:rPr>
                      <a:t>Faturas Devedoras(FD)  </a:t>
                    </a:r>
                  </a:p>
                </p:txBody>
              </p:sp>
              <p:sp>
                <p:nvSpPr>
                  <p:cNvPr id="21" name="Chevron 20"/>
                  <p:cNvSpPr/>
                  <p:nvPr/>
                </p:nvSpPr>
                <p:spPr>
                  <a:xfrm>
                    <a:off x="2004558" y="3207785"/>
                    <a:ext cx="1329267" cy="397933"/>
                  </a:xfrm>
                  <a:prstGeom prst="chevron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sz="1000" b="1" dirty="0">
                        <a:solidFill>
                          <a:schemeClr val="bg1"/>
                        </a:solidFill>
                      </a:rPr>
                      <a:t>Guia de Receita (GR)</a:t>
                    </a:r>
                  </a:p>
                </p:txBody>
              </p:sp>
              <p:sp>
                <p:nvSpPr>
                  <p:cNvPr id="22" name="Chevron 21"/>
                  <p:cNvSpPr/>
                  <p:nvPr/>
                </p:nvSpPr>
                <p:spPr>
                  <a:xfrm>
                    <a:off x="3164490" y="3207785"/>
                    <a:ext cx="1168791" cy="397933"/>
                  </a:xfrm>
                  <a:prstGeom prst="chevron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sz="1000" b="1" dirty="0">
                        <a:solidFill>
                          <a:schemeClr val="bg1"/>
                        </a:solidFill>
                      </a:rPr>
                      <a:t>Cobrança (CO)</a:t>
                    </a: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1099223" y="3781608"/>
                    <a:ext cx="1060644" cy="374112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sz="1000" b="1" dirty="0">
                        <a:solidFill>
                          <a:schemeClr val="bg1"/>
                        </a:solidFill>
                      </a:rPr>
                      <a:t>Cobrança Duvidosa (CD)</a:t>
                    </a: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2239041" y="3781608"/>
                    <a:ext cx="1060644" cy="374112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sz="1000" b="1" dirty="0">
                        <a:solidFill>
                          <a:schemeClr val="bg1"/>
                        </a:solidFill>
                      </a:rPr>
                      <a:t>Cobrança Incobrável (CI)</a:t>
                    </a: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3363979" y="3781608"/>
                    <a:ext cx="1060644" cy="374112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pt-PT" sz="1000" b="1" dirty="0">
                        <a:solidFill>
                          <a:schemeClr val="bg1"/>
                        </a:solidFill>
                      </a:rPr>
                      <a:t>Crédito a Clientes (CC)</a:t>
                    </a:r>
                  </a:p>
                </p:txBody>
              </p:sp>
            </p:grpSp>
            <p:sp>
              <p:nvSpPr>
                <p:cNvPr id="75" name="Rectangle 74"/>
                <p:cNvSpPr/>
                <p:nvPr/>
              </p:nvSpPr>
              <p:spPr>
                <a:xfrm>
                  <a:off x="4500410" y="4072770"/>
                  <a:ext cx="1060644" cy="37411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000" b="1" dirty="0">
                      <a:solidFill>
                        <a:schemeClr val="bg1"/>
                      </a:solidFill>
                    </a:rPr>
                    <a:t>Outras Receitas (OR)</a:t>
                  </a:r>
                </a:p>
              </p:txBody>
            </p:sp>
          </p:grpSp>
          <p:sp>
            <p:nvSpPr>
              <p:cNvPr id="84" name="Rectangle 83"/>
              <p:cNvSpPr/>
              <p:nvPr/>
            </p:nvSpPr>
            <p:spPr>
              <a:xfrm>
                <a:off x="4614014" y="3335572"/>
                <a:ext cx="829734" cy="312508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00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900" dirty="0">
                    <a:solidFill>
                      <a:schemeClr val="tx1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Anulações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6293769" y="3053277"/>
              <a:ext cx="2166892" cy="1255912"/>
              <a:chOff x="6203692" y="3139893"/>
              <a:chExt cx="2166892" cy="1255912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6203692" y="3139893"/>
                <a:ext cx="2166892" cy="1255912"/>
                <a:chOff x="5863945" y="3118644"/>
                <a:chExt cx="2166892" cy="1255912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5983891" y="3118644"/>
                  <a:ext cx="2046946" cy="1255912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 rot="16200000">
                  <a:off x="5578889" y="3403700"/>
                  <a:ext cx="1255911" cy="685800"/>
                </a:xfrm>
                <a:prstGeom prst="roundRect">
                  <a:avLst/>
                </a:prstGeom>
                <a:solidFill>
                  <a:srgbClr val="FFFFFF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400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Outros Documentos</a:t>
                  </a:r>
                </a:p>
              </p:txBody>
            </p:sp>
          </p:grpSp>
          <p:sp>
            <p:nvSpPr>
              <p:cNvPr id="92" name="Rectangle 91"/>
              <p:cNvSpPr/>
              <p:nvPr/>
            </p:nvSpPr>
            <p:spPr>
              <a:xfrm>
                <a:off x="7001917" y="3325341"/>
                <a:ext cx="1237411" cy="37411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000" b="1" dirty="0">
                    <a:solidFill>
                      <a:schemeClr val="bg1"/>
                    </a:solidFill>
                  </a:rPr>
                  <a:t>Despesa de Fundos Alheios (DA)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001917" y="3818598"/>
                <a:ext cx="1237411" cy="37411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000" b="1" dirty="0">
                    <a:solidFill>
                      <a:schemeClr val="bg1"/>
                    </a:solidFill>
                  </a:rPr>
                  <a:t>Receita de Fundos Alheios (RA)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231517" y="4403379"/>
            <a:ext cx="8680967" cy="2294183"/>
            <a:chOff x="218842" y="4403379"/>
            <a:chExt cx="8680967" cy="2294183"/>
          </a:xfrm>
        </p:grpSpPr>
        <p:grpSp>
          <p:nvGrpSpPr>
            <p:cNvPr id="31" name="Group 30"/>
            <p:cNvGrpSpPr/>
            <p:nvPr/>
          </p:nvGrpSpPr>
          <p:grpSpPr>
            <a:xfrm>
              <a:off x="227300" y="4403379"/>
              <a:ext cx="4702656" cy="808440"/>
              <a:chOff x="227300" y="4403379"/>
              <a:chExt cx="4702656" cy="80844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300" y="4702940"/>
                <a:ext cx="4694198" cy="50887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227300" y="4403379"/>
                <a:ext cx="4702656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CB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059329" y="4403379"/>
              <a:ext cx="3840480" cy="1160882"/>
              <a:chOff x="5059329" y="4403379"/>
              <a:chExt cx="3840480" cy="1160882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9329" y="4702940"/>
                <a:ext cx="3840480" cy="861321"/>
              </a:xfrm>
              <a:prstGeom prst="rect">
                <a:avLst/>
              </a:prstGeom>
            </p:spPr>
          </p:pic>
          <p:sp>
            <p:nvSpPr>
              <p:cNvPr id="49" name="Rectangle 48"/>
              <p:cNvSpPr/>
              <p:nvPr/>
            </p:nvSpPr>
            <p:spPr>
              <a:xfrm>
                <a:off x="5059329" y="4403379"/>
                <a:ext cx="384048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PG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8842" y="5621285"/>
              <a:ext cx="4702657" cy="1076277"/>
              <a:chOff x="218842" y="5621285"/>
              <a:chExt cx="4702657" cy="1076277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842" y="5934465"/>
                <a:ext cx="4702657" cy="763097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218842" y="5621285"/>
                <a:ext cx="4702656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FD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059329" y="5625136"/>
              <a:ext cx="3840480" cy="958340"/>
              <a:chOff x="5059329" y="5625136"/>
              <a:chExt cx="3840480" cy="95834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9329" y="5938316"/>
                <a:ext cx="3840480" cy="645160"/>
              </a:xfrm>
              <a:prstGeom prst="rect">
                <a:avLst/>
              </a:prstGeom>
            </p:spPr>
          </p:pic>
          <p:sp>
            <p:nvSpPr>
              <p:cNvPr id="54" name="Rectangle 53"/>
              <p:cNvSpPr/>
              <p:nvPr/>
            </p:nvSpPr>
            <p:spPr>
              <a:xfrm>
                <a:off x="5059329" y="5625136"/>
                <a:ext cx="384048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CO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51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681"/>
          <a:stretch/>
        </p:blipFill>
        <p:spPr>
          <a:xfrm>
            <a:off x="84670" y="587450"/>
            <a:ext cx="1711587" cy="484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6257" y="795823"/>
            <a:ext cx="98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Mapas: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70" y="587450"/>
            <a:ext cx="2827884" cy="3657600"/>
          </a:xfrm>
          <a:prstGeom prst="rect">
            <a:avLst/>
          </a:prstGeom>
          <a:ln w="28575">
            <a:solidFill>
              <a:srgbClr val="00666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535" y="587450"/>
            <a:ext cx="2846068" cy="3657600"/>
          </a:xfrm>
          <a:prstGeom prst="rect">
            <a:avLst/>
          </a:prstGeom>
          <a:ln w="28575">
            <a:solidFill>
              <a:srgbClr val="00666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721" y="4402507"/>
            <a:ext cx="4969933" cy="2293139"/>
          </a:xfrm>
          <a:prstGeom prst="rect">
            <a:avLst/>
          </a:prstGeom>
          <a:ln w="28575">
            <a:solidFill>
              <a:srgbClr val="00666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239" y="3725174"/>
            <a:ext cx="3546409" cy="2743200"/>
          </a:xfrm>
          <a:prstGeom prst="rect">
            <a:avLst/>
          </a:prstGeom>
          <a:ln w="28575">
            <a:solidFill>
              <a:srgbClr val="00666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39574" y="1820345"/>
            <a:ext cx="1099761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PDF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79777" y="1818642"/>
            <a:ext cx="1099761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CSV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63817" y="2635595"/>
            <a:ext cx="1099761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575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90789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59415" y="1556792"/>
            <a:ext cx="2992505" cy="621936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pt-PT" sz="1800" b="1" dirty="0">
                <a:solidFill>
                  <a:srgbClr val="7F7F7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Explore documentação </a:t>
            </a:r>
          </a:p>
          <a:p>
            <a:pPr defTabSz="685800">
              <a:defRPr/>
            </a:pPr>
            <a:r>
              <a:rPr lang="pt-PT" sz="1800" b="1" dirty="0">
                <a:solidFill>
                  <a:srgbClr val="7F7F7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seu </a:t>
            </a:r>
            <a:r>
              <a:rPr lang="pt-PT" sz="1800" b="1" i="1" dirty="0" err="1">
                <a:solidFill>
                  <a:srgbClr val="7F7F7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smartphone</a:t>
            </a:r>
            <a:r>
              <a:rPr lang="pt-PT" sz="1800" b="1" dirty="0">
                <a:solidFill>
                  <a:srgbClr val="7F7F7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949788" y="2723320"/>
            <a:ext cx="3816424" cy="1411360"/>
            <a:chOff x="4949788" y="2420938"/>
            <a:chExt cx="3816424" cy="1411360"/>
          </a:xfrm>
        </p:grpSpPr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662" y="3356992"/>
              <a:ext cx="2578677" cy="475306"/>
            </a:xfrm>
            <a:prstGeom prst="rect">
              <a:avLst/>
            </a:prstGeom>
          </p:spPr>
        </p:pic>
        <p:sp>
          <p:nvSpPr>
            <p:cNvPr id="6" name="CaixaDeTexto 9"/>
            <p:cNvSpPr txBox="1"/>
            <p:nvPr/>
          </p:nvSpPr>
          <p:spPr>
            <a:xfrm>
              <a:off x="6381235" y="2931148"/>
              <a:ext cx="953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Arial" panose="020B0604020202020204" pitchFamily="34" charset="0"/>
                </a:rPr>
                <a:t>Obrigado</a:t>
              </a: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4949788" y="2420938"/>
              <a:ext cx="3816424" cy="422920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18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Arial" panose="020B0604020202020204" pitchFamily="34" charset="0"/>
                </a:rPr>
                <a:t>A solução está na partilha!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2052599"/>
            <a:ext cx="2752802" cy="27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2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1143000" y="857250"/>
            <a:chExt cx="6858000" cy="5143500"/>
          </a:xfrm>
        </p:grpSpPr>
        <p:sp>
          <p:nvSpPr>
            <p:cNvPr id="14" name="Rectangle 13"/>
            <p:cNvSpPr/>
            <p:nvPr/>
          </p:nvSpPr>
          <p:spPr>
            <a:xfrm>
              <a:off x="1143000" y="857250"/>
              <a:ext cx="6858000" cy="5143500"/>
            </a:xfrm>
            <a:prstGeom prst="rect">
              <a:avLst/>
            </a:prstGeom>
            <a:solidFill>
              <a:srgbClr val="636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351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1641232"/>
              <a:ext cx="6858000" cy="3623972"/>
            </a:xfrm>
            <a:prstGeom prst="rect">
              <a:avLst/>
            </a:prstGeom>
          </p:spPr>
        </p:pic>
      </p:grp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93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3</a:t>
            </a:fld>
            <a:endParaRPr lang="pt-PT" dirty="0"/>
          </a:p>
        </p:txBody>
      </p:sp>
      <p:grpSp>
        <p:nvGrpSpPr>
          <p:cNvPr id="4" name="Group 3"/>
          <p:cNvGrpSpPr/>
          <p:nvPr/>
        </p:nvGrpSpPr>
        <p:grpSpPr>
          <a:xfrm>
            <a:off x="66761" y="586388"/>
            <a:ext cx="4251014" cy="1445759"/>
            <a:chOff x="66761" y="586388"/>
            <a:chExt cx="4251014" cy="14457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412" t="30503"/>
            <a:stretch/>
          </p:blipFill>
          <p:spPr>
            <a:xfrm>
              <a:off x="406400" y="974627"/>
              <a:ext cx="3911375" cy="105752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1" y="586388"/>
              <a:ext cx="738378" cy="738378"/>
            </a:xfrm>
            <a:prstGeom prst="rect">
              <a:avLst/>
            </a:prstGeom>
          </p:spPr>
        </p:pic>
      </p:grpSp>
      <p:sp>
        <p:nvSpPr>
          <p:cNvPr id="10" name="Rounded Rectangle 9"/>
          <p:cNvSpPr/>
          <p:nvPr/>
        </p:nvSpPr>
        <p:spPr>
          <a:xfrm>
            <a:off x="304801" y="2210983"/>
            <a:ext cx="8467532" cy="1759438"/>
          </a:xfrm>
          <a:prstGeom prst="roundRect">
            <a:avLst/>
          </a:prstGeom>
          <a:solidFill>
            <a:srgbClr val="FBFBFB"/>
          </a:solidFill>
          <a:ln>
            <a:solidFill>
              <a:srgbClr val="00666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0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 QUE É?</a:t>
            </a:r>
          </a:p>
          <a:p>
            <a:endParaRPr lang="pt-PT" sz="900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pt-PT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É um </a:t>
            </a:r>
            <a:r>
              <a:rPr lang="pt-PT" sz="2000" b="1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Sistema de Informação Centralizado de Contabilidade e Gestão Financeira</a:t>
            </a:r>
            <a:r>
              <a:rPr lang="pt-PT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que visa a </a:t>
            </a:r>
            <a:r>
              <a:rPr lang="pt-PT" sz="2000" b="1" dirty="0">
                <a:solidFill>
                  <a:srgbClr val="E9670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recolha</a:t>
            </a:r>
            <a:r>
              <a:rPr lang="pt-PT" sz="2000" dirty="0">
                <a:solidFill>
                  <a:srgbClr val="E9670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pt-PT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pt-PT" sz="2000" b="1" dirty="0">
                <a:solidFill>
                  <a:srgbClr val="E9670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reporte</a:t>
            </a:r>
            <a:r>
              <a:rPr lang="pt-PT" sz="2000" dirty="0">
                <a:solidFill>
                  <a:srgbClr val="E9670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pt-PT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informação contabilística de acordo com o novo normativo contabilístico – </a:t>
            </a:r>
            <a:r>
              <a:rPr lang="pt-PT" sz="2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SNC-AP</a:t>
            </a:r>
            <a:r>
              <a:rPr lang="pt-PT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9316" y="4146066"/>
            <a:ext cx="8453017" cy="2429776"/>
          </a:xfrm>
          <a:prstGeom prst="roundRect">
            <a:avLst/>
          </a:prstGeom>
          <a:solidFill>
            <a:srgbClr val="FBFBFB"/>
          </a:solidFill>
          <a:ln>
            <a:solidFill>
              <a:srgbClr val="00666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0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PRINCIPAIS SERVIÇOS</a:t>
            </a:r>
          </a:p>
          <a:p>
            <a:endParaRPr lang="pt-PT" sz="2000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Recolha de Movimentos em SNC-AP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Gestão de Terceiros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Gestão de Tesouraria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Contabilidade Financeira | Orçamental | Analítica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000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Reporte de informação para o Sistema S3CP.  </a:t>
            </a:r>
          </a:p>
        </p:txBody>
      </p:sp>
    </p:spTree>
    <p:extLst>
      <p:ext uri="{BB962C8B-B14F-4D97-AF65-F5344CB8AC3E}">
        <p14:creationId xmlns:p14="http://schemas.microsoft.com/office/powerpoint/2010/main" val="8844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681"/>
          <a:stretch/>
        </p:blipFill>
        <p:spPr>
          <a:xfrm>
            <a:off x="0" y="508189"/>
            <a:ext cx="1711587" cy="484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1588" y="716934"/>
            <a:ext cx="197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QUEM UTILIZA?</a:t>
            </a:r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3" t="1881" r="23626" b="6020"/>
          <a:stretch/>
        </p:blipFill>
        <p:spPr bwMode="auto">
          <a:xfrm>
            <a:off x="6807200" y="1314274"/>
            <a:ext cx="1995579" cy="3852333"/>
          </a:xfrm>
          <a:prstGeom prst="rect">
            <a:avLst/>
          </a:prstGeom>
          <a:noFill/>
          <a:scene3d>
            <a:camera prst="orthographicFront">
              <a:rot lat="20616463" lon="21509227" rev="20400000"/>
            </a:camera>
            <a:lightRig rig="sunset" dir="t"/>
          </a:scene3d>
          <a:sp3d prstMaterial="dkEdge">
            <a:extrusionClr>
              <a:srgbClr val="EA681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4">
            <a:extLst>
              <a:ext uri="{FF2B5EF4-FFF2-40B4-BE49-F238E27FC236}">
                <a16:creationId xmlns="" xmlns:a16="http://schemas.microsoft.com/office/drawing/2014/main" id="{86173F96-6A86-421F-8224-5CD971480730}"/>
              </a:ext>
            </a:extLst>
          </p:cNvPr>
          <p:cNvGrpSpPr/>
          <p:nvPr/>
        </p:nvGrpSpPr>
        <p:grpSpPr>
          <a:xfrm>
            <a:off x="220099" y="1370680"/>
            <a:ext cx="2759376" cy="5010020"/>
            <a:chOff x="520695" y="995239"/>
            <a:chExt cx="2520954" cy="5817983"/>
          </a:xfrm>
        </p:grpSpPr>
        <p:sp>
          <p:nvSpPr>
            <p:cNvPr id="8" name="Rounded Rectangle 114">
              <a:extLst>
                <a:ext uri="{FF2B5EF4-FFF2-40B4-BE49-F238E27FC236}">
                  <a16:creationId xmlns="" xmlns:a16="http://schemas.microsoft.com/office/drawing/2014/main" id="{9BC7741C-FC66-42F0-B651-5FD8D878F9FE}"/>
                </a:ext>
              </a:extLst>
            </p:cNvPr>
            <p:cNvSpPr/>
            <p:nvPr/>
          </p:nvSpPr>
          <p:spPr>
            <a:xfrm>
              <a:off x="520695" y="5454164"/>
              <a:ext cx="2520000" cy="1359058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Alto Minho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Baixo Alentejo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Castelo Branco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Guarda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Litoral Alentejano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Norte Alentejano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Nordeste</a:t>
              </a:r>
            </a:p>
          </p:txBody>
        </p:sp>
        <p:sp>
          <p:nvSpPr>
            <p:cNvPr id="9" name="Rounded Rectangle 120">
              <a:extLst>
                <a:ext uri="{FF2B5EF4-FFF2-40B4-BE49-F238E27FC236}">
                  <a16:creationId xmlns="" xmlns:a16="http://schemas.microsoft.com/office/drawing/2014/main" id="{61F14824-B630-462A-AC36-519DD3889BDC}"/>
                </a:ext>
              </a:extLst>
            </p:cNvPr>
            <p:cNvSpPr/>
            <p:nvPr/>
          </p:nvSpPr>
          <p:spPr>
            <a:xfrm>
              <a:off x="521649" y="5195297"/>
              <a:ext cx="2520000" cy="254848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 Unidades Locais de Saúde</a:t>
              </a:r>
            </a:p>
          </p:txBody>
        </p:sp>
        <p:sp>
          <p:nvSpPr>
            <p:cNvPr id="10" name="Rectangle 115">
              <a:extLst>
                <a:ext uri="{FF2B5EF4-FFF2-40B4-BE49-F238E27FC236}">
                  <a16:creationId xmlns="" xmlns:a16="http://schemas.microsoft.com/office/drawing/2014/main" id="{B497F242-6952-4FAA-A46D-4A1FD5DD0414}"/>
                </a:ext>
              </a:extLst>
            </p:cNvPr>
            <p:cNvSpPr/>
            <p:nvPr/>
          </p:nvSpPr>
          <p:spPr>
            <a:xfrm>
              <a:off x="521649" y="1250085"/>
              <a:ext cx="2520000" cy="3591243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b="1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Algarve</a:t>
              </a:r>
              <a:endParaRPr lang="pt-PT" sz="1000" dirty="0">
                <a:solidFill>
                  <a:srgbClr val="4472C4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Baixo Vouga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b="1" dirty="0">
                  <a:solidFill>
                    <a:schemeClr val="accent3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Barreiro e Montijo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Cova da Beira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Entre Douro e Vouga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b="1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Leiria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b="1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Lisboa Central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b="1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Lisboa Ocidental</a:t>
              </a:r>
              <a:endParaRPr lang="pt-PT" sz="1000" dirty="0">
                <a:solidFill>
                  <a:srgbClr val="4472C4">
                    <a:lumMod val="75000"/>
                  </a:srgb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Médio Ave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Médio Tejo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Oeste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Porto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Póvoa do Varzim-Vila do Conde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Psiquiátrico de Lisboa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São João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b="1" dirty="0">
                  <a:solidFill>
                    <a:schemeClr val="accent3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Setúbal</a:t>
              </a:r>
              <a:endParaRPr lang="pt-PT" sz="1000" dirty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Tâmega e Sousa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Tondela-Viseu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Trás os Montes e Alto Douro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Vila Nova de Gaia/Espinho</a:t>
              </a:r>
            </a:p>
          </p:txBody>
        </p:sp>
        <p:sp>
          <p:nvSpPr>
            <p:cNvPr id="11" name="Rounded Rectangle 121">
              <a:extLst>
                <a:ext uri="{FF2B5EF4-FFF2-40B4-BE49-F238E27FC236}">
                  <a16:creationId xmlns="" xmlns:a16="http://schemas.microsoft.com/office/drawing/2014/main" id="{C5193104-1867-4445-B67A-95C73069C388}"/>
                </a:ext>
              </a:extLst>
            </p:cNvPr>
            <p:cNvSpPr/>
            <p:nvPr/>
          </p:nvSpPr>
          <p:spPr>
            <a:xfrm>
              <a:off x="521649" y="995239"/>
              <a:ext cx="2520000" cy="254848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19 Centros Hospitalares</a:t>
              </a:r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="" xmlns:a16="http://schemas.microsoft.com/office/drawing/2014/main" id="{4E7FB21E-6A86-49E5-9BB4-BA99D464CA71}"/>
              </a:ext>
            </a:extLst>
          </p:cNvPr>
          <p:cNvGrpSpPr/>
          <p:nvPr/>
        </p:nvGrpSpPr>
        <p:grpSpPr>
          <a:xfrm>
            <a:off x="3178629" y="1370680"/>
            <a:ext cx="3085267" cy="5010020"/>
            <a:chOff x="3204166" y="1746652"/>
            <a:chExt cx="2834642" cy="4537901"/>
          </a:xfrm>
        </p:grpSpPr>
        <p:sp>
          <p:nvSpPr>
            <p:cNvPr id="13" name="Rectangle 116">
              <a:extLst>
                <a:ext uri="{FF2B5EF4-FFF2-40B4-BE49-F238E27FC236}">
                  <a16:creationId xmlns="" xmlns:a16="http://schemas.microsoft.com/office/drawing/2014/main" id="{57F43A48-0E3F-4689-8229-CE4230BF561E}"/>
                </a:ext>
              </a:extLst>
            </p:cNvPr>
            <p:cNvSpPr/>
            <p:nvPr/>
          </p:nvSpPr>
          <p:spPr>
            <a:xfrm>
              <a:off x="3204168" y="3593198"/>
              <a:ext cx="2834639" cy="364349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numCol="2" rtlCol="0" anchor="ctr"/>
            <a:lstStyle/>
            <a:p>
              <a:pPr marL="171442" indent="-171442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Alentejo</a:t>
              </a:r>
            </a:p>
            <a:p>
              <a:pPr marL="171442" indent="-171442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Algarve</a:t>
              </a:r>
            </a:p>
            <a:p>
              <a:pPr marL="171442" indent="-171442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Centro</a:t>
              </a:r>
            </a:p>
            <a:p>
              <a:pPr marL="171442" indent="-171442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Norte</a:t>
              </a:r>
            </a:p>
          </p:txBody>
        </p:sp>
        <p:sp>
          <p:nvSpPr>
            <p:cNvPr id="14" name="Rounded Rectangle 118">
              <a:extLst>
                <a:ext uri="{FF2B5EF4-FFF2-40B4-BE49-F238E27FC236}">
                  <a16:creationId xmlns="" xmlns:a16="http://schemas.microsoft.com/office/drawing/2014/main" id="{8A00DA8C-F437-4A2B-9CFE-7307738C4BA4}"/>
                </a:ext>
              </a:extLst>
            </p:cNvPr>
            <p:cNvSpPr/>
            <p:nvPr/>
          </p:nvSpPr>
          <p:spPr>
            <a:xfrm>
              <a:off x="3204168" y="3394645"/>
              <a:ext cx="2834640" cy="198776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 Administrações Regionais de Saúde</a:t>
              </a:r>
            </a:p>
          </p:txBody>
        </p:sp>
        <p:sp>
          <p:nvSpPr>
            <p:cNvPr id="15" name="Rectangle 117">
              <a:extLst>
                <a:ext uri="{FF2B5EF4-FFF2-40B4-BE49-F238E27FC236}">
                  <a16:creationId xmlns="" xmlns:a16="http://schemas.microsoft.com/office/drawing/2014/main" id="{729F5894-BD10-4656-B822-72F67F4CD6BB}"/>
                </a:ext>
              </a:extLst>
            </p:cNvPr>
            <p:cNvSpPr/>
            <p:nvPr/>
          </p:nvSpPr>
          <p:spPr>
            <a:xfrm>
              <a:off x="3204168" y="1945427"/>
              <a:ext cx="2834640" cy="1389601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Magalhães Lemos - Porto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Santa Maria Maior – Barcelos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Figueira da Foz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Arcebispo João Crisóstomo – Cantanhede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Santarém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Francisco Zagalo – Ovar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Senhora da Oliveira – Guimarães 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b="1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Espírito Santo – Évora 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b="1" dirty="0">
                  <a:solidFill>
                    <a:schemeClr val="accent3">
                      <a:lumMod val="75000"/>
                    </a:scheme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Garcia da Orta</a:t>
              </a:r>
            </a:p>
          </p:txBody>
        </p:sp>
        <p:sp>
          <p:nvSpPr>
            <p:cNvPr id="16" name="Rounded Rectangle 119">
              <a:extLst>
                <a:ext uri="{FF2B5EF4-FFF2-40B4-BE49-F238E27FC236}">
                  <a16:creationId xmlns="" xmlns:a16="http://schemas.microsoft.com/office/drawing/2014/main" id="{A1D5B294-0A62-4D0D-A78F-B861DDCC8C5F}"/>
                </a:ext>
              </a:extLst>
            </p:cNvPr>
            <p:cNvSpPr/>
            <p:nvPr/>
          </p:nvSpPr>
          <p:spPr>
            <a:xfrm>
              <a:off x="3204168" y="1746652"/>
              <a:ext cx="2834640" cy="198776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 Hospitais</a:t>
              </a:r>
            </a:p>
          </p:txBody>
        </p:sp>
        <p:sp>
          <p:nvSpPr>
            <p:cNvPr id="17" name="Rounded Rectangle 122">
              <a:extLst>
                <a:ext uri="{FF2B5EF4-FFF2-40B4-BE49-F238E27FC236}">
                  <a16:creationId xmlns="" xmlns:a16="http://schemas.microsoft.com/office/drawing/2014/main" id="{C2DB23BD-F5BD-41AD-8B06-C35606334C5E}"/>
                </a:ext>
              </a:extLst>
            </p:cNvPr>
            <p:cNvSpPr/>
            <p:nvPr/>
          </p:nvSpPr>
          <p:spPr>
            <a:xfrm>
              <a:off x="3204168" y="5401055"/>
              <a:ext cx="2834638" cy="198776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 Outras entidades</a:t>
              </a:r>
            </a:p>
          </p:txBody>
        </p:sp>
        <p:sp>
          <p:nvSpPr>
            <p:cNvPr id="18" name="Rectangle 123">
              <a:extLst>
                <a:ext uri="{FF2B5EF4-FFF2-40B4-BE49-F238E27FC236}">
                  <a16:creationId xmlns="" xmlns:a16="http://schemas.microsoft.com/office/drawing/2014/main" id="{74E5BD17-919A-4F2B-95B9-FED7D90623DB}"/>
                </a:ext>
              </a:extLst>
            </p:cNvPr>
            <p:cNvSpPr/>
            <p:nvPr/>
          </p:nvSpPr>
          <p:spPr>
            <a:xfrm>
              <a:off x="3204166" y="5600553"/>
              <a:ext cx="2834639" cy="684000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Administração Central do Sistema de Saúde</a:t>
              </a:r>
            </a:p>
            <a:p>
              <a:pPr marL="171442" indent="-171442"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Centro de Medicina de Reabilitação Dr. Rovisco Pais</a:t>
              </a:r>
            </a:p>
          </p:txBody>
        </p:sp>
        <p:sp>
          <p:nvSpPr>
            <p:cNvPr id="19" name="Rounded Rectangle 124">
              <a:extLst>
                <a:ext uri="{FF2B5EF4-FFF2-40B4-BE49-F238E27FC236}">
                  <a16:creationId xmlns="" xmlns:a16="http://schemas.microsoft.com/office/drawing/2014/main" id="{2CEA8E0A-64BF-4CF6-99C3-0DA12BC41C21}"/>
                </a:ext>
              </a:extLst>
            </p:cNvPr>
            <p:cNvSpPr/>
            <p:nvPr/>
          </p:nvSpPr>
          <p:spPr>
            <a:xfrm>
              <a:off x="3204168" y="4020774"/>
              <a:ext cx="2834639" cy="198776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1200" b="1" dirty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 Institutos</a:t>
              </a:r>
            </a:p>
          </p:txBody>
        </p:sp>
        <p:sp>
          <p:nvSpPr>
            <p:cNvPr id="20" name="Rectangle 125">
              <a:extLst>
                <a:ext uri="{FF2B5EF4-FFF2-40B4-BE49-F238E27FC236}">
                  <a16:creationId xmlns="" xmlns:a16="http://schemas.microsoft.com/office/drawing/2014/main" id="{30B98B07-9AC8-49DE-96F9-F849583077D4}"/>
                </a:ext>
              </a:extLst>
            </p:cNvPr>
            <p:cNvSpPr/>
            <p:nvPr/>
          </p:nvSpPr>
          <p:spPr>
            <a:xfrm>
              <a:off x="3204167" y="4218622"/>
              <a:ext cx="2834639" cy="1124128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/>
            <a:lstStyle/>
            <a:p>
              <a:pPr marL="91438" indent="-91438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000" spc="-4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Português</a:t>
              </a: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de Oncologia – Lisboa</a:t>
              </a:r>
            </a:p>
            <a:p>
              <a:pPr marL="91438" indent="-91438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000" b="1" spc="-4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Português</a:t>
              </a:r>
              <a:r>
                <a:rPr lang="pt-PT" sz="1000" b="1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de Oncologia – Coimbra</a:t>
              </a:r>
            </a:p>
            <a:p>
              <a:pPr marL="91438" indent="-91438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000" b="1" spc="-4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Português</a:t>
              </a:r>
              <a:r>
                <a:rPr lang="pt-PT" sz="1000" b="1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de Oncologia – Porto</a:t>
              </a:r>
            </a:p>
            <a:p>
              <a:pPr marL="91438" indent="-91438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000" spc="-4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Português</a:t>
              </a: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do Sangue e Transplantação</a:t>
              </a:r>
            </a:p>
            <a:p>
              <a:pPr marL="91438" indent="-91438">
                <a:lnSpc>
                  <a:spcPts val="1600"/>
                </a:lnSpc>
                <a:buFont typeface="Wingdings" panose="05000000000000000000" pitchFamily="2" charset="2"/>
                <a:buChar char="ü"/>
              </a:pPr>
              <a:r>
                <a:rPr lang="pt-PT" sz="1000" dirty="0" err="1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Nac</a:t>
              </a: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. de Saúde Doutor Ricardo Jorge</a:t>
              </a:r>
            </a:p>
            <a:p>
              <a:pPr marL="91438" indent="-91438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pt-PT" sz="1000" dirty="0">
                  <a:solidFill>
                    <a:srgbClr val="4472C4">
                      <a:lumMod val="75000"/>
                    </a:srgbClr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Oftalmológico Gama Pinto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681"/>
          <a:stretch/>
        </p:blipFill>
        <p:spPr>
          <a:xfrm>
            <a:off x="6154233" y="3569883"/>
            <a:ext cx="2648547" cy="7497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369893" y="5052711"/>
            <a:ext cx="2531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006666"/>
                </a:solidFill>
                <a:latin typeface="Arial Black" panose="020B0A040201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90% das Instituições do SNS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109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681"/>
          <a:stretch/>
        </p:blipFill>
        <p:spPr>
          <a:xfrm>
            <a:off x="84670" y="587450"/>
            <a:ext cx="1711587" cy="484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6257" y="787356"/>
            <a:ext cx="647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Dados estatísticos relativos ao mês de MARÇO: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343" y="1253953"/>
            <a:ext cx="8327379" cy="1979843"/>
            <a:chOff x="242904" y="1356594"/>
            <a:chExt cx="8327379" cy="1979843"/>
          </a:xfrm>
        </p:grpSpPr>
        <p:grpSp>
          <p:nvGrpSpPr>
            <p:cNvPr id="19" name="Group 18"/>
            <p:cNvGrpSpPr/>
            <p:nvPr/>
          </p:nvGrpSpPr>
          <p:grpSpPr>
            <a:xfrm>
              <a:off x="242904" y="1356594"/>
              <a:ext cx="4129305" cy="1968442"/>
              <a:chOff x="-241787" y="1463665"/>
              <a:chExt cx="2951692" cy="1420619"/>
            </a:xfrm>
          </p:grpSpPr>
          <p:pic>
            <p:nvPicPr>
              <p:cNvPr id="1026" name="Picture 2" descr="Resultado de imagem para documents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083"/>
              <a:stretch/>
            </p:blipFill>
            <p:spPr bwMode="auto">
              <a:xfrm>
                <a:off x="-241787" y="1463665"/>
                <a:ext cx="2951692" cy="1420619"/>
              </a:xfrm>
              <a:prstGeom prst="rect">
                <a:avLst/>
              </a:prstGeom>
              <a:noFill/>
              <a:ln>
                <a:solidFill>
                  <a:srgbClr val="00666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139363" y="1819707"/>
                <a:ext cx="1527111" cy="733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573.363</a:t>
                </a:r>
              </a:p>
              <a:p>
                <a:pPr algn="ctr"/>
                <a:r>
                  <a:rPr lang="pt-PT" sz="16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Documentos criados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834448" y="1356594"/>
              <a:ext cx="3735835" cy="911101"/>
              <a:chOff x="2980488" y="1156688"/>
              <a:chExt cx="3735835" cy="911101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8" name="Picture 4" descr="Imagem relacionad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06953" y="1156688"/>
                <a:ext cx="3709370" cy="911101"/>
              </a:xfrm>
              <a:prstGeom prst="rect">
                <a:avLst/>
              </a:prstGeom>
              <a:noFill/>
              <a:ln>
                <a:solidFill>
                  <a:srgbClr val="00666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980488" y="1259329"/>
                <a:ext cx="16346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143.823</a:t>
                </a:r>
              </a:p>
              <a:p>
                <a:pPr algn="ctr"/>
                <a:r>
                  <a:rPr lang="pt-PT" sz="11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Faturas processadas conferidas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34448" y="2401939"/>
              <a:ext cx="3735835" cy="934498"/>
              <a:chOff x="2980487" y="2283769"/>
              <a:chExt cx="3735835" cy="934498"/>
            </a:xfrm>
          </p:grpSpPr>
          <p:pic>
            <p:nvPicPr>
              <p:cNvPr id="1030" name="Picture 6" descr="Imagem relacionada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0487" y="2283769"/>
                <a:ext cx="3735835" cy="934498"/>
              </a:xfrm>
              <a:prstGeom prst="rect">
                <a:avLst/>
              </a:prstGeom>
              <a:noFill/>
              <a:ln>
                <a:solidFill>
                  <a:srgbClr val="00666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077037" y="2457138"/>
                <a:ext cx="138721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35.720</a:t>
                </a:r>
              </a:p>
              <a:p>
                <a:pPr algn="ctr"/>
                <a:r>
                  <a:rPr lang="pt-PT" sz="11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Faturas devedores</a:t>
                </a:r>
              </a:p>
            </p:txBody>
          </p:sp>
        </p:grp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11405"/>
              </p:ext>
            </p:extLst>
          </p:nvPr>
        </p:nvGraphicFramePr>
        <p:xfrm>
          <a:off x="6288834" y="3545403"/>
          <a:ext cx="2344202" cy="311665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4373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6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8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PT" sz="1400" b="1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Instituição</a:t>
                      </a:r>
                      <a:endParaRPr lang="en-US" sz="1050" b="1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PT" sz="1050" b="1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Nº Doc. Criados</a:t>
                      </a:r>
                      <a:endParaRPr lang="en-US" sz="1050" b="1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ARSNORTE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50.892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ARSCENTRO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32.561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1" dirty="0">
                          <a:solidFill>
                            <a:schemeClr val="accent2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CHLCENTRAL</a:t>
                      </a:r>
                      <a:endParaRPr lang="en-US" sz="1000" b="1" dirty="0"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29.566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1" dirty="0">
                          <a:solidFill>
                            <a:schemeClr val="accent2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CHLOCIDENTAL</a:t>
                      </a:r>
                      <a:endParaRPr lang="en-US" sz="1000" b="1" dirty="0"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27.628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CHSJOAO</a:t>
                      </a:r>
                      <a:endParaRPr lang="en-US" sz="1000" b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27.336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ULSAMINHO</a:t>
                      </a:r>
                      <a:endParaRPr lang="en-US" sz="1000" b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26.564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1" dirty="0">
                          <a:solidFill>
                            <a:schemeClr val="accent2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CHUALGARVE</a:t>
                      </a:r>
                      <a:endParaRPr lang="en-US" sz="1000" b="1" dirty="0"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26.153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CHTS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20.570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1" dirty="0">
                          <a:solidFill>
                            <a:schemeClr val="accent2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IPOPORTO</a:t>
                      </a:r>
                      <a:endParaRPr lang="en-US" sz="1000" b="1" dirty="0"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19.714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CHVNGESPINHO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 b="0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19.130</a:t>
                      </a:r>
                      <a:endParaRPr lang="en-US" sz="1000" b="0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5</a:t>
            </a:fld>
            <a:endParaRPr lang="pt-PT" dirty="0"/>
          </a:p>
        </p:txBody>
      </p:sp>
      <p:graphicFrame>
        <p:nvGraphicFramePr>
          <p:cNvPr id="23" name="Gráfico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C1A1B6B5-9608-4F26-9B14-4EEF675586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77791"/>
              </p:ext>
            </p:extLst>
          </p:nvPr>
        </p:nvGraphicFramePr>
        <p:xfrm>
          <a:off x="302831" y="3545397"/>
          <a:ext cx="5744766" cy="3116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285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829" y="2841983"/>
            <a:ext cx="18325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1ª Fase</a:t>
            </a:r>
          </a:p>
          <a:p>
            <a:pPr algn="ctr"/>
            <a:r>
              <a:rPr lang="pt-PT" sz="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2016/2017 Período de Análise, Desenvolvimento e Implementação SICC SNC-AP teste.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681"/>
          <a:stretch/>
        </p:blipFill>
        <p:spPr>
          <a:xfrm>
            <a:off x="0" y="545117"/>
            <a:ext cx="1711587" cy="48448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28600" y="3818461"/>
            <a:ext cx="8686800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922800" y="3611029"/>
            <a:ext cx="457191" cy="41486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4645741" y="3591218"/>
            <a:ext cx="457191" cy="41486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2285448" y="3386744"/>
            <a:ext cx="22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2ª Fase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26667" y="3386744"/>
            <a:ext cx="22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3ª Fase</a:t>
            </a:r>
          </a:p>
        </p:txBody>
      </p:sp>
      <p:sp>
        <p:nvSpPr>
          <p:cNvPr id="22" name="Teardrop 21"/>
          <p:cNvSpPr/>
          <p:nvPr/>
        </p:nvSpPr>
        <p:spPr>
          <a:xfrm rot="18933374">
            <a:off x="1465592" y="4329727"/>
            <a:ext cx="1371600" cy="1371600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Box 22"/>
          <p:cNvSpPr txBox="1"/>
          <p:nvPr/>
        </p:nvSpPr>
        <p:spPr>
          <a:xfrm>
            <a:off x="1500302" y="4630811"/>
            <a:ext cx="1302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de Janeiro de 2018 </a:t>
            </a:r>
            <a:r>
              <a:rPr lang="pt-PT" sz="11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Implementação SNC-AP </a:t>
            </a:r>
          </a:p>
        </p:txBody>
      </p:sp>
      <p:sp>
        <p:nvSpPr>
          <p:cNvPr id="24" name="Teardrop 23"/>
          <p:cNvSpPr/>
          <p:nvPr/>
        </p:nvSpPr>
        <p:spPr>
          <a:xfrm rot="8060568">
            <a:off x="4188530" y="1915802"/>
            <a:ext cx="1371600" cy="1371600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Box 24"/>
          <p:cNvSpPr txBox="1"/>
          <p:nvPr/>
        </p:nvSpPr>
        <p:spPr>
          <a:xfrm>
            <a:off x="4223242" y="2301521"/>
            <a:ext cx="13021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Fecho de Contas POCMS</a:t>
            </a:r>
          </a:p>
          <a:p>
            <a:pPr algn="ctr"/>
            <a:r>
              <a:rPr lang="pt-PT" sz="11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Março-Abril 2018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1586" y="760441"/>
            <a:ext cx="160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PROJETO:</a:t>
            </a:r>
          </a:p>
        </p:txBody>
      </p:sp>
      <p:sp>
        <p:nvSpPr>
          <p:cNvPr id="15" name="Oval 14"/>
          <p:cNvSpPr/>
          <p:nvPr/>
        </p:nvSpPr>
        <p:spPr>
          <a:xfrm>
            <a:off x="7368670" y="3591219"/>
            <a:ext cx="457191" cy="41486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ardrop 18"/>
          <p:cNvSpPr/>
          <p:nvPr/>
        </p:nvSpPr>
        <p:spPr>
          <a:xfrm rot="18933374">
            <a:off x="6911462" y="4309917"/>
            <a:ext cx="1371600" cy="1371600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Box 25"/>
          <p:cNvSpPr txBox="1"/>
          <p:nvPr/>
        </p:nvSpPr>
        <p:spPr>
          <a:xfrm>
            <a:off x="6946172" y="4611001"/>
            <a:ext cx="13021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de Janeiro de 2019</a:t>
            </a:r>
          </a:p>
          <a:p>
            <a:pPr algn="ctr"/>
            <a:r>
              <a:rPr lang="pt-PT" sz="11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Cumprimento do despacho nº2213/2018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35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681"/>
          <a:stretch/>
        </p:blipFill>
        <p:spPr>
          <a:xfrm>
            <a:off x="0" y="545117"/>
            <a:ext cx="1711587" cy="4844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11586" y="760441"/>
            <a:ext cx="160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PROJETO: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97" y="1604908"/>
            <a:ext cx="3567651" cy="5065961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05996" y="1242400"/>
            <a:ext cx="3567652" cy="25349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Despacho nº 2213/2018</a:t>
            </a:r>
          </a:p>
        </p:txBody>
      </p:sp>
      <p:sp>
        <p:nvSpPr>
          <p:cNvPr id="39" name="Isosceles Triangle 38"/>
          <p:cNvSpPr/>
          <p:nvPr/>
        </p:nvSpPr>
        <p:spPr>
          <a:xfrm rot="5400000">
            <a:off x="4512933" y="3767127"/>
            <a:ext cx="516467" cy="35560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7</a:t>
            </a:fld>
            <a:endParaRPr lang="pt-PT" dirty="0"/>
          </a:p>
        </p:txBody>
      </p:sp>
      <p:pic>
        <p:nvPicPr>
          <p:cNvPr id="1026" name="Picture 2" descr="Resultado de imagem para SecretÃ¡rio geral do ministerio da saud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71" y="3372931"/>
            <a:ext cx="216582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507933" y="760441"/>
            <a:ext cx="3132499" cy="5910428"/>
            <a:chOff x="5507933" y="760441"/>
            <a:chExt cx="3132499" cy="5910428"/>
          </a:xfrm>
        </p:grpSpPr>
        <p:grpSp>
          <p:nvGrpSpPr>
            <p:cNvPr id="11" name="Group 10"/>
            <p:cNvGrpSpPr/>
            <p:nvPr/>
          </p:nvGrpSpPr>
          <p:grpSpPr>
            <a:xfrm>
              <a:off x="5507933" y="760441"/>
              <a:ext cx="3132499" cy="5910428"/>
              <a:chOff x="5507933" y="760441"/>
              <a:chExt cx="3132499" cy="591042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5383" y="5979824"/>
                <a:ext cx="1057982" cy="548640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5507933" y="760441"/>
                <a:ext cx="3132499" cy="5910428"/>
                <a:chOff x="5296277" y="608042"/>
                <a:chExt cx="3132499" cy="5910428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5296277" y="608042"/>
                  <a:ext cx="3132499" cy="5910428"/>
                  <a:chOff x="5450186" y="608042"/>
                  <a:chExt cx="3132499" cy="5910428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5601071" y="1333862"/>
                    <a:ext cx="2944187" cy="4317729"/>
                    <a:chOff x="5601071" y="1333862"/>
                    <a:chExt cx="2944187" cy="4317729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5605571" y="1333862"/>
                      <a:ext cx="2089112" cy="1748999"/>
                      <a:chOff x="367238" y="1197823"/>
                      <a:chExt cx="2089112" cy="1748999"/>
                    </a:xfrm>
                  </p:grpSpPr>
                  <p:pic>
                    <p:nvPicPr>
                      <p:cNvPr id="46" name="Picture 4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7238" y="1197823"/>
                        <a:ext cx="1012563" cy="5486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  <p:pic>
                    <p:nvPicPr>
                      <p:cNvPr id="47" name="Picture 4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9834" y="1197823"/>
                        <a:ext cx="1066516" cy="5486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  <p:pic>
                    <p:nvPicPr>
                      <p:cNvPr id="48" name="Picture 4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89834" y="1856701"/>
                        <a:ext cx="1066516" cy="5486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  <p:pic>
                    <p:nvPicPr>
                      <p:cNvPr id="49" name="Picture 4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422" y="1856701"/>
                        <a:ext cx="1008591" cy="5486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  <p:pic>
                    <p:nvPicPr>
                      <p:cNvPr id="50" name="Picture 2" descr="Imagem relacionada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34" y="2398182"/>
                        <a:ext cx="1925585" cy="548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5601071" y="3780208"/>
                      <a:ext cx="2944187" cy="1871383"/>
                      <a:chOff x="3688501" y="1334079"/>
                      <a:chExt cx="2944187" cy="1871383"/>
                    </a:xfrm>
                  </p:grpSpPr>
                  <p:pic>
                    <p:nvPicPr>
                      <p:cNvPr id="42" name="Picture 10" descr="Imagem relacionada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135" r="21471"/>
                      <a:stretch/>
                    </p:blipFill>
                    <p:spPr bwMode="auto">
                      <a:xfrm>
                        <a:off x="3688501" y="1379799"/>
                        <a:ext cx="1032933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3" name="Picture 12" descr="Imagem relacionada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858" y="2656822"/>
                        <a:ext cx="2084830" cy="54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44" name="Picture 4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80085" y="1977955"/>
                        <a:ext cx="1682649" cy="54864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5" name="Picture 44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29632" y="1334079"/>
                        <a:ext cx="1433102" cy="54864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5450186" y="608042"/>
                    <a:ext cx="3132499" cy="5910428"/>
                  </a:xfrm>
                  <a:prstGeom prst="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pt-PT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Até 31 de dezembro de 2018 </a:t>
                    </a:r>
                  </a:p>
                </p:txBody>
              </p:sp>
            </p:grp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70297" y="5094854"/>
                  <a:ext cx="644776" cy="548640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74454" y="5974033"/>
                <a:ext cx="1399341" cy="548640"/>
              </a:xfrm>
              <a:prstGeom prst="rect">
                <a:avLst/>
              </a:prstGeom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762463" y="1546699"/>
              <a:ext cx="741419" cy="1188720"/>
            </a:xfrm>
            <a:prstGeom prst="rect">
              <a:avLst/>
            </a:prstGeom>
          </p:spPr>
        </p:pic>
        <p:pic>
          <p:nvPicPr>
            <p:cNvPr id="1028" name="Picture 4" descr="Imagem relacionada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2862" y="2686620"/>
              <a:ext cx="567558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62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/>
          <p:nvPr/>
        </p:nvSpPr>
        <p:spPr>
          <a:xfrm>
            <a:off x="6325251" y="1185566"/>
            <a:ext cx="2587686" cy="22507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2019</a:t>
            </a:r>
            <a:endParaRPr lang="pt-PT" sz="120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796255" y="1185567"/>
            <a:ext cx="4521973" cy="21259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2018</a:t>
            </a:r>
            <a:endParaRPr lang="pt-PT" sz="120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681"/>
          <a:stretch/>
        </p:blipFill>
        <p:spPr>
          <a:xfrm>
            <a:off x="84670" y="587450"/>
            <a:ext cx="1711587" cy="484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7201" y="789341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ROADMAP: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796256" y="1383742"/>
            <a:ext cx="7123704" cy="276225"/>
            <a:chOff x="967090" y="1383718"/>
            <a:chExt cx="7123704" cy="276225"/>
          </a:xfrm>
        </p:grpSpPr>
        <p:sp>
          <p:nvSpPr>
            <p:cNvPr id="5" name="Rectangle 4"/>
            <p:cNvSpPr/>
            <p:nvPr/>
          </p:nvSpPr>
          <p:spPr>
            <a:xfrm>
              <a:off x="967090" y="1383718"/>
              <a:ext cx="640080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8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Junho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7171" y="1384366"/>
              <a:ext cx="640080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8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Julho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61296" y="1384366"/>
              <a:ext cx="640080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8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Agosto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08400" y="1385623"/>
              <a:ext cx="640080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8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Setembro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54776" y="1385623"/>
              <a:ext cx="640080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8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Outubro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01879" y="1385623"/>
              <a:ext cx="640080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7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Novembro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48982" y="1383718"/>
              <a:ext cx="640080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7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Dezembro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89062" y="1385623"/>
              <a:ext cx="640080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8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Janeiro</a:t>
              </a:r>
              <a:endParaRPr lang="pt-PT" sz="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43188" y="1384371"/>
              <a:ext cx="640080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8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Fevereiro</a:t>
              </a:r>
              <a:endParaRPr lang="pt-PT" sz="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96588" y="1383718"/>
              <a:ext cx="640080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8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Março</a:t>
              </a:r>
              <a:endParaRPr lang="pt-PT" sz="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50714" y="1383718"/>
              <a:ext cx="640080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8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Abril</a:t>
              </a:r>
              <a:endParaRPr lang="pt-PT" sz="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4667" y="2445575"/>
            <a:ext cx="1642531" cy="7752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Disponibilização de </a:t>
            </a:r>
            <a:r>
              <a:rPr lang="pt-PT" sz="12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ambiente TESTE SICC SNC-AP.</a:t>
            </a:r>
          </a:p>
          <a:p>
            <a:r>
              <a:rPr lang="pt-PT" sz="9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Responsável: </a:t>
            </a:r>
            <a:r>
              <a:rPr lang="pt-PT" sz="9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SPMS</a:t>
            </a:r>
            <a:r>
              <a:rPr lang="pt-PT" sz="900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pt-PT" sz="900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667" y="1386978"/>
            <a:ext cx="1642531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Tarefa</a:t>
            </a:r>
            <a:endParaRPr lang="pt-PT" dirty="0"/>
          </a:p>
        </p:txBody>
      </p:sp>
      <p:sp>
        <p:nvSpPr>
          <p:cNvPr id="59" name="Rectangle 58"/>
          <p:cNvSpPr/>
          <p:nvPr/>
        </p:nvSpPr>
        <p:spPr>
          <a:xfrm>
            <a:off x="84667" y="1794584"/>
            <a:ext cx="1642531" cy="5359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2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Formação</a:t>
            </a:r>
          </a:p>
          <a:p>
            <a:r>
              <a:rPr lang="pt-PT" sz="9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Responsável: </a:t>
            </a:r>
            <a:r>
              <a:rPr lang="pt-PT" sz="9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SPMS</a:t>
            </a:r>
            <a:r>
              <a:rPr lang="pt-PT" sz="900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pt-PT" sz="9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pt-PT" sz="9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ENTIDADES</a:t>
            </a:r>
            <a:endParaRPr lang="pt-PT" sz="900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4667" y="3336191"/>
            <a:ext cx="1642531" cy="5155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2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CHECKLIST</a:t>
            </a:r>
          </a:p>
          <a:p>
            <a:r>
              <a:rPr lang="pt-PT" sz="9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Responsável: </a:t>
            </a:r>
            <a:r>
              <a:rPr lang="pt-PT" sz="9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ENTIDADES </a:t>
            </a:r>
            <a:r>
              <a:rPr lang="pt-PT" sz="9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pt-PT" sz="9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SPMS</a:t>
            </a:r>
            <a:endParaRPr lang="pt-PT" sz="900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667" y="4667690"/>
            <a:ext cx="1642531" cy="6185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Disponibilização do </a:t>
            </a:r>
            <a:r>
              <a:rPr lang="pt-PT" sz="12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SICC SNC-AP Oficial</a:t>
            </a:r>
          </a:p>
          <a:p>
            <a:r>
              <a:rPr lang="pt-PT" sz="9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Responsável</a:t>
            </a:r>
            <a:r>
              <a:rPr lang="pt-PT" sz="9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pt-PT" sz="9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SPMS</a:t>
            </a:r>
            <a:r>
              <a:rPr lang="pt-PT" sz="900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pt-PT" sz="900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667" y="5402862"/>
            <a:ext cx="1642531" cy="5140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2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SICC SNC-AP</a:t>
            </a:r>
          </a:p>
          <a:p>
            <a:r>
              <a:rPr lang="pt-PT" sz="9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Responsável: </a:t>
            </a:r>
            <a:r>
              <a:rPr lang="pt-PT" sz="9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ENTIDADES </a:t>
            </a:r>
            <a:r>
              <a:rPr lang="pt-PT" sz="9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pt-PT" sz="9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SPMS</a:t>
            </a:r>
          </a:p>
          <a:p>
            <a:endParaRPr lang="pt-PT" sz="9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4668" y="6031958"/>
            <a:ext cx="1642531" cy="698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Conclusão da </a:t>
            </a:r>
            <a:r>
              <a:rPr lang="pt-PT" sz="12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MIGRAÇÃO</a:t>
            </a:r>
          </a:p>
          <a:p>
            <a:r>
              <a:rPr lang="pt-PT" sz="9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Responsável: </a:t>
            </a:r>
            <a:r>
              <a:rPr lang="pt-PT" sz="9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ENTIDADES </a:t>
            </a:r>
            <a:r>
              <a:rPr lang="pt-PT" sz="9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pt-PT" sz="9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SPMS</a:t>
            </a:r>
            <a:endParaRPr lang="pt-PT" sz="900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96254" y="2445575"/>
            <a:ext cx="640081" cy="772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28 de junho</a:t>
            </a:r>
            <a:endParaRPr lang="pt-PT" sz="90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" name="Pentagon 80"/>
          <p:cNvSpPr/>
          <p:nvPr/>
        </p:nvSpPr>
        <p:spPr>
          <a:xfrm>
            <a:off x="2116667" y="3332365"/>
            <a:ext cx="2260980" cy="519401"/>
          </a:xfrm>
          <a:prstGeom prst="homePlate">
            <a:avLst>
              <a:gd name="adj" fmla="val 2222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Até 30 de setembro </a:t>
            </a:r>
          </a:p>
        </p:txBody>
      </p:sp>
      <p:cxnSp>
        <p:nvCxnSpPr>
          <p:cNvPr id="34" name="Straight Connector 33"/>
          <p:cNvCxnSpPr>
            <a:stCxn id="11" idx="3"/>
            <a:endCxn id="80" idx="1"/>
          </p:cNvCxnSpPr>
          <p:nvPr/>
        </p:nvCxnSpPr>
        <p:spPr>
          <a:xfrm flipV="1">
            <a:off x="1727198" y="2831975"/>
            <a:ext cx="69056" cy="1227"/>
          </a:xfrm>
          <a:prstGeom prst="line">
            <a:avLst/>
          </a:prstGeom>
          <a:ln w="12700">
            <a:solidFill>
              <a:srgbClr val="006666">
                <a:alpha val="2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4667" y="3966848"/>
            <a:ext cx="1642531" cy="58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2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Registos Contabilísticos</a:t>
            </a:r>
          </a:p>
          <a:p>
            <a:r>
              <a:rPr lang="pt-PT" sz="9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Responsável: </a:t>
            </a:r>
            <a:r>
              <a:rPr lang="pt-PT" sz="9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ENTIDADES</a:t>
            </a:r>
            <a:r>
              <a:rPr lang="pt-PT" sz="9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pt-PT" sz="9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7" name="Pentagon 96"/>
          <p:cNvSpPr/>
          <p:nvPr/>
        </p:nvSpPr>
        <p:spPr>
          <a:xfrm>
            <a:off x="3737566" y="3965756"/>
            <a:ext cx="2580662" cy="585292"/>
          </a:xfrm>
          <a:prstGeom prst="homePlate">
            <a:avLst>
              <a:gd name="adj" fmla="val 2222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Até 31 de dezembro</a:t>
            </a:r>
          </a:p>
        </p:txBody>
      </p:sp>
      <p:sp>
        <p:nvSpPr>
          <p:cNvPr id="104" name="Pentagon 103"/>
          <p:cNvSpPr/>
          <p:nvPr/>
        </p:nvSpPr>
        <p:spPr>
          <a:xfrm>
            <a:off x="6318228" y="6031957"/>
            <a:ext cx="2602458" cy="698951"/>
          </a:xfrm>
          <a:prstGeom prst="homePlate">
            <a:avLst>
              <a:gd name="adj" fmla="val 2222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Encerramento de contas de 2018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796255" y="1794584"/>
            <a:ext cx="640081" cy="5464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90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25 ,26  de junho</a:t>
            </a:r>
            <a:endParaRPr lang="pt-PT" sz="90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0" name="Straight Connector 109"/>
          <p:cNvCxnSpPr>
            <a:stCxn id="59" idx="3"/>
            <a:endCxn id="108" idx="1"/>
          </p:cNvCxnSpPr>
          <p:nvPr/>
        </p:nvCxnSpPr>
        <p:spPr>
          <a:xfrm>
            <a:off x="1727198" y="2062581"/>
            <a:ext cx="69057" cy="5220"/>
          </a:xfrm>
          <a:prstGeom prst="line">
            <a:avLst/>
          </a:prstGeom>
          <a:ln w="12700">
            <a:solidFill>
              <a:srgbClr val="006666">
                <a:alpha val="2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045090" y="1794584"/>
            <a:ext cx="626035" cy="5359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 </a:t>
            </a:r>
            <a:r>
              <a:rPr lang="pt-PT" sz="70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novembro</a:t>
            </a:r>
            <a:endParaRPr lang="pt-PT" sz="70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8" name="Straight Connector 117"/>
          <p:cNvCxnSpPr>
            <a:stCxn id="108" idx="3"/>
            <a:endCxn id="117" idx="1"/>
          </p:cNvCxnSpPr>
          <p:nvPr/>
        </p:nvCxnSpPr>
        <p:spPr>
          <a:xfrm flipV="1">
            <a:off x="2436336" y="2062581"/>
            <a:ext cx="2608754" cy="5220"/>
          </a:xfrm>
          <a:prstGeom prst="line">
            <a:avLst/>
          </a:prstGeom>
          <a:ln w="12700">
            <a:solidFill>
              <a:srgbClr val="006666">
                <a:alpha val="2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678148" y="4665038"/>
            <a:ext cx="640079" cy="6211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 </a:t>
            </a:r>
            <a:r>
              <a:rPr lang="pt-PT" sz="80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dezembro</a:t>
            </a:r>
            <a:endParaRPr lang="pt-PT" sz="80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3" name="Straight Connector 122"/>
          <p:cNvCxnSpPr>
            <a:stCxn id="64" idx="3"/>
            <a:endCxn id="122" idx="1"/>
          </p:cNvCxnSpPr>
          <p:nvPr/>
        </p:nvCxnSpPr>
        <p:spPr>
          <a:xfrm flipV="1">
            <a:off x="1727198" y="4975629"/>
            <a:ext cx="3950950" cy="1326"/>
          </a:xfrm>
          <a:prstGeom prst="line">
            <a:avLst/>
          </a:prstGeom>
          <a:ln w="12700">
            <a:solidFill>
              <a:srgbClr val="006666">
                <a:alpha val="2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325252" y="5402862"/>
            <a:ext cx="633056" cy="514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de janeiro</a:t>
            </a:r>
            <a:endParaRPr lang="pt-PT" sz="900" b="1" dirty="0">
              <a:solidFill>
                <a:schemeClr val="bg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7" name="Straight Connector 126"/>
          <p:cNvCxnSpPr>
            <a:stCxn id="66" idx="3"/>
            <a:endCxn id="126" idx="1"/>
          </p:cNvCxnSpPr>
          <p:nvPr/>
        </p:nvCxnSpPr>
        <p:spPr>
          <a:xfrm>
            <a:off x="1727198" y="5659911"/>
            <a:ext cx="4598054" cy="0"/>
          </a:xfrm>
          <a:prstGeom prst="line">
            <a:avLst/>
          </a:prstGeom>
          <a:ln w="12700">
            <a:solidFill>
              <a:srgbClr val="006666">
                <a:alpha val="2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80" idx="2"/>
            <a:endCxn id="81" idx="1"/>
          </p:cNvCxnSpPr>
          <p:nvPr/>
        </p:nvCxnSpPr>
        <p:spPr>
          <a:xfrm>
            <a:off x="2116295" y="3218374"/>
            <a:ext cx="372" cy="373692"/>
          </a:xfrm>
          <a:prstGeom prst="line">
            <a:avLst/>
          </a:prstGeom>
          <a:ln w="12700">
            <a:solidFill>
              <a:srgbClr val="006666">
                <a:alpha val="2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58" idx="3"/>
            <a:endCxn id="81" idx="1"/>
          </p:cNvCxnSpPr>
          <p:nvPr/>
        </p:nvCxnSpPr>
        <p:spPr>
          <a:xfrm flipV="1">
            <a:off x="1727198" y="3592066"/>
            <a:ext cx="389469" cy="1913"/>
          </a:xfrm>
          <a:prstGeom prst="line">
            <a:avLst/>
          </a:prstGeom>
          <a:ln w="12700">
            <a:solidFill>
              <a:srgbClr val="006666">
                <a:alpha val="2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84" idx="3"/>
            <a:endCxn id="97" idx="1"/>
          </p:cNvCxnSpPr>
          <p:nvPr/>
        </p:nvCxnSpPr>
        <p:spPr>
          <a:xfrm flipV="1">
            <a:off x="1727198" y="4258402"/>
            <a:ext cx="2010368" cy="546"/>
          </a:xfrm>
          <a:prstGeom prst="line">
            <a:avLst/>
          </a:prstGeom>
          <a:ln w="12700">
            <a:solidFill>
              <a:srgbClr val="006666">
                <a:alpha val="2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70" idx="3"/>
            <a:endCxn id="104" idx="1"/>
          </p:cNvCxnSpPr>
          <p:nvPr/>
        </p:nvCxnSpPr>
        <p:spPr>
          <a:xfrm>
            <a:off x="1727199" y="6381433"/>
            <a:ext cx="4591029" cy="0"/>
          </a:xfrm>
          <a:prstGeom prst="line">
            <a:avLst/>
          </a:prstGeom>
          <a:ln w="12700">
            <a:solidFill>
              <a:srgbClr val="006666">
                <a:alpha val="2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982" y="1071933"/>
            <a:ext cx="4169793" cy="55138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9681"/>
          <a:stretch/>
        </p:blipFill>
        <p:spPr>
          <a:xfrm>
            <a:off x="84670" y="587450"/>
            <a:ext cx="1711587" cy="484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7200" y="789341"/>
            <a:ext cx="54440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CHECKLIST - IMPLEMENTAÇÃO SICC SNC-AP: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135230" y="4380099"/>
            <a:ext cx="3835878" cy="1924907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E967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Será enviada por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cada instituição e estará disponível na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página de documentação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SICC SNC-AP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492B-3C9D-4956-BFFA-91BD210BDEFF}" type="slidenum">
              <a:rPr lang="pt-PT" smtClean="0"/>
              <a:pPr/>
              <a:t>9</a:t>
            </a:fld>
            <a:endParaRPr lang="pt-PT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668" t="1913" r="1"/>
          <a:stretch/>
        </p:blipFill>
        <p:spPr>
          <a:xfrm>
            <a:off x="160866" y="1284361"/>
            <a:ext cx="3810241" cy="2592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91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4834</TotalTime>
  <Words>1076</Words>
  <Application>Microsoft Office PowerPoint</Application>
  <PresentationFormat>Apresentação no Ecrã (4:3)</PresentationFormat>
  <Paragraphs>230</Paragraphs>
  <Slides>13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Arial Black</vt:lpstr>
      <vt:lpstr>Calibri</vt:lpstr>
      <vt:lpstr>Calibri Light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Altran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Zrazhevska Kateryna</dc:creator>
  <cp:lastModifiedBy>Zrazhevska Kateryna</cp:lastModifiedBy>
  <cp:revision>159</cp:revision>
  <dcterms:created xsi:type="dcterms:W3CDTF">2018-05-14T16:45:51Z</dcterms:created>
  <dcterms:modified xsi:type="dcterms:W3CDTF">2018-06-29T15:19:16Z</dcterms:modified>
</cp:coreProperties>
</file>