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81" r:id="rId6"/>
    <p:sldId id="280" r:id="rId7"/>
    <p:sldId id="261" r:id="rId8"/>
    <p:sldId id="262" r:id="rId9"/>
    <p:sldId id="263" r:id="rId10"/>
    <p:sldId id="274" r:id="rId11"/>
    <p:sldId id="272" r:id="rId12"/>
    <p:sldId id="264" r:id="rId13"/>
    <p:sldId id="266" r:id="rId14"/>
    <p:sldId id="265" r:id="rId15"/>
    <p:sldId id="268" r:id="rId16"/>
    <p:sldId id="267" r:id="rId17"/>
    <p:sldId id="269" r:id="rId18"/>
    <p:sldId id="270" r:id="rId19"/>
    <p:sldId id="271" r:id="rId20"/>
    <p:sldId id="276" r:id="rId21"/>
    <p:sldId id="277" r:id="rId22"/>
    <p:sldId id="278"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12/5/2023</a:t>
            </a:fld>
            <a:endParaRPr lang="en-US"/>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419277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860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8166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0986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7792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86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069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3284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2579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2127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12/5/2023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9437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12/5/2023</a:t>
            </a:fld>
            <a:endParaRPr lang="en-US"/>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2958434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8" name="Rectangle 5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Freeform: Shape 6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254A91-CF82-0C0D-7C1F-E3D87C4A3868}"/>
              </a:ext>
            </a:extLst>
          </p:cNvPr>
          <p:cNvSpPr>
            <a:spLocks noGrp="1"/>
          </p:cNvSpPr>
          <p:nvPr>
            <p:ph type="ctrTitle"/>
          </p:nvPr>
        </p:nvSpPr>
        <p:spPr>
          <a:xfrm>
            <a:off x="762000" y="1517903"/>
            <a:ext cx="9899904" cy="1345115"/>
          </a:xfrm>
        </p:spPr>
        <p:txBody>
          <a:bodyPr vert="horz" lIns="91440" tIns="45720" rIns="91440" bIns="45720" rtlCol="0" anchor="t">
            <a:normAutofit/>
          </a:bodyPr>
          <a:lstStyle/>
          <a:p>
            <a:pPr algn="l"/>
            <a:r>
              <a:rPr lang="en-US" sz="4200" kern="1200" spc="-50" baseline="0">
                <a:solidFill>
                  <a:schemeClr val="tx1"/>
                </a:solidFill>
                <a:latin typeface="+mj-lt"/>
                <a:ea typeface="+mj-ea"/>
                <a:cs typeface="+mj-cs"/>
              </a:rPr>
              <a:t>Advanced Driver Assistance System (ADAS)</a:t>
            </a:r>
          </a:p>
        </p:txBody>
      </p:sp>
      <p:sp>
        <p:nvSpPr>
          <p:cNvPr id="3" name="Subtitle 2">
            <a:extLst>
              <a:ext uri="{FF2B5EF4-FFF2-40B4-BE49-F238E27FC236}">
                <a16:creationId xmlns:a16="http://schemas.microsoft.com/office/drawing/2014/main" id="{FCFD590E-FE60-FED5-97B3-87F8B3F9875B}"/>
              </a:ext>
            </a:extLst>
          </p:cNvPr>
          <p:cNvSpPr>
            <a:spLocks noGrp="1"/>
          </p:cNvSpPr>
          <p:nvPr>
            <p:ph type="subTitle" idx="1"/>
          </p:nvPr>
        </p:nvSpPr>
        <p:spPr>
          <a:xfrm>
            <a:off x="762000" y="2970222"/>
            <a:ext cx="9899904" cy="3125777"/>
          </a:xfrm>
        </p:spPr>
        <p:txBody>
          <a:bodyPr vert="horz" lIns="91440" tIns="45720" rIns="91440" bIns="45720" rtlCol="0">
            <a:normAutofit/>
          </a:bodyPr>
          <a:lstStyle/>
          <a:p>
            <a:pPr algn="l"/>
            <a:r>
              <a:rPr lang="en-US"/>
              <a:t>Presentation prepared by:</a:t>
            </a:r>
          </a:p>
          <a:p>
            <a:pPr marL="457200" indent="-457200" algn="l">
              <a:buAutoNum type="arabicPeriod"/>
            </a:pPr>
            <a:r>
              <a:rPr lang="en-US"/>
              <a:t>Subham Patel</a:t>
            </a:r>
          </a:p>
          <a:p>
            <a:pPr marL="457200" indent="-457200" algn="l">
              <a:buAutoNum type="arabicPeriod"/>
            </a:pPr>
            <a:r>
              <a:rPr lang="en-US"/>
              <a:t>M S Keshu</a:t>
            </a:r>
          </a:p>
          <a:p>
            <a:pPr marL="457200" indent="-457200" algn="l">
              <a:buAutoNum type="arabicPeriod"/>
            </a:pPr>
            <a:r>
              <a:rPr lang="en-US"/>
              <a:t>Rachana S K</a:t>
            </a:r>
          </a:p>
          <a:p>
            <a:pPr marL="457200" indent="-457200" algn="l">
              <a:buAutoNum type="arabicPeriod"/>
            </a:pPr>
            <a:r>
              <a:rPr lang="en-US"/>
              <a:t>Moulika K</a:t>
            </a:r>
          </a:p>
          <a:p>
            <a:pPr algn="l"/>
            <a:endParaRPr lang="en-US"/>
          </a:p>
        </p:txBody>
      </p:sp>
    </p:spTree>
    <p:extLst>
      <p:ext uri="{BB962C8B-B14F-4D97-AF65-F5344CB8AC3E}">
        <p14:creationId xmlns:p14="http://schemas.microsoft.com/office/powerpoint/2010/main" val="1124292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6A5537-3DF0-27A2-01FD-91F81B2B5BF1}"/>
              </a:ext>
            </a:extLst>
          </p:cNvPr>
          <p:cNvSpPr>
            <a:spLocks noGrp="1"/>
          </p:cNvSpPr>
          <p:nvPr>
            <p:ph type="title"/>
          </p:nvPr>
        </p:nvSpPr>
        <p:spPr>
          <a:xfrm>
            <a:off x="761873" y="758953"/>
            <a:ext cx="9899904" cy="1345115"/>
          </a:xfrm>
        </p:spPr>
        <p:txBody>
          <a:bodyPr>
            <a:normAutofit/>
          </a:bodyPr>
          <a:lstStyle/>
          <a:p>
            <a:r>
              <a:rPr lang="en-IN"/>
              <a:t>Flowchart</a:t>
            </a:r>
          </a:p>
        </p:txBody>
      </p:sp>
      <p:pic>
        <p:nvPicPr>
          <p:cNvPr id="9" name="Content Placeholder 8">
            <a:extLst>
              <a:ext uri="{FF2B5EF4-FFF2-40B4-BE49-F238E27FC236}">
                <a16:creationId xmlns:a16="http://schemas.microsoft.com/office/drawing/2014/main" id="{9A1F494E-8AC7-05F6-4A21-6B68A018DBDA}"/>
              </a:ext>
            </a:extLst>
          </p:cNvPr>
          <p:cNvPicPr>
            <a:picLocks noGrp="1" noChangeAspect="1"/>
          </p:cNvPicPr>
          <p:nvPr>
            <p:ph idx="1"/>
          </p:nvPr>
        </p:nvPicPr>
        <p:blipFill>
          <a:blip r:embed="rId2"/>
          <a:stretch>
            <a:fillRect/>
          </a:stretch>
        </p:blipFill>
        <p:spPr>
          <a:xfrm>
            <a:off x="3522344" y="781949"/>
            <a:ext cx="5001895" cy="6047221"/>
          </a:xfrm>
        </p:spPr>
      </p:pic>
    </p:spTree>
    <p:extLst>
      <p:ext uri="{BB962C8B-B14F-4D97-AF65-F5344CB8AC3E}">
        <p14:creationId xmlns:p14="http://schemas.microsoft.com/office/powerpoint/2010/main" val="122981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2000" y="1517903"/>
            <a:ext cx="9899904" cy="1345115"/>
          </a:xfrm>
        </p:spPr>
        <p:txBody>
          <a:bodyPr>
            <a:normAutofit/>
          </a:bodyPr>
          <a:lstStyle/>
          <a:p>
            <a:pPr algn="ctr"/>
            <a:r>
              <a:rPr lang="en-IN"/>
              <a:t>Lane Departure Warning (LDW)</a:t>
            </a:r>
          </a:p>
        </p:txBody>
      </p:sp>
      <p:sp>
        <p:nvSpPr>
          <p:cNvPr id="3" name="Content Placeholder 2">
            <a:extLst>
              <a:ext uri="{FF2B5EF4-FFF2-40B4-BE49-F238E27FC236}">
                <a16:creationId xmlns:a16="http://schemas.microsoft.com/office/drawing/2014/main" id="{C09593E3-B13F-961F-5243-CF56B180C157}"/>
              </a:ext>
            </a:extLst>
          </p:cNvPr>
          <p:cNvSpPr>
            <a:spLocks noGrp="1"/>
          </p:cNvSpPr>
          <p:nvPr>
            <p:ph idx="1"/>
          </p:nvPr>
        </p:nvSpPr>
        <p:spPr>
          <a:xfrm>
            <a:off x="762000" y="2432094"/>
            <a:ext cx="9899904" cy="3666953"/>
          </a:xfrm>
        </p:spPr>
        <p:txBody>
          <a:bodyPr vert="horz" lIns="91440" tIns="45720" rIns="91440" bIns="45720" rtlCol="0" anchor="t">
            <a:normAutofit/>
          </a:bodyPr>
          <a:lstStyle/>
          <a:p>
            <a:pPr algn="just"/>
            <a:r>
              <a:rPr lang="en-US"/>
              <a:t>In road-transport terminology, a lane departure warning system (LDWS) is a mechanism designed to warn the driver when the vehicle begins to move out of its lane (unless turn signal is on in that direction) on freeways and arterial roads.</a:t>
            </a:r>
          </a:p>
          <a:p>
            <a:pPr algn="just"/>
            <a:r>
              <a:rPr lang="en-US"/>
              <a:t>These systems are designed to minimize accidents by addressing the main causes of collisions: driver error, distractions and drowsiness.</a:t>
            </a:r>
          </a:p>
          <a:p>
            <a:endParaRPr lang="en-IN"/>
          </a:p>
        </p:txBody>
      </p:sp>
    </p:spTree>
    <p:extLst>
      <p:ext uri="{BB962C8B-B14F-4D97-AF65-F5344CB8AC3E}">
        <p14:creationId xmlns:p14="http://schemas.microsoft.com/office/powerpoint/2010/main" val="322573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2000" y="1517903"/>
            <a:ext cx="9899904" cy="1345115"/>
          </a:xfrm>
        </p:spPr>
        <p:txBody>
          <a:bodyPr>
            <a:normAutofit/>
          </a:bodyPr>
          <a:lstStyle/>
          <a:p>
            <a:pPr algn="ctr"/>
            <a:r>
              <a:rPr lang="en-IN"/>
              <a:t>Implementation</a:t>
            </a:r>
          </a:p>
        </p:txBody>
      </p:sp>
      <p:sp>
        <p:nvSpPr>
          <p:cNvPr id="3" name="Content Placeholder 2">
            <a:extLst>
              <a:ext uri="{FF2B5EF4-FFF2-40B4-BE49-F238E27FC236}">
                <a16:creationId xmlns:a16="http://schemas.microsoft.com/office/drawing/2014/main" id="{C09593E3-B13F-961F-5243-CF56B180C157}"/>
              </a:ext>
            </a:extLst>
          </p:cNvPr>
          <p:cNvSpPr>
            <a:spLocks noGrp="1"/>
          </p:cNvSpPr>
          <p:nvPr>
            <p:ph idx="1"/>
          </p:nvPr>
        </p:nvSpPr>
        <p:spPr>
          <a:xfrm>
            <a:off x="762000" y="2432094"/>
            <a:ext cx="9899904" cy="3666953"/>
          </a:xfrm>
        </p:spPr>
        <p:txBody>
          <a:bodyPr vert="horz" lIns="91440" tIns="45720" rIns="91440" bIns="45720" rtlCol="0" anchor="t">
            <a:normAutofit fontScale="92500" lnSpcReduction="20000"/>
          </a:bodyPr>
          <a:lstStyle/>
          <a:p>
            <a:pPr algn="just"/>
            <a:r>
              <a:rPr lang="en-US"/>
              <a:t>For LDW,  program  asks the user whether the car is still cruising in the lane or not. If it is not, it means that the car has deviated from the lane and if that is the case, it will immediately alert the driver regarding it.</a:t>
            </a:r>
          </a:p>
          <a:p>
            <a:pPr algn="just"/>
            <a:r>
              <a:rPr lang="en-US"/>
              <a:t>We have detected the user input using a signal interrupt and then used a signal handler function to alert the driver on the console according to whether the car is deviating from the lane</a:t>
            </a:r>
          </a:p>
          <a:p>
            <a:pPr algn="just"/>
            <a:r>
              <a:rPr lang="en-US"/>
              <a:t>After Alerting the driver on console, it will prompt the driver again to make sure if he wants to change the lane, if not we'll call the ACC module. </a:t>
            </a:r>
          </a:p>
          <a:p>
            <a:endParaRPr lang="en-IN"/>
          </a:p>
        </p:txBody>
      </p:sp>
    </p:spTree>
    <p:extLst>
      <p:ext uri="{BB962C8B-B14F-4D97-AF65-F5344CB8AC3E}">
        <p14:creationId xmlns:p14="http://schemas.microsoft.com/office/powerpoint/2010/main" val="124128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1873" y="758953"/>
            <a:ext cx="9899904" cy="1345115"/>
          </a:xfrm>
        </p:spPr>
        <p:txBody>
          <a:bodyPr>
            <a:normAutofit/>
          </a:bodyPr>
          <a:lstStyle/>
          <a:p>
            <a:r>
              <a:rPr lang="en-IN"/>
              <a:t>Flowchart</a:t>
            </a:r>
          </a:p>
        </p:txBody>
      </p:sp>
      <p:pic>
        <p:nvPicPr>
          <p:cNvPr id="5" name="Content Placeholder 4">
            <a:extLst>
              <a:ext uri="{FF2B5EF4-FFF2-40B4-BE49-F238E27FC236}">
                <a16:creationId xmlns:a16="http://schemas.microsoft.com/office/drawing/2014/main" id="{F84A6464-03E2-E1DD-F970-11F712B7436B}"/>
              </a:ext>
            </a:extLst>
          </p:cNvPr>
          <p:cNvPicPr>
            <a:picLocks noGrp="1" noChangeAspect="1"/>
          </p:cNvPicPr>
          <p:nvPr>
            <p:ph idx="1"/>
          </p:nvPr>
        </p:nvPicPr>
        <p:blipFill>
          <a:blip r:embed="rId2"/>
          <a:stretch>
            <a:fillRect/>
          </a:stretch>
        </p:blipFill>
        <p:spPr>
          <a:xfrm>
            <a:off x="3678809" y="758953"/>
            <a:ext cx="4066031" cy="6099047"/>
          </a:xfrm>
        </p:spPr>
      </p:pic>
    </p:spTree>
    <p:extLst>
      <p:ext uri="{BB962C8B-B14F-4D97-AF65-F5344CB8AC3E}">
        <p14:creationId xmlns:p14="http://schemas.microsoft.com/office/powerpoint/2010/main" val="2437800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2000" y="1517903"/>
            <a:ext cx="9899904" cy="1345115"/>
          </a:xfrm>
        </p:spPr>
        <p:txBody>
          <a:bodyPr>
            <a:normAutofit/>
          </a:bodyPr>
          <a:lstStyle/>
          <a:p>
            <a:pPr algn="ctr"/>
            <a:r>
              <a:rPr lang="en-IN"/>
              <a:t>Adaptive Cruise Control</a:t>
            </a:r>
          </a:p>
        </p:txBody>
      </p:sp>
      <p:sp>
        <p:nvSpPr>
          <p:cNvPr id="3" name="Content Placeholder 2">
            <a:extLst>
              <a:ext uri="{FF2B5EF4-FFF2-40B4-BE49-F238E27FC236}">
                <a16:creationId xmlns:a16="http://schemas.microsoft.com/office/drawing/2014/main" id="{C09593E3-B13F-961F-5243-CF56B180C157}"/>
              </a:ext>
            </a:extLst>
          </p:cNvPr>
          <p:cNvSpPr>
            <a:spLocks noGrp="1"/>
          </p:cNvSpPr>
          <p:nvPr>
            <p:ph idx="1"/>
          </p:nvPr>
        </p:nvSpPr>
        <p:spPr>
          <a:xfrm>
            <a:off x="762000" y="2545573"/>
            <a:ext cx="9899904" cy="3125777"/>
          </a:xfrm>
        </p:spPr>
        <p:txBody>
          <a:bodyPr>
            <a:normAutofit fontScale="92500" lnSpcReduction="20000"/>
          </a:bodyPr>
          <a:lstStyle/>
          <a:p>
            <a:pPr algn="just"/>
            <a:r>
              <a:rPr lang="en-US"/>
              <a:t>Adaptive cruise control (ACC) is an enhancement of conventional cruise control. ACC automatically adjusts the speed of your car to match the speed of the car in front of you. If the car ahead slows down, ACC can automatically match it. </a:t>
            </a:r>
          </a:p>
          <a:p>
            <a:pPr algn="just"/>
            <a:r>
              <a:rPr lang="en-US"/>
              <a:t>Once the car ahead moves out of your lane or accelerates beyond your car’s set speed, your ACC allows your car to return to the speed that you have set. Other than setting your speed, you only need to turn on the system and select your preferred following distance.</a:t>
            </a:r>
          </a:p>
          <a:p>
            <a:endParaRPr lang="en-IN"/>
          </a:p>
        </p:txBody>
      </p:sp>
    </p:spTree>
    <p:extLst>
      <p:ext uri="{BB962C8B-B14F-4D97-AF65-F5344CB8AC3E}">
        <p14:creationId xmlns:p14="http://schemas.microsoft.com/office/powerpoint/2010/main" val="291970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2000" y="1517903"/>
            <a:ext cx="9899904" cy="1345115"/>
          </a:xfrm>
        </p:spPr>
        <p:txBody>
          <a:bodyPr>
            <a:normAutofit/>
          </a:bodyPr>
          <a:lstStyle/>
          <a:p>
            <a:pPr algn="ctr"/>
            <a:r>
              <a:rPr lang="en-IN"/>
              <a:t>Implementation</a:t>
            </a:r>
          </a:p>
        </p:txBody>
      </p:sp>
      <p:sp>
        <p:nvSpPr>
          <p:cNvPr id="3" name="Content Placeholder 2">
            <a:extLst>
              <a:ext uri="{FF2B5EF4-FFF2-40B4-BE49-F238E27FC236}">
                <a16:creationId xmlns:a16="http://schemas.microsoft.com/office/drawing/2014/main" id="{C09593E3-B13F-961F-5243-CF56B180C157}"/>
              </a:ext>
            </a:extLst>
          </p:cNvPr>
          <p:cNvSpPr>
            <a:spLocks noGrp="1"/>
          </p:cNvSpPr>
          <p:nvPr>
            <p:ph idx="1"/>
          </p:nvPr>
        </p:nvSpPr>
        <p:spPr>
          <a:xfrm>
            <a:off x="762000" y="2432094"/>
            <a:ext cx="9899904" cy="3125777"/>
          </a:xfrm>
        </p:spPr>
        <p:txBody>
          <a:bodyPr>
            <a:normAutofit fontScale="92500"/>
          </a:bodyPr>
          <a:lstStyle/>
          <a:p>
            <a:pPr algn="just"/>
            <a:r>
              <a:rPr lang="en-US"/>
              <a:t>For ACC, we will enter our current speed and the distance separating our car from the car in the front. If the cars are too close (i.e., distance &lt; maximum threshold distance), we  changed the speed of the car to some value such that the distance gets increased to at least the threshold value.</a:t>
            </a:r>
          </a:p>
          <a:p>
            <a:pPr algn="just"/>
            <a:r>
              <a:rPr lang="en-US"/>
              <a:t>We  used Message Queue to access the structure containing the attributes of the car including the speed and change it there.	</a:t>
            </a:r>
          </a:p>
          <a:p>
            <a:endParaRPr lang="en-IN"/>
          </a:p>
        </p:txBody>
      </p:sp>
    </p:spTree>
    <p:extLst>
      <p:ext uri="{BB962C8B-B14F-4D97-AF65-F5344CB8AC3E}">
        <p14:creationId xmlns:p14="http://schemas.microsoft.com/office/powerpoint/2010/main" val="205016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2000" y="758953"/>
            <a:ext cx="9899904" cy="1345115"/>
          </a:xfrm>
        </p:spPr>
        <p:txBody>
          <a:bodyPr>
            <a:normAutofit/>
          </a:bodyPr>
          <a:lstStyle/>
          <a:p>
            <a:r>
              <a:rPr lang="en-IN"/>
              <a:t>Flowchart</a:t>
            </a:r>
          </a:p>
        </p:txBody>
      </p:sp>
      <p:pic>
        <p:nvPicPr>
          <p:cNvPr id="11" name="Content Placeholder 10">
            <a:extLst>
              <a:ext uri="{FF2B5EF4-FFF2-40B4-BE49-F238E27FC236}">
                <a16:creationId xmlns:a16="http://schemas.microsoft.com/office/drawing/2014/main" id="{318DD837-F118-763E-CF42-D82571A26052}"/>
              </a:ext>
            </a:extLst>
          </p:cNvPr>
          <p:cNvPicPr>
            <a:picLocks noGrp="1" noChangeAspect="1"/>
          </p:cNvPicPr>
          <p:nvPr>
            <p:ph idx="1"/>
          </p:nvPr>
        </p:nvPicPr>
        <p:blipFill>
          <a:blip r:embed="rId2"/>
          <a:stretch>
            <a:fillRect/>
          </a:stretch>
        </p:blipFill>
        <p:spPr>
          <a:xfrm>
            <a:off x="637674" y="1383631"/>
            <a:ext cx="5031861" cy="5419026"/>
          </a:xfrm>
        </p:spPr>
      </p:pic>
      <p:pic>
        <p:nvPicPr>
          <p:cNvPr id="4" name="Picture 3">
            <a:extLst>
              <a:ext uri="{FF2B5EF4-FFF2-40B4-BE49-F238E27FC236}">
                <a16:creationId xmlns:a16="http://schemas.microsoft.com/office/drawing/2014/main" id="{7059C1BB-64D4-328C-4E24-631BF4B9699C}"/>
              </a:ext>
            </a:extLst>
          </p:cNvPr>
          <p:cNvPicPr>
            <a:picLocks noChangeAspect="1"/>
          </p:cNvPicPr>
          <p:nvPr/>
        </p:nvPicPr>
        <p:blipFill>
          <a:blip r:embed="rId3"/>
          <a:stretch>
            <a:fillRect/>
          </a:stretch>
        </p:blipFill>
        <p:spPr>
          <a:xfrm>
            <a:off x="6768204" y="752477"/>
            <a:ext cx="4481529" cy="6040855"/>
          </a:xfrm>
          <a:prstGeom prst="rect">
            <a:avLst/>
          </a:prstGeom>
        </p:spPr>
      </p:pic>
    </p:spTree>
    <p:extLst>
      <p:ext uri="{BB962C8B-B14F-4D97-AF65-F5344CB8AC3E}">
        <p14:creationId xmlns:p14="http://schemas.microsoft.com/office/powerpoint/2010/main" val="120500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2000" y="1517903"/>
            <a:ext cx="9899904" cy="1345115"/>
          </a:xfrm>
        </p:spPr>
        <p:txBody>
          <a:bodyPr>
            <a:normAutofit/>
          </a:bodyPr>
          <a:lstStyle/>
          <a:p>
            <a:r>
              <a:rPr lang="en-IN"/>
              <a:t>Automatic Emergency Braking (AEB)</a:t>
            </a:r>
          </a:p>
        </p:txBody>
      </p:sp>
      <p:sp>
        <p:nvSpPr>
          <p:cNvPr id="3" name="Content Placeholder 2">
            <a:extLst>
              <a:ext uri="{FF2B5EF4-FFF2-40B4-BE49-F238E27FC236}">
                <a16:creationId xmlns:a16="http://schemas.microsoft.com/office/drawing/2014/main" id="{C09593E3-B13F-961F-5243-CF56B180C157}"/>
              </a:ext>
            </a:extLst>
          </p:cNvPr>
          <p:cNvSpPr>
            <a:spLocks noGrp="1"/>
          </p:cNvSpPr>
          <p:nvPr>
            <p:ph idx="1"/>
          </p:nvPr>
        </p:nvSpPr>
        <p:spPr>
          <a:xfrm>
            <a:off x="762000" y="2432094"/>
            <a:ext cx="9899904" cy="3125777"/>
          </a:xfrm>
        </p:spPr>
        <p:txBody>
          <a:bodyPr vert="horz" lIns="91440" tIns="45720" rIns="91440" bIns="45720" rtlCol="0" anchor="t">
            <a:normAutofit fontScale="92500" lnSpcReduction="20000"/>
          </a:bodyPr>
          <a:lstStyle/>
          <a:p>
            <a:pPr algn="just"/>
            <a:r>
              <a:rPr lang="en-US"/>
              <a:t>Automatic emergency braking (AEB) is a safety system that can identify when a possible collision is about to occur and responds by autonomously activating the brakes to slow a vehicle prior to impact or bring it to a stop to avoid a collision.</a:t>
            </a:r>
          </a:p>
          <a:p>
            <a:pPr algn="just"/>
            <a:r>
              <a:rPr lang="en-US"/>
              <a:t>It has quickly become one of the most essential safety systems in our cars. It’s so vital that an agreement between American automakers and the National Highway Traffic Safety Administration (NHTSA) will see all new vehicles sold in the US equipped with AEB as standard equipment by September 1, 2022.</a:t>
            </a:r>
          </a:p>
          <a:p>
            <a:endParaRPr lang="en-IN"/>
          </a:p>
        </p:txBody>
      </p:sp>
    </p:spTree>
    <p:extLst>
      <p:ext uri="{BB962C8B-B14F-4D97-AF65-F5344CB8AC3E}">
        <p14:creationId xmlns:p14="http://schemas.microsoft.com/office/powerpoint/2010/main" val="339608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2000" y="1517903"/>
            <a:ext cx="9899904" cy="1345115"/>
          </a:xfrm>
        </p:spPr>
        <p:txBody>
          <a:bodyPr>
            <a:normAutofit/>
          </a:bodyPr>
          <a:lstStyle/>
          <a:p>
            <a:r>
              <a:rPr lang="en-IN"/>
              <a:t>Implementation</a:t>
            </a:r>
          </a:p>
        </p:txBody>
      </p:sp>
      <p:sp>
        <p:nvSpPr>
          <p:cNvPr id="3" name="Content Placeholder 2">
            <a:extLst>
              <a:ext uri="{FF2B5EF4-FFF2-40B4-BE49-F238E27FC236}">
                <a16:creationId xmlns:a16="http://schemas.microsoft.com/office/drawing/2014/main" id="{C09593E3-B13F-961F-5243-CF56B180C157}"/>
              </a:ext>
            </a:extLst>
          </p:cNvPr>
          <p:cNvSpPr>
            <a:spLocks noGrp="1"/>
          </p:cNvSpPr>
          <p:nvPr>
            <p:ph idx="1"/>
          </p:nvPr>
        </p:nvSpPr>
        <p:spPr>
          <a:xfrm>
            <a:off x="762000" y="2432094"/>
            <a:ext cx="9899904" cy="3666953"/>
          </a:xfrm>
        </p:spPr>
        <p:txBody>
          <a:bodyPr>
            <a:normAutofit/>
          </a:bodyPr>
          <a:lstStyle/>
          <a:p>
            <a:r>
              <a:rPr lang="en-US"/>
              <a:t>In emergency braking system  (AEB), We are accessing the structure containing the different attributes of a car using shared memory in the server and changing the speed by sending this speed to the client using Sockets</a:t>
            </a:r>
          </a:p>
          <a:p>
            <a:r>
              <a:rPr lang="en-US"/>
              <a:t>We  totally stopped the car in a gradual way so that the car does not skid so we will use the delay() function to decrease the speed of the car after some set time interval each time until it becomes zero.</a:t>
            </a:r>
          </a:p>
          <a:p>
            <a:endParaRPr lang="en-IN"/>
          </a:p>
        </p:txBody>
      </p:sp>
    </p:spTree>
    <p:extLst>
      <p:ext uri="{BB962C8B-B14F-4D97-AF65-F5344CB8AC3E}">
        <p14:creationId xmlns:p14="http://schemas.microsoft.com/office/powerpoint/2010/main" val="169341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761872" y="758953"/>
            <a:ext cx="9899904" cy="1345115"/>
          </a:xfrm>
        </p:spPr>
        <p:txBody>
          <a:bodyPr>
            <a:normAutofit/>
          </a:bodyPr>
          <a:lstStyle/>
          <a:p>
            <a:r>
              <a:rPr lang="en-IN"/>
              <a:t>Flowchart</a:t>
            </a:r>
          </a:p>
        </p:txBody>
      </p:sp>
      <p:pic>
        <p:nvPicPr>
          <p:cNvPr id="11" name="Content Placeholder 10">
            <a:extLst>
              <a:ext uri="{FF2B5EF4-FFF2-40B4-BE49-F238E27FC236}">
                <a16:creationId xmlns:a16="http://schemas.microsoft.com/office/drawing/2014/main" id="{4B248631-637F-F45E-4668-100D102163B0}"/>
              </a:ext>
            </a:extLst>
          </p:cNvPr>
          <p:cNvPicPr>
            <a:picLocks noGrp="1" noChangeAspect="1"/>
          </p:cNvPicPr>
          <p:nvPr>
            <p:ph idx="1"/>
          </p:nvPr>
        </p:nvPicPr>
        <p:blipFill>
          <a:blip r:embed="rId2"/>
          <a:stretch>
            <a:fillRect/>
          </a:stretch>
        </p:blipFill>
        <p:spPr>
          <a:xfrm>
            <a:off x="3651808" y="747551"/>
            <a:ext cx="2183501" cy="6084873"/>
          </a:xfrm>
        </p:spPr>
      </p:pic>
      <p:pic>
        <p:nvPicPr>
          <p:cNvPr id="14" name="Picture 13">
            <a:extLst>
              <a:ext uri="{FF2B5EF4-FFF2-40B4-BE49-F238E27FC236}">
                <a16:creationId xmlns:a16="http://schemas.microsoft.com/office/drawing/2014/main" id="{206C704E-553D-3E12-A0E0-5DF66F5F6A6A}"/>
              </a:ext>
            </a:extLst>
          </p:cNvPr>
          <p:cNvPicPr>
            <a:picLocks noChangeAspect="1"/>
          </p:cNvPicPr>
          <p:nvPr/>
        </p:nvPicPr>
        <p:blipFill>
          <a:blip r:embed="rId3"/>
          <a:stretch>
            <a:fillRect/>
          </a:stretch>
        </p:blipFill>
        <p:spPr>
          <a:xfrm>
            <a:off x="7591927" y="778407"/>
            <a:ext cx="3425850" cy="6054017"/>
          </a:xfrm>
          <a:prstGeom prst="rect">
            <a:avLst/>
          </a:prstGeom>
        </p:spPr>
      </p:pic>
    </p:spTree>
    <p:extLst>
      <p:ext uri="{BB962C8B-B14F-4D97-AF65-F5344CB8AC3E}">
        <p14:creationId xmlns:p14="http://schemas.microsoft.com/office/powerpoint/2010/main" val="124205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1A94B0-8ECF-F394-333F-3869D0F5D77C}"/>
              </a:ext>
            </a:extLst>
          </p:cNvPr>
          <p:cNvSpPr>
            <a:spLocks noGrp="1"/>
          </p:cNvSpPr>
          <p:nvPr>
            <p:ph type="title"/>
          </p:nvPr>
        </p:nvSpPr>
        <p:spPr>
          <a:xfrm>
            <a:off x="762000" y="1517903"/>
            <a:ext cx="9899904" cy="1345115"/>
          </a:xfrm>
        </p:spPr>
        <p:txBody>
          <a:bodyPr>
            <a:normAutofit/>
          </a:bodyPr>
          <a:lstStyle/>
          <a:p>
            <a:pPr algn="ctr"/>
            <a:r>
              <a:rPr lang="en-IN"/>
              <a:t>Introduction</a:t>
            </a:r>
          </a:p>
        </p:txBody>
      </p:sp>
      <p:sp>
        <p:nvSpPr>
          <p:cNvPr id="3" name="Content Placeholder 2">
            <a:extLst>
              <a:ext uri="{FF2B5EF4-FFF2-40B4-BE49-F238E27FC236}">
                <a16:creationId xmlns:a16="http://schemas.microsoft.com/office/drawing/2014/main" id="{DE525969-376B-BD1D-B5BC-A0900750ACD3}"/>
              </a:ext>
            </a:extLst>
          </p:cNvPr>
          <p:cNvSpPr>
            <a:spLocks noGrp="1"/>
          </p:cNvSpPr>
          <p:nvPr>
            <p:ph idx="1"/>
          </p:nvPr>
        </p:nvSpPr>
        <p:spPr>
          <a:xfrm>
            <a:off x="762000" y="2432094"/>
            <a:ext cx="9899904" cy="3650939"/>
          </a:xfrm>
        </p:spPr>
        <p:txBody>
          <a:bodyPr vert="horz" lIns="91440" tIns="45720" rIns="91440" bIns="45720" rtlCol="0" anchor="t">
            <a:normAutofit fontScale="85000" lnSpcReduction="20000"/>
          </a:bodyPr>
          <a:lstStyle/>
          <a:p>
            <a:pPr algn="just"/>
            <a:r>
              <a:rPr lang="en-IN"/>
              <a:t>An advanced driver-assistance system (ADAS) includes technologies that assist drivers with the safe operation of a vehicle. Through a human-machine interface, ADAS increases car and road safety. ADAS uses automated technology, such as sensors and cameras, to detect nearby obstacles or driver errors, and respond accordingly. ADAS can enable various levels of autonomous driving.</a:t>
            </a:r>
          </a:p>
          <a:p>
            <a:pPr algn="just"/>
            <a:r>
              <a:rPr lang="en-US"/>
              <a:t>Adaptive features may automate lighting, provide adaptive cruise control, assist in avoiding collisions, incorporate satellite navigation and traffic warnings, alert drivers to possible obstacles, assist in lane departure and lane centering, provide navigational assistance through smartphones, and provide other features.</a:t>
            </a:r>
          </a:p>
        </p:txBody>
      </p:sp>
    </p:spTree>
    <p:extLst>
      <p:ext uri="{BB962C8B-B14F-4D97-AF65-F5344CB8AC3E}">
        <p14:creationId xmlns:p14="http://schemas.microsoft.com/office/powerpoint/2010/main" val="3260810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9C8B40-79DA-0255-744A-4E4769D83D40}"/>
              </a:ext>
            </a:extLst>
          </p:cNvPr>
          <p:cNvSpPr>
            <a:spLocks noGrp="1"/>
          </p:cNvSpPr>
          <p:nvPr>
            <p:ph type="title"/>
          </p:nvPr>
        </p:nvSpPr>
        <p:spPr>
          <a:xfrm>
            <a:off x="762000" y="1517903"/>
            <a:ext cx="9899904" cy="1345115"/>
          </a:xfrm>
        </p:spPr>
        <p:txBody>
          <a:bodyPr>
            <a:normAutofit/>
          </a:bodyPr>
          <a:lstStyle/>
          <a:p>
            <a:pPr algn="ctr"/>
            <a:r>
              <a:rPr lang="en-IN"/>
              <a:t>Blind Spot Detection (BSD): </a:t>
            </a:r>
          </a:p>
        </p:txBody>
      </p:sp>
      <p:sp>
        <p:nvSpPr>
          <p:cNvPr id="3" name="Content Placeholder 2">
            <a:extLst>
              <a:ext uri="{FF2B5EF4-FFF2-40B4-BE49-F238E27FC236}">
                <a16:creationId xmlns:a16="http://schemas.microsoft.com/office/drawing/2014/main" id="{A80D07AB-69A0-3202-4DE3-FFE24C3D7FFC}"/>
              </a:ext>
            </a:extLst>
          </p:cNvPr>
          <p:cNvSpPr>
            <a:spLocks noGrp="1"/>
          </p:cNvSpPr>
          <p:nvPr>
            <p:ph idx="1"/>
          </p:nvPr>
        </p:nvSpPr>
        <p:spPr>
          <a:xfrm>
            <a:off x="762000" y="2545573"/>
            <a:ext cx="9899904" cy="3125777"/>
          </a:xfrm>
        </p:spPr>
        <p:txBody>
          <a:bodyPr>
            <a:normAutofit/>
          </a:bodyPr>
          <a:lstStyle/>
          <a:p>
            <a:pPr algn="just"/>
            <a:r>
              <a:rPr lang="en-US"/>
              <a:t>Blind spot detection is an advanced driver assistance system (ADAS) feature that uses  cameras to detect vehicles or objects in a driver's blind spot. </a:t>
            </a:r>
          </a:p>
          <a:p>
            <a:pPr algn="just"/>
            <a:r>
              <a:rPr lang="en-US"/>
              <a:t>The blind spot is the area on the side of the car that the driver can not see when looking in the rearview mirror or side-view mirror.</a:t>
            </a:r>
          </a:p>
          <a:p>
            <a:endParaRPr lang="en-IN"/>
          </a:p>
        </p:txBody>
      </p:sp>
    </p:spTree>
    <p:extLst>
      <p:ext uri="{BB962C8B-B14F-4D97-AF65-F5344CB8AC3E}">
        <p14:creationId xmlns:p14="http://schemas.microsoft.com/office/powerpoint/2010/main" val="2893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9C8B40-79DA-0255-744A-4E4769D83D40}"/>
              </a:ext>
            </a:extLst>
          </p:cNvPr>
          <p:cNvSpPr>
            <a:spLocks noGrp="1"/>
          </p:cNvSpPr>
          <p:nvPr>
            <p:ph type="title"/>
          </p:nvPr>
        </p:nvSpPr>
        <p:spPr>
          <a:xfrm>
            <a:off x="762000" y="1517903"/>
            <a:ext cx="9899904" cy="1345115"/>
          </a:xfrm>
        </p:spPr>
        <p:txBody>
          <a:bodyPr>
            <a:normAutofit/>
          </a:bodyPr>
          <a:lstStyle/>
          <a:p>
            <a:pPr algn="ctr"/>
            <a:r>
              <a:rPr lang="en-IN"/>
              <a:t>Implementation</a:t>
            </a:r>
          </a:p>
        </p:txBody>
      </p:sp>
      <p:sp>
        <p:nvSpPr>
          <p:cNvPr id="3" name="Content Placeholder 2">
            <a:extLst>
              <a:ext uri="{FF2B5EF4-FFF2-40B4-BE49-F238E27FC236}">
                <a16:creationId xmlns:a16="http://schemas.microsoft.com/office/drawing/2014/main" id="{A80D07AB-69A0-3202-4DE3-FFE24C3D7FFC}"/>
              </a:ext>
            </a:extLst>
          </p:cNvPr>
          <p:cNvSpPr>
            <a:spLocks noGrp="1"/>
          </p:cNvSpPr>
          <p:nvPr>
            <p:ph idx="1"/>
          </p:nvPr>
        </p:nvSpPr>
        <p:spPr>
          <a:xfrm>
            <a:off x="762000" y="2515093"/>
            <a:ext cx="9899904" cy="3583954"/>
          </a:xfrm>
        </p:spPr>
        <p:txBody>
          <a:bodyPr>
            <a:normAutofit fontScale="85000" lnSpcReduction="10000"/>
          </a:bodyPr>
          <a:lstStyle/>
          <a:p>
            <a:pPr algn="just"/>
            <a:r>
              <a:rPr lang="en-US"/>
              <a:t>In blind spot detection (BSD), The program asks the user whether there are any blind spots in their vicinity. If there are, it will call the alert function to warn them. </a:t>
            </a:r>
          </a:p>
          <a:p>
            <a:pPr algn="just"/>
            <a:r>
              <a:rPr lang="en-US"/>
              <a:t>We  used shared memory to send a flag according to whether there is any blind spot and if there is, the alert function will be called.</a:t>
            </a:r>
          </a:p>
          <a:p>
            <a:pPr algn="just"/>
            <a:r>
              <a:rPr lang="en-US"/>
              <a:t>Here, there are different threads for the different cameras in the blind spots of a car and at a time only a single thread will be able to access the alert function which will be made as the critical zone, and we use semaphores to ensure that at a time only one thread will be accessing it (i.e., mutual exclusion)</a:t>
            </a:r>
          </a:p>
        </p:txBody>
      </p:sp>
    </p:spTree>
    <p:extLst>
      <p:ext uri="{BB962C8B-B14F-4D97-AF65-F5344CB8AC3E}">
        <p14:creationId xmlns:p14="http://schemas.microsoft.com/office/powerpoint/2010/main" val="426231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8E5AD-97D8-2986-26E8-4A93E7F199CD}"/>
              </a:ext>
            </a:extLst>
          </p:cNvPr>
          <p:cNvSpPr>
            <a:spLocks noGrp="1"/>
          </p:cNvSpPr>
          <p:nvPr>
            <p:ph type="title"/>
          </p:nvPr>
        </p:nvSpPr>
        <p:spPr>
          <a:xfrm>
            <a:off x="429834" y="574072"/>
            <a:ext cx="2804288" cy="795527"/>
          </a:xfrm>
        </p:spPr>
        <p:txBody>
          <a:bodyPr>
            <a:normAutofit/>
          </a:bodyPr>
          <a:lstStyle/>
          <a:p>
            <a:r>
              <a:rPr lang="en-IN"/>
              <a:t>Flowchart</a:t>
            </a:r>
          </a:p>
        </p:txBody>
      </p:sp>
      <p:pic>
        <p:nvPicPr>
          <p:cNvPr id="15" name="Picture 14">
            <a:extLst>
              <a:ext uri="{FF2B5EF4-FFF2-40B4-BE49-F238E27FC236}">
                <a16:creationId xmlns:a16="http://schemas.microsoft.com/office/drawing/2014/main" id="{B637859C-2816-BD93-28E4-D218FA56F9A1}"/>
              </a:ext>
            </a:extLst>
          </p:cNvPr>
          <p:cNvPicPr>
            <a:picLocks noChangeAspect="1"/>
          </p:cNvPicPr>
          <p:nvPr/>
        </p:nvPicPr>
        <p:blipFill>
          <a:blip r:embed="rId2"/>
          <a:stretch>
            <a:fillRect/>
          </a:stretch>
        </p:blipFill>
        <p:spPr>
          <a:xfrm>
            <a:off x="7606748" y="889859"/>
            <a:ext cx="3376299" cy="5968141"/>
          </a:xfrm>
          <a:prstGeom prst="rect">
            <a:avLst/>
          </a:prstGeom>
        </p:spPr>
      </p:pic>
      <p:pic>
        <p:nvPicPr>
          <p:cNvPr id="5" name="Picture 4">
            <a:extLst>
              <a:ext uri="{FF2B5EF4-FFF2-40B4-BE49-F238E27FC236}">
                <a16:creationId xmlns:a16="http://schemas.microsoft.com/office/drawing/2014/main" id="{F921AAFD-0BA8-A446-D13F-C31ADE699730}"/>
              </a:ext>
            </a:extLst>
          </p:cNvPr>
          <p:cNvPicPr>
            <a:picLocks noChangeAspect="1"/>
          </p:cNvPicPr>
          <p:nvPr/>
        </p:nvPicPr>
        <p:blipFill>
          <a:blip r:embed="rId3"/>
          <a:stretch>
            <a:fillRect/>
          </a:stretch>
        </p:blipFill>
        <p:spPr>
          <a:xfrm>
            <a:off x="610099" y="1369599"/>
            <a:ext cx="6107714" cy="5309996"/>
          </a:xfrm>
          <a:prstGeom prst="rect">
            <a:avLst/>
          </a:prstGeom>
        </p:spPr>
      </p:pic>
    </p:spTree>
    <p:extLst>
      <p:ext uri="{BB962C8B-B14F-4D97-AF65-F5344CB8AC3E}">
        <p14:creationId xmlns:p14="http://schemas.microsoft.com/office/powerpoint/2010/main" val="110054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9C8B40-79DA-0255-744A-4E4769D83D40}"/>
              </a:ext>
            </a:extLst>
          </p:cNvPr>
          <p:cNvSpPr>
            <a:spLocks noGrp="1"/>
          </p:cNvSpPr>
          <p:nvPr>
            <p:ph type="title"/>
          </p:nvPr>
        </p:nvSpPr>
        <p:spPr>
          <a:xfrm>
            <a:off x="762000" y="1517903"/>
            <a:ext cx="9899904" cy="1345115"/>
          </a:xfrm>
        </p:spPr>
        <p:txBody>
          <a:bodyPr>
            <a:normAutofit/>
          </a:bodyPr>
          <a:lstStyle/>
          <a:p>
            <a:pPr algn="ctr"/>
            <a:r>
              <a:rPr lang="en-IN"/>
              <a:t>Conclusion</a:t>
            </a:r>
            <a:endParaRPr lang="en-US"/>
          </a:p>
        </p:txBody>
      </p:sp>
      <p:sp>
        <p:nvSpPr>
          <p:cNvPr id="3" name="Content Placeholder 2">
            <a:extLst>
              <a:ext uri="{FF2B5EF4-FFF2-40B4-BE49-F238E27FC236}">
                <a16:creationId xmlns:a16="http://schemas.microsoft.com/office/drawing/2014/main" id="{A80D07AB-69A0-3202-4DE3-FFE24C3D7FFC}"/>
              </a:ext>
            </a:extLst>
          </p:cNvPr>
          <p:cNvSpPr>
            <a:spLocks noGrp="1"/>
          </p:cNvSpPr>
          <p:nvPr>
            <p:ph idx="1"/>
          </p:nvPr>
        </p:nvSpPr>
        <p:spPr>
          <a:xfrm>
            <a:off x="762000" y="2515093"/>
            <a:ext cx="9899904" cy="3583954"/>
          </a:xfrm>
        </p:spPr>
        <p:txBody>
          <a:bodyPr vert="horz" lIns="91440" tIns="45720" rIns="91440" bIns="45720" rtlCol="0" anchor="t">
            <a:normAutofit/>
          </a:bodyPr>
          <a:lstStyle/>
          <a:p>
            <a:pPr algn="just"/>
            <a:r>
              <a:rPr lang="en-US" dirty="0"/>
              <a:t>In conclusion, while building this Advanced Driver Assistance System, me and my teammates learnt how to implement system calls and work with complex C programs having many different features in large-scale projects with many different modules and files interacting with each other.</a:t>
            </a:r>
          </a:p>
        </p:txBody>
      </p:sp>
    </p:spTree>
    <p:extLst>
      <p:ext uri="{BB962C8B-B14F-4D97-AF65-F5344CB8AC3E}">
        <p14:creationId xmlns:p14="http://schemas.microsoft.com/office/powerpoint/2010/main" val="261897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1A94B0-8ECF-F394-333F-3869D0F5D77C}"/>
              </a:ext>
            </a:extLst>
          </p:cNvPr>
          <p:cNvSpPr>
            <a:spLocks noGrp="1"/>
          </p:cNvSpPr>
          <p:nvPr>
            <p:ph type="title"/>
          </p:nvPr>
        </p:nvSpPr>
        <p:spPr>
          <a:xfrm>
            <a:off x="762000" y="1517903"/>
            <a:ext cx="9899904" cy="1345115"/>
          </a:xfrm>
        </p:spPr>
        <p:txBody>
          <a:bodyPr>
            <a:normAutofit/>
          </a:bodyPr>
          <a:lstStyle/>
          <a:p>
            <a:pPr algn="ctr"/>
            <a:r>
              <a:rPr lang="en-IN"/>
              <a:t>Purpose</a:t>
            </a:r>
          </a:p>
        </p:txBody>
      </p:sp>
      <p:sp>
        <p:nvSpPr>
          <p:cNvPr id="3" name="Content Placeholder 2">
            <a:extLst>
              <a:ext uri="{FF2B5EF4-FFF2-40B4-BE49-F238E27FC236}">
                <a16:creationId xmlns:a16="http://schemas.microsoft.com/office/drawing/2014/main" id="{DE525969-376B-BD1D-B5BC-A0900750ACD3}"/>
              </a:ext>
            </a:extLst>
          </p:cNvPr>
          <p:cNvSpPr>
            <a:spLocks noGrp="1"/>
          </p:cNvSpPr>
          <p:nvPr>
            <p:ph idx="1"/>
          </p:nvPr>
        </p:nvSpPr>
        <p:spPr>
          <a:xfrm>
            <a:off x="762000" y="2432094"/>
            <a:ext cx="9899904" cy="3125777"/>
          </a:xfrm>
        </p:spPr>
        <p:txBody>
          <a:bodyPr vert="horz" lIns="91440" tIns="45720" rIns="91440" bIns="45720" rtlCol="0" anchor="t">
            <a:normAutofit fontScale="92500" lnSpcReduction="10000"/>
          </a:bodyPr>
          <a:lstStyle/>
          <a:p>
            <a:pPr algn="just"/>
            <a:r>
              <a:rPr lang="en-US"/>
              <a:t>As most road crashes occur due to human error, ADAS are developed to automate, adapt, and enhance vehicle technology for safety and better driving. ADAS are proven to reduce road fatalities by minimizing human error. </a:t>
            </a:r>
          </a:p>
          <a:p>
            <a:pPr algn="just"/>
            <a:r>
              <a:rPr lang="en-US"/>
              <a:t>Safety features are designed to avoid crashes and collisions by offering technologies that alert the driver to problems, implementing safeguards, and taking control of the vehicle if necessary. </a:t>
            </a:r>
          </a:p>
          <a:p>
            <a:pPr algn="just"/>
            <a:endParaRPr lang="en-US"/>
          </a:p>
        </p:txBody>
      </p:sp>
    </p:spTree>
    <p:extLst>
      <p:ext uri="{BB962C8B-B14F-4D97-AF65-F5344CB8AC3E}">
        <p14:creationId xmlns:p14="http://schemas.microsoft.com/office/powerpoint/2010/main" val="238831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1A94B0-8ECF-F394-333F-3869D0F5D77C}"/>
              </a:ext>
            </a:extLst>
          </p:cNvPr>
          <p:cNvSpPr>
            <a:spLocks noGrp="1"/>
          </p:cNvSpPr>
          <p:nvPr>
            <p:ph type="title"/>
          </p:nvPr>
        </p:nvSpPr>
        <p:spPr>
          <a:xfrm>
            <a:off x="762000" y="1517903"/>
            <a:ext cx="9899904" cy="1345115"/>
          </a:xfrm>
        </p:spPr>
        <p:txBody>
          <a:bodyPr>
            <a:normAutofit/>
          </a:bodyPr>
          <a:lstStyle/>
          <a:p>
            <a:pPr algn="ctr"/>
            <a:r>
              <a:rPr lang="en-IN"/>
              <a:t>Scope</a:t>
            </a:r>
          </a:p>
        </p:txBody>
      </p:sp>
      <p:sp>
        <p:nvSpPr>
          <p:cNvPr id="3" name="Content Placeholder 2">
            <a:extLst>
              <a:ext uri="{FF2B5EF4-FFF2-40B4-BE49-F238E27FC236}">
                <a16:creationId xmlns:a16="http://schemas.microsoft.com/office/drawing/2014/main" id="{DE525969-376B-BD1D-B5BC-A0900750ACD3}"/>
              </a:ext>
            </a:extLst>
          </p:cNvPr>
          <p:cNvSpPr>
            <a:spLocks noGrp="1"/>
          </p:cNvSpPr>
          <p:nvPr>
            <p:ph idx="1"/>
          </p:nvPr>
        </p:nvSpPr>
        <p:spPr>
          <a:xfrm>
            <a:off x="762000" y="2432094"/>
            <a:ext cx="9899904" cy="3125777"/>
          </a:xfrm>
        </p:spPr>
        <p:txBody>
          <a:bodyPr vert="horz" lIns="91440" tIns="45720" rIns="91440" bIns="45720" rtlCol="0" anchor="t">
            <a:normAutofit fontScale="92500" lnSpcReduction="10000"/>
          </a:bodyPr>
          <a:lstStyle/>
          <a:p>
            <a:pPr algn="just"/>
            <a:r>
              <a:rPr lang="en-US"/>
              <a:t>To design a comprehensive real-time communication system for an Advanced Driver Assistance System (ADAS) in a vehicle to ensure seamless communication between the different modules to enhance vehicle safety and provide a better driving experience.</a:t>
            </a:r>
          </a:p>
          <a:p>
            <a:pPr algn="just"/>
            <a:r>
              <a:rPr lang="en-US"/>
              <a:t>The implementation of different IPC mechanisms in C language ensures effective communication and coordination between these modules, contributing to an advanced and integrated driver assistance system.</a:t>
            </a:r>
          </a:p>
        </p:txBody>
      </p:sp>
    </p:spTree>
    <p:extLst>
      <p:ext uri="{BB962C8B-B14F-4D97-AF65-F5344CB8AC3E}">
        <p14:creationId xmlns:p14="http://schemas.microsoft.com/office/powerpoint/2010/main" val="385176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F37401D6-BDB1-48AE-A98F-2CD05E92E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diagram of a computer system">
            <a:extLst>
              <a:ext uri="{FF2B5EF4-FFF2-40B4-BE49-F238E27FC236}">
                <a16:creationId xmlns:a16="http://schemas.microsoft.com/office/drawing/2014/main" id="{F21C94F8-0347-60EF-87BA-F2113DBF7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614" y="1042224"/>
            <a:ext cx="6784019" cy="5351448"/>
          </a:xfrm>
          <a:prstGeom prst="rect">
            <a:avLst/>
          </a:prstGeom>
        </p:spPr>
      </p:pic>
      <p:sp>
        <p:nvSpPr>
          <p:cNvPr id="9" name="TextBox 8">
            <a:extLst>
              <a:ext uri="{FF2B5EF4-FFF2-40B4-BE49-F238E27FC236}">
                <a16:creationId xmlns:a16="http://schemas.microsoft.com/office/drawing/2014/main" id="{AEEE9A4D-8897-762F-DE9F-731874439500}"/>
              </a:ext>
            </a:extLst>
          </p:cNvPr>
          <p:cNvSpPr txBox="1"/>
          <p:nvPr/>
        </p:nvSpPr>
        <p:spPr>
          <a:xfrm>
            <a:off x="486753" y="1041492"/>
            <a:ext cx="4236720" cy="738664"/>
          </a:xfrm>
          <a:prstGeom prst="rect">
            <a:avLst/>
          </a:prstGeom>
          <a:noFill/>
        </p:spPr>
        <p:txBody>
          <a:bodyPr wrap="square" rtlCol="0">
            <a:spAutoFit/>
          </a:bodyPr>
          <a:lstStyle/>
          <a:p>
            <a:r>
              <a:rPr lang="en-IN" sz="4200">
                <a:latin typeface="+mj-lt"/>
              </a:rPr>
              <a:t>Block Diagram</a:t>
            </a:r>
          </a:p>
        </p:txBody>
      </p:sp>
    </p:spTree>
    <p:extLst>
      <p:ext uri="{BB962C8B-B14F-4D97-AF65-F5344CB8AC3E}">
        <p14:creationId xmlns:p14="http://schemas.microsoft.com/office/powerpoint/2010/main" val="23206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Shape 102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9" name="Rectangle 1028">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E810EA7-B999-C156-A85C-9A3C286B8E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06675" y="758952"/>
            <a:ext cx="9578650" cy="53400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A6AEDBD-CBA7-0BC7-2492-1E859E9D6333}"/>
              </a:ext>
            </a:extLst>
          </p:cNvPr>
          <p:cNvSpPr/>
          <p:nvPr/>
        </p:nvSpPr>
        <p:spPr>
          <a:xfrm>
            <a:off x="9134856" y="1014984"/>
            <a:ext cx="1426464" cy="4206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961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7AC3A3-722B-8E16-DBBF-AECB130F1768}"/>
              </a:ext>
            </a:extLst>
          </p:cNvPr>
          <p:cNvSpPr>
            <a:spLocks noGrp="1"/>
          </p:cNvSpPr>
          <p:nvPr>
            <p:ph type="title"/>
          </p:nvPr>
        </p:nvSpPr>
        <p:spPr>
          <a:xfrm>
            <a:off x="762000" y="1517903"/>
            <a:ext cx="10668000" cy="1345115"/>
          </a:xfrm>
        </p:spPr>
        <p:txBody>
          <a:bodyPr>
            <a:normAutofit/>
          </a:bodyPr>
          <a:lstStyle/>
          <a:p>
            <a:r>
              <a:rPr lang="en-IN"/>
              <a:t>Definitions, Acronyms, and Abbreviations</a:t>
            </a:r>
          </a:p>
        </p:txBody>
      </p:sp>
      <p:pic>
        <p:nvPicPr>
          <p:cNvPr id="8" name="Content Placeholder 7">
            <a:extLst>
              <a:ext uri="{FF2B5EF4-FFF2-40B4-BE49-F238E27FC236}">
                <a16:creationId xmlns:a16="http://schemas.microsoft.com/office/drawing/2014/main" id="{ED70649A-A1AE-FCED-3A18-999670B6B3F6}"/>
              </a:ext>
            </a:extLst>
          </p:cNvPr>
          <p:cNvPicPr>
            <a:picLocks noGrp="1" noChangeAspect="1"/>
          </p:cNvPicPr>
          <p:nvPr>
            <p:ph idx="1"/>
          </p:nvPr>
        </p:nvPicPr>
        <p:blipFill>
          <a:blip r:embed="rId2"/>
          <a:stretch>
            <a:fillRect/>
          </a:stretch>
        </p:blipFill>
        <p:spPr>
          <a:xfrm>
            <a:off x="3215516" y="2489047"/>
            <a:ext cx="5760968" cy="3783748"/>
          </a:xfrm>
        </p:spPr>
      </p:pic>
    </p:spTree>
    <p:extLst>
      <p:ext uri="{BB962C8B-B14F-4D97-AF65-F5344CB8AC3E}">
        <p14:creationId xmlns:p14="http://schemas.microsoft.com/office/powerpoint/2010/main" val="320877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643BF5-B461-4355-E6DB-236063F365A2}"/>
              </a:ext>
            </a:extLst>
          </p:cNvPr>
          <p:cNvSpPr>
            <a:spLocks noGrp="1"/>
          </p:cNvSpPr>
          <p:nvPr>
            <p:ph type="title"/>
          </p:nvPr>
        </p:nvSpPr>
        <p:spPr>
          <a:xfrm>
            <a:off x="762000" y="1517903"/>
            <a:ext cx="9899904" cy="1345115"/>
          </a:xfrm>
        </p:spPr>
        <p:txBody>
          <a:bodyPr>
            <a:normAutofit/>
          </a:bodyPr>
          <a:lstStyle/>
          <a:p>
            <a:pPr algn="ctr"/>
            <a:r>
              <a:rPr lang="en-IN"/>
              <a:t>Collision Avoidance System (CAS)</a:t>
            </a:r>
          </a:p>
        </p:txBody>
      </p:sp>
      <p:sp>
        <p:nvSpPr>
          <p:cNvPr id="3" name="Content Placeholder 2">
            <a:extLst>
              <a:ext uri="{FF2B5EF4-FFF2-40B4-BE49-F238E27FC236}">
                <a16:creationId xmlns:a16="http://schemas.microsoft.com/office/drawing/2014/main" id="{8C0698FC-9752-7CF4-B0F0-02A6D5474DB3}"/>
              </a:ext>
            </a:extLst>
          </p:cNvPr>
          <p:cNvSpPr>
            <a:spLocks noGrp="1"/>
          </p:cNvSpPr>
          <p:nvPr>
            <p:ph idx="1"/>
          </p:nvPr>
        </p:nvSpPr>
        <p:spPr>
          <a:xfrm>
            <a:off x="762000" y="2545573"/>
            <a:ext cx="9899904" cy="3553474"/>
          </a:xfrm>
        </p:spPr>
        <p:txBody>
          <a:bodyPr>
            <a:normAutofit fontScale="92500" lnSpcReduction="10000"/>
          </a:bodyPr>
          <a:lstStyle/>
          <a:p>
            <a:pPr algn="just"/>
            <a:r>
              <a:rPr lang="en-US"/>
              <a:t>A collision avoidance system (CAS), also known as a pre-crash system, forward collision warning system (FCW), or collision mitigation system, is an advance driving assistance system designed to prevent or reduce the severity of a collision. </a:t>
            </a:r>
          </a:p>
          <a:p>
            <a:pPr algn="just"/>
            <a:r>
              <a:rPr lang="en-US"/>
              <a:t>In its basic form, a forward collision warning system monitors a vehicle's speed, the speed of the vehicle in front of it, and the distance between the vehicles, so that it can provide a warning to the driver if the vehicles get too close, potentially helping to avoid a crash.</a:t>
            </a:r>
          </a:p>
          <a:p>
            <a:endParaRPr lang="en-IN"/>
          </a:p>
        </p:txBody>
      </p:sp>
    </p:spTree>
    <p:extLst>
      <p:ext uri="{BB962C8B-B14F-4D97-AF65-F5344CB8AC3E}">
        <p14:creationId xmlns:p14="http://schemas.microsoft.com/office/powerpoint/2010/main" val="222621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6A5537-3DF0-27A2-01FD-91F81B2B5BF1}"/>
              </a:ext>
            </a:extLst>
          </p:cNvPr>
          <p:cNvSpPr>
            <a:spLocks noGrp="1"/>
          </p:cNvSpPr>
          <p:nvPr>
            <p:ph type="title"/>
          </p:nvPr>
        </p:nvSpPr>
        <p:spPr>
          <a:xfrm>
            <a:off x="762000" y="1517903"/>
            <a:ext cx="9899904" cy="1345115"/>
          </a:xfrm>
        </p:spPr>
        <p:txBody>
          <a:bodyPr>
            <a:normAutofit/>
          </a:bodyPr>
          <a:lstStyle/>
          <a:p>
            <a:pPr algn="ctr"/>
            <a:r>
              <a:rPr lang="en-IN"/>
              <a:t>Implementation</a:t>
            </a:r>
          </a:p>
        </p:txBody>
      </p:sp>
      <p:sp>
        <p:nvSpPr>
          <p:cNvPr id="3" name="Content Placeholder 2">
            <a:extLst>
              <a:ext uri="{FF2B5EF4-FFF2-40B4-BE49-F238E27FC236}">
                <a16:creationId xmlns:a16="http://schemas.microsoft.com/office/drawing/2014/main" id="{B9A2581A-613A-C459-257D-9712145E85F4}"/>
              </a:ext>
            </a:extLst>
          </p:cNvPr>
          <p:cNvSpPr>
            <a:spLocks noGrp="1"/>
          </p:cNvSpPr>
          <p:nvPr>
            <p:ph idx="1"/>
          </p:nvPr>
        </p:nvSpPr>
        <p:spPr>
          <a:xfrm>
            <a:off x="762000" y="2432094"/>
            <a:ext cx="9899904" cy="3666953"/>
          </a:xfrm>
        </p:spPr>
        <p:txBody>
          <a:bodyPr>
            <a:normAutofit lnSpcReduction="10000"/>
          </a:bodyPr>
          <a:lstStyle/>
          <a:p>
            <a:pPr algn="just"/>
            <a:r>
              <a:rPr lang="en-US"/>
              <a:t>For CAS, the program will ask the user about whether there are any cars or other objects in the vicinity and if so, their distance from the car. If they are closer than a pre-specified maximum distance, the program  classified the event as a collision and then calls the AEB module for stopping the car immediately and deploy the airbags if possible. </a:t>
            </a:r>
          </a:p>
          <a:p>
            <a:pPr algn="just"/>
            <a:r>
              <a:rPr lang="en-US"/>
              <a:t>Here we  used Shared Memory to communicate whether there is a chance of collision and then send that result to the AEB module. </a:t>
            </a:r>
          </a:p>
          <a:p>
            <a:endParaRPr lang="en-IN"/>
          </a:p>
        </p:txBody>
      </p:sp>
    </p:spTree>
    <p:extLst>
      <p:ext uri="{BB962C8B-B14F-4D97-AF65-F5344CB8AC3E}">
        <p14:creationId xmlns:p14="http://schemas.microsoft.com/office/powerpoint/2010/main" val="2495111691"/>
      </p:ext>
    </p:extLst>
  </p:cSld>
  <p:clrMapOvr>
    <a:masterClrMapping/>
  </p:clrMapOvr>
</p:sld>
</file>

<file path=ppt/theme/theme1.xml><?xml version="1.0" encoding="utf-8"?>
<a:theme xmlns:a="http://schemas.openxmlformats.org/drawingml/2006/main" name="PrismaticVTI">
  <a:themeElements>
    <a:clrScheme name="AnalogousFromRegularSeedLeftStep">
      <a:dk1>
        <a:srgbClr val="000000"/>
      </a:dk1>
      <a:lt1>
        <a:srgbClr val="FFFFFF"/>
      </a:lt1>
      <a:dk2>
        <a:srgbClr val="321C1C"/>
      </a:dk2>
      <a:lt2>
        <a:srgbClr val="F0F2F3"/>
      </a:lt2>
      <a:accent1>
        <a:srgbClr val="E78429"/>
      </a:accent1>
      <a:accent2>
        <a:srgbClr val="D52317"/>
      </a:accent2>
      <a:accent3>
        <a:srgbClr val="E7296C"/>
      </a:accent3>
      <a:accent4>
        <a:srgbClr val="D517A9"/>
      </a:accent4>
      <a:accent5>
        <a:srgbClr val="C329E7"/>
      </a:accent5>
      <a:accent6>
        <a:srgbClr val="641AD5"/>
      </a:accent6>
      <a:hlink>
        <a:srgbClr val="3F82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0</TotalTime>
  <Words>1291</Words>
  <Application>Microsoft Office PowerPoint</Application>
  <PresentationFormat>Widescreen</PresentationFormat>
  <Paragraphs>56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Aharoni</vt:lpstr>
      <vt:lpstr>Arial</vt:lpstr>
      <vt:lpstr>Avenir Next LT Pro</vt:lpstr>
      <vt:lpstr>PrismaticVTI</vt:lpstr>
      <vt:lpstr>Advanced Driver Assistance System (ADAS)</vt:lpstr>
      <vt:lpstr>Introduction</vt:lpstr>
      <vt:lpstr>Purpose</vt:lpstr>
      <vt:lpstr>Scope</vt:lpstr>
      <vt:lpstr>PowerPoint Presentation</vt:lpstr>
      <vt:lpstr>PowerPoint Presentation</vt:lpstr>
      <vt:lpstr>Definitions, Acronyms, and Abbreviations</vt:lpstr>
      <vt:lpstr>Collision Avoidance System (CAS)</vt:lpstr>
      <vt:lpstr>Implementation</vt:lpstr>
      <vt:lpstr>Flowchart</vt:lpstr>
      <vt:lpstr>Lane Departure Warning (LDW)</vt:lpstr>
      <vt:lpstr>Implementation</vt:lpstr>
      <vt:lpstr>Flowchart</vt:lpstr>
      <vt:lpstr>Adaptive Cruise Control</vt:lpstr>
      <vt:lpstr>Implementation</vt:lpstr>
      <vt:lpstr>Flowchart</vt:lpstr>
      <vt:lpstr>Automatic Emergency Braking (AEB)</vt:lpstr>
      <vt:lpstr>Implementation</vt:lpstr>
      <vt:lpstr>Flowchart</vt:lpstr>
      <vt:lpstr>Blind Spot Detection (BSD): </vt:lpstr>
      <vt:lpstr>Implementation</vt:lpstr>
      <vt:lpstr>Flowchart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Driving Assistance System (ADAS)</dc:title>
  <dc:creator>Subham Patel</dc:creator>
  <cp:lastModifiedBy>Subham Patel</cp:lastModifiedBy>
  <cp:revision>1</cp:revision>
  <dcterms:created xsi:type="dcterms:W3CDTF">2023-12-02T10:22:19Z</dcterms:created>
  <dcterms:modified xsi:type="dcterms:W3CDTF">2023-12-06T07:02:23Z</dcterms:modified>
</cp:coreProperties>
</file>