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89" r:id="rId4"/>
    <p:sldId id="371" r:id="rId5"/>
    <p:sldId id="372" r:id="rId6"/>
    <p:sldId id="373" r:id="rId7"/>
    <p:sldId id="374" r:id="rId8"/>
    <p:sldId id="300" r:id="rId9"/>
    <p:sldId id="347" r:id="rId10"/>
    <p:sldId id="376" r:id="rId11"/>
    <p:sldId id="375" r:id="rId12"/>
    <p:sldId id="348" r:id="rId13"/>
    <p:sldId id="349" r:id="rId14"/>
    <p:sldId id="350" r:id="rId15"/>
    <p:sldId id="351" r:id="rId16"/>
    <p:sldId id="377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78" r:id="rId31"/>
    <p:sldId id="365" r:id="rId32"/>
    <p:sldId id="379" r:id="rId33"/>
    <p:sldId id="366" r:id="rId34"/>
    <p:sldId id="380" r:id="rId35"/>
    <p:sldId id="385" r:id="rId36"/>
    <p:sldId id="386" r:id="rId37"/>
    <p:sldId id="387" r:id="rId38"/>
    <p:sldId id="367" r:id="rId39"/>
    <p:sldId id="381" r:id="rId40"/>
    <p:sldId id="368" r:id="rId41"/>
    <p:sldId id="382" r:id="rId42"/>
    <p:sldId id="388" r:id="rId43"/>
    <p:sldId id="389" r:id="rId44"/>
    <p:sldId id="390" r:id="rId45"/>
    <p:sldId id="391" r:id="rId46"/>
    <p:sldId id="383" r:id="rId47"/>
    <p:sldId id="392" r:id="rId48"/>
    <p:sldId id="393" r:id="rId49"/>
    <p:sldId id="394" r:id="rId50"/>
    <p:sldId id="395" r:id="rId51"/>
    <p:sldId id="312" r:id="rId52"/>
    <p:sldId id="314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DEE2E5"/>
    <a:srgbClr val="195481"/>
    <a:srgbClr val="FF4F4F"/>
    <a:srgbClr val="FF7575"/>
    <a:srgbClr val="813845"/>
    <a:srgbClr val="E33939"/>
    <a:srgbClr val="FFC1C1"/>
    <a:srgbClr val="14252E"/>
    <a:srgbClr val="0E1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Stile 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9427402-D09F-4CC3-8929-077878DA53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5FBBF4-F83E-4259-9F30-22BB3BE335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BAC4F-2A86-496D-A507-5D0EB0EF8346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9BEC1C-08A1-4057-85E8-D88B31BE7C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cmdkmdkd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A940DBE-E19B-4E98-97D2-D43598A866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9380E-532D-4220-A1B1-257B1FB656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18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8D504-0A83-4393-B06A-0A0C3825263E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cmdkmdkd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19BF4-C787-4902-9F17-A75784B34E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45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546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1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702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3405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145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953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239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856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878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017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73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155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660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139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018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75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02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664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172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878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90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871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88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31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209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265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14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910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595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1347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8870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1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0973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4432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710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6892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9727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325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2844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5220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2030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2953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88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0021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21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915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625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53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19BF4-C787-4902-9F17-A75784B34E3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71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37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32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47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845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192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995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25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441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98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35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0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60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10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2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71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BB4A7E-DC75-4341-B01C-02835F71D108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21C687-F68C-46AA-9163-C78D0A9034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882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vanti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hyperlink" Target="http://deep.routetopa.eu/deep2t/COMPONENTS/datalets/logtimeline-datalet/demo/index.html#event-eventname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x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hyperlink" Target="http://deep.routetopa.eu/deep2t/COMPONENTS/datalets/logtimeline-datalet/demo/index.html#event-eventname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ep.routetopa.eu/deep2t/COMPONENTS/datalets/logtimeline-datalet/demo/index.html#event-eventname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ep.routetopa.eu/deep2t/COMPONENTS/datalets/logtimeline-datalet/demo/index.html#event-eventname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seminario2.pptx#-1,7,Problema del fullscreen" TargetMode="External"/><Relationship Id="rId13" Type="http://schemas.openxmlformats.org/officeDocument/2006/relationships/hyperlink" Target="seminario2.pptx#-1,22,Presentazione standard di PowerPoint" TargetMode="External"/><Relationship Id="rId3" Type="http://schemas.openxmlformats.org/officeDocument/2006/relationships/image" Target="../media/image3.png"/><Relationship Id="rId7" Type="http://schemas.openxmlformats.org/officeDocument/2006/relationships/hyperlink" Target="seminario2.pptx#-1,6,Problema del fuso orario" TargetMode="External"/><Relationship Id="rId12" Type="http://schemas.openxmlformats.org/officeDocument/2006/relationships/hyperlink" Target="seminario2.pptx#-1,21,Presentazione standard di PowerPoint" TargetMode="External"/><Relationship Id="rId17" Type="http://schemas.openxmlformats.org/officeDocument/2006/relationships/hyperlink" Target="seminario2.pptx#-1,26,Presentazione standard di PowerPoint" TargetMode="External"/><Relationship Id="rId2" Type="http://schemas.openxmlformats.org/officeDocument/2006/relationships/image" Target="../media/image1.jpeg"/><Relationship Id="rId16" Type="http://schemas.openxmlformats.org/officeDocument/2006/relationships/hyperlink" Target="seminario2.pptx#-1,25,Presentazione standard di PowerPoi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eminario2.pptx#-1,5,Problemi risolti" TargetMode="External"/><Relationship Id="rId11" Type="http://schemas.openxmlformats.org/officeDocument/2006/relationships/hyperlink" Target="seminario2.pptx#-1,14,SCHEDA OPZIONI" TargetMode="External"/><Relationship Id="rId5" Type="http://schemas.openxmlformats.org/officeDocument/2006/relationships/hyperlink" Target="seminario2.pptx#-1,3,Introduzione" TargetMode="External"/><Relationship Id="rId15" Type="http://schemas.openxmlformats.org/officeDocument/2006/relationships/hyperlink" Target="seminario2.pptx#-1,24,Presentazione standard di PowerPoint" TargetMode="External"/><Relationship Id="rId10" Type="http://schemas.openxmlformats.org/officeDocument/2006/relationships/hyperlink" Target="seminario2.pptx#-1,9,SCHEDA INPUT: Link &#8211; casi di input" TargetMode="External"/><Relationship Id="rId4" Type="http://schemas.openxmlformats.org/officeDocument/2006/relationships/image" Target="../media/image7.png"/><Relationship Id="rId9" Type="http://schemas.openxmlformats.org/officeDocument/2006/relationships/hyperlink" Target="seminario2.pptx#-1,8,Aggiornamento dei parametri" TargetMode="External"/><Relationship Id="rId14" Type="http://schemas.openxmlformats.org/officeDocument/2006/relationships/hyperlink" Target="seminario2.pptx#-1,23,Presentazione standard di PowerPoin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ep.routetopa.eu/deep2t/COMPONENTS/datalets/logtimeline-datalet/demo/index.html#event-eventname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ltranespod.di.unisa.i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901355326.wordpress.com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OD-Lab/Logtimeline-datalet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ltranespod.di.unisa.i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OD-Lab/Logtimeline-datalet" TargetMode="External"/><Relationship Id="rId7" Type="http://schemas.openxmlformats.org/officeDocument/2006/relationships/hyperlink" Target="https://www.jetbrains.com/phpstorm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mentjs.com/" TargetMode="External"/><Relationship Id="rId5" Type="http://schemas.openxmlformats.org/officeDocument/2006/relationships/hyperlink" Target="https://polymer-library.polymer-project.org/3.0" TargetMode="External"/><Relationship Id="rId4" Type="http://schemas.openxmlformats.org/officeDocument/2006/relationships/hyperlink" Target="https://timeline.knightlab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ltranespod.di.unisa.i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ltranespod.di.unisa.i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F4CA71-14DD-47F0-90D5-D61DEF46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5" y="317495"/>
            <a:ext cx="7310791" cy="4626864"/>
          </a:xfrm>
          <a:effectLst/>
        </p:spPr>
        <p:txBody>
          <a:bodyPr anchor="ctr">
            <a:normAutofit/>
          </a:bodyPr>
          <a:lstStyle/>
          <a:p>
            <a:r>
              <a:rPr lang="it-IT" sz="5000" dirty="0">
                <a:latin typeface="Aharoni" panose="02010803020104030203" pitchFamily="2" charset="-79"/>
                <a:cs typeface="Aharoni" panose="02010803020104030203" pitchFamily="2" charset="-79"/>
              </a:rPr>
              <a:t>LOGTIMELINE DATALET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EA332B-82E8-49BB-8EEE-98B5B1175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518" y="627679"/>
            <a:ext cx="3197436" cy="3956841"/>
          </a:xfrm>
          <a:effectLst/>
        </p:spPr>
        <p:txBody>
          <a:bodyPr anchor="ctr">
            <a:normAutofit/>
          </a:bodyPr>
          <a:lstStyle/>
          <a:p>
            <a:pPr algn="r"/>
            <a:endParaRPr lang="it-IT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Sviluppo della Logtimeline-datalet per la visualizzazione dei event logs</a:t>
            </a:r>
            <a:endParaRPr lang="it-I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2A41F9-F49B-4C0A-9ED6-5E02F80BE3E2}"/>
              </a:ext>
            </a:extLst>
          </p:cNvPr>
          <p:cNvCxnSpPr>
            <a:cxnSpLocks/>
          </p:cNvCxnSpPr>
          <p:nvPr/>
        </p:nvCxnSpPr>
        <p:spPr>
          <a:xfrm>
            <a:off x="4056258" y="1472414"/>
            <a:ext cx="0" cy="372243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FE5BB4-5CCE-4FD3-9C09-EC5B4B1FFE54}"/>
              </a:ext>
            </a:extLst>
          </p:cNvPr>
          <p:cNvSpPr txBox="1"/>
          <p:nvPr/>
        </p:nvSpPr>
        <p:spPr>
          <a:xfrm>
            <a:off x="7686259" y="4465983"/>
            <a:ext cx="3882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Candidato</a:t>
            </a:r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Nicola Fernando Franco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EA82C48-D024-4655-9C9F-999FB00F6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5287239"/>
            <a:ext cx="1255004" cy="79169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1378CA8-0A03-44B1-ABDF-0CAF52026D03}"/>
              </a:ext>
            </a:extLst>
          </p:cNvPr>
          <p:cNvSpPr txBox="1"/>
          <p:nvPr/>
        </p:nvSpPr>
        <p:spPr>
          <a:xfrm>
            <a:off x="4611754" y="3525080"/>
            <a:ext cx="2888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Tutors</a:t>
            </a:r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Giuseppina Palmieri     	    Luigi Serra</a:t>
            </a:r>
          </a:p>
          <a:p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Relatore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Vittorio Scarano</a:t>
            </a:r>
          </a:p>
        </p:txBody>
      </p:sp>
    </p:spTree>
    <p:extLst>
      <p:ext uri="{BB962C8B-B14F-4D97-AF65-F5344CB8AC3E}">
        <p14:creationId xmlns:p14="http://schemas.microsoft.com/office/powerpoint/2010/main" val="41598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9" y="198782"/>
            <a:ext cx="6393862" cy="1263773"/>
          </a:xfrm>
        </p:spPr>
        <p:txBody>
          <a:bodyPr>
            <a:normAutofit/>
          </a:bodyPr>
          <a:lstStyle/>
          <a:p>
            <a:pPr algn="l"/>
            <a:r>
              <a:rPr lang="it-IT" sz="3600" b="1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Problemi risolti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426D4D-6E3E-8056-97B9-A5C255153C3B}"/>
              </a:ext>
            </a:extLst>
          </p:cNvPr>
          <p:cNvSpPr txBox="1"/>
          <p:nvPr/>
        </p:nvSpPr>
        <p:spPr>
          <a:xfrm>
            <a:off x="6669303" y="1417438"/>
            <a:ext cx="3895533" cy="1320362"/>
          </a:xfrm>
          <a:prstGeom prst="rect">
            <a:avLst/>
          </a:prstGeom>
          <a:solidFill>
            <a:srgbClr val="FF0000">
              <a:alpha val="23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timestamp è convertito in base al fuso orario dell’ora locale</a:t>
            </a:r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5E1F24E6-19CC-ABE4-47E5-DEF6FB2EB327}"/>
              </a:ext>
            </a:extLst>
          </p:cNvPr>
          <p:cNvSpPr txBox="1">
            <a:spLocks/>
          </p:cNvSpPr>
          <p:nvPr/>
        </p:nvSpPr>
        <p:spPr>
          <a:xfrm>
            <a:off x="6666155" y="735497"/>
            <a:ext cx="3882575" cy="669234"/>
          </a:xfrm>
          <a:prstGeom prst="rect">
            <a:avLst/>
          </a:prstGeom>
          <a:solidFill>
            <a:srgbClr val="C00000">
              <a:alpha val="23000"/>
            </a:srgbClr>
          </a:solidFill>
          <a:ln w="28575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t-IT" sz="20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PROBLEMA DEL FUSO ORARIO</a:t>
            </a:r>
          </a:p>
        </p:txBody>
      </p: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15540B9-AC97-CFCF-80D8-375A78FA35E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896139" y="1070114"/>
            <a:ext cx="2770016" cy="2269434"/>
          </a:xfrm>
          <a:prstGeom prst="bentConnector3">
            <a:avLst>
              <a:gd name="adj1" fmla="val 69615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7B9E3B-8EEE-AC52-A055-0074FF082D9A}"/>
              </a:ext>
            </a:extLst>
          </p:cNvPr>
          <p:cNvSpPr txBox="1"/>
          <p:nvPr/>
        </p:nvSpPr>
        <p:spPr>
          <a:xfrm>
            <a:off x="725704" y="2240272"/>
            <a:ext cx="4628173" cy="206825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 EMERSI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 emersi dalla versione 1.0:</a:t>
            </a: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9800" indent="-34290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 del fuso orario</a:t>
            </a:r>
          </a:p>
          <a:p>
            <a:pPr marL="379800" indent="-34290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Problema del fullscreen</a:t>
            </a:r>
          </a:p>
          <a:p>
            <a:pPr marL="379800" indent="-342900">
              <a:lnSpc>
                <a:spcPct val="90000"/>
              </a:lnSpc>
              <a:buClr>
                <a:srgbClr val="12DAFC"/>
              </a:buClr>
              <a:buFont typeface="Arial" panose="020B0604020202020204" pitchFamily="34" charset="0"/>
              <a:buChar char="•"/>
            </a:pPr>
            <a:endParaRPr lang="it-IT" sz="200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4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9" y="198782"/>
            <a:ext cx="6393862" cy="1263773"/>
          </a:xfrm>
        </p:spPr>
        <p:txBody>
          <a:bodyPr>
            <a:normAutofit/>
          </a:bodyPr>
          <a:lstStyle/>
          <a:p>
            <a:pPr algn="l"/>
            <a:r>
              <a:rPr lang="it-IT" sz="3600" b="1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Problemi risolti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426D4D-6E3E-8056-97B9-A5C255153C3B}"/>
              </a:ext>
            </a:extLst>
          </p:cNvPr>
          <p:cNvSpPr txBox="1"/>
          <p:nvPr/>
        </p:nvSpPr>
        <p:spPr>
          <a:xfrm>
            <a:off x="6669303" y="1417438"/>
            <a:ext cx="3895533" cy="1320362"/>
          </a:xfrm>
          <a:prstGeom prst="rect">
            <a:avLst/>
          </a:prstGeom>
          <a:solidFill>
            <a:srgbClr val="FF0000">
              <a:alpha val="23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timestamp è convertito in base al fuso orario dell’ora locale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39D59F-583A-EC3A-B1A7-FCAA8A5E7EA6}"/>
              </a:ext>
            </a:extLst>
          </p:cNvPr>
          <p:cNvSpPr txBox="1"/>
          <p:nvPr/>
        </p:nvSpPr>
        <p:spPr>
          <a:xfrm>
            <a:off x="6689183" y="4550762"/>
            <a:ext cx="3875654" cy="1320362"/>
          </a:xfrm>
          <a:prstGeom prst="rect">
            <a:avLst/>
          </a:prstGeom>
          <a:solidFill>
            <a:srgbClr val="FF0000">
              <a:alpha val="23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Difetto di visualizzazione in modalità fullscreen </a:t>
            </a:r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5E1F24E6-19CC-ABE4-47E5-DEF6FB2EB327}"/>
              </a:ext>
            </a:extLst>
          </p:cNvPr>
          <p:cNvSpPr txBox="1">
            <a:spLocks/>
          </p:cNvSpPr>
          <p:nvPr/>
        </p:nvSpPr>
        <p:spPr>
          <a:xfrm>
            <a:off x="6666155" y="735497"/>
            <a:ext cx="3882575" cy="669234"/>
          </a:xfrm>
          <a:prstGeom prst="rect">
            <a:avLst/>
          </a:prstGeom>
          <a:solidFill>
            <a:srgbClr val="C00000">
              <a:alpha val="23000"/>
            </a:srgbClr>
          </a:solidFill>
          <a:ln w="28575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t-IT" sz="20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PROBLEMA DEL FUSO ORARIO</a:t>
            </a: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F60FD398-398D-0111-C697-CDDCBDBD5365}"/>
              </a:ext>
            </a:extLst>
          </p:cNvPr>
          <p:cNvSpPr txBox="1">
            <a:spLocks/>
          </p:cNvSpPr>
          <p:nvPr/>
        </p:nvSpPr>
        <p:spPr>
          <a:xfrm>
            <a:off x="6686033" y="3869636"/>
            <a:ext cx="3862697" cy="669234"/>
          </a:xfrm>
          <a:prstGeom prst="rect">
            <a:avLst/>
          </a:prstGeom>
          <a:solidFill>
            <a:srgbClr val="C00000">
              <a:alpha val="23000"/>
            </a:srgbClr>
          </a:solidFill>
          <a:ln w="28575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t-IT" sz="20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PROBLEMA DEL FULLSCREEN</a:t>
            </a:r>
          </a:p>
        </p:txBody>
      </p: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15540B9-AC97-CFCF-80D8-375A78FA35E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896139" y="1070114"/>
            <a:ext cx="2770016" cy="2269434"/>
          </a:xfrm>
          <a:prstGeom prst="bentConnector3">
            <a:avLst>
              <a:gd name="adj1" fmla="val 69615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32BFB001-A826-B9A5-A502-E91845B7571D}"/>
              </a:ext>
            </a:extLst>
          </p:cNvPr>
          <p:cNvCxnSpPr>
            <a:cxnSpLocks/>
          </p:cNvCxnSpPr>
          <p:nvPr/>
        </p:nvCxnSpPr>
        <p:spPr>
          <a:xfrm>
            <a:off x="3896139" y="3763617"/>
            <a:ext cx="2803146" cy="440636"/>
          </a:xfrm>
          <a:prstGeom prst="bentConnector3">
            <a:avLst>
              <a:gd name="adj1" fmla="val 68910"/>
            </a:avLst>
          </a:prstGeom>
          <a:ln w="19050">
            <a:solidFill>
              <a:srgbClr val="DEE2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8C84AF-6050-3542-52EA-5B10D0730507}"/>
              </a:ext>
            </a:extLst>
          </p:cNvPr>
          <p:cNvSpPr txBox="1"/>
          <p:nvPr/>
        </p:nvSpPr>
        <p:spPr>
          <a:xfrm>
            <a:off x="725704" y="2240272"/>
            <a:ext cx="4628173" cy="206825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 EMERSI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 emersi dalla versione 1.0:</a:t>
            </a: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9800" indent="-34290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 del fuso orario</a:t>
            </a:r>
          </a:p>
          <a:p>
            <a:pPr marL="379800" indent="-34290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Problema del fullscreen</a:t>
            </a:r>
          </a:p>
          <a:p>
            <a:pPr marL="379800" indent="-342900">
              <a:lnSpc>
                <a:spcPct val="90000"/>
              </a:lnSpc>
              <a:buClr>
                <a:srgbClr val="12DAFC"/>
              </a:buClr>
              <a:buFont typeface="Arial" panose="020B0604020202020204" pitchFamily="34" charset="0"/>
              <a:buChar char="•"/>
            </a:pPr>
            <a:endParaRPr lang="it-IT" sz="200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17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9" y="198782"/>
            <a:ext cx="6393862" cy="1263773"/>
          </a:xfrm>
        </p:spPr>
        <p:txBody>
          <a:bodyPr>
            <a:normAutofit/>
          </a:bodyPr>
          <a:lstStyle/>
          <a:p>
            <a:pPr algn="l"/>
            <a:r>
              <a:rPr lang="it-IT" sz="2400" b="1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PROBLEMA DEL FUSO ORARIO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BBD4CA1-7DD6-4B92-D422-71F4351E65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" t="14089" r="5000" b="9352"/>
          <a:stretch/>
        </p:blipFill>
        <p:spPr>
          <a:xfrm>
            <a:off x="689113" y="1348710"/>
            <a:ext cx="10993517" cy="5264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E03796F-009A-597F-8C55-0EF4BC854681}"/>
              </a:ext>
            </a:extLst>
          </p:cNvPr>
          <p:cNvCxnSpPr>
            <a:cxnSpLocks/>
          </p:cNvCxnSpPr>
          <p:nvPr/>
        </p:nvCxnSpPr>
        <p:spPr>
          <a:xfrm>
            <a:off x="4280452" y="4664765"/>
            <a:ext cx="410817" cy="834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98A6272-96F9-E462-7B97-EBE941FB8950}"/>
              </a:ext>
            </a:extLst>
          </p:cNvPr>
          <p:cNvCxnSpPr>
            <a:cxnSpLocks/>
          </p:cNvCxnSpPr>
          <p:nvPr/>
        </p:nvCxnSpPr>
        <p:spPr>
          <a:xfrm>
            <a:off x="4293704" y="4651513"/>
            <a:ext cx="887896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331F898-BA7D-B14E-7E2F-6A65167348C3}"/>
              </a:ext>
            </a:extLst>
          </p:cNvPr>
          <p:cNvCxnSpPr>
            <a:cxnSpLocks/>
          </p:cNvCxnSpPr>
          <p:nvPr/>
        </p:nvCxnSpPr>
        <p:spPr>
          <a:xfrm>
            <a:off x="4293704" y="4638261"/>
            <a:ext cx="1775792" cy="795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50BDD5E-7691-B157-C1CE-BFD0FBC8CC29}"/>
              </a:ext>
            </a:extLst>
          </p:cNvPr>
          <p:cNvSpPr txBox="1"/>
          <p:nvPr/>
        </p:nvSpPr>
        <p:spPr>
          <a:xfrm>
            <a:off x="5499652" y="473102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…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8727CB81-FFAB-96C9-51F8-925A5F153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859" y="177097"/>
            <a:ext cx="1686641" cy="16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51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9" y="198782"/>
            <a:ext cx="6393862" cy="1263773"/>
          </a:xfrm>
        </p:spPr>
        <p:txBody>
          <a:bodyPr>
            <a:normAutofit/>
          </a:bodyPr>
          <a:lstStyle/>
          <a:p>
            <a:pPr algn="l"/>
            <a:r>
              <a:rPr lang="it-IT" sz="2400" b="1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PROBLEMA DEL FULLSCREEN</a:t>
            </a:r>
          </a:p>
        </p:txBody>
      </p:sp>
      <p:pic>
        <p:nvPicPr>
          <p:cNvPr id="3" name="Immagine 2" descr="Immagine che contiene testo, screenshot, monitor, computer&#10;&#10;Descrizione generata automaticamente">
            <a:extLst>
              <a:ext uri="{FF2B5EF4-FFF2-40B4-BE49-F238E27FC236}">
                <a16:creationId xmlns:a16="http://schemas.microsoft.com/office/drawing/2014/main" id="{E5DA127C-7016-B5E9-C61B-F94BB252C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9062" r="978" b="5872"/>
          <a:stretch/>
        </p:blipFill>
        <p:spPr>
          <a:xfrm>
            <a:off x="662610" y="1311965"/>
            <a:ext cx="10802327" cy="523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2049BD4-3FDA-E5C7-DD3A-D5D9D7674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859" y="177097"/>
            <a:ext cx="1686641" cy="16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10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560" y="516833"/>
            <a:ext cx="3671458" cy="97045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Aggiornamento dei parametri</a:t>
            </a:r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0B7DE6AC-630D-7682-69F2-32232ADE23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319225"/>
              </p:ext>
            </p:extLst>
          </p:nvPr>
        </p:nvGraphicFramePr>
        <p:xfrm>
          <a:off x="5369219" y="484442"/>
          <a:ext cx="6511566" cy="603230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67801">
                  <a:extLst>
                    <a:ext uri="{9D8B030D-6E8A-4147-A177-3AD203B41FA5}">
                      <a16:colId xmlns:a16="http://schemas.microsoft.com/office/drawing/2014/main" val="953752755"/>
                    </a:ext>
                  </a:extLst>
                </a:gridCol>
                <a:gridCol w="3743765">
                  <a:extLst>
                    <a:ext uri="{9D8B030D-6E8A-4147-A177-3AD203B41FA5}">
                      <a16:colId xmlns:a16="http://schemas.microsoft.com/office/drawing/2014/main" val="4099389021"/>
                    </a:ext>
                  </a:extLst>
                </a:gridCol>
              </a:tblGrid>
              <a:tr h="497487">
                <a:tc>
                  <a:txBody>
                    <a:bodyPr/>
                    <a:lstStyle/>
                    <a:p>
                      <a:r>
                        <a:rPr lang="it-IT" sz="190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</a:p>
                  </a:txBody>
                  <a:tcPr marL="163967" marR="163967" marT="81984" marB="81984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90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DESCRIZIONE</a:t>
                      </a:r>
                    </a:p>
                  </a:txBody>
                  <a:tcPr marL="163967" marR="163967" marT="81984" marB="81984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22900"/>
                  </a:ext>
                </a:extLst>
              </a:tr>
              <a:tr h="461235">
                <a:tc>
                  <a:txBody>
                    <a:bodyPr/>
                    <a:lstStyle/>
                    <a:p>
                      <a:r>
                        <a:rPr lang="it-IT" sz="1700" b="1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INIZIALE</a:t>
                      </a:r>
                    </a:p>
                  </a:txBody>
                  <a:tcPr marL="163967" marR="163967" marT="81984" marB="81984"/>
                </a:tc>
                <a:tc>
                  <a:txBody>
                    <a:bodyPr/>
                    <a:lstStyle/>
                    <a:p>
                      <a:r>
                        <a:rPr lang="it-IT" sz="1700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di inizio dell’evento</a:t>
                      </a:r>
                    </a:p>
                  </a:txBody>
                  <a:tcPr marL="163967" marR="163967" marT="81984" marB="81984"/>
                </a:tc>
                <a:extLst>
                  <a:ext uri="{0D108BD9-81ED-4DB2-BD59-A6C34878D82A}">
                    <a16:rowId xmlns:a16="http://schemas.microsoft.com/office/drawing/2014/main" val="3820934162"/>
                  </a:ext>
                </a:extLst>
              </a:tr>
              <a:tr h="461235">
                <a:tc>
                  <a:txBody>
                    <a:bodyPr/>
                    <a:lstStyle/>
                    <a:p>
                      <a:r>
                        <a:rPr lang="it-IT" sz="1700" b="1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FINALE</a:t>
                      </a:r>
                    </a:p>
                  </a:txBody>
                  <a:tcPr marL="163967" marR="163967" marT="81984" marB="81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di fine dell’evento</a:t>
                      </a:r>
                    </a:p>
                  </a:txBody>
                  <a:tcPr marL="163967" marR="163967" marT="81984" marB="81984"/>
                </a:tc>
                <a:extLst>
                  <a:ext uri="{0D108BD9-81ED-4DB2-BD59-A6C34878D82A}">
                    <a16:rowId xmlns:a16="http://schemas.microsoft.com/office/drawing/2014/main" val="1221226621"/>
                  </a:ext>
                </a:extLst>
              </a:tr>
              <a:tr h="4612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 EVENTO</a:t>
                      </a:r>
                    </a:p>
                  </a:txBody>
                  <a:tcPr marL="163967" marR="163967" marT="81984" marB="81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Titolo dell’evento</a:t>
                      </a:r>
                    </a:p>
                  </a:txBody>
                  <a:tcPr marL="163967" marR="163967" marT="81984" marB="81984"/>
                </a:tc>
                <a:extLst>
                  <a:ext uri="{0D108BD9-81ED-4DB2-BD59-A6C34878D82A}">
                    <a16:rowId xmlns:a16="http://schemas.microsoft.com/office/drawing/2014/main" val="1959624651"/>
                  </a:ext>
                </a:extLst>
              </a:tr>
              <a:tr h="4612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DESCRIZIONE EVENTO</a:t>
                      </a:r>
                    </a:p>
                  </a:txBody>
                  <a:tcPr marL="163967" marR="163967" marT="81984" marB="81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Descrizione dell’evento</a:t>
                      </a:r>
                    </a:p>
                  </a:txBody>
                  <a:tcPr marL="163967" marR="163967" marT="81984" marB="81984"/>
                </a:tc>
                <a:extLst>
                  <a:ext uri="{0D108BD9-81ED-4DB2-BD59-A6C34878D82A}">
                    <a16:rowId xmlns:a16="http://schemas.microsoft.com/office/drawing/2014/main" val="1795586726"/>
                  </a:ext>
                </a:extLst>
              </a:tr>
              <a:tr h="4612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 URL</a:t>
                      </a:r>
                    </a:p>
                  </a:txBody>
                  <a:tcPr marL="163967" marR="163967" marT="81984" marB="81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Immagine o video correlata/o (fac.)</a:t>
                      </a:r>
                    </a:p>
                  </a:txBody>
                  <a:tcPr marL="163967" marR="163967" marT="81984" marB="81984"/>
                </a:tc>
                <a:extLst>
                  <a:ext uri="{0D108BD9-81ED-4DB2-BD59-A6C34878D82A}">
                    <a16:rowId xmlns:a16="http://schemas.microsoft.com/office/drawing/2014/main" val="50171000"/>
                  </a:ext>
                </a:extLst>
              </a:tr>
              <a:tr h="4612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IMMAGINE DI SFONDO</a:t>
                      </a:r>
                    </a:p>
                  </a:txBody>
                  <a:tcPr marL="163967" marR="163967" marT="81984" marB="81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Immagine in background (fac.)</a:t>
                      </a:r>
                    </a:p>
                  </a:txBody>
                  <a:tcPr marL="163967" marR="163967" marT="81984" marB="81984"/>
                </a:tc>
                <a:extLst>
                  <a:ext uri="{0D108BD9-81ED-4DB2-BD59-A6C34878D82A}">
                    <a16:rowId xmlns:a16="http://schemas.microsoft.com/office/drawing/2014/main" val="737055868"/>
                  </a:ext>
                </a:extLst>
              </a:tr>
              <a:tr h="4612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ORARIO INIZIALE</a:t>
                      </a:r>
                    </a:p>
                  </a:txBody>
                  <a:tcPr marL="163967" marR="163967" marT="81984" marB="81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Ora di inizio </a:t>
                      </a:r>
                      <a:r>
                        <a:rPr lang="it-IT" sz="1700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(fac.)</a:t>
                      </a:r>
                      <a:endParaRPr lang="it-IT" sz="17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3967" marR="163967" marT="81984" marB="81984"/>
                </a:tc>
                <a:extLst>
                  <a:ext uri="{0D108BD9-81ED-4DB2-BD59-A6C34878D82A}">
                    <a16:rowId xmlns:a16="http://schemas.microsoft.com/office/drawing/2014/main" val="3299118670"/>
                  </a:ext>
                </a:extLst>
              </a:tr>
              <a:tr h="4612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ORARIO FINALE</a:t>
                      </a:r>
                    </a:p>
                  </a:txBody>
                  <a:tcPr marL="163967" marR="163967" marT="81984" marB="81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Ora di fine </a:t>
                      </a:r>
                      <a:r>
                        <a:rPr lang="it-IT" sz="1700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(fac.)</a:t>
                      </a:r>
                      <a:endParaRPr lang="it-IT" sz="17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3967" marR="163967" marT="81984" marB="81984"/>
                </a:tc>
                <a:extLst>
                  <a:ext uri="{0D108BD9-81ED-4DB2-BD59-A6C34878D82A}">
                    <a16:rowId xmlns:a16="http://schemas.microsoft.com/office/drawing/2014/main" val="1645530641"/>
                  </a:ext>
                </a:extLst>
              </a:tr>
              <a:tr h="4612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 EVENTO 1</a:t>
                      </a:r>
                    </a:p>
                  </a:txBody>
                  <a:tcPr marL="163967" marR="163967" marT="81984" marB="81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 aggiuntiva </a:t>
                      </a:r>
                      <a:r>
                        <a:rPr lang="it-IT" sz="1700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(fac.)</a:t>
                      </a:r>
                      <a:endParaRPr lang="it-IT" sz="17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3967" marR="163967" marT="81984" marB="81984"/>
                </a:tc>
                <a:extLst>
                  <a:ext uri="{0D108BD9-81ED-4DB2-BD59-A6C34878D82A}">
                    <a16:rowId xmlns:a16="http://schemas.microsoft.com/office/drawing/2014/main" val="1122594668"/>
                  </a:ext>
                </a:extLst>
              </a:tr>
              <a:tr h="4612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 EVENTO 2</a:t>
                      </a:r>
                    </a:p>
                  </a:txBody>
                  <a:tcPr marL="163967" marR="163967" marT="81984" marB="81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 aggiuntiva </a:t>
                      </a:r>
                      <a:r>
                        <a:rPr lang="it-IT" sz="1700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(fac.)</a:t>
                      </a:r>
                      <a:endParaRPr lang="it-IT" sz="17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3967" marR="163967" marT="81984" marB="81984"/>
                </a:tc>
                <a:extLst>
                  <a:ext uri="{0D108BD9-81ED-4DB2-BD59-A6C34878D82A}">
                    <a16:rowId xmlns:a16="http://schemas.microsoft.com/office/drawing/2014/main" val="2048561497"/>
                  </a:ext>
                </a:extLst>
              </a:tr>
              <a:tr h="4612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 EVENTO 3</a:t>
                      </a:r>
                    </a:p>
                  </a:txBody>
                  <a:tcPr marL="163967" marR="163967" marT="81984" marB="81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 aggiuntiva </a:t>
                      </a:r>
                      <a:r>
                        <a:rPr lang="it-IT" sz="1700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(fac.)</a:t>
                      </a:r>
                      <a:endParaRPr lang="it-IT" sz="17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3967" marR="163967" marT="81984" marB="81984"/>
                </a:tc>
                <a:extLst>
                  <a:ext uri="{0D108BD9-81ED-4DB2-BD59-A6C34878D82A}">
                    <a16:rowId xmlns:a16="http://schemas.microsoft.com/office/drawing/2014/main" val="2631783410"/>
                  </a:ext>
                </a:extLst>
              </a:tr>
              <a:tr h="4612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</a:p>
                  </a:txBody>
                  <a:tcPr marL="163967" marR="163967" marT="81984" marB="81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 di una pagina web</a:t>
                      </a:r>
                    </a:p>
                  </a:txBody>
                  <a:tcPr marL="163967" marR="163967" marT="81984" marB="81984"/>
                </a:tc>
                <a:extLst>
                  <a:ext uri="{0D108BD9-81ED-4DB2-BD59-A6C34878D82A}">
                    <a16:rowId xmlns:a16="http://schemas.microsoft.com/office/drawing/2014/main" val="1484605136"/>
                  </a:ext>
                </a:extLst>
              </a:tr>
            </a:tbl>
          </a:graphicData>
        </a:graphic>
      </p:graphicFrame>
      <p:sp>
        <p:nvSpPr>
          <p:cNvPr id="13" name="Rettangolo 12">
            <a:extLst>
              <a:ext uri="{FF2B5EF4-FFF2-40B4-BE49-F238E27FC236}">
                <a16:creationId xmlns:a16="http://schemas.microsoft.com/office/drawing/2014/main" id="{EDC619EF-87CC-548D-0AFB-CBDEED22CA6E}"/>
              </a:ext>
            </a:extLst>
          </p:cNvPr>
          <p:cNvSpPr/>
          <p:nvPr/>
        </p:nvSpPr>
        <p:spPr>
          <a:xfrm>
            <a:off x="5319804" y="5976733"/>
            <a:ext cx="6633658" cy="622852"/>
          </a:xfrm>
          <a:prstGeom prst="rect">
            <a:avLst/>
          </a:prstGeom>
          <a:solidFill>
            <a:srgbClr val="FB3737">
              <a:alpha val="2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B718D52-6196-3180-6186-0BCF024DA240}"/>
              </a:ext>
            </a:extLst>
          </p:cNvPr>
          <p:cNvSpPr txBox="1"/>
          <p:nvPr/>
        </p:nvSpPr>
        <p:spPr>
          <a:xfrm>
            <a:off x="1074050" y="2914045"/>
            <a:ext cx="3630471" cy="1615827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MOTIVAZIONI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>
              <a:lnSpc>
                <a:spcPct val="90000"/>
              </a:lnSpc>
              <a:buClr>
                <a:srgbClr val="12DAFC"/>
              </a:buClr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possibilità di poter selezionare in input un link per la visualizzazione di una pagina web, è di maggior supporto agli esperti</a:t>
            </a:r>
            <a:endParaRPr lang="it-IT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D2B57FEE-199E-2A12-DE6E-91F4465761E6}"/>
              </a:ext>
            </a:extLst>
          </p:cNvPr>
          <p:cNvSpPr txBox="1">
            <a:spLocks/>
          </p:cNvSpPr>
          <p:nvPr/>
        </p:nvSpPr>
        <p:spPr>
          <a:xfrm>
            <a:off x="993307" y="2213117"/>
            <a:ext cx="3393163" cy="5861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INPUT: Link</a:t>
            </a:r>
            <a:endParaRPr lang="en-US" sz="36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36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7" y="1060174"/>
            <a:ext cx="6308639" cy="5861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INPUT: Link – casi di input</a:t>
            </a:r>
            <a:endParaRPr lang="en-US" sz="32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83BB86B-D3F3-C3D4-08F3-67DB550FB52B}"/>
              </a:ext>
            </a:extLst>
          </p:cNvPr>
          <p:cNvSpPr txBox="1">
            <a:spLocks/>
          </p:cNvSpPr>
          <p:nvPr/>
        </p:nvSpPr>
        <p:spPr>
          <a:xfrm>
            <a:off x="1006560" y="516833"/>
            <a:ext cx="6136362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Aggiornamento dei parametri</a:t>
            </a:r>
          </a:p>
        </p:txBody>
      </p:sp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972E3848-1717-0F5F-2568-FBEBAF0BE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88475"/>
              </p:ext>
            </p:extLst>
          </p:nvPr>
        </p:nvGraphicFramePr>
        <p:xfrm>
          <a:off x="5460509" y="1843037"/>
          <a:ext cx="6559211" cy="45869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77712">
                  <a:extLst>
                    <a:ext uri="{9D8B030D-6E8A-4147-A177-3AD203B41FA5}">
                      <a16:colId xmlns:a16="http://schemas.microsoft.com/office/drawing/2014/main" val="1297521495"/>
                    </a:ext>
                  </a:extLst>
                </a:gridCol>
                <a:gridCol w="1044152">
                  <a:extLst>
                    <a:ext uri="{9D8B030D-6E8A-4147-A177-3AD203B41FA5}">
                      <a16:colId xmlns:a16="http://schemas.microsoft.com/office/drawing/2014/main" val="4073797644"/>
                    </a:ext>
                  </a:extLst>
                </a:gridCol>
                <a:gridCol w="1075611">
                  <a:extLst>
                    <a:ext uri="{9D8B030D-6E8A-4147-A177-3AD203B41FA5}">
                      <a16:colId xmlns:a16="http://schemas.microsoft.com/office/drawing/2014/main" val="1189685363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1398124392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1915288398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4083528136"/>
                    </a:ext>
                  </a:extLst>
                </a:gridCol>
              </a:tblGrid>
              <a:tr h="89834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6F3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2020-10-05 17:13:14</a:t>
                      </a:r>
                      <a:endParaRPr lang="it-IT" sz="1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2020-10-06 18:10:04</a:t>
                      </a:r>
                      <a:endParaRPr lang="it-IT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2020-10-07 07:01:24</a:t>
                      </a:r>
                      <a:endParaRPr lang="it-IT" sz="7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751569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DATE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(end)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6F3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2020-10-05 17:13:15</a:t>
                      </a:r>
                      <a:endParaRPr lang="it-IT" sz="1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2020-10-06 18:10:04</a:t>
                      </a:r>
                      <a:endParaRPr lang="it-IT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2020-10-07 07:01:24</a:t>
                      </a:r>
                      <a:endParaRPr lang="it-IT" sz="7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07:02:30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102230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(name)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name 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name 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4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5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863925"/>
                  </a:ext>
                </a:extLst>
              </a:tr>
              <a:tr h="11603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DESCRIPTION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(description)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Description2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4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300282"/>
                  </a:ext>
                </a:extLst>
              </a:tr>
              <a:tr h="6363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(link)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https://www.advantio.com/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www.wix.com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rgbClr val="FF996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no_link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792225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295866-BEFA-2825-6946-1E6A4CE4CE64}"/>
              </a:ext>
            </a:extLst>
          </p:cNvPr>
          <p:cNvSpPr txBox="1"/>
          <p:nvPr/>
        </p:nvSpPr>
        <p:spPr>
          <a:xfrm>
            <a:off x="10554269" y="1440317"/>
            <a:ext cx="1637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(Dataset fittizio)</a:t>
            </a:r>
          </a:p>
        </p:txBody>
      </p:sp>
    </p:spTree>
    <p:extLst>
      <p:ext uri="{BB962C8B-B14F-4D97-AF65-F5344CB8AC3E}">
        <p14:creationId xmlns:p14="http://schemas.microsoft.com/office/powerpoint/2010/main" val="3675019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7" y="1060174"/>
            <a:ext cx="6308639" cy="5861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INPUT: Link – casi di input</a:t>
            </a:r>
            <a:endParaRPr lang="en-US" sz="32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83BB86B-D3F3-C3D4-08F3-67DB550FB52B}"/>
              </a:ext>
            </a:extLst>
          </p:cNvPr>
          <p:cNvSpPr txBox="1">
            <a:spLocks/>
          </p:cNvSpPr>
          <p:nvPr/>
        </p:nvSpPr>
        <p:spPr>
          <a:xfrm>
            <a:off x="1006560" y="516833"/>
            <a:ext cx="6136362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Aggiornamento dei parametri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1706C41-CFB2-50E1-D931-37470CF641DE}"/>
              </a:ext>
            </a:extLst>
          </p:cNvPr>
          <p:cNvSpPr txBox="1"/>
          <p:nvPr/>
        </p:nvSpPr>
        <p:spPr>
          <a:xfrm>
            <a:off x="1074049" y="1842052"/>
            <a:ext cx="3656977" cy="125572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CASO 1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link selezionato è valido e contiene il protocollo http/https</a:t>
            </a:r>
            <a:endParaRPr lang="it-IT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069946-FF46-BF1F-842F-B76DE11D77E3}"/>
              </a:ext>
            </a:extLst>
          </p:cNvPr>
          <p:cNvSpPr txBox="1"/>
          <p:nvPr/>
        </p:nvSpPr>
        <p:spPr>
          <a:xfrm>
            <a:off x="1080674" y="3491947"/>
            <a:ext cx="3650351" cy="867930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 LINK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u="sng" dirty="0">
                <a:solidFill>
                  <a:srgbClr val="FF99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https://www.advantio.com</a:t>
            </a:r>
            <a:r>
              <a:rPr lang="it-IT" u="sng" dirty="0">
                <a:solidFill>
                  <a:srgbClr val="FF99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972E3848-1717-0F5F-2568-FBEBAF0BE6F3}"/>
              </a:ext>
            </a:extLst>
          </p:cNvPr>
          <p:cNvGraphicFramePr>
            <a:graphicFrameLocks noGrp="1"/>
          </p:cNvGraphicFramePr>
          <p:nvPr/>
        </p:nvGraphicFramePr>
        <p:xfrm>
          <a:off x="5460509" y="1843037"/>
          <a:ext cx="6559211" cy="45869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77712">
                  <a:extLst>
                    <a:ext uri="{9D8B030D-6E8A-4147-A177-3AD203B41FA5}">
                      <a16:colId xmlns:a16="http://schemas.microsoft.com/office/drawing/2014/main" val="1297521495"/>
                    </a:ext>
                  </a:extLst>
                </a:gridCol>
                <a:gridCol w="1044152">
                  <a:extLst>
                    <a:ext uri="{9D8B030D-6E8A-4147-A177-3AD203B41FA5}">
                      <a16:colId xmlns:a16="http://schemas.microsoft.com/office/drawing/2014/main" val="4073797644"/>
                    </a:ext>
                  </a:extLst>
                </a:gridCol>
                <a:gridCol w="1075611">
                  <a:extLst>
                    <a:ext uri="{9D8B030D-6E8A-4147-A177-3AD203B41FA5}">
                      <a16:colId xmlns:a16="http://schemas.microsoft.com/office/drawing/2014/main" val="1189685363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1398124392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1915288398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4083528136"/>
                    </a:ext>
                  </a:extLst>
                </a:gridCol>
              </a:tblGrid>
              <a:tr h="89834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6F3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2020-10-05 17:13:14</a:t>
                      </a:r>
                      <a:endParaRPr lang="it-IT" sz="1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2020-10-06 18:10:04</a:t>
                      </a:r>
                      <a:endParaRPr lang="it-IT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2020-10-07 07:01:24</a:t>
                      </a:r>
                      <a:endParaRPr lang="it-IT" sz="7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751569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DATE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(end)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6F3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2020-10-05 17:13:15</a:t>
                      </a:r>
                      <a:endParaRPr lang="it-IT" sz="1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2020-10-06 18:10:04</a:t>
                      </a:r>
                      <a:endParaRPr lang="it-IT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2020-10-07 07:01:24</a:t>
                      </a:r>
                      <a:endParaRPr lang="it-IT" sz="7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07:02:30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102230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(name)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name 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name 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4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5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863925"/>
                  </a:ext>
                </a:extLst>
              </a:tr>
              <a:tr h="11603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DESCRIPTION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(description)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Description2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4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300282"/>
                  </a:ext>
                </a:extLst>
              </a:tr>
              <a:tr h="6363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(link)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https://www.advantio.com/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www.wix.com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rgbClr val="FF996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no_link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792225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295866-BEFA-2825-6946-1E6A4CE4CE64}"/>
              </a:ext>
            </a:extLst>
          </p:cNvPr>
          <p:cNvSpPr txBox="1"/>
          <p:nvPr/>
        </p:nvSpPr>
        <p:spPr>
          <a:xfrm>
            <a:off x="10554269" y="1440317"/>
            <a:ext cx="1637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(Dataset fittizio)</a:t>
            </a:r>
          </a:p>
        </p:txBody>
      </p:sp>
      <p:pic>
        <p:nvPicPr>
          <p:cNvPr id="8" name="Elemento grafico 7" descr="Internet contorno">
            <a:hlinkClick r:id="rId4"/>
            <a:extLst>
              <a:ext uri="{FF2B5EF4-FFF2-40B4-BE49-F238E27FC236}">
                <a16:creationId xmlns:a16="http://schemas.microsoft.com/office/drawing/2014/main" id="{3A3B43E7-7695-A8CE-3E10-E7C8EF708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859" y="4541293"/>
            <a:ext cx="1190767" cy="1190767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C81C4D2-7417-9D4C-D7D0-4DB0BCFFBEC4}"/>
              </a:ext>
            </a:extLst>
          </p:cNvPr>
          <p:cNvCxnSpPr>
            <a:cxnSpLocks/>
          </p:cNvCxnSpPr>
          <p:nvPr/>
        </p:nvCxnSpPr>
        <p:spPr>
          <a:xfrm>
            <a:off x="3807725" y="4217158"/>
            <a:ext cx="2977388" cy="1653555"/>
          </a:xfrm>
          <a:prstGeom prst="straightConnector1">
            <a:avLst/>
          </a:prstGeom>
          <a:ln w="28575">
            <a:solidFill>
              <a:srgbClr val="FF4F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38A6EFB-AC53-3B39-1B8E-850492D34F0D}"/>
              </a:ext>
            </a:extLst>
          </p:cNvPr>
          <p:cNvSpPr txBox="1"/>
          <p:nvPr/>
        </p:nvSpPr>
        <p:spPr>
          <a:xfrm>
            <a:off x="2192840" y="5026020"/>
            <a:ext cx="1663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(Clicca per mostrare l’ esempio sul web)</a:t>
            </a:r>
          </a:p>
        </p:txBody>
      </p:sp>
    </p:spTree>
    <p:extLst>
      <p:ext uri="{BB962C8B-B14F-4D97-AF65-F5344CB8AC3E}">
        <p14:creationId xmlns:p14="http://schemas.microsoft.com/office/powerpoint/2010/main" val="143763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7" y="1060174"/>
            <a:ext cx="6308639" cy="5861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INPUT: Link – casi di input</a:t>
            </a:r>
            <a:endParaRPr lang="en-US" sz="32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83BB86B-D3F3-C3D4-08F3-67DB550FB52B}"/>
              </a:ext>
            </a:extLst>
          </p:cNvPr>
          <p:cNvSpPr txBox="1">
            <a:spLocks/>
          </p:cNvSpPr>
          <p:nvPr/>
        </p:nvSpPr>
        <p:spPr>
          <a:xfrm>
            <a:off x="1006560" y="516833"/>
            <a:ext cx="6136362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Aggiornamento dei parametri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1706C41-CFB2-50E1-D931-37470CF641DE}"/>
              </a:ext>
            </a:extLst>
          </p:cNvPr>
          <p:cNvSpPr txBox="1"/>
          <p:nvPr/>
        </p:nvSpPr>
        <p:spPr>
          <a:xfrm>
            <a:off x="1074049" y="1842052"/>
            <a:ext cx="3656977" cy="125572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CASO 2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link selezionato è valido e </a:t>
            </a:r>
            <a:r>
              <a:rPr lang="it-IT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</a:t>
            </a: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contiene il protocollo http/https</a:t>
            </a:r>
            <a:endParaRPr lang="it-IT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069946-FF46-BF1F-842F-B76DE11D77E3}"/>
              </a:ext>
            </a:extLst>
          </p:cNvPr>
          <p:cNvSpPr txBox="1"/>
          <p:nvPr/>
        </p:nvSpPr>
        <p:spPr>
          <a:xfrm>
            <a:off x="1080674" y="3491947"/>
            <a:ext cx="3650351" cy="867930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 LINK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>
              <a:lnSpc>
                <a:spcPct val="90000"/>
              </a:lnSpc>
              <a:buClr>
                <a:srgbClr val="12DAFC"/>
              </a:buClr>
            </a:pPr>
            <a:r>
              <a:rPr lang="it-IT" sz="1800" dirty="0">
                <a:solidFill>
                  <a:srgbClr val="FF996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www.wix.com</a:t>
            </a:r>
            <a:r>
              <a:rPr lang="it-IT" sz="1800" dirty="0">
                <a:solidFill>
                  <a:srgbClr val="FF99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>
                <a:solidFill>
                  <a:srgbClr val="FF99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972E3848-1717-0F5F-2568-FBEBAF0BE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25083"/>
              </p:ext>
            </p:extLst>
          </p:nvPr>
        </p:nvGraphicFramePr>
        <p:xfrm>
          <a:off x="5460509" y="1843037"/>
          <a:ext cx="6559211" cy="45869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77712">
                  <a:extLst>
                    <a:ext uri="{9D8B030D-6E8A-4147-A177-3AD203B41FA5}">
                      <a16:colId xmlns:a16="http://schemas.microsoft.com/office/drawing/2014/main" val="1297521495"/>
                    </a:ext>
                  </a:extLst>
                </a:gridCol>
                <a:gridCol w="1044152">
                  <a:extLst>
                    <a:ext uri="{9D8B030D-6E8A-4147-A177-3AD203B41FA5}">
                      <a16:colId xmlns:a16="http://schemas.microsoft.com/office/drawing/2014/main" val="4073797644"/>
                    </a:ext>
                  </a:extLst>
                </a:gridCol>
                <a:gridCol w="1075611">
                  <a:extLst>
                    <a:ext uri="{9D8B030D-6E8A-4147-A177-3AD203B41FA5}">
                      <a16:colId xmlns:a16="http://schemas.microsoft.com/office/drawing/2014/main" val="1189685363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1398124392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1915288398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4083528136"/>
                    </a:ext>
                  </a:extLst>
                </a:gridCol>
              </a:tblGrid>
              <a:tr h="89834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6F3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2020-10-05 17:13:14</a:t>
                      </a:r>
                      <a:endParaRPr lang="it-IT" sz="1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2020-10-06 18:10:04</a:t>
                      </a:r>
                      <a:endParaRPr lang="it-IT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2020-10-07 07:01:24</a:t>
                      </a:r>
                      <a:endParaRPr lang="it-IT" sz="7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751569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DATE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(end)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6F3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2020-10-05 17:13:15</a:t>
                      </a:r>
                      <a:endParaRPr lang="it-IT" sz="1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2020-10-06 18:10:04</a:t>
                      </a:r>
                      <a:endParaRPr lang="it-IT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2020-10-07 07:01:24</a:t>
                      </a:r>
                      <a:endParaRPr lang="it-IT" sz="7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07:02:30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102230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(name)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name 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name 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4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5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863925"/>
                  </a:ext>
                </a:extLst>
              </a:tr>
              <a:tr h="11603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DESCRIPTION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(description)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Description2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4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300282"/>
                  </a:ext>
                </a:extLst>
              </a:tr>
              <a:tr h="6363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(link)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https://www.advantio.com/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www.wix.com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rgbClr val="FF996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no_link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792225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295866-BEFA-2825-6946-1E6A4CE4CE64}"/>
              </a:ext>
            </a:extLst>
          </p:cNvPr>
          <p:cNvSpPr txBox="1"/>
          <p:nvPr/>
        </p:nvSpPr>
        <p:spPr>
          <a:xfrm>
            <a:off x="10554269" y="1440317"/>
            <a:ext cx="1637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(Dataset fittizio)</a:t>
            </a:r>
          </a:p>
        </p:txBody>
      </p:sp>
      <p:pic>
        <p:nvPicPr>
          <p:cNvPr id="8" name="Elemento grafico 7" descr="Internet contorno">
            <a:hlinkClick r:id="rId4"/>
            <a:extLst>
              <a:ext uri="{FF2B5EF4-FFF2-40B4-BE49-F238E27FC236}">
                <a16:creationId xmlns:a16="http://schemas.microsoft.com/office/drawing/2014/main" id="{3A3B43E7-7695-A8CE-3E10-E7C8EF708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859" y="4541293"/>
            <a:ext cx="1190767" cy="119076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64078B-4388-41B3-FA5C-4D2B9A2D20A9}"/>
              </a:ext>
            </a:extLst>
          </p:cNvPr>
          <p:cNvSpPr txBox="1"/>
          <p:nvPr/>
        </p:nvSpPr>
        <p:spPr>
          <a:xfrm>
            <a:off x="2192840" y="5026020"/>
            <a:ext cx="1663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(Clicca per mostrare l’ esempio sul web)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1CF9CCC-B201-9B9C-01CD-8D35AD76C926}"/>
              </a:ext>
            </a:extLst>
          </p:cNvPr>
          <p:cNvCxnSpPr>
            <a:cxnSpLocks/>
          </p:cNvCxnSpPr>
          <p:nvPr/>
        </p:nvCxnSpPr>
        <p:spPr>
          <a:xfrm>
            <a:off x="2597426" y="4227443"/>
            <a:ext cx="5261113" cy="1656522"/>
          </a:xfrm>
          <a:prstGeom prst="straightConnector1">
            <a:avLst/>
          </a:prstGeom>
          <a:ln w="28575">
            <a:solidFill>
              <a:srgbClr val="FF4F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383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7" y="1060174"/>
            <a:ext cx="6308639" cy="5861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INPUT: Link – casi di input</a:t>
            </a:r>
            <a:endParaRPr lang="en-US" sz="32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83BB86B-D3F3-C3D4-08F3-67DB550FB52B}"/>
              </a:ext>
            </a:extLst>
          </p:cNvPr>
          <p:cNvSpPr txBox="1">
            <a:spLocks/>
          </p:cNvSpPr>
          <p:nvPr/>
        </p:nvSpPr>
        <p:spPr>
          <a:xfrm>
            <a:off x="1006560" y="516833"/>
            <a:ext cx="6136362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Aggiornamento dei parametri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1706C41-CFB2-50E1-D931-37470CF641DE}"/>
              </a:ext>
            </a:extLst>
          </p:cNvPr>
          <p:cNvSpPr txBox="1"/>
          <p:nvPr/>
        </p:nvSpPr>
        <p:spPr>
          <a:xfrm>
            <a:off x="1074049" y="1842052"/>
            <a:ext cx="3656977" cy="125572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CASO 3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campo «link» del dataset è vuoto per questo evento</a:t>
            </a:r>
            <a:endParaRPr lang="it-IT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069946-FF46-BF1F-842F-B76DE11D77E3}"/>
              </a:ext>
            </a:extLst>
          </p:cNvPr>
          <p:cNvSpPr txBox="1"/>
          <p:nvPr/>
        </p:nvSpPr>
        <p:spPr>
          <a:xfrm>
            <a:off x="1080674" y="3491947"/>
            <a:ext cx="3650351" cy="840230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 LINK</a:t>
            </a:r>
          </a:p>
          <a:p>
            <a:pPr marL="36900">
              <a:lnSpc>
                <a:spcPct val="90000"/>
              </a:lnSpc>
              <a:buClr>
                <a:srgbClr val="12DAFC"/>
              </a:buClr>
            </a:pPr>
            <a:r>
              <a:rPr lang="it-IT" u="sng" dirty="0">
                <a:solidFill>
                  <a:srgbClr val="FF99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6900">
              <a:lnSpc>
                <a:spcPct val="90000"/>
              </a:lnSpc>
              <a:buClr>
                <a:srgbClr val="12DAFC"/>
              </a:buClr>
            </a:pPr>
            <a:r>
              <a:rPr lang="it-IT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</a:p>
        </p:txBody>
      </p:sp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972E3848-1717-0F5F-2568-FBEBAF0BE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93768"/>
              </p:ext>
            </p:extLst>
          </p:nvPr>
        </p:nvGraphicFramePr>
        <p:xfrm>
          <a:off x="5460509" y="1843037"/>
          <a:ext cx="6559211" cy="45869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77712">
                  <a:extLst>
                    <a:ext uri="{9D8B030D-6E8A-4147-A177-3AD203B41FA5}">
                      <a16:colId xmlns:a16="http://schemas.microsoft.com/office/drawing/2014/main" val="1297521495"/>
                    </a:ext>
                  </a:extLst>
                </a:gridCol>
                <a:gridCol w="1044152">
                  <a:extLst>
                    <a:ext uri="{9D8B030D-6E8A-4147-A177-3AD203B41FA5}">
                      <a16:colId xmlns:a16="http://schemas.microsoft.com/office/drawing/2014/main" val="4073797644"/>
                    </a:ext>
                  </a:extLst>
                </a:gridCol>
                <a:gridCol w="1075611">
                  <a:extLst>
                    <a:ext uri="{9D8B030D-6E8A-4147-A177-3AD203B41FA5}">
                      <a16:colId xmlns:a16="http://schemas.microsoft.com/office/drawing/2014/main" val="1189685363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1398124392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1915288398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4083528136"/>
                    </a:ext>
                  </a:extLst>
                </a:gridCol>
              </a:tblGrid>
              <a:tr h="89834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6F3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2020-10-05 17:13:14</a:t>
                      </a:r>
                      <a:endParaRPr lang="it-IT" sz="1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2020-10-06 18:10:04</a:t>
                      </a:r>
                      <a:endParaRPr lang="it-IT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2020-10-07 07:01:24</a:t>
                      </a:r>
                      <a:endParaRPr lang="it-IT" sz="7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751569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DATE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(end)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6F3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2020-10-05 17:13:15</a:t>
                      </a:r>
                      <a:endParaRPr lang="it-IT" sz="1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2020-10-06 18:10:04</a:t>
                      </a:r>
                      <a:endParaRPr lang="it-IT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2020-10-07 07:01:24</a:t>
                      </a:r>
                      <a:endParaRPr lang="it-IT" sz="7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07:02:30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102230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(name)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name 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name 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4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5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863925"/>
                  </a:ext>
                </a:extLst>
              </a:tr>
              <a:tr h="11603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DESCRIPTION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(description)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Description2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4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300282"/>
                  </a:ext>
                </a:extLst>
              </a:tr>
              <a:tr h="6363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(link)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https://www.advantio.com/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www.wix.com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rgbClr val="FF996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no_link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792225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295866-BEFA-2825-6946-1E6A4CE4CE64}"/>
              </a:ext>
            </a:extLst>
          </p:cNvPr>
          <p:cNvSpPr txBox="1"/>
          <p:nvPr/>
        </p:nvSpPr>
        <p:spPr>
          <a:xfrm>
            <a:off x="10554269" y="1440317"/>
            <a:ext cx="1637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(Dataset fittizio)</a:t>
            </a:r>
          </a:p>
        </p:txBody>
      </p:sp>
      <p:pic>
        <p:nvPicPr>
          <p:cNvPr id="8" name="Elemento grafico 7" descr="Internet contorno">
            <a:hlinkClick r:id="rId3"/>
            <a:extLst>
              <a:ext uri="{FF2B5EF4-FFF2-40B4-BE49-F238E27FC236}">
                <a16:creationId xmlns:a16="http://schemas.microsoft.com/office/drawing/2014/main" id="{3A3B43E7-7695-A8CE-3E10-E7C8EF708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859" y="4541293"/>
            <a:ext cx="1190767" cy="119076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64078B-4388-41B3-FA5C-4D2B9A2D20A9}"/>
              </a:ext>
            </a:extLst>
          </p:cNvPr>
          <p:cNvSpPr txBox="1"/>
          <p:nvPr/>
        </p:nvSpPr>
        <p:spPr>
          <a:xfrm>
            <a:off x="2192840" y="5026020"/>
            <a:ext cx="1663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(Clicca per mostrare l’ esempio sul web)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1CF9CCC-B201-9B9C-01CD-8D35AD76C926}"/>
              </a:ext>
            </a:extLst>
          </p:cNvPr>
          <p:cNvCxnSpPr>
            <a:cxnSpLocks/>
          </p:cNvCxnSpPr>
          <p:nvPr/>
        </p:nvCxnSpPr>
        <p:spPr>
          <a:xfrm>
            <a:off x="1934817" y="4174435"/>
            <a:ext cx="7103166" cy="1762539"/>
          </a:xfrm>
          <a:prstGeom prst="straightConnector1">
            <a:avLst/>
          </a:prstGeom>
          <a:ln w="28575">
            <a:solidFill>
              <a:srgbClr val="FF4F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8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7" y="1060174"/>
            <a:ext cx="6308639" cy="5861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INPUT: Link – casi di input</a:t>
            </a:r>
            <a:endParaRPr lang="en-US" sz="32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83BB86B-D3F3-C3D4-08F3-67DB550FB52B}"/>
              </a:ext>
            </a:extLst>
          </p:cNvPr>
          <p:cNvSpPr txBox="1">
            <a:spLocks/>
          </p:cNvSpPr>
          <p:nvPr/>
        </p:nvSpPr>
        <p:spPr>
          <a:xfrm>
            <a:off x="1006560" y="516833"/>
            <a:ext cx="6136362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Aggiornamento dei parametri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1706C41-CFB2-50E1-D931-37470CF641DE}"/>
              </a:ext>
            </a:extLst>
          </p:cNvPr>
          <p:cNvSpPr txBox="1"/>
          <p:nvPr/>
        </p:nvSpPr>
        <p:spPr>
          <a:xfrm>
            <a:off x="1074049" y="1842052"/>
            <a:ext cx="3656977" cy="125572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CASO 4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campo «link» del dataset è </a:t>
            </a:r>
            <a:r>
              <a:rPr lang="it-IT" sz="2000" dirty="0">
                <a:solidFill>
                  <a:srgbClr val="FF99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questo evento</a:t>
            </a:r>
            <a:endParaRPr lang="it-IT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069946-FF46-BF1F-842F-B76DE11D77E3}"/>
              </a:ext>
            </a:extLst>
          </p:cNvPr>
          <p:cNvSpPr txBox="1"/>
          <p:nvPr/>
        </p:nvSpPr>
        <p:spPr>
          <a:xfrm>
            <a:off x="1080674" y="3491947"/>
            <a:ext cx="3650351" cy="840230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 LINK</a:t>
            </a:r>
          </a:p>
          <a:p>
            <a:pPr marL="36900">
              <a:lnSpc>
                <a:spcPct val="90000"/>
              </a:lnSpc>
              <a:buClr>
                <a:srgbClr val="12DAFC"/>
              </a:buClr>
            </a:pPr>
            <a:r>
              <a:rPr lang="it-IT" u="sng" dirty="0">
                <a:solidFill>
                  <a:srgbClr val="FF99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6900">
              <a:lnSpc>
                <a:spcPct val="90000"/>
              </a:lnSpc>
              <a:buClr>
                <a:srgbClr val="12DAFC"/>
              </a:buClr>
            </a:pPr>
            <a:r>
              <a:rPr lang="it-IT" dirty="0">
                <a:solidFill>
                  <a:srgbClr val="FF99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</a:p>
        </p:txBody>
      </p:sp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972E3848-1717-0F5F-2568-FBEBAF0BE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60332"/>
              </p:ext>
            </p:extLst>
          </p:nvPr>
        </p:nvGraphicFramePr>
        <p:xfrm>
          <a:off x="5460509" y="1843037"/>
          <a:ext cx="6559211" cy="45869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77712">
                  <a:extLst>
                    <a:ext uri="{9D8B030D-6E8A-4147-A177-3AD203B41FA5}">
                      <a16:colId xmlns:a16="http://schemas.microsoft.com/office/drawing/2014/main" val="1297521495"/>
                    </a:ext>
                  </a:extLst>
                </a:gridCol>
                <a:gridCol w="1044152">
                  <a:extLst>
                    <a:ext uri="{9D8B030D-6E8A-4147-A177-3AD203B41FA5}">
                      <a16:colId xmlns:a16="http://schemas.microsoft.com/office/drawing/2014/main" val="4073797644"/>
                    </a:ext>
                  </a:extLst>
                </a:gridCol>
                <a:gridCol w="1075611">
                  <a:extLst>
                    <a:ext uri="{9D8B030D-6E8A-4147-A177-3AD203B41FA5}">
                      <a16:colId xmlns:a16="http://schemas.microsoft.com/office/drawing/2014/main" val="1189685363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1398124392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1915288398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4083528136"/>
                    </a:ext>
                  </a:extLst>
                </a:gridCol>
              </a:tblGrid>
              <a:tr h="89834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6F3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2020-10-05 17:13:14</a:t>
                      </a:r>
                      <a:endParaRPr lang="it-IT" sz="1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2020-10-06 18:10:04</a:t>
                      </a:r>
                      <a:endParaRPr lang="it-IT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2020-10-07 07:01:24</a:t>
                      </a:r>
                      <a:endParaRPr lang="it-IT" sz="7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751569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DATE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(end)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6F3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2020-10-05 17:13:15</a:t>
                      </a:r>
                      <a:endParaRPr lang="it-IT" sz="1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2020-10-06 18:10:04</a:t>
                      </a:r>
                      <a:endParaRPr lang="it-IT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2020-10-07 07:01:24</a:t>
                      </a:r>
                      <a:endParaRPr lang="it-IT" sz="7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07:02:30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102230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(name)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name 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name 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4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5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863925"/>
                  </a:ext>
                </a:extLst>
              </a:tr>
              <a:tr h="11603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DESCRIPTION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(description)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Description2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4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300282"/>
                  </a:ext>
                </a:extLst>
              </a:tr>
              <a:tr h="6363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(link)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https://www.advantio.com/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www.wix.com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rgbClr val="FF996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no_link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792225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295866-BEFA-2825-6946-1E6A4CE4CE64}"/>
              </a:ext>
            </a:extLst>
          </p:cNvPr>
          <p:cNvSpPr txBox="1"/>
          <p:nvPr/>
        </p:nvSpPr>
        <p:spPr>
          <a:xfrm>
            <a:off x="10554269" y="1440317"/>
            <a:ext cx="1637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(Dataset fittizio)</a:t>
            </a:r>
          </a:p>
        </p:txBody>
      </p:sp>
      <p:pic>
        <p:nvPicPr>
          <p:cNvPr id="8" name="Elemento grafico 7" descr="Internet contorno">
            <a:hlinkClick r:id="rId3"/>
            <a:extLst>
              <a:ext uri="{FF2B5EF4-FFF2-40B4-BE49-F238E27FC236}">
                <a16:creationId xmlns:a16="http://schemas.microsoft.com/office/drawing/2014/main" id="{3A3B43E7-7695-A8CE-3E10-E7C8EF708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859" y="4541293"/>
            <a:ext cx="1190767" cy="119076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64078B-4388-41B3-FA5C-4D2B9A2D20A9}"/>
              </a:ext>
            </a:extLst>
          </p:cNvPr>
          <p:cNvSpPr txBox="1"/>
          <p:nvPr/>
        </p:nvSpPr>
        <p:spPr>
          <a:xfrm>
            <a:off x="2192840" y="5026020"/>
            <a:ext cx="1663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(Clicca per mostrare l’ esempio sul web)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1CF9CCC-B201-9B9C-01CD-8D35AD76C926}"/>
              </a:ext>
            </a:extLst>
          </p:cNvPr>
          <p:cNvCxnSpPr>
            <a:cxnSpLocks/>
          </p:cNvCxnSpPr>
          <p:nvPr/>
        </p:nvCxnSpPr>
        <p:spPr>
          <a:xfrm>
            <a:off x="1669774" y="4161183"/>
            <a:ext cx="8309113" cy="1722782"/>
          </a:xfrm>
          <a:prstGeom prst="straightConnector1">
            <a:avLst/>
          </a:prstGeom>
          <a:ln w="28575">
            <a:solidFill>
              <a:srgbClr val="FF4F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05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4935A-823D-4024-911D-A68B85A6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9" y="198782"/>
            <a:ext cx="6393862" cy="1263773"/>
          </a:xfrm>
        </p:spPr>
        <p:txBody>
          <a:bodyPr>
            <a:normAutofit/>
          </a:bodyPr>
          <a:lstStyle/>
          <a:p>
            <a:pPr algn="l"/>
            <a:r>
              <a:rPr lang="it-IT" sz="3600" b="1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Log timeline</a:t>
            </a:r>
            <a:r>
              <a:rPr lang="it-IT" sz="360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36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VERSIONE 2.0</a:t>
            </a:r>
            <a:r>
              <a:rPr lang="it-IT" sz="3600" b="1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1AA246B-6D55-439D-A06B-2F92849F3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77" y="1541912"/>
            <a:ext cx="3454158" cy="3454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0E87B5-1104-0D7A-EF8F-A31729CD5AA4}"/>
              </a:ext>
            </a:extLst>
          </p:cNvPr>
          <p:cNvSpPr txBox="1"/>
          <p:nvPr/>
        </p:nvSpPr>
        <p:spPr>
          <a:xfrm>
            <a:off x="685951" y="1524657"/>
            <a:ext cx="4542970" cy="4773614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INDICE</a:t>
            </a:r>
          </a:p>
          <a:p>
            <a:pPr marL="36900">
              <a:lnSpc>
                <a:spcPct val="90000"/>
              </a:lnSpc>
              <a:buClr>
                <a:srgbClr val="12DAFC"/>
              </a:buClr>
            </a:pPr>
            <a:endParaRPr lang="it-IT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SzPct val="12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 action="ppaction://hlinkpres?slideindex=3&amp;slidetitle=Introduzio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Introduzione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SzPct val="12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 action="ppaction://hlinkpres?slideindex=5&amp;slidetitle=Problemi risolt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Problemi risolti 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9850" lvl="1" indent="-285750">
              <a:buClr>
                <a:srgbClr val="12DAFC"/>
              </a:buClr>
              <a:buSzPct val="80000"/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 action="ppaction://hlinkpres?slideindex=6&amp;slidetitle=Problema del fuso orari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PROBLEMA DEL FUSO ORARIO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9850" lvl="1" indent="-285750">
              <a:buClr>
                <a:srgbClr val="12DAFC"/>
              </a:buClr>
              <a:buSzPct val="80000"/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 action="ppaction://hlinkpres?slideindex=7&amp;slidetitle=Problema del fullscre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PROBLEMA DEL FULL SCREEN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SzPct val="12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 action="ppaction://hlinkpres?slideindex=8&amp;slidetitle=Aggiornamento dei parametr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Aggiornamento dei parametri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9850" lvl="1" indent="-285750">
              <a:buClr>
                <a:srgbClr val="12DAFC"/>
              </a:buClr>
              <a:buSzPct val="80000"/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 action="ppaction://hlinkpres?slideindex=8&amp;slidetitle=Aggiornamento dei parametr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SCHEDA INPUT: link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9850" lvl="1" indent="-285750">
              <a:buClr>
                <a:srgbClr val="12DAFC"/>
              </a:buClr>
              <a:buSzPct val="80000"/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0" action="ppaction://hlinkpres?slideindex=9&amp;slidetitle=SCHEDA INPUT: Link – casi di inpu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SCHEDA INPUT: link – casi di input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9850" lvl="1" indent="-285750">
              <a:buClr>
                <a:srgbClr val="12DAFC"/>
              </a:buClr>
              <a:buSzPct val="80000"/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 action="ppaction://hlinkpres?slideindex=14&amp;slidetitle=SCHEDA OPZION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SCHEDA OPZIONI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SzPct val="12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2" action="ppaction://hlinkpres?slideindex=21&amp;slidetitle=Presentazione standard di PowerPoi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Studio sui timestamp: formati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9850" lvl="1" indent="-285750">
              <a:buClr>
                <a:srgbClr val="12DAFC"/>
              </a:buClr>
              <a:buSzPct val="80000"/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3" action="ppaction://hlinkpres?slideindex=22&amp;slidetitle=Presentazione standard di PowerPoi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 standard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9850" lvl="1" indent="-285750">
              <a:buClr>
                <a:srgbClr val="12DAFC"/>
              </a:buClr>
              <a:buSzPct val="80000"/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4" action="ppaction://hlinkpres?slideindex=23&amp;slidetitle=Presentazione standard di PowerPoi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Rappresentazioni combinate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9850" lvl="1" indent="-285750">
              <a:buClr>
                <a:srgbClr val="12DAFC"/>
              </a:buClr>
              <a:buSzPct val="80000"/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5" action="ppaction://hlinkpres?slideindex=24&amp;slidetitle=Presentazione standard di PowerPoi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Rappresentazioni con fuso orario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9850" lvl="1" indent="-285750">
              <a:buClr>
                <a:srgbClr val="12DAFC"/>
              </a:buClr>
              <a:buSzPct val="80000"/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6" action="ppaction://hlinkpres?slideindex=25&amp;slidetitle=Presentazione standard di PowerPoi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Epoch/Unix timestamp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9850" lvl="1" indent="-285750">
              <a:buClr>
                <a:srgbClr val="12DAFC"/>
              </a:buClr>
              <a:buSzPct val="80000"/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7" action="ppaction://hlinkpres?slideindex=26&amp;slidetitle=Presentazione standard di PowerPoi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Timestamp alfanumerici</a:t>
            </a:r>
            <a:endParaRPr lang="it-IT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SzPct val="120000"/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2639972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7" y="1060174"/>
            <a:ext cx="6308639" cy="5861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INPUT: Link – casi di input</a:t>
            </a:r>
            <a:endParaRPr lang="en-US" sz="32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83BB86B-D3F3-C3D4-08F3-67DB550FB52B}"/>
              </a:ext>
            </a:extLst>
          </p:cNvPr>
          <p:cNvSpPr txBox="1">
            <a:spLocks/>
          </p:cNvSpPr>
          <p:nvPr/>
        </p:nvSpPr>
        <p:spPr>
          <a:xfrm>
            <a:off x="1006560" y="516833"/>
            <a:ext cx="6136362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Aggiornamento dei parametri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1706C41-CFB2-50E1-D931-37470CF641DE}"/>
              </a:ext>
            </a:extLst>
          </p:cNvPr>
          <p:cNvSpPr txBox="1"/>
          <p:nvPr/>
        </p:nvSpPr>
        <p:spPr>
          <a:xfrm>
            <a:off x="1074049" y="1842052"/>
            <a:ext cx="3656977" cy="1532727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CASO 5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link selezionato non è valido: provoca uno status «404 not found»</a:t>
            </a:r>
            <a:endParaRPr lang="it-IT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069946-FF46-BF1F-842F-B76DE11D77E3}"/>
              </a:ext>
            </a:extLst>
          </p:cNvPr>
          <p:cNvSpPr txBox="1"/>
          <p:nvPr/>
        </p:nvSpPr>
        <p:spPr>
          <a:xfrm>
            <a:off x="1080674" y="3491947"/>
            <a:ext cx="3650351" cy="840230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 LINK</a:t>
            </a:r>
          </a:p>
          <a:p>
            <a:pPr marL="36900">
              <a:lnSpc>
                <a:spcPct val="90000"/>
              </a:lnSpc>
              <a:buClr>
                <a:srgbClr val="12DAFC"/>
              </a:buClr>
            </a:pPr>
            <a:r>
              <a:rPr lang="it-IT" u="sng" dirty="0">
                <a:solidFill>
                  <a:srgbClr val="FF99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6900">
              <a:lnSpc>
                <a:spcPct val="90000"/>
              </a:lnSpc>
              <a:buClr>
                <a:srgbClr val="12DAFC"/>
              </a:buClr>
            </a:pPr>
            <a:r>
              <a:rPr lang="it-IT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no_link</a:t>
            </a:r>
          </a:p>
        </p:txBody>
      </p:sp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972E3848-1717-0F5F-2568-FBEBAF0BE6F3}"/>
              </a:ext>
            </a:extLst>
          </p:cNvPr>
          <p:cNvGraphicFramePr>
            <a:graphicFrameLocks noGrp="1"/>
          </p:cNvGraphicFramePr>
          <p:nvPr/>
        </p:nvGraphicFramePr>
        <p:xfrm>
          <a:off x="5460509" y="1843037"/>
          <a:ext cx="6559211" cy="45869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77712">
                  <a:extLst>
                    <a:ext uri="{9D8B030D-6E8A-4147-A177-3AD203B41FA5}">
                      <a16:colId xmlns:a16="http://schemas.microsoft.com/office/drawing/2014/main" val="1297521495"/>
                    </a:ext>
                  </a:extLst>
                </a:gridCol>
                <a:gridCol w="1044152">
                  <a:extLst>
                    <a:ext uri="{9D8B030D-6E8A-4147-A177-3AD203B41FA5}">
                      <a16:colId xmlns:a16="http://schemas.microsoft.com/office/drawing/2014/main" val="4073797644"/>
                    </a:ext>
                  </a:extLst>
                </a:gridCol>
                <a:gridCol w="1075611">
                  <a:extLst>
                    <a:ext uri="{9D8B030D-6E8A-4147-A177-3AD203B41FA5}">
                      <a16:colId xmlns:a16="http://schemas.microsoft.com/office/drawing/2014/main" val="1189685363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1398124392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1915288398"/>
                    </a:ext>
                  </a:extLst>
                </a:gridCol>
                <a:gridCol w="1053912">
                  <a:extLst>
                    <a:ext uri="{9D8B030D-6E8A-4147-A177-3AD203B41FA5}">
                      <a16:colId xmlns:a16="http://schemas.microsoft.com/office/drawing/2014/main" val="4083528136"/>
                    </a:ext>
                  </a:extLst>
                </a:gridCol>
              </a:tblGrid>
              <a:tr h="89834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(start)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6F3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2020-10-05 17:13:14</a:t>
                      </a:r>
                      <a:endParaRPr lang="it-IT" sz="1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2020-10-06 18:10:04</a:t>
                      </a:r>
                      <a:endParaRPr lang="it-IT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2020-10-07 07:01:24</a:t>
                      </a:r>
                      <a:endParaRPr lang="it-IT" sz="7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751569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DATE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(end)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96F3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2020-10-05 17:13:15</a:t>
                      </a:r>
                      <a:endParaRPr lang="it-IT" sz="1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2020-10-06 18:10:04</a:t>
                      </a:r>
                      <a:endParaRPr lang="it-IT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2020-10-07 07:01:24</a:t>
                      </a:r>
                      <a:endParaRPr lang="it-IT" sz="7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07:02:30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2020-10-07 07:01:26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102230"/>
                  </a:ext>
                </a:extLst>
              </a:tr>
              <a:tr h="8983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(name)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name 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name 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4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   name 5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863925"/>
                  </a:ext>
                </a:extLst>
              </a:tr>
              <a:tr h="11603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DESCRIPTION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(description)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Description2</a:t>
                      </a:r>
                    </a:p>
                    <a:p>
                      <a:endParaRPr lang="it-I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4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 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300282"/>
                  </a:ext>
                </a:extLst>
              </a:tr>
              <a:tr h="6363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(link)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https://www.advantio.com/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www.wix.com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rgbClr val="FF996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no_link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792225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295866-BEFA-2825-6946-1E6A4CE4CE64}"/>
              </a:ext>
            </a:extLst>
          </p:cNvPr>
          <p:cNvSpPr txBox="1"/>
          <p:nvPr/>
        </p:nvSpPr>
        <p:spPr>
          <a:xfrm>
            <a:off x="10554269" y="1440317"/>
            <a:ext cx="1637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(Dataset fittizio)</a:t>
            </a:r>
          </a:p>
        </p:txBody>
      </p:sp>
      <p:pic>
        <p:nvPicPr>
          <p:cNvPr id="8" name="Elemento grafico 7" descr="Internet contorno">
            <a:hlinkClick r:id="rId3"/>
            <a:extLst>
              <a:ext uri="{FF2B5EF4-FFF2-40B4-BE49-F238E27FC236}">
                <a16:creationId xmlns:a16="http://schemas.microsoft.com/office/drawing/2014/main" id="{3A3B43E7-7695-A8CE-3E10-E7C8EF708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859" y="4541293"/>
            <a:ext cx="1190767" cy="119076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64078B-4388-41B3-FA5C-4D2B9A2D20A9}"/>
              </a:ext>
            </a:extLst>
          </p:cNvPr>
          <p:cNvSpPr txBox="1"/>
          <p:nvPr/>
        </p:nvSpPr>
        <p:spPr>
          <a:xfrm>
            <a:off x="2192840" y="5026020"/>
            <a:ext cx="1663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(Clicca per mostrare l’ esempio sul web)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1CF9CCC-B201-9B9C-01CD-8D35AD76C926}"/>
              </a:ext>
            </a:extLst>
          </p:cNvPr>
          <p:cNvCxnSpPr>
            <a:cxnSpLocks/>
          </p:cNvCxnSpPr>
          <p:nvPr/>
        </p:nvCxnSpPr>
        <p:spPr>
          <a:xfrm>
            <a:off x="2014330" y="4161183"/>
            <a:ext cx="8971722" cy="1709530"/>
          </a:xfrm>
          <a:prstGeom prst="straightConnector1">
            <a:avLst/>
          </a:prstGeom>
          <a:ln w="28575">
            <a:solidFill>
              <a:srgbClr val="FF4F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24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60" y="516833"/>
            <a:ext cx="6136362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Aggiornamento dei parametri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3A315C89-DF6F-FE7E-72F1-525301D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7" y="1060174"/>
            <a:ext cx="6308639" cy="5861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OPZIONI</a:t>
            </a:r>
            <a:endParaRPr lang="en-US" sz="32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F024458-98F3-D4E9-25DB-3EE5970AA359}"/>
              </a:ext>
            </a:extLst>
          </p:cNvPr>
          <p:cNvSpPr txBox="1"/>
          <p:nvPr/>
        </p:nvSpPr>
        <p:spPr>
          <a:xfrm>
            <a:off x="1084279" y="1820806"/>
            <a:ext cx="7834637" cy="4819145"/>
          </a:xfrm>
          <a:prstGeom prst="rect">
            <a:avLst/>
          </a:prstGeom>
          <a:solidFill>
            <a:srgbClr val="90CBF8">
              <a:alpha val="10000"/>
            </a:srgbClr>
          </a:solidFill>
          <a:effectLst/>
        </p:spPr>
        <p:txBody>
          <a:bodyPr wrap="square" numCol="2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ELEMENTI – </a:t>
            </a:r>
            <a:r>
              <a:rPr lang="it-IT" sz="20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</a:t>
            </a: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opzioni</a:t>
            </a:r>
            <a:r>
              <a:rPr lang="it-IT" sz="20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sz="20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Lettura data</a:t>
            </a:r>
          </a:p>
          <a:p>
            <a:pPr marL="779850" lvl="1" indent="-28575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Standard*</a:t>
            </a:r>
          </a:p>
          <a:p>
            <a:pPr marL="779850" lvl="1" indent="-28575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Alternativa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Posizione del timenav</a:t>
            </a:r>
          </a:p>
          <a:p>
            <a:pPr marL="779850" lvl="1" indent="-28575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Sotto*</a:t>
            </a:r>
          </a:p>
          <a:p>
            <a:pPr marL="779850" lvl="1" indent="-28575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Sopra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Lingua</a:t>
            </a:r>
          </a:p>
          <a:p>
            <a:pPr marL="837000" lvl="1" indent="-34290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Inglese*</a:t>
            </a:r>
          </a:p>
          <a:p>
            <a:pPr marL="837000" lvl="1" indent="-34290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Italiano</a:t>
            </a:r>
          </a:p>
          <a:p>
            <a:pPr marL="837000" lvl="1" indent="-34290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Francese</a:t>
            </a:r>
          </a:p>
          <a:p>
            <a:pPr marL="837000" lvl="1" indent="-34290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Tedesco</a:t>
            </a:r>
          </a:p>
          <a:p>
            <a:pPr marL="837000" lvl="1" indent="-34290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Spagnolo</a:t>
            </a:r>
          </a:p>
          <a:p>
            <a:pPr marL="837000" lvl="1" indent="-34290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Cinese</a:t>
            </a:r>
          </a:p>
          <a:p>
            <a:pPr marL="837000" lvl="1" indent="-34290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Giapponese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endParaRPr lang="it-IT" sz="200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endParaRPr lang="it-IT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sz="20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Caricamento diapositive</a:t>
            </a:r>
          </a:p>
          <a:p>
            <a:pPr marL="837000" lvl="1" indent="-34290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Dall’inizio*</a:t>
            </a:r>
          </a:p>
          <a:p>
            <a:pPr marL="837000" lvl="1" indent="-34290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sz="20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Dalla fine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Tema</a:t>
            </a:r>
          </a:p>
          <a:p>
            <a:pPr marL="837000" lvl="1" indent="-34290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Chiaro*</a:t>
            </a:r>
          </a:p>
          <a:p>
            <a:pPr marL="837000" lvl="1" indent="-34290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Scuro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sz="20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Segnalibro hash</a:t>
            </a:r>
          </a:p>
          <a:p>
            <a:pPr marL="837000" lvl="1" indent="-34290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Off*</a:t>
            </a:r>
          </a:p>
          <a:p>
            <a:pPr marL="837000" lvl="1" indent="-342900">
              <a:buClr>
                <a:srgbClr val="12DAFC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416904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60" y="516833"/>
            <a:ext cx="6136362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Aggiornamento dei parametri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3A315C89-DF6F-FE7E-72F1-525301D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7" y="1060174"/>
            <a:ext cx="6308639" cy="5861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OPZIONI</a:t>
            </a:r>
            <a:endParaRPr lang="en-US" sz="32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D5BE5C-F854-1143-10DA-48B5FCF317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1"/>
          <a:stretch/>
        </p:blipFill>
        <p:spPr>
          <a:xfrm>
            <a:off x="1087169" y="1856935"/>
            <a:ext cx="9869178" cy="4431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F0CE2E-9D8E-8417-BB00-833B09E05B13}"/>
              </a:ext>
            </a:extLst>
          </p:cNvPr>
          <p:cNvSpPr txBox="1"/>
          <p:nvPr/>
        </p:nvSpPr>
        <p:spPr>
          <a:xfrm>
            <a:off x="8037558" y="772907"/>
            <a:ext cx="2907107" cy="9787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OPZIONE 1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Lettura data</a:t>
            </a: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alternativa</a:t>
            </a:r>
            <a:endParaRPr lang="it-IT" sz="24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1C2A37-5DC3-819F-C1AF-D79984317474}"/>
              </a:ext>
            </a:extLst>
          </p:cNvPr>
          <p:cNvSpPr txBox="1"/>
          <p:nvPr/>
        </p:nvSpPr>
        <p:spPr>
          <a:xfrm>
            <a:off x="926747" y="6336566"/>
            <a:ext cx="166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(Dataset fittizio)</a:t>
            </a:r>
          </a:p>
        </p:txBody>
      </p:sp>
    </p:spTree>
    <p:extLst>
      <p:ext uri="{BB962C8B-B14F-4D97-AF65-F5344CB8AC3E}">
        <p14:creationId xmlns:p14="http://schemas.microsoft.com/office/powerpoint/2010/main" val="2464322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60" y="516833"/>
            <a:ext cx="6136362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Aggiornamento dei parametri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3A315C89-DF6F-FE7E-72F1-525301D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7" y="1060174"/>
            <a:ext cx="6308639" cy="5861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OPZIONI</a:t>
            </a:r>
            <a:endParaRPr lang="en-US" sz="32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D5BE5C-F854-1143-10DA-48B5FCF317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1" b="266"/>
          <a:stretch/>
        </p:blipFill>
        <p:spPr>
          <a:xfrm>
            <a:off x="1087168" y="1871003"/>
            <a:ext cx="9869178" cy="4417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F0CE2E-9D8E-8417-BB00-833B09E05B13}"/>
              </a:ext>
            </a:extLst>
          </p:cNvPr>
          <p:cNvSpPr txBox="1"/>
          <p:nvPr/>
        </p:nvSpPr>
        <p:spPr>
          <a:xfrm>
            <a:off x="8037558" y="772907"/>
            <a:ext cx="2907107" cy="9787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OPZIONE 2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Posizione timenav</a:t>
            </a: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sopra</a:t>
            </a:r>
            <a:endParaRPr lang="it-IT" sz="24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1C2A37-5DC3-819F-C1AF-D79984317474}"/>
              </a:ext>
            </a:extLst>
          </p:cNvPr>
          <p:cNvSpPr txBox="1"/>
          <p:nvPr/>
        </p:nvSpPr>
        <p:spPr>
          <a:xfrm>
            <a:off x="926747" y="6336566"/>
            <a:ext cx="166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(Dataset fittizio)</a:t>
            </a:r>
          </a:p>
        </p:txBody>
      </p:sp>
    </p:spTree>
    <p:extLst>
      <p:ext uri="{BB962C8B-B14F-4D97-AF65-F5344CB8AC3E}">
        <p14:creationId xmlns:p14="http://schemas.microsoft.com/office/powerpoint/2010/main" val="2149929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60" y="516833"/>
            <a:ext cx="6136362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Aggiornamento dei parametri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3A315C89-DF6F-FE7E-72F1-525301D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7" y="1060174"/>
            <a:ext cx="6308639" cy="5861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OPZIONI</a:t>
            </a:r>
            <a:endParaRPr lang="en-US" sz="32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D5BE5C-F854-1143-10DA-48B5FCF31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" b="484"/>
          <a:stretch/>
        </p:blipFill>
        <p:spPr>
          <a:xfrm>
            <a:off x="1087168" y="1871003"/>
            <a:ext cx="9869178" cy="4417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F0CE2E-9D8E-8417-BB00-833B09E05B13}"/>
              </a:ext>
            </a:extLst>
          </p:cNvPr>
          <p:cNvSpPr txBox="1"/>
          <p:nvPr/>
        </p:nvSpPr>
        <p:spPr>
          <a:xfrm>
            <a:off x="8037558" y="772907"/>
            <a:ext cx="2907107" cy="9787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OPZIONE 3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Lingua</a:t>
            </a: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Cinese</a:t>
            </a:r>
            <a:endParaRPr lang="it-IT" sz="24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1C2A37-5DC3-819F-C1AF-D79984317474}"/>
              </a:ext>
            </a:extLst>
          </p:cNvPr>
          <p:cNvSpPr txBox="1"/>
          <p:nvPr/>
        </p:nvSpPr>
        <p:spPr>
          <a:xfrm>
            <a:off x="926747" y="6336566"/>
            <a:ext cx="166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(Dataset fittizio)</a:t>
            </a:r>
          </a:p>
        </p:txBody>
      </p:sp>
    </p:spTree>
    <p:extLst>
      <p:ext uri="{BB962C8B-B14F-4D97-AF65-F5344CB8AC3E}">
        <p14:creationId xmlns:p14="http://schemas.microsoft.com/office/powerpoint/2010/main" val="2768681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60" y="516833"/>
            <a:ext cx="6136362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Aggiornamento dei parametri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3A315C89-DF6F-FE7E-72F1-525301D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7" y="1060174"/>
            <a:ext cx="6308639" cy="5861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OPZIONI</a:t>
            </a:r>
            <a:endParaRPr lang="en-US" sz="32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D5BE5C-F854-1143-10DA-48B5FCF31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087168" y="1871003"/>
            <a:ext cx="9869178" cy="4417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F0CE2E-9D8E-8417-BB00-833B09E05B13}"/>
              </a:ext>
            </a:extLst>
          </p:cNvPr>
          <p:cNvSpPr txBox="1"/>
          <p:nvPr/>
        </p:nvSpPr>
        <p:spPr>
          <a:xfrm>
            <a:off x="7033846" y="772907"/>
            <a:ext cx="3910819" cy="9787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OPZIONE 4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Caricamento diapositive</a:t>
            </a: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dalla fine</a:t>
            </a:r>
            <a:endParaRPr lang="it-IT" sz="24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1C2A37-5DC3-819F-C1AF-D79984317474}"/>
              </a:ext>
            </a:extLst>
          </p:cNvPr>
          <p:cNvSpPr txBox="1"/>
          <p:nvPr/>
        </p:nvSpPr>
        <p:spPr>
          <a:xfrm>
            <a:off x="926747" y="6336566"/>
            <a:ext cx="166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(Dataset fittizio)</a:t>
            </a:r>
          </a:p>
        </p:txBody>
      </p:sp>
    </p:spTree>
    <p:extLst>
      <p:ext uri="{BB962C8B-B14F-4D97-AF65-F5344CB8AC3E}">
        <p14:creationId xmlns:p14="http://schemas.microsoft.com/office/powerpoint/2010/main" val="3281881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60" y="516833"/>
            <a:ext cx="6136362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Aggiornamento dei parametri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3A315C89-DF6F-FE7E-72F1-525301D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7" y="1060174"/>
            <a:ext cx="6308639" cy="5861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OPZIONI</a:t>
            </a:r>
            <a:endParaRPr lang="en-US" sz="32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D5BE5C-F854-1143-10DA-48B5FCF317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1" b="1652"/>
          <a:stretch/>
        </p:blipFill>
        <p:spPr>
          <a:xfrm>
            <a:off x="1087168" y="1899138"/>
            <a:ext cx="9869178" cy="4375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1C2A37-5DC3-819F-C1AF-D79984317474}"/>
              </a:ext>
            </a:extLst>
          </p:cNvPr>
          <p:cNvSpPr txBox="1"/>
          <p:nvPr/>
        </p:nvSpPr>
        <p:spPr>
          <a:xfrm>
            <a:off x="926747" y="6336566"/>
            <a:ext cx="166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(Dataset fittizio)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3C3415-98C6-4144-A644-FF84814222DD}"/>
              </a:ext>
            </a:extLst>
          </p:cNvPr>
          <p:cNvSpPr txBox="1"/>
          <p:nvPr/>
        </p:nvSpPr>
        <p:spPr>
          <a:xfrm>
            <a:off x="8037558" y="772907"/>
            <a:ext cx="2907107" cy="9787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OPZIONE </a:t>
            </a: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it-IT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Tema</a:t>
            </a: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Scuro</a:t>
            </a:r>
            <a:endParaRPr lang="it-IT" sz="24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60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3A315C89-DF6F-FE7E-72F1-525301D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07" y="1060174"/>
            <a:ext cx="6308639" cy="5861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OPZIONI</a:t>
            </a:r>
            <a:endParaRPr lang="en-US" sz="32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D5BE5C-F854-1143-10DA-48B5FCF317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" b="29544"/>
          <a:stretch/>
        </p:blipFill>
        <p:spPr>
          <a:xfrm>
            <a:off x="1087168" y="1899138"/>
            <a:ext cx="9869178" cy="4375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1C2A37-5DC3-819F-C1AF-D79984317474}"/>
              </a:ext>
            </a:extLst>
          </p:cNvPr>
          <p:cNvSpPr txBox="1"/>
          <p:nvPr/>
        </p:nvSpPr>
        <p:spPr>
          <a:xfrm>
            <a:off x="926747" y="6336566"/>
            <a:ext cx="166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(Dataset fittizio)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3C3415-98C6-4144-A644-FF84814222DD}"/>
              </a:ext>
            </a:extLst>
          </p:cNvPr>
          <p:cNvSpPr txBox="1"/>
          <p:nvPr/>
        </p:nvSpPr>
        <p:spPr>
          <a:xfrm>
            <a:off x="8037558" y="772907"/>
            <a:ext cx="2907107" cy="9787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OPZIONE 6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Segnalibro hash</a:t>
            </a: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On</a:t>
            </a:r>
            <a:endParaRPr lang="it-IT" sz="24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5DE53E7-72BE-71CE-0694-6ED79A9F1242}"/>
              </a:ext>
            </a:extLst>
          </p:cNvPr>
          <p:cNvCxnSpPr/>
          <p:nvPr/>
        </p:nvCxnSpPr>
        <p:spPr>
          <a:xfrm>
            <a:off x="8553157" y="2180492"/>
            <a:ext cx="14349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D29B1429-3952-BDDC-7508-6BD7FE30AB1F}"/>
              </a:ext>
            </a:extLst>
          </p:cNvPr>
          <p:cNvSpPr txBox="1">
            <a:spLocks/>
          </p:cNvSpPr>
          <p:nvPr/>
        </p:nvSpPr>
        <p:spPr>
          <a:xfrm>
            <a:off x="1006560" y="516833"/>
            <a:ext cx="6136362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</p:spTree>
    <p:extLst>
      <p:ext uri="{BB962C8B-B14F-4D97-AF65-F5344CB8AC3E}">
        <p14:creationId xmlns:p14="http://schemas.microsoft.com/office/powerpoint/2010/main" val="3185743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88D51F-DE66-921B-47AE-A0FDA2981387}"/>
              </a:ext>
            </a:extLst>
          </p:cNvPr>
          <p:cNvSpPr txBox="1"/>
          <p:nvPr/>
        </p:nvSpPr>
        <p:spPr>
          <a:xfrm>
            <a:off x="1026941" y="1111348"/>
            <a:ext cx="5486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Organizzazione in categorie: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B17BE7C-63FA-F61B-1BCF-995075191DBC}"/>
              </a:ext>
            </a:extLst>
          </p:cNvPr>
          <p:cNvSpPr txBox="1"/>
          <p:nvPr/>
        </p:nvSpPr>
        <p:spPr>
          <a:xfrm>
            <a:off x="3353015" y="2788956"/>
            <a:ext cx="2119316" cy="1117229"/>
          </a:xfrm>
          <a:prstGeom prst="rect">
            <a:avLst/>
          </a:prstGeom>
          <a:solidFill>
            <a:srgbClr val="90CBF8">
              <a:alpha val="50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 algn="ctr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 algn="ctr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FORMATI DI TIMESTAMP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F62F2BC-D300-B7C8-CBCD-79B9F2C3187B}"/>
              </a:ext>
            </a:extLst>
          </p:cNvPr>
          <p:cNvSpPr txBox="1"/>
          <p:nvPr/>
        </p:nvSpPr>
        <p:spPr>
          <a:xfrm>
            <a:off x="8583851" y="449257"/>
            <a:ext cx="2065392" cy="782060"/>
          </a:xfrm>
          <a:prstGeom prst="rect">
            <a:avLst/>
          </a:prstGeom>
          <a:solidFill>
            <a:srgbClr val="00B0F0">
              <a:alpha val="34000"/>
            </a:srgbClr>
          </a:solidFill>
          <a:ln w="2857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6900" indent="0" algn="ctr">
              <a:lnSpc>
                <a:spcPct val="90000"/>
              </a:lnSpc>
              <a:buClr>
                <a:srgbClr val="12DAFC"/>
              </a:buClr>
              <a:buNone/>
            </a:pPr>
            <a:endParaRPr lang="it-IT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 algn="ctr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Standard</a:t>
            </a:r>
            <a:endParaRPr lang="it-IT" sz="200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0B1B3FB-1EAD-8A0D-2482-1149BFE8B8A3}"/>
              </a:ext>
            </a:extLst>
          </p:cNvPr>
          <p:cNvSpPr txBox="1"/>
          <p:nvPr/>
        </p:nvSpPr>
        <p:spPr>
          <a:xfrm>
            <a:off x="8581506" y="1476360"/>
            <a:ext cx="2081805" cy="1083712"/>
          </a:xfrm>
          <a:prstGeom prst="rect">
            <a:avLst/>
          </a:prstGeom>
          <a:solidFill>
            <a:schemeClr val="accent1">
              <a:alpha val="44000"/>
            </a:schemeClr>
          </a:solidFill>
          <a:ln w="2857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6900" indent="0" algn="ctr">
              <a:lnSpc>
                <a:spcPct val="90000"/>
              </a:lnSpc>
              <a:buClr>
                <a:srgbClr val="12DAFC"/>
              </a:buClr>
              <a:buNone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 algn="ctr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Rappresentazioni combinate</a:t>
            </a:r>
            <a:endParaRPr lang="it-IT" sz="200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B8A2E1F-FB43-363C-00EB-8A0C60F973B4}"/>
              </a:ext>
            </a:extLst>
          </p:cNvPr>
          <p:cNvSpPr txBox="1"/>
          <p:nvPr/>
        </p:nvSpPr>
        <p:spPr>
          <a:xfrm>
            <a:off x="8577823" y="2787110"/>
            <a:ext cx="2090177" cy="1117229"/>
          </a:xfrm>
          <a:prstGeom prst="rect">
            <a:avLst/>
          </a:prstGeom>
          <a:solidFill>
            <a:schemeClr val="accent1">
              <a:alpha val="54000"/>
            </a:schemeClr>
          </a:solidFill>
          <a:ln w="2857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6900" indent="0" algn="ctr">
              <a:lnSpc>
                <a:spcPct val="90000"/>
              </a:lnSpc>
              <a:buClr>
                <a:srgbClr val="12DAFC"/>
              </a:buClr>
              <a:buNone/>
            </a:pPr>
            <a:endParaRPr lang="it-IT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 algn="ctr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Rappresentazioni con fuso orario</a:t>
            </a:r>
            <a:endParaRPr lang="it-IT" sz="200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B409966-F272-906E-47F5-0C0B6694059B}"/>
              </a:ext>
            </a:extLst>
          </p:cNvPr>
          <p:cNvSpPr txBox="1"/>
          <p:nvPr/>
        </p:nvSpPr>
        <p:spPr>
          <a:xfrm>
            <a:off x="8575478" y="4076968"/>
            <a:ext cx="2092522" cy="1117229"/>
          </a:xfrm>
          <a:prstGeom prst="rect">
            <a:avLst/>
          </a:prstGeom>
          <a:solidFill>
            <a:schemeClr val="accent1">
              <a:alpha val="64000"/>
            </a:schemeClr>
          </a:solidFill>
          <a:ln w="2857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6900" indent="0" algn="ctr">
              <a:lnSpc>
                <a:spcPct val="90000"/>
              </a:lnSpc>
              <a:buClr>
                <a:srgbClr val="12DAFC"/>
              </a:buClr>
              <a:buNone/>
            </a:pPr>
            <a:endParaRPr lang="it-IT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 algn="ctr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Epoch/Unix timestamp</a:t>
            </a:r>
            <a:endParaRPr lang="it-IT" sz="200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2A44B01-B784-F26B-C14D-214A15F87425}"/>
              </a:ext>
            </a:extLst>
          </p:cNvPr>
          <p:cNvSpPr txBox="1"/>
          <p:nvPr/>
        </p:nvSpPr>
        <p:spPr>
          <a:xfrm>
            <a:off x="8572686" y="5394207"/>
            <a:ext cx="2095314" cy="1117229"/>
          </a:xfrm>
          <a:prstGeom prst="rect">
            <a:avLst/>
          </a:prstGeom>
          <a:solidFill>
            <a:schemeClr val="accent1">
              <a:alpha val="74000"/>
            </a:schemeClr>
          </a:solidFill>
          <a:ln w="28575"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36900" indent="0" algn="ctr">
              <a:lnSpc>
                <a:spcPct val="90000"/>
              </a:lnSpc>
              <a:buClr>
                <a:srgbClr val="12DAFC"/>
              </a:buClr>
              <a:buNone/>
            </a:pPr>
            <a:endParaRPr lang="it-IT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 algn="ctr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 alfanumerici</a:t>
            </a:r>
            <a:endParaRPr lang="it-IT" sz="200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22152E0D-1E7F-0550-B5BE-EF7BF30BAEDA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5472331" y="840287"/>
            <a:ext cx="3111520" cy="2507284"/>
          </a:xfrm>
          <a:prstGeom prst="bentConnector3">
            <a:avLst>
              <a:gd name="adj1" fmla="val 6039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06FB3691-560F-33A0-4E64-BBC5C6CAC17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372350" y="2018216"/>
            <a:ext cx="12091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AF89769F-C1C6-107F-DE9A-A6CBCFED802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366000" y="3345725"/>
            <a:ext cx="12118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3157E5AC-F99E-4F05-2549-AE742630F3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13477" y="3411682"/>
            <a:ext cx="1295480" cy="121582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33AC62EA-CAA6-DBCC-1508-6188E1B8538B}"/>
              </a:ext>
            </a:extLst>
          </p:cNvPr>
          <p:cNvCxnSpPr>
            <a:cxnSpLocks/>
            <a:endCxn id="28" idx="1"/>
          </p:cNvCxnSpPr>
          <p:nvPr/>
        </p:nvCxnSpPr>
        <p:spPr>
          <a:xfrm rot="16200000" flipH="1">
            <a:off x="7321633" y="4701769"/>
            <a:ext cx="1284156" cy="121795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magine 56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20ED27BA-B740-A6B6-44A2-4EB5DDC8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586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standard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4060659" cy="1809726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 timestamp basilare è numerico e ha un formato di data standard con anno, mese, giorno preceduti da uno spazio e l’orario.</a:t>
            </a: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8828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9" y="198782"/>
            <a:ext cx="6393862" cy="1263773"/>
          </a:xfrm>
        </p:spPr>
        <p:txBody>
          <a:bodyPr>
            <a:normAutofit/>
          </a:bodyPr>
          <a:lstStyle/>
          <a:p>
            <a:pPr algn="l"/>
            <a:r>
              <a:rPr lang="it-IT" sz="3600" b="1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Introduzione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36D01BB-2A45-6AFB-7CE5-3A0C72C9DA63}"/>
              </a:ext>
            </a:extLst>
          </p:cNvPr>
          <p:cNvSpPr txBox="1"/>
          <p:nvPr/>
        </p:nvSpPr>
        <p:spPr>
          <a:xfrm>
            <a:off x="672698" y="1392134"/>
            <a:ext cx="3899302" cy="11449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TIMELINE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Datalet per la visualizzazione di dataset di log sulla linea temporale</a:t>
            </a: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14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standard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4060659" cy="1809726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 timestamp basilare è numerico e ha un formato di data standard con anno, mese, giorno preceduti da uno spazio e l’orario.</a:t>
            </a: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BEEF30-EDA2-A3AD-6C89-E6AD3C329A48}"/>
              </a:ext>
            </a:extLst>
          </p:cNvPr>
          <p:cNvSpPr txBox="1"/>
          <p:nvPr/>
        </p:nvSpPr>
        <p:spPr>
          <a:xfrm>
            <a:off x="5925057" y="1995250"/>
            <a:ext cx="5751128" cy="4624792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ESEMPI</a:t>
            </a:r>
          </a:p>
          <a:p>
            <a:pPr marL="36900" indent="0">
              <a:lnSpc>
                <a:spcPct val="15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2020-10-11 12:10:05 (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yyyy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-MM-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hh:mm:ss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2020/10/11 12:10:05 (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yyyy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/MM/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hh:mm:ss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2020.10.11 12:10:05 (yyyy.MM.dd 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hh:mm:ss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20-10-11 12:10:05 (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yy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-MM-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hh:mm:ss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10/11/2020 12:10:05 (MM/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yy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hh:mm:ss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11/10/2020 12:10:05 (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/MM/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yy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hh:mm:ss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2020-10-11 12:10:05:230 (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yyyy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-MM-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hh:mm:ss:ms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12:10:05 2020-10-11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hh:mm:ss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yyyy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-MM-dd)</a:t>
            </a: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96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Rappresentazioni combinate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3708967" cy="1809726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Maggiormente utilizzata nei log</a:t>
            </a: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data e l’ora sono indicate con le proprie regole e combinate da una «</a:t>
            </a: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 di separazione</a:t>
            </a:r>
            <a:endParaRPr lang="it-IT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728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Rappresentazioni combinate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3708967" cy="1809726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Maggiormente utilizzata nei log</a:t>
            </a: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data e l’ora sono indicate con le proprie regole e combinate da una «</a:t>
            </a: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 di separazione</a:t>
            </a:r>
            <a:endParaRPr lang="it-IT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BEEF30-EDA2-A3AD-6C89-E6AD3C329A48}"/>
              </a:ext>
            </a:extLst>
          </p:cNvPr>
          <p:cNvSpPr txBox="1"/>
          <p:nvPr/>
        </p:nvSpPr>
        <p:spPr>
          <a:xfrm>
            <a:off x="5925057" y="2000649"/>
            <a:ext cx="3500297" cy="2339550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ESEMPI</a:t>
            </a:r>
          </a:p>
          <a:p>
            <a:pPr marL="36900" indent="0">
              <a:lnSpc>
                <a:spcPct val="15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1981-04-05T14:30:30 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19810405T143030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2001-07-04T12:08:56.235</a:t>
            </a:r>
          </a:p>
        </p:txBody>
      </p:sp>
    </p:spTree>
    <p:extLst>
      <p:ext uri="{BB962C8B-B14F-4D97-AF65-F5344CB8AC3E}">
        <p14:creationId xmlns:p14="http://schemas.microsoft.com/office/powerpoint/2010/main" val="953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Rappresentazioni con fuso orario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3540155" cy="1809726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Viene indicato il fuso orario alla fine del timestamp. (Quando non è presente di assume che sia quello locale)</a:t>
            </a: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Rappresentazioni con fuso orario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3540155" cy="1809726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Viene indicato il fuso orario alla fine del timestamp. (Quando non è presente di assume che sia quello locale)</a:t>
            </a: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BEEF30-EDA2-A3AD-6C89-E6AD3C329A48}"/>
              </a:ext>
            </a:extLst>
          </p:cNvPr>
          <p:cNvSpPr txBox="1"/>
          <p:nvPr/>
        </p:nvSpPr>
        <p:spPr>
          <a:xfrm>
            <a:off x="5925057" y="1986726"/>
            <a:ext cx="4738254" cy="129586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ESEMPI</a:t>
            </a:r>
          </a:p>
          <a:p>
            <a:pPr marL="36900" indent="0">
              <a:lnSpc>
                <a:spcPct val="15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2002-03-01T13:00:00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555049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Rappresentazioni con fuso orario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3540155" cy="1809726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Viene indicato il fuso orario alla fine del timestamp. (Quando non è presente di assume che sia quello locale)</a:t>
            </a: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BEEF30-EDA2-A3AD-6C89-E6AD3C329A48}"/>
              </a:ext>
            </a:extLst>
          </p:cNvPr>
          <p:cNvSpPr txBox="1"/>
          <p:nvPr/>
        </p:nvSpPr>
        <p:spPr>
          <a:xfrm>
            <a:off x="5925057" y="1986726"/>
            <a:ext cx="4738254" cy="2126864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ESEMPI</a:t>
            </a:r>
          </a:p>
          <a:p>
            <a:pPr marL="36900" indent="0">
              <a:lnSpc>
                <a:spcPct val="15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2002-03-01T13:00:00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2001-07-04T12:08:56.235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-0700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1981-04-05T14:30:30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-05:00</a:t>
            </a:r>
          </a:p>
        </p:txBody>
      </p:sp>
    </p:spTree>
    <p:extLst>
      <p:ext uri="{BB962C8B-B14F-4D97-AF65-F5344CB8AC3E}">
        <p14:creationId xmlns:p14="http://schemas.microsoft.com/office/powerpoint/2010/main" val="3592870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Rappresentazioni con fuso orario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3540155" cy="1809726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Viene indicato il fuso orario alla fine del timestamp. (Quando non è presente di assume che sia quello locale)</a:t>
            </a: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BEEF30-EDA2-A3AD-6C89-E6AD3C329A48}"/>
              </a:ext>
            </a:extLst>
          </p:cNvPr>
          <p:cNvSpPr txBox="1"/>
          <p:nvPr/>
        </p:nvSpPr>
        <p:spPr>
          <a:xfrm>
            <a:off x="5925057" y="1986726"/>
            <a:ext cx="4738254" cy="2542363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ESEMPI</a:t>
            </a:r>
          </a:p>
          <a:p>
            <a:pPr marL="36900" indent="0">
              <a:lnSpc>
                <a:spcPct val="15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2002-03-01T13:00:00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2001-07-04T12:08:56.235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-0700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1981-04-05T14:30:30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-05:00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12:09:00 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GMT+0100</a:t>
            </a:r>
          </a:p>
        </p:txBody>
      </p:sp>
    </p:spTree>
    <p:extLst>
      <p:ext uri="{BB962C8B-B14F-4D97-AF65-F5344CB8AC3E}">
        <p14:creationId xmlns:p14="http://schemas.microsoft.com/office/powerpoint/2010/main" val="425118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Rappresentazioni con fuso orario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3540155" cy="1809726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Viene indicato il fuso orario alla fine del timestamp. (Quando non è presente di assume che sia quello locale)</a:t>
            </a: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BEEF30-EDA2-A3AD-6C89-E6AD3C329A48}"/>
              </a:ext>
            </a:extLst>
          </p:cNvPr>
          <p:cNvSpPr txBox="1"/>
          <p:nvPr/>
        </p:nvSpPr>
        <p:spPr>
          <a:xfrm>
            <a:off x="5925057" y="1986726"/>
            <a:ext cx="4738254" cy="3710695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ESEMPI</a:t>
            </a:r>
          </a:p>
          <a:p>
            <a:pPr marL="36900" indent="0">
              <a:lnSpc>
                <a:spcPct val="15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2002-03-01T13:00:00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2001-07-04T12:08:56.235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-0700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1981-04-05T14:30:30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-05:00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12:09:00 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GMT+0100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2001.07.04 12:08:56 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PDT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2001.07.04 12:08:56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Pacific Daylight Time</a:t>
            </a:r>
            <a:endParaRPr lang="it-IT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4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Epoch/Unix timestamp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4018456" cy="2086725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 tempo viene rappresentato come offset in secondi rispetto alla mezzanotte (UTC) del 1º gennaio 1970. Contiene da 10 a 19 cifre e può contenere anche il carattere </a:t>
            </a:r>
            <a:r>
              <a:rPr lang="it-IT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«.»</a:t>
            </a: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903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Epoch/Unix timestamp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4018456" cy="2086725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 tempo viene rappresentato come offset in secondi rispetto alla mezzanotte (UTC) del 1º gennaio 1970. Contiene da 10 a 19 cifre e può contenere anche il carattere </a:t>
            </a:r>
            <a:r>
              <a:rPr lang="it-IT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«.»</a:t>
            </a: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BEEF30-EDA2-A3AD-6C89-E6AD3C329A48}"/>
              </a:ext>
            </a:extLst>
          </p:cNvPr>
          <p:cNvSpPr txBox="1"/>
          <p:nvPr/>
        </p:nvSpPr>
        <p:spPr>
          <a:xfrm>
            <a:off x="5925057" y="1985058"/>
            <a:ext cx="3570635" cy="2339550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ESEMPI</a:t>
            </a:r>
          </a:p>
          <a:p>
            <a:pPr marL="36900" indent="0">
              <a:lnSpc>
                <a:spcPct val="15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126.23389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13317.110357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1652521210</a:t>
            </a:r>
          </a:p>
        </p:txBody>
      </p:sp>
    </p:spTree>
    <p:extLst>
      <p:ext uri="{BB962C8B-B14F-4D97-AF65-F5344CB8AC3E}">
        <p14:creationId xmlns:p14="http://schemas.microsoft.com/office/powerpoint/2010/main" val="2458021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9" y="198782"/>
            <a:ext cx="6393862" cy="1263773"/>
          </a:xfrm>
        </p:spPr>
        <p:txBody>
          <a:bodyPr>
            <a:normAutofit/>
          </a:bodyPr>
          <a:lstStyle/>
          <a:p>
            <a:pPr algn="l"/>
            <a:r>
              <a:rPr lang="it-IT" sz="3600" b="1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Introduzione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36D01BB-2A45-6AFB-7CE5-3A0C72C9DA63}"/>
              </a:ext>
            </a:extLst>
          </p:cNvPr>
          <p:cNvSpPr txBox="1"/>
          <p:nvPr/>
        </p:nvSpPr>
        <p:spPr>
          <a:xfrm>
            <a:off x="672698" y="1392134"/>
            <a:ext cx="3899302" cy="11449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TIMELINE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Datalet per la visualizzazione di dataset di log sulla linea temporale</a:t>
            </a: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014C57E-7B30-6332-D87D-6ACC6E1AE554}"/>
              </a:ext>
            </a:extLst>
          </p:cNvPr>
          <p:cNvSpPr txBox="1"/>
          <p:nvPr/>
        </p:nvSpPr>
        <p:spPr>
          <a:xfrm>
            <a:off x="692576" y="2949266"/>
            <a:ext cx="3899302" cy="139422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PROGETTI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9800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Route-To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-Pa(SPOD)</a:t>
            </a:r>
            <a:endParaRPr lang="it-IT" dirty="0">
              <a:solidFill>
                <a:srgbClr val="FFC1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9800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Coltrane: Erasmus+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http://coltranespod.di.unisa.it/</a:t>
            </a:r>
            <a:r>
              <a:rPr lang="it-IT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06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Timestamp alfanumerici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4018456" cy="1532727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Contengono la data è l’ora in un formato alfanumerico(i timestamp descritti fin ora sono tutti numerici). </a:t>
            </a:r>
            <a:endParaRPr lang="it-IT" sz="2000" b="1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222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Timestamp alfanumerici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4018456" cy="1532727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Contengono la data è l’ora in un formato alfanumerico(i timestamp descritti fin ora sono tutti numerici). </a:t>
            </a:r>
            <a:endParaRPr lang="it-IT" sz="2000" b="1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BEEF30-EDA2-A3AD-6C89-E6AD3C329A48}"/>
              </a:ext>
            </a:extLst>
          </p:cNvPr>
          <p:cNvSpPr txBox="1"/>
          <p:nvPr/>
        </p:nvSpPr>
        <p:spPr>
          <a:xfrm>
            <a:off x="5925057" y="1977841"/>
            <a:ext cx="4372494" cy="129586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ESEMPI</a:t>
            </a:r>
          </a:p>
          <a:p>
            <a:pPr marL="36900" indent="0">
              <a:lnSpc>
                <a:spcPct val="15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2001-07-04 0:08 PM</a:t>
            </a:r>
          </a:p>
        </p:txBody>
      </p:sp>
    </p:spTree>
    <p:extLst>
      <p:ext uri="{BB962C8B-B14F-4D97-AF65-F5344CB8AC3E}">
        <p14:creationId xmlns:p14="http://schemas.microsoft.com/office/powerpoint/2010/main" val="1584239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Timestamp alfanumerici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4018456" cy="1532727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Contengono la data è l’ora in un formato alfanumerico(i timestamp descritti fin ora sono tutti numerici). </a:t>
            </a:r>
            <a:endParaRPr lang="it-IT" sz="2000" b="1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BEEF30-EDA2-A3AD-6C89-E6AD3C329A48}"/>
              </a:ext>
            </a:extLst>
          </p:cNvPr>
          <p:cNvSpPr txBox="1"/>
          <p:nvPr/>
        </p:nvSpPr>
        <p:spPr>
          <a:xfrm>
            <a:off x="5925057" y="1977841"/>
            <a:ext cx="4372494" cy="1711366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ESEMPI</a:t>
            </a:r>
          </a:p>
          <a:p>
            <a:pPr marL="36900" indent="0">
              <a:lnSpc>
                <a:spcPct val="15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2001-07-04 0:08 PM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02001.July.04 AD 12:08 PM</a:t>
            </a: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73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Timestamp alfanumerici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4018456" cy="1532727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Contengono la data è l’ora in un formato alfanumerico(i timestamp descritti fin ora sono tutti numerici). </a:t>
            </a:r>
            <a:endParaRPr lang="it-IT" sz="2000" b="1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BEEF30-EDA2-A3AD-6C89-E6AD3C329A48}"/>
              </a:ext>
            </a:extLst>
          </p:cNvPr>
          <p:cNvSpPr txBox="1"/>
          <p:nvPr/>
        </p:nvSpPr>
        <p:spPr>
          <a:xfrm>
            <a:off x="5925057" y="1977841"/>
            <a:ext cx="4372494" cy="2126864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ESEMPI</a:t>
            </a:r>
          </a:p>
          <a:p>
            <a:pPr marL="36900" indent="0">
              <a:lnSpc>
                <a:spcPct val="15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2001-07-04 0:08 PM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02001.July.04 AD 12:08 PM</a:t>
            </a: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Wed, 4 Jul 2001 12:08:56 -0700</a:t>
            </a:r>
          </a:p>
        </p:txBody>
      </p:sp>
    </p:spTree>
    <p:extLst>
      <p:ext uri="{BB962C8B-B14F-4D97-AF65-F5344CB8AC3E}">
        <p14:creationId xmlns:p14="http://schemas.microsoft.com/office/powerpoint/2010/main" val="367174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Timestamp alfanumerici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4018456" cy="1532727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Contengono la data è l’ora in un formato alfanumerico(i timestamp descritti fin ora sono tutti numerici). </a:t>
            </a:r>
            <a:endParaRPr lang="it-IT" sz="2000" b="1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BEEF30-EDA2-A3AD-6C89-E6AD3C329A48}"/>
              </a:ext>
            </a:extLst>
          </p:cNvPr>
          <p:cNvSpPr txBox="1"/>
          <p:nvPr/>
        </p:nvSpPr>
        <p:spPr>
          <a:xfrm>
            <a:off x="5925057" y="1977841"/>
            <a:ext cx="4372494" cy="2542363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ESEMPI</a:t>
            </a:r>
          </a:p>
          <a:p>
            <a:pPr marL="36900" indent="0">
              <a:lnSpc>
                <a:spcPct val="15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2001-07-04 0:08 PM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02001.July.04 AD 12:08 PM</a:t>
            </a: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Wed, 4 Jul 2001 12:08:56 -0700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Wed, Jul 4, ‘01</a:t>
            </a:r>
          </a:p>
        </p:txBody>
      </p:sp>
    </p:spTree>
    <p:extLst>
      <p:ext uri="{BB962C8B-B14F-4D97-AF65-F5344CB8AC3E}">
        <p14:creationId xmlns:p14="http://schemas.microsoft.com/office/powerpoint/2010/main" val="3561790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86AD940-6251-C825-4591-ADE5F36ECBDE}"/>
              </a:ext>
            </a:extLst>
          </p:cNvPr>
          <p:cNvSpPr txBox="1">
            <a:spLocks/>
          </p:cNvSpPr>
          <p:nvPr/>
        </p:nvSpPr>
        <p:spPr>
          <a:xfrm>
            <a:off x="1046418" y="1119398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Timestamp alfanumerici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2BE2B7-D571-0593-CB5F-B0694FBE2A57}"/>
              </a:ext>
            </a:extLst>
          </p:cNvPr>
          <p:cNvSpPr txBox="1"/>
          <p:nvPr/>
        </p:nvSpPr>
        <p:spPr>
          <a:xfrm>
            <a:off x="1130319" y="1996797"/>
            <a:ext cx="4018456" cy="1532727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Contengono la data è l’ora in un formato alfanumerico(i timestamp descritti fin ora sono tutti numerici). </a:t>
            </a:r>
            <a:endParaRPr lang="it-IT" sz="2000" b="1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BEEF30-EDA2-A3AD-6C89-E6AD3C329A48}"/>
              </a:ext>
            </a:extLst>
          </p:cNvPr>
          <p:cNvSpPr txBox="1"/>
          <p:nvPr/>
        </p:nvSpPr>
        <p:spPr>
          <a:xfrm>
            <a:off x="5925057" y="1977841"/>
            <a:ext cx="4372494" cy="3253647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ESEMPI</a:t>
            </a:r>
          </a:p>
          <a:p>
            <a:pPr marL="36900" indent="0">
              <a:lnSpc>
                <a:spcPct val="15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2001-07-04 0:08 PM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02001.July.04 AD 12:08 PM</a:t>
            </a: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Wed, 4 Jul 2001 12:08:56 -0700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Wed, Jul 4, ‘01</a:t>
            </a:r>
          </a:p>
          <a:p>
            <a:pPr marL="322650" indent="-28575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2001-07-04 12 o'clock PM</a:t>
            </a:r>
          </a:p>
        </p:txBody>
      </p:sp>
    </p:spTree>
    <p:extLst>
      <p:ext uri="{BB962C8B-B14F-4D97-AF65-F5344CB8AC3E}">
        <p14:creationId xmlns:p14="http://schemas.microsoft.com/office/powerpoint/2010/main" val="2339582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Studio dei timestamp: formati</a:t>
            </a:r>
          </a:p>
        </p:txBody>
      </p:sp>
      <p:pic>
        <p:nvPicPr>
          <p:cNvPr id="20" name="Immagine 19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D329C11-C547-46BF-9DD4-7D58302B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52" y="4219783"/>
            <a:ext cx="2019765" cy="2019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3FB5F6F-21A1-377E-AF50-5FD060E54F53}"/>
              </a:ext>
            </a:extLst>
          </p:cNvPr>
          <p:cNvSpPr txBox="1"/>
          <p:nvPr/>
        </p:nvSpPr>
        <p:spPr>
          <a:xfrm>
            <a:off x="1130321" y="1588834"/>
            <a:ext cx="4159132" cy="9787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FORMATI SUPPORTATI: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https://lo901355326.wordpress.com/</a:t>
            </a:r>
            <a:r>
              <a:rPr lang="it-IT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Conclusioni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2692B8A-879B-6A9A-355A-B952477586FE}"/>
              </a:ext>
            </a:extLst>
          </p:cNvPr>
          <p:cNvSpPr txBox="1"/>
          <p:nvPr/>
        </p:nvSpPr>
        <p:spPr>
          <a:xfrm>
            <a:off x="1113906" y="1429201"/>
            <a:ext cx="4794525" cy="212365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FUTURI UTILIZZI</a:t>
            </a:r>
          </a:p>
          <a:p>
            <a:pPr marL="36900" indent="0"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Integrazione della log timeline in un tool di rete</a:t>
            </a:r>
          </a:p>
          <a:p>
            <a:pPr marL="322650" indent="-285750">
              <a:buClr>
                <a:srgbClr val="12DAFC"/>
              </a:buClr>
              <a:buFontTx/>
              <a:buChar char="-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Whitney"/>
              </a:rPr>
              <a:t>S</a:t>
            </a:r>
            <a:r>
              <a:rPr lang="it-IT" b="0" i="0" dirty="0">
                <a:solidFill>
                  <a:schemeClr val="bg1"/>
                </a:solidFill>
                <a:effectLst/>
                <a:latin typeface="Whitney"/>
              </a:rPr>
              <a:t>upporto collaborativo allo studio di problematiche della cybersecurity</a:t>
            </a: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76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Conclusioni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DB7F92-8716-73D5-C4DA-3D67BE52EC4D}"/>
              </a:ext>
            </a:extLst>
          </p:cNvPr>
          <p:cNvSpPr txBox="1"/>
          <p:nvPr/>
        </p:nvSpPr>
        <p:spPr>
          <a:xfrm>
            <a:off x="1111561" y="4198191"/>
            <a:ext cx="4796870" cy="184665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SUGGERIMENTI PER SVILUPPI FUTURI</a:t>
            </a:r>
          </a:p>
          <a:p>
            <a:pPr marL="36900" indent="0"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Aggiunta della barra di ricerca</a:t>
            </a:r>
          </a:p>
          <a:p>
            <a:pPr marL="322650" indent="-285750">
              <a:buClr>
                <a:srgbClr val="12DAFC"/>
              </a:buClr>
              <a:buFontTx/>
              <a:buChar char="-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Aggiunta di un editor di testo per le note</a:t>
            </a:r>
          </a:p>
          <a:p>
            <a:pPr marL="322650" indent="-285750">
              <a:buClr>
                <a:srgbClr val="12DAFC"/>
              </a:buClr>
              <a:buFontTx/>
              <a:buChar char="-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F581F1-C936-B698-DA13-D4A8C86E4453}"/>
              </a:ext>
            </a:extLst>
          </p:cNvPr>
          <p:cNvSpPr txBox="1"/>
          <p:nvPr/>
        </p:nvSpPr>
        <p:spPr>
          <a:xfrm>
            <a:off x="1113906" y="1429201"/>
            <a:ext cx="4794525" cy="212365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FUTURI UTILIZZI</a:t>
            </a:r>
          </a:p>
          <a:p>
            <a:pPr marL="36900" indent="0"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Integrazione della log timeline in un tool di rete</a:t>
            </a:r>
          </a:p>
          <a:p>
            <a:pPr marL="322650" indent="-285750">
              <a:buClr>
                <a:srgbClr val="12DAFC"/>
              </a:buClr>
              <a:buFontTx/>
              <a:buChar char="-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Whitney"/>
              </a:rPr>
              <a:t>S</a:t>
            </a:r>
            <a:r>
              <a:rPr lang="it-IT" b="0" i="0" dirty="0">
                <a:solidFill>
                  <a:schemeClr val="bg1"/>
                </a:solidFill>
                <a:effectLst/>
                <a:latin typeface="Whitney"/>
              </a:rPr>
              <a:t>upporto collaborativo allo studio di problematiche della cybersecurity</a:t>
            </a: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23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Conclusioni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E97032-09CD-B555-F020-CB696C78E882}"/>
              </a:ext>
            </a:extLst>
          </p:cNvPr>
          <p:cNvSpPr txBox="1"/>
          <p:nvPr/>
        </p:nvSpPr>
        <p:spPr>
          <a:xfrm>
            <a:off x="6204064" y="1438485"/>
            <a:ext cx="5148563" cy="11172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 A GITHUB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Clr>
                <a:srgbClr val="12DAFC"/>
              </a:buClr>
              <a:buNone/>
            </a:pPr>
            <a:r>
              <a:rPr lang="it-IT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https://github.com/SPOD-Lab/Logtimeline-datalet</a:t>
            </a:r>
            <a:r>
              <a:rPr lang="it-IT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DB7F92-8716-73D5-C4DA-3D67BE52EC4D}"/>
              </a:ext>
            </a:extLst>
          </p:cNvPr>
          <p:cNvSpPr txBox="1"/>
          <p:nvPr/>
        </p:nvSpPr>
        <p:spPr>
          <a:xfrm>
            <a:off x="1111561" y="4198191"/>
            <a:ext cx="4796870" cy="184665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SUGGERIMENTI PER SVILUPPI FUTURI</a:t>
            </a:r>
          </a:p>
          <a:p>
            <a:pPr marL="36900" indent="0"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Aggiunta della barra di ricerca</a:t>
            </a:r>
          </a:p>
          <a:p>
            <a:pPr marL="322650" indent="-285750">
              <a:buClr>
                <a:srgbClr val="12DAFC"/>
              </a:buClr>
              <a:buFontTx/>
              <a:buChar char="-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Aggiunta di un editor di testo per le note</a:t>
            </a:r>
          </a:p>
          <a:p>
            <a:pPr marL="322650" indent="-285750">
              <a:buClr>
                <a:srgbClr val="12DAFC"/>
              </a:buClr>
              <a:buFontTx/>
              <a:buChar char="-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AC25D-62D5-4703-F9F6-9CC2F5A9CFBE}"/>
              </a:ext>
            </a:extLst>
          </p:cNvPr>
          <p:cNvSpPr txBox="1"/>
          <p:nvPr/>
        </p:nvSpPr>
        <p:spPr>
          <a:xfrm>
            <a:off x="1113906" y="1429201"/>
            <a:ext cx="4794525" cy="212365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FUTURI UTILIZZI</a:t>
            </a:r>
          </a:p>
          <a:p>
            <a:pPr marL="36900" indent="0"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Integrazione della log timeline in un tool di rete</a:t>
            </a:r>
          </a:p>
          <a:p>
            <a:pPr marL="322650" indent="-285750">
              <a:buClr>
                <a:srgbClr val="12DAFC"/>
              </a:buClr>
              <a:buFontTx/>
              <a:buChar char="-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Whitney"/>
              </a:rPr>
              <a:t>S</a:t>
            </a:r>
            <a:r>
              <a:rPr lang="it-IT" b="0" i="0" dirty="0">
                <a:solidFill>
                  <a:schemeClr val="bg1"/>
                </a:solidFill>
                <a:effectLst/>
                <a:latin typeface="Whitney"/>
              </a:rPr>
              <a:t>upporto collaborativo allo studio di problematiche della cybersecurity</a:t>
            </a: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49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9" y="198782"/>
            <a:ext cx="6393862" cy="1263773"/>
          </a:xfrm>
        </p:spPr>
        <p:txBody>
          <a:bodyPr>
            <a:normAutofit/>
          </a:bodyPr>
          <a:lstStyle/>
          <a:p>
            <a:pPr algn="l"/>
            <a:r>
              <a:rPr lang="it-IT" sz="3600" b="1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Introduzione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36D01BB-2A45-6AFB-7CE5-3A0C72C9DA63}"/>
              </a:ext>
            </a:extLst>
          </p:cNvPr>
          <p:cNvSpPr txBox="1"/>
          <p:nvPr/>
        </p:nvSpPr>
        <p:spPr>
          <a:xfrm>
            <a:off x="672698" y="1392134"/>
            <a:ext cx="3899302" cy="11449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TIMELINE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Datalet per la visualizzazione di dataset di log sulla linea temporale</a:t>
            </a: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014C57E-7B30-6332-D87D-6ACC6E1AE554}"/>
              </a:ext>
            </a:extLst>
          </p:cNvPr>
          <p:cNvSpPr txBox="1"/>
          <p:nvPr/>
        </p:nvSpPr>
        <p:spPr>
          <a:xfrm>
            <a:off x="692576" y="2949266"/>
            <a:ext cx="3899302" cy="139422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PROGETTI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9800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Route-To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-Pa(SPOD)</a:t>
            </a:r>
            <a:endParaRPr lang="it-IT" dirty="0">
              <a:solidFill>
                <a:srgbClr val="FFC1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9800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Coltrane: Erasmus+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http://coltranespod.di.unisa.it/</a:t>
            </a:r>
            <a:r>
              <a:rPr lang="it-IT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6C0F9DD-9598-1DB0-0891-2A12AB202670}"/>
              </a:ext>
            </a:extLst>
          </p:cNvPr>
          <p:cNvSpPr txBox="1"/>
          <p:nvPr/>
        </p:nvSpPr>
        <p:spPr>
          <a:xfrm>
            <a:off x="685949" y="4546150"/>
            <a:ext cx="3939060" cy="1615827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OBIETTIVO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Permettere uno scambio di informazioni in merito a una successione cronologica di eventi contenuti negli event log</a:t>
            </a:r>
          </a:p>
        </p:txBody>
      </p:sp>
    </p:spTree>
    <p:extLst>
      <p:ext uri="{BB962C8B-B14F-4D97-AF65-F5344CB8AC3E}">
        <p14:creationId xmlns:p14="http://schemas.microsoft.com/office/powerpoint/2010/main" val="367312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74CA804-D668-2237-CE10-2D739C4E8365}"/>
              </a:ext>
            </a:extLst>
          </p:cNvPr>
          <p:cNvSpPr txBox="1">
            <a:spLocks/>
          </p:cNvSpPr>
          <p:nvPr/>
        </p:nvSpPr>
        <p:spPr>
          <a:xfrm>
            <a:off x="1006559" y="516833"/>
            <a:ext cx="6533723" cy="64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Conclusioni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E97032-09CD-B555-F020-CB696C78E882}"/>
              </a:ext>
            </a:extLst>
          </p:cNvPr>
          <p:cNvSpPr txBox="1"/>
          <p:nvPr/>
        </p:nvSpPr>
        <p:spPr>
          <a:xfrm>
            <a:off x="6204064" y="1438485"/>
            <a:ext cx="5148563" cy="11172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 A GITHUB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Clr>
                <a:srgbClr val="12DAFC"/>
              </a:buClr>
              <a:buNone/>
            </a:pPr>
            <a:r>
              <a:rPr lang="it-IT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https://github.com/SPOD-Lab/Logtimeline-datalet</a:t>
            </a:r>
            <a:r>
              <a:rPr lang="it-IT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59A9B1D-9AA1-450C-1CC2-3DA093ADEE47}"/>
              </a:ext>
            </a:extLst>
          </p:cNvPr>
          <p:cNvSpPr txBox="1"/>
          <p:nvPr/>
        </p:nvSpPr>
        <p:spPr>
          <a:xfrm>
            <a:off x="6215789" y="3124489"/>
            <a:ext cx="5150907" cy="2904795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MATERIALE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9800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E LIBRERIE:</a:t>
            </a:r>
          </a:p>
          <a:p>
            <a:pPr marL="837000" lvl="1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timelineJS: </a:t>
            </a:r>
            <a:r>
              <a:rPr lang="it-IT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https://timeline.knightlab.com</a:t>
            </a:r>
            <a:endParaRPr lang="it-IT" i="0" dirty="0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7000" lvl="1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Polymer: </a:t>
            </a:r>
            <a:r>
              <a:rPr lang="it-IT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https://polymer-library.polymer-project.org/3.0</a:t>
            </a:r>
            <a:endParaRPr lang="it-IT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7000" lvl="1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momentjs: </a:t>
            </a:r>
            <a:r>
              <a:rPr lang="it-IT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https://momentjs.com</a:t>
            </a:r>
            <a:r>
              <a:rPr lang="it-IT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9800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AMBIENTE DI SVILUPPPO:</a:t>
            </a:r>
          </a:p>
          <a:p>
            <a:pPr marL="837000" lvl="1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PhpStorm: </a:t>
            </a:r>
            <a:r>
              <a:rPr lang="it-IT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https://www.jetbrains.com/phpstorm</a:t>
            </a:r>
            <a:r>
              <a:rPr lang="it-IT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DB7F92-8716-73D5-C4DA-3D67BE52EC4D}"/>
              </a:ext>
            </a:extLst>
          </p:cNvPr>
          <p:cNvSpPr txBox="1"/>
          <p:nvPr/>
        </p:nvSpPr>
        <p:spPr>
          <a:xfrm>
            <a:off x="1111561" y="4198191"/>
            <a:ext cx="4796870" cy="184665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SUGGERIMENTI PER SVILUPPI FUTURI</a:t>
            </a:r>
          </a:p>
          <a:p>
            <a:pPr marL="36900" indent="0"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Aggiunta della barra di ricerca</a:t>
            </a:r>
          </a:p>
          <a:p>
            <a:pPr marL="322650" indent="-285750">
              <a:buClr>
                <a:srgbClr val="12DAFC"/>
              </a:buClr>
              <a:buFontTx/>
              <a:buChar char="-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Aggiunta di un editor di testo per le note</a:t>
            </a:r>
          </a:p>
          <a:p>
            <a:pPr marL="322650" indent="-285750">
              <a:buClr>
                <a:srgbClr val="12DAFC"/>
              </a:buClr>
              <a:buFontTx/>
              <a:buChar char="-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C0611C-0E82-3FA5-6E66-395BC1F2D975}"/>
              </a:ext>
            </a:extLst>
          </p:cNvPr>
          <p:cNvSpPr txBox="1"/>
          <p:nvPr/>
        </p:nvSpPr>
        <p:spPr>
          <a:xfrm>
            <a:off x="1113906" y="1429201"/>
            <a:ext cx="4794525" cy="212365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FUTURI UTILIZZI</a:t>
            </a:r>
          </a:p>
          <a:p>
            <a:pPr marL="36900" indent="0">
              <a:buClr>
                <a:srgbClr val="12DAFC"/>
              </a:buClr>
              <a:buNone/>
            </a:pPr>
            <a:endParaRPr lang="it-IT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Integrazione della log timeline in un tool di rete</a:t>
            </a:r>
          </a:p>
          <a:p>
            <a:pPr marL="322650" indent="-285750">
              <a:buClr>
                <a:srgbClr val="12DAFC"/>
              </a:buClr>
              <a:buFontTx/>
              <a:buChar char="-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Whitney"/>
              </a:rPr>
              <a:t>S</a:t>
            </a:r>
            <a:r>
              <a:rPr lang="it-IT" b="0" i="0" dirty="0">
                <a:solidFill>
                  <a:schemeClr val="bg1"/>
                </a:solidFill>
                <a:effectLst/>
                <a:latin typeface="Whitney"/>
              </a:rPr>
              <a:t>upporto collaborativo allo studio di problematiche della cybersecurity</a:t>
            </a: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59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D446FD-5E47-4C69-9EE4-9BFC2647F053}"/>
              </a:ext>
            </a:extLst>
          </p:cNvPr>
          <p:cNvSpPr txBox="1"/>
          <p:nvPr/>
        </p:nvSpPr>
        <p:spPr>
          <a:xfrm>
            <a:off x="4377626" y="966851"/>
            <a:ext cx="6889930" cy="46268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36900">
              <a:spcBef>
                <a:spcPct val="0"/>
              </a:spcBef>
              <a:spcAft>
                <a:spcPts val="600"/>
              </a:spcAft>
              <a:buClr>
                <a:srgbClr val="04D3EE"/>
              </a:buClr>
            </a:pPr>
            <a:r>
              <a:rPr lang="en-US" sz="5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GRAZIE PER L’ATTENZIONE</a:t>
            </a:r>
            <a:endParaRPr lang="en-US" sz="5000" i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80327067-73FA-4B67-B920-EB8DF2BE7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5287239"/>
            <a:ext cx="1255004" cy="7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8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Punti interrogativi in fila e un punto interrogativo acceso">
            <a:extLst>
              <a:ext uri="{FF2B5EF4-FFF2-40B4-BE49-F238E27FC236}">
                <a16:creationId xmlns:a16="http://schemas.microsoft.com/office/drawing/2014/main" id="{116E65D0-B4F1-4D26-A096-14AC4A30BD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48" b="135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9BFD9C-41A7-496D-9631-EA6F5732960E}"/>
              </a:ext>
            </a:extLst>
          </p:cNvPr>
          <p:cNvSpPr txBox="1"/>
          <p:nvPr/>
        </p:nvSpPr>
        <p:spPr>
          <a:xfrm>
            <a:off x="5461682" y="3496574"/>
            <a:ext cx="6436104" cy="1138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kumimoji="0" lang="en-US" sz="4400" b="1" i="0" u="none" strike="noStrike" cap="none" spc="0" normalizeH="0" baseline="0" noProof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DOMANDE?</a:t>
            </a:r>
            <a:endParaRPr lang="en-US" sz="4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9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9" y="198782"/>
            <a:ext cx="6393862" cy="1263773"/>
          </a:xfrm>
        </p:spPr>
        <p:txBody>
          <a:bodyPr>
            <a:normAutofit/>
          </a:bodyPr>
          <a:lstStyle/>
          <a:p>
            <a:pPr algn="l"/>
            <a:r>
              <a:rPr lang="it-IT" sz="3600" b="1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Introduzione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36D01BB-2A45-6AFB-7CE5-3A0C72C9DA63}"/>
              </a:ext>
            </a:extLst>
          </p:cNvPr>
          <p:cNvSpPr txBox="1"/>
          <p:nvPr/>
        </p:nvSpPr>
        <p:spPr>
          <a:xfrm>
            <a:off x="672698" y="1392134"/>
            <a:ext cx="3899302" cy="11449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TIMELINE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Datalet per la visualizzazione di dataset di log sulla linea temporale</a:t>
            </a: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014C57E-7B30-6332-D87D-6ACC6E1AE554}"/>
              </a:ext>
            </a:extLst>
          </p:cNvPr>
          <p:cNvSpPr txBox="1"/>
          <p:nvPr/>
        </p:nvSpPr>
        <p:spPr>
          <a:xfrm>
            <a:off x="692576" y="2949266"/>
            <a:ext cx="3899302" cy="139422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PROGETTI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9800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Route-To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-Pa(SPOD)</a:t>
            </a:r>
            <a:endParaRPr lang="it-IT" dirty="0">
              <a:solidFill>
                <a:srgbClr val="FFC1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9800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Coltrane: Erasmus+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http://coltranespod.di.unisa.it/</a:t>
            </a:r>
            <a:r>
              <a:rPr lang="it-IT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6C0F9DD-9598-1DB0-0891-2A12AB202670}"/>
              </a:ext>
            </a:extLst>
          </p:cNvPr>
          <p:cNvSpPr txBox="1"/>
          <p:nvPr/>
        </p:nvSpPr>
        <p:spPr>
          <a:xfrm>
            <a:off x="685949" y="4546150"/>
            <a:ext cx="3939060" cy="1615827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OBIETTIVO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Permettere uno scambio di informazioni in merito a una successione cronologica di eventi contenuti negli event log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6BFFA2C-EC9A-418D-6091-441DF9670D62}"/>
              </a:ext>
            </a:extLst>
          </p:cNvPr>
          <p:cNvSpPr txBox="1"/>
          <p:nvPr/>
        </p:nvSpPr>
        <p:spPr>
          <a:xfrm>
            <a:off x="5698436" y="1378230"/>
            <a:ext cx="4081668" cy="2585323"/>
          </a:xfrm>
          <a:prstGeom prst="rect">
            <a:avLst/>
          </a:prstGeom>
          <a:solidFill>
            <a:srgbClr val="90CBF8">
              <a:alpha val="10000"/>
            </a:srgbClr>
          </a:solidFill>
          <a:effectLst/>
        </p:spPr>
        <p:txBody>
          <a:bodyPr wrap="square" numCol="2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PARAMETRI </a:t>
            </a: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input</a:t>
            </a:r>
            <a:endParaRPr lang="it-IT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INIZIALE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FINALE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TITOLO</a:t>
            </a: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URL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ORARIO INIZIALE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ORARIO FINALE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 EVENTO 1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EVENTO 2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 EVENTO 3</a:t>
            </a:r>
          </a:p>
        </p:txBody>
      </p:sp>
    </p:spTree>
    <p:extLst>
      <p:ext uri="{BB962C8B-B14F-4D97-AF65-F5344CB8AC3E}">
        <p14:creationId xmlns:p14="http://schemas.microsoft.com/office/powerpoint/2010/main" val="1080039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9" y="198782"/>
            <a:ext cx="6393862" cy="1263773"/>
          </a:xfrm>
        </p:spPr>
        <p:txBody>
          <a:bodyPr>
            <a:normAutofit/>
          </a:bodyPr>
          <a:lstStyle/>
          <a:p>
            <a:pPr algn="l"/>
            <a:r>
              <a:rPr lang="it-IT" sz="3600" b="1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Introduzione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36D01BB-2A45-6AFB-7CE5-3A0C72C9DA63}"/>
              </a:ext>
            </a:extLst>
          </p:cNvPr>
          <p:cNvSpPr txBox="1"/>
          <p:nvPr/>
        </p:nvSpPr>
        <p:spPr>
          <a:xfrm>
            <a:off x="672698" y="1392134"/>
            <a:ext cx="3899302" cy="114492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TIMELINE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Datalet per la visualizzazione di dataset di log sulla linea temporale</a:t>
            </a: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014C57E-7B30-6332-D87D-6ACC6E1AE554}"/>
              </a:ext>
            </a:extLst>
          </p:cNvPr>
          <p:cNvSpPr txBox="1"/>
          <p:nvPr/>
        </p:nvSpPr>
        <p:spPr>
          <a:xfrm>
            <a:off x="692576" y="2949266"/>
            <a:ext cx="3899302" cy="1394228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PROGETTI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9800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Route-To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-Pa(SPOD)</a:t>
            </a:r>
            <a:endParaRPr lang="it-IT" dirty="0">
              <a:solidFill>
                <a:srgbClr val="FFC1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9800" indent="-34290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Coltrane: Erasmus+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http://coltranespod.di.unisa.it/</a:t>
            </a:r>
            <a:r>
              <a:rPr lang="it-IT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6C0F9DD-9598-1DB0-0891-2A12AB202670}"/>
              </a:ext>
            </a:extLst>
          </p:cNvPr>
          <p:cNvSpPr txBox="1"/>
          <p:nvPr/>
        </p:nvSpPr>
        <p:spPr>
          <a:xfrm>
            <a:off x="685949" y="4546150"/>
            <a:ext cx="3939060" cy="1615827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OBIETTIVO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Permettere uno scambio di informazioni in merito a una successione cronologica di eventi contenuti negli event log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E8EF458-B24D-7DF0-942E-DE0E58317B85}"/>
              </a:ext>
            </a:extLst>
          </p:cNvPr>
          <p:cNvSpPr txBox="1"/>
          <p:nvPr/>
        </p:nvSpPr>
        <p:spPr>
          <a:xfrm>
            <a:off x="5705062" y="4366598"/>
            <a:ext cx="4081668" cy="1865126"/>
          </a:xfrm>
          <a:prstGeom prst="rect">
            <a:avLst/>
          </a:prstGeom>
          <a:solidFill>
            <a:srgbClr val="90CBF8">
              <a:alpha val="10000"/>
            </a:srgbClr>
          </a:solidFill>
          <a:effectLst/>
        </p:spPr>
        <p:txBody>
          <a:bodyPr wrap="square" numCol="1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PARAMETRI 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opzioni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lnSpc>
                <a:spcPct val="90000"/>
              </a:lnSpc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LETTURA DELLA DATA</a:t>
            </a:r>
          </a:p>
          <a:p>
            <a:pPr marL="779850" lvl="1" indent="-285750">
              <a:lnSpc>
                <a:spcPct val="9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</a:t>
            </a:r>
          </a:p>
          <a:p>
            <a:pPr marL="779850" lvl="1" indent="-285750">
              <a:lnSpc>
                <a:spcPct val="90000"/>
              </a:lnSpc>
              <a:buClr>
                <a:srgbClr val="12DAFC"/>
              </a:buClr>
              <a:buFontTx/>
              <a:buChar char="-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Alternativa</a:t>
            </a:r>
          </a:p>
          <a:p>
            <a:pPr marL="322650" indent="-285750">
              <a:lnSpc>
                <a:spcPct val="90000"/>
              </a:lnSpc>
              <a:buClr>
                <a:srgbClr val="12DAFC"/>
              </a:buClr>
              <a:buFontTx/>
              <a:buChar char="-"/>
            </a:pPr>
            <a:endParaRPr lang="it-IT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A6A701-FC69-4D21-FFB1-2C5FE76E7916}"/>
              </a:ext>
            </a:extLst>
          </p:cNvPr>
          <p:cNvSpPr txBox="1"/>
          <p:nvPr/>
        </p:nvSpPr>
        <p:spPr>
          <a:xfrm>
            <a:off x="5698436" y="1378230"/>
            <a:ext cx="4081668" cy="2585323"/>
          </a:xfrm>
          <a:prstGeom prst="rect">
            <a:avLst/>
          </a:prstGeom>
          <a:solidFill>
            <a:srgbClr val="90CBF8">
              <a:alpha val="10000"/>
            </a:srgbClr>
          </a:solidFill>
          <a:effectLst/>
        </p:spPr>
        <p:txBody>
          <a:bodyPr wrap="square" numCol="2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PARAMETRI </a:t>
            </a: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Scheda input</a:t>
            </a:r>
            <a:endParaRPr lang="it-IT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INIZIALE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FINALE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TITOLO</a:t>
            </a: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URL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ORARIO INIZIALE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ORARIO FINALE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 EVENTO 1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 EVENTO 2</a:t>
            </a:r>
          </a:p>
          <a:p>
            <a:pPr marL="322650" indent="-285750">
              <a:buClr>
                <a:srgbClr val="12DAFC"/>
              </a:buClr>
              <a:buFont typeface="Wingdings" panose="05000000000000000000" pitchFamily="2" charset="2"/>
              <a:buChar char="§"/>
            </a:pPr>
            <a:r>
              <a:rPr lang="it-IT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 EVENTO 3</a:t>
            </a:r>
          </a:p>
        </p:txBody>
      </p:sp>
    </p:spTree>
    <p:extLst>
      <p:ext uri="{BB962C8B-B14F-4D97-AF65-F5344CB8AC3E}">
        <p14:creationId xmlns:p14="http://schemas.microsoft.com/office/powerpoint/2010/main" val="1015097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ABFB1A1-175F-4BF6-BF2E-1909E44D77D2}"/>
              </a:ext>
            </a:extLst>
          </p:cNvPr>
          <p:cNvSpPr txBox="1"/>
          <p:nvPr/>
        </p:nvSpPr>
        <p:spPr>
          <a:xfrm>
            <a:off x="636104" y="5777948"/>
            <a:ext cx="7262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Istantanea della logtimeline-datalet 1.0. Esempio event log «eve.csv» di AIT logs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D444633-CB4A-47F9-A9B0-8F69343BF38E}"/>
              </a:ext>
            </a:extLst>
          </p:cNvPr>
          <p:cNvCxnSpPr/>
          <p:nvPr/>
        </p:nvCxnSpPr>
        <p:spPr>
          <a:xfrm>
            <a:off x="604434" y="7160212"/>
            <a:ext cx="10135891" cy="0"/>
          </a:xfrm>
          <a:prstGeom prst="line">
            <a:avLst/>
          </a:prstGeom>
          <a:ln w="31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Immagine 3" descr="Immagine che contiene testo, screenshot, monitor, computer&#10;&#10;Descrizione generata automaticamente">
            <a:extLst>
              <a:ext uri="{FF2B5EF4-FFF2-40B4-BE49-F238E27FC236}">
                <a16:creationId xmlns:a16="http://schemas.microsoft.com/office/drawing/2014/main" id="{DF61EE98-958E-4029-842B-4959B6FA7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t="18225" r="5109" b="9352"/>
          <a:stretch/>
        </p:blipFill>
        <p:spPr>
          <a:xfrm>
            <a:off x="702364" y="1497496"/>
            <a:ext cx="9409045" cy="4267200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4EDDB3D2-D1AD-1EBC-D612-DF5C0BA6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9" y="198782"/>
            <a:ext cx="6393862" cy="1263773"/>
          </a:xfrm>
        </p:spPr>
        <p:txBody>
          <a:bodyPr>
            <a:normAutofit/>
          </a:bodyPr>
          <a:lstStyle/>
          <a:p>
            <a:pPr algn="l"/>
            <a:r>
              <a:rPr lang="it-IT" sz="3600" b="1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4086469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6A994DA0-5C87-141E-BE2A-FA4DFD1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9" y="198782"/>
            <a:ext cx="6393862" cy="1263773"/>
          </a:xfrm>
        </p:spPr>
        <p:txBody>
          <a:bodyPr>
            <a:normAutofit/>
          </a:bodyPr>
          <a:lstStyle/>
          <a:p>
            <a:pPr algn="l"/>
            <a:r>
              <a:rPr lang="it-IT" sz="3600" b="1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Problemi risolti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97D065-246B-B6E7-A83C-CED8AACBBC06}"/>
              </a:ext>
            </a:extLst>
          </p:cNvPr>
          <p:cNvSpPr txBox="1"/>
          <p:nvPr/>
        </p:nvSpPr>
        <p:spPr>
          <a:xfrm>
            <a:off x="725704" y="2240272"/>
            <a:ext cx="4628173" cy="2068259"/>
          </a:xfrm>
          <a:prstGeom prst="rect">
            <a:avLst/>
          </a:prstGeom>
          <a:solidFill>
            <a:srgbClr val="90CBF8">
              <a:alpha val="17000"/>
            </a:srgbClr>
          </a:solidFill>
          <a:effectLst/>
        </p:spPr>
        <p:txBody>
          <a:bodyPr wrap="square" rtlCol="0">
            <a:spAutoFit/>
          </a:bodyPr>
          <a:lstStyle/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 EMERSI</a:t>
            </a: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90000"/>
              </a:lnSpc>
              <a:buClr>
                <a:srgbClr val="12DAFC"/>
              </a:buClr>
              <a:buNone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 emersi dalla versione 1.0:</a:t>
            </a:r>
            <a:endParaRPr lang="it-IT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9800" indent="-34290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 del fuso orario</a:t>
            </a:r>
          </a:p>
          <a:p>
            <a:pPr marL="379800" indent="-342900">
              <a:lnSpc>
                <a:spcPct val="150000"/>
              </a:lnSpc>
              <a:buClr>
                <a:srgbClr val="12DAFC"/>
              </a:buClr>
              <a:buFontTx/>
              <a:buChar char="-"/>
            </a:pPr>
            <a:r>
              <a:rPr lang="it-IT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Problema del fullscreen</a:t>
            </a:r>
          </a:p>
          <a:p>
            <a:pPr marL="379800" indent="-342900">
              <a:lnSpc>
                <a:spcPct val="90000"/>
              </a:lnSpc>
              <a:buClr>
                <a:srgbClr val="12DAFC"/>
              </a:buClr>
              <a:buFont typeface="Arial" panose="020B0604020202020204" pitchFamily="34" charset="0"/>
              <a:buChar char="•"/>
            </a:pPr>
            <a:endParaRPr lang="it-IT" sz="200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01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9358</TotalTime>
  <Words>2527</Words>
  <Application>Microsoft Office PowerPoint</Application>
  <PresentationFormat>Widescreen</PresentationFormat>
  <Paragraphs>776</Paragraphs>
  <Slides>52</Slides>
  <Notes>50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61" baseType="lpstr">
      <vt:lpstr>Aharoni</vt:lpstr>
      <vt:lpstr>Arial</vt:lpstr>
      <vt:lpstr>Calibri</vt:lpstr>
      <vt:lpstr>Calisto MT</vt:lpstr>
      <vt:lpstr>Courier New</vt:lpstr>
      <vt:lpstr>Whitney</vt:lpstr>
      <vt:lpstr>Wingdings</vt:lpstr>
      <vt:lpstr>Wingdings 2</vt:lpstr>
      <vt:lpstr>Ardesia</vt:lpstr>
      <vt:lpstr>LOGTIMELINE DATALET</vt:lpstr>
      <vt:lpstr>Log timeline: VERSIONE 2.0 </vt:lpstr>
      <vt:lpstr>Introduzione</vt:lpstr>
      <vt:lpstr>Introduzione</vt:lpstr>
      <vt:lpstr>Introduzione</vt:lpstr>
      <vt:lpstr>Introduzione</vt:lpstr>
      <vt:lpstr>Introduzione</vt:lpstr>
      <vt:lpstr>Introduzione</vt:lpstr>
      <vt:lpstr>Problemi risolti</vt:lpstr>
      <vt:lpstr>Problemi risolti</vt:lpstr>
      <vt:lpstr>Problemi risolti</vt:lpstr>
      <vt:lpstr>PROBLEMA DEL FUSO ORARIO</vt:lpstr>
      <vt:lpstr>PROBLEMA DEL FULLSCREEN</vt:lpstr>
      <vt:lpstr>Aggiornamento dei parametri</vt:lpstr>
      <vt:lpstr>SCHEDA INPUT: Link – casi di input</vt:lpstr>
      <vt:lpstr>SCHEDA INPUT: Link – casi di input</vt:lpstr>
      <vt:lpstr>SCHEDA INPUT: Link – casi di input</vt:lpstr>
      <vt:lpstr>SCHEDA INPUT: Link – casi di input</vt:lpstr>
      <vt:lpstr>SCHEDA INPUT: Link – casi di input</vt:lpstr>
      <vt:lpstr>SCHEDA INPUT: Link – casi di input</vt:lpstr>
      <vt:lpstr>SCHEDA OPZIONI</vt:lpstr>
      <vt:lpstr>SCHEDA OPZIONI</vt:lpstr>
      <vt:lpstr>SCHEDA OPZIONI</vt:lpstr>
      <vt:lpstr>SCHEDA OPZIONI</vt:lpstr>
      <vt:lpstr>SCHEDA OPZIONI</vt:lpstr>
      <vt:lpstr>SCHEDA OPZIONI</vt:lpstr>
      <vt:lpstr>SCHEDA OPZIONI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DATALET</dc:title>
  <dc:creator>Nico Franco</dc:creator>
  <cp:lastModifiedBy>Nico Franco</cp:lastModifiedBy>
  <cp:revision>581</cp:revision>
  <dcterms:created xsi:type="dcterms:W3CDTF">2022-02-23T17:53:08Z</dcterms:created>
  <dcterms:modified xsi:type="dcterms:W3CDTF">2022-05-19T17:06:25Z</dcterms:modified>
</cp:coreProperties>
</file>