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3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3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61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2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66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4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E3FDC-7381-B0B2-B190-AB1A6BF7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696037"/>
            <a:ext cx="5481579" cy="20062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600"/>
              <a:t>LEAD SCORE CASE STUDY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E2D47E-17F5-4EC4-AED6-A23604DA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3" descr="Abstract smoke background">
            <a:extLst>
              <a:ext uri="{FF2B5EF4-FFF2-40B4-BE49-F238E27FC236}">
                <a16:creationId xmlns:a16="http://schemas.microsoft.com/office/drawing/2014/main" id="{6721EC79-61C3-F38C-7628-C761B4624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70" r="1" b="27923"/>
          <a:stretch/>
        </p:blipFill>
        <p:spPr>
          <a:xfrm>
            <a:off x="482600" y="2935456"/>
            <a:ext cx="11147071" cy="343268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8813E6-5F73-4F5D-8A1C-C878A556E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CCF5838-9702-0118-6A27-4059AF8D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9527" y="4099827"/>
            <a:ext cx="4862473" cy="2006220"/>
          </a:xfrm>
        </p:spPr>
        <p:txBody>
          <a:bodyPr anchor="ctr">
            <a:normAutofit/>
          </a:bodyPr>
          <a:lstStyle/>
          <a:p>
            <a:r>
              <a:rPr lang="en-US" sz="1200" b="1" dirty="0"/>
              <a:t>GROUP MEMBERS: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Himanshu Chaudhary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Sandeep Poduval</a:t>
            </a:r>
          </a:p>
        </p:txBody>
      </p:sp>
    </p:spTree>
    <p:extLst>
      <p:ext uri="{BB962C8B-B14F-4D97-AF65-F5344CB8AC3E}">
        <p14:creationId xmlns:p14="http://schemas.microsoft.com/office/powerpoint/2010/main" val="371431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BB59-01A9-B76A-2B38-F09B0963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0816021" cy="587633"/>
          </a:xfrm>
        </p:spPr>
        <p:txBody>
          <a:bodyPr/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F619-301F-1279-05A2-4CF4F841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91862"/>
            <a:ext cx="10506991" cy="1975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X education sells online courses to industry professionals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Although, X Education gets many leads but the Lead conversion is poor at only 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Goal is to identify Hot leads that have a higher chance of conversion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Once identified, the lead conversion rate should go up as the Sales team can concentrate on converting the Hot leads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DDBB46-238F-E911-A9A6-AAD7D79BA382}"/>
              </a:ext>
            </a:extLst>
          </p:cNvPr>
          <p:cNvSpPr txBox="1">
            <a:spLocks/>
          </p:cNvSpPr>
          <p:nvPr/>
        </p:nvSpPr>
        <p:spPr>
          <a:xfrm>
            <a:off x="382751" y="3862552"/>
            <a:ext cx="10506991" cy="1975945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Business Objective:</a:t>
            </a:r>
          </a:p>
          <a:p>
            <a:r>
              <a:rPr lang="en-US" sz="1600" b="1" dirty="0"/>
              <a:t>To build a Logistic Regression model to identify the “Hot Leads” and achieve a lead conversion rate up to 80%</a:t>
            </a:r>
          </a:p>
        </p:txBody>
      </p:sp>
    </p:spTree>
    <p:extLst>
      <p:ext uri="{BB962C8B-B14F-4D97-AF65-F5344CB8AC3E}">
        <p14:creationId xmlns:p14="http://schemas.microsoft.com/office/powerpoint/2010/main" val="209831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95CF-AF50-39CB-18DD-117D8D12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55" y="346842"/>
            <a:ext cx="10686148" cy="1249048"/>
          </a:xfrm>
        </p:spPr>
        <p:txBody>
          <a:bodyPr/>
          <a:lstStyle/>
          <a:p>
            <a:r>
              <a:rPr lang="en-US" sz="4800" dirty="0"/>
              <a:t>Solution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2A54F-00EA-E28C-44A9-2E7F7EF5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55" y="1420789"/>
            <a:ext cx="10810915" cy="490118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1050" dirty="0"/>
              <a:t>Data reading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050" dirty="0"/>
              <a:t>Cleaning the data</a:t>
            </a:r>
          </a:p>
          <a:p>
            <a:pPr marL="1028700" lvl="1" indent="-342900">
              <a:buFont typeface="Wingdings" pitchFamily="2" charset="2"/>
              <a:buChar char="Ø"/>
            </a:pPr>
            <a:r>
              <a:rPr lang="en-US" sz="1050" dirty="0"/>
              <a:t>Checking and removing redundant columns</a:t>
            </a:r>
          </a:p>
          <a:p>
            <a:pPr marL="1028700" lvl="1" indent="-342900">
              <a:buFont typeface="Wingdings" pitchFamily="2" charset="2"/>
              <a:buChar char="Ø"/>
            </a:pPr>
            <a:r>
              <a:rPr lang="en-US" sz="1050" dirty="0"/>
              <a:t>Converting the label “select” to null values</a:t>
            </a:r>
          </a:p>
          <a:p>
            <a:pPr marL="1028700" lvl="1" indent="-342900">
              <a:buFont typeface="Wingdings" pitchFamily="2" charset="2"/>
              <a:buChar char="Ø"/>
            </a:pPr>
            <a:r>
              <a:rPr lang="en-US" sz="1050" dirty="0"/>
              <a:t>Removing columns with &gt;35% null values</a:t>
            </a:r>
          </a:p>
          <a:p>
            <a:pPr marL="1028700" lvl="1" indent="-342900">
              <a:buFont typeface="Wingdings" pitchFamily="2" charset="2"/>
              <a:buChar char="Ø"/>
            </a:pPr>
            <a:r>
              <a:rPr lang="en-US" sz="1050" dirty="0"/>
              <a:t>Other columns with missing values are imputed with the mode</a:t>
            </a:r>
          </a:p>
          <a:p>
            <a:pPr marL="346075" lvl="1" indent="-346075">
              <a:buFont typeface="Wingdings" pitchFamily="2" charset="2"/>
              <a:buChar char="Ø"/>
            </a:pPr>
            <a:r>
              <a:rPr lang="en-US" sz="1050" dirty="0"/>
              <a:t>Data Transforming</a:t>
            </a:r>
          </a:p>
          <a:p>
            <a:pPr marL="574675" lvl="2" indent="-346075">
              <a:buFont typeface="Wingdings" pitchFamily="2" charset="2"/>
              <a:buChar char="Ø"/>
            </a:pPr>
            <a:r>
              <a:rPr lang="en-US" sz="1050" dirty="0"/>
              <a:t>Changing the labels to dummy variables and “Yes”:1 and “No”:0</a:t>
            </a:r>
          </a:p>
          <a:p>
            <a:pPr marL="574675" lvl="2" indent="-346075">
              <a:buFont typeface="Wingdings" pitchFamily="2" charset="2"/>
              <a:buChar char="Ø"/>
            </a:pPr>
            <a:r>
              <a:rPr lang="en-US" sz="1050" dirty="0"/>
              <a:t>Removing the duplicate columns</a:t>
            </a:r>
          </a:p>
          <a:p>
            <a:pPr marL="9525" lvl="2">
              <a:buFont typeface="Wingdings" pitchFamily="2" charset="2"/>
              <a:buChar char="Ø"/>
            </a:pPr>
            <a:r>
              <a:rPr lang="en-US" sz="1050" dirty="0"/>
              <a:t>Test Train Split</a:t>
            </a:r>
          </a:p>
          <a:p>
            <a:pPr marL="238125" lvl="4">
              <a:buFont typeface="Wingdings" pitchFamily="2" charset="2"/>
              <a:buChar char="Ø"/>
            </a:pPr>
            <a:r>
              <a:rPr lang="en-US" sz="1050" dirty="0"/>
              <a:t>Splitting the data in Test and Train split and scaling the data</a:t>
            </a:r>
          </a:p>
          <a:p>
            <a:pPr marL="238125" lvl="4">
              <a:buFont typeface="Wingdings" pitchFamily="2" charset="2"/>
              <a:buChar char="Ø"/>
            </a:pPr>
            <a:r>
              <a:rPr lang="en-US" sz="1050" dirty="0"/>
              <a:t>Plotting the Heat Map</a:t>
            </a:r>
          </a:p>
          <a:p>
            <a:pPr marL="295275" lvl="3" indent="-285750">
              <a:buFont typeface="Wingdings" pitchFamily="2" charset="2"/>
              <a:buChar char="Ø"/>
            </a:pPr>
            <a:r>
              <a:rPr lang="en-US" sz="1050" dirty="0"/>
              <a:t>Model Building</a:t>
            </a:r>
          </a:p>
          <a:p>
            <a:pPr marL="523875" lvl="4" indent="-285750">
              <a:buFont typeface="Wingdings" pitchFamily="2" charset="2"/>
              <a:buChar char="Ø"/>
            </a:pPr>
            <a:r>
              <a:rPr lang="en-US" sz="1050" dirty="0"/>
              <a:t>Running ref on 15 variable and checking the linear model regression results.</a:t>
            </a:r>
          </a:p>
          <a:p>
            <a:pPr marL="523875" lvl="4" indent="-285750">
              <a:buFont typeface="Wingdings" pitchFamily="2" charset="2"/>
              <a:buChar char="Ø"/>
            </a:pPr>
            <a:r>
              <a:rPr lang="en-US" sz="1050" dirty="0"/>
              <a:t>Removing the columns with high P value one by one to and checking the VIF value.</a:t>
            </a:r>
          </a:p>
          <a:p>
            <a:pPr marL="523875" lvl="4" indent="-285750">
              <a:buFont typeface="Wingdings" pitchFamily="2" charset="2"/>
              <a:buChar char="Ø"/>
            </a:pPr>
            <a:r>
              <a:rPr lang="en-US" sz="1050" dirty="0"/>
              <a:t>Predicting on the train model.</a:t>
            </a:r>
          </a:p>
          <a:p>
            <a:pPr marL="523875" lvl="4" indent="-285750">
              <a:buFont typeface="Wingdings" pitchFamily="2" charset="2"/>
              <a:buChar char="Ø"/>
            </a:pPr>
            <a:r>
              <a:rPr lang="en-US" sz="1050" dirty="0"/>
              <a:t>Checking the ROC curve and checking the accuracy, specificity and senility.</a:t>
            </a:r>
          </a:p>
          <a:p>
            <a:pPr marL="523875" lvl="4" indent="-285750">
              <a:buFont typeface="Wingdings" pitchFamily="2" charset="2"/>
              <a:buChar char="Ø"/>
            </a:pPr>
            <a:r>
              <a:rPr lang="en-US" sz="1050" dirty="0"/>
              <a:t>Checking and calculating precision and recall with cut-off of 0.35 and 0.41 on train and test data.</a:t>
            </a:r>
          </a:p>
          <a:p>
            <a:pPr marL="1028700" lvl="1" indent="-342900">
              <a:buFont typeface="Wingdings" pitchFamily="2" charset="2"/>
              <a:buChar char="Ø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13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8445-69BC-D743-E3BB-D161CFF7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19" y="-100584"/>
            <a:ext cx="10634472" cy="2157984"/>
          </a:xfrm>
        </p:spPr>
        <p:txBody>
          <a:bodyPr/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074A-886E-EF1C-17E8-75BB8C30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58686"/>
            <a:ext cx="10506991" cy="4420906"/>
          </a:xfrm>
        </p:spPr>
        <p:txBody>
          <a:bodyPr/>
          <a:lstStyle/>
          <a:p>
            <a:r>
              <a:rPr lang="en-US" sz="1400" dirty="0"/>
              <a:t>Total Number of Rows = 9240</a:t>
            </a:r>
          </a:p>
          <a:p>
            <a:r>
              <a:rPr lang="en-US" sz="1400" dirty="0"/>
              <a:t>Total Number of Columns = 37</a:t>
            </a:r>
          </a:p>
          <a:p>
            <a:r>
              <a:rPr lang="en-US" sz="1400" dirty="0"/>
              <a:t>Removing Single value features – Magazines, Receive more updates about our Courses, update me on supply</a:t>
            </a:r>
          </a:p>
          <a:p>
            <a:r>
              <a:rPr lang="en-US" sz="1400" dirty="0"/>
              <a:t>Removing Prospect ID and Lead Number</a:t>
            </a:r>
          </a:p>
          <a:p>
            <a:r>
              <a:rPr lang="en-US" sz="1400" dirty="0"/>
              <a:t>Dropping columns having more than 35% missing values</a:t>
            </a:r>
          </a:p>
          <a:p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7C0BAE-EFCE-5D90-24CA-E4C5E8A2E4F7}"/>
              </a:ext>
            </a:extLst>
          </p:cNvPr>
          <p:cNvSpPr txBox="1">
            <a:spLocks/>
          </p:cNvSpPr>
          <p:nvPr/>
        </p:nvSpPr>
        <p:spPr>
          <a:xfrm>
            <a:off x="418859" y="3415505"/>
            <a:ext cx="10634472" cy="215798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Data Conversion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88B9CC-9C86-A1AF-BC6F-19498DF2F84F}"/>
              </a:ext>
            </a:extLst>
          </p:cNvPr>
          <p:cNvSpPr txBox="1">
            <a:spLocks/>
          </p:cNvSpPr>
          <p:nvPr/>
        </p:nvSpPr>
        <p:spPr>
          <a:xfrm>
            <a:off x="482600" y="4876803"/>
            <a:ext cx="10506991" cy="1230085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Numerical variables were scaled using </a:t>
            </a:r>
            <a:r>
              <a:rPr lang="en-US" sz="1400" dirty="0" err="1"/>
              <a:t>MinMax</a:t>
            </a:r>
            <a:r>
              <a:rPr lang="en-US" sz="1400" dirty="0"/>
              <a:t> Scaler</a:t>
            </a:r>
          </a:p>
          <a:p>
            <a:r>
              <a:rPr lang="en-US" sz="1400" dirty="0"/>
              <a:t>Dummy variables were created for object type variables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7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9FB340-CE71-63B5-16FC-DD02CC9D401E}"/>
              </a:ext>
            </a:extLst>
          </p:cNvPr>
          <p:cNvSpPr txBox="1">
            <a:spLocks/>
          </p:cNvSpPr>
          <p:nvPr/>
        </p:nvSpPr>
        <p:spPr>
          <a:xfrm>
            <a:off x="355119" y="-100584"/>
            <a:ext cx="10634472" cy="215798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Model Building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081119-A939-2DAD-56CA-EA32246A4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58686"/>
            <a:ext cx="10506991" cy="4420906"/>
          </a:xfrm>
        </p:spPr>
        <p:txBody>
          <a:bodyPr/>
          <a:lstStyle/>
          <a:p>
            <a:r>
              <a:rPr lang="en-US" sz="1400" dirty="0"/>
              <a:t>Splitting the data into Training and Test slit with 70:30 ratio</a:t>
            </a:r>
          </a:p>
          <a:p>
            <a:r>
              <a:rPr lang="en-US" sz="1400" dirty="0"/>
              <a:t>Using RFE for feature selection</a:t>
            </a:r>
          </a:p>
          <a:p>
            <a:r>
              <a:rPr lang="en-US" sz="1400" dirty="0"/>
              <a:t>	Running RFE with 15 variables</a:t>
            </a:r>
          </a:p>
          <a:p>
            <a:r>
              <a:rPr lang="en-US" sz="1400" dirty="0"/>
              <a:t>Building Model by removing the variable whose p-value is greater than 0.05 and VIF is greater than 5</a:t>
            </a:r>
          </a:p>
          <a:p>
            <a:r>
              <a:rPr lang="en-US" sz="1400" dirty="0"/>
              <a:t>Predicting the Test Data</a:t>
            </a:r>
          </a:p>
          <a:p>
            <a:r>
              <a:rPr lang="en-US" sz="1400" dirty="0"/>
              <a:t>Overall accuracy is 81%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416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B23757-E870-E8AC-F5E9-48CDA8CBE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19" y="1540593"/>
            <a:ext cx="4856720" cy="25733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2C876D-3939-99DF-858E-A6EBBA636193}"/>
              </a:ext>
            </a:extLst>
          </p:cNvPr>
          <p:cNvSpPr txBox="1">
            <a:spLocks/>
          </p:cNvSpPr>
          <p:nvPr/>
        </p:nvSpPr>
        <p:spPr>
          <a:xfrm>
            <a:off x="355119" y="-100584"/>
            <a:ext cx="3866152" cy="215798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ROC Curve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80256-68D0-2C85-C8F7-EEB1507F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44" y="1913243"/>
            <a:ext cx="5105400" cy="33528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91FC0F7-6AF4-F2CB-B876-D615218616BD}"/>
              </a:ext>
            </a:extLst>
          </p:cNvPr>
          <p:cNvSpPr txBox="1">
            <a:spLocks/>
          </p:cNvSpPr>
          <p:nvPr/>
        </p:nvSpPr>
        <p:spPr>
          <a:xfrm>
            <a:off x="5099692" y="226804"/>
            <a:ext cx="7092308" cy="215798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Accuracy, Sensitivity, Specificity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DADB0B-2502-74C4-F113-BD00AFFBDB44}"/>
              </a:ext>
            </a:extLst>
          </p:cNvPr>
          <p:cNvSpPr txBox="1">
            <a:spLocks/>
          </p:cNvSpPr>
          <p:nvPr/>
        </p:nvSpPr>
        <p:spPr>
          <a:xfrm>
            <a:off x="355120" y="4025964"/>
            <a:ext cx="6058024" cy="1853627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Finding the Optimal Cut off point where we have balanced Sensitivity and Specificity.</a:t>
            </a:r>
          </a:p>
          <a:p>
            <a:r>
              <a:rPr lang="en-US" sz="1400" dirty="0"/>
              <a:t>Optimal Cut off is </a:t>
            </a:r>
            <a:r>
              <a:rPr lang="en-US" sz="1400" b="1" dirty="0"/>
              <a:t>0.35</a:t>
            </a:r>
          </a:p>
        </p:txBody>
      </p:sp>
    </p:spTree>
    <p:extLst>
      <p:ext uri="{BB962C8B-B14F-4D97-AF65-F5344CB8AC3E}">
        <p14:creationId xmlns:p14="http://schemas.microsoft.com/office/powerpoint/2010/main" val="309180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14BFEB-BB9C-A378-DC47-D39E8597105E}"/>
              </a:ext>
            </a:extLst>
          </p:cNvPr>
          <p:cNvSpPr txBox="1">
            <a:spLocks/>
          </p:cNvSpPr>
          <p:nvPr/>
        </p:nvSpPr>
        <p:spPr>
          <a:xfrm>
            <a:off x="355119" y="-100584"/>
            <a:ext cx="10634472" cy="215798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Conclusion</a:t>
            </a:r>
            <a:endParaRPr lang="en-US" sz="4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A720EC-9F8E-D852-1C65-FB5B59EC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58686"/>
            <a:ext cx="10506991" cy="4420906"/>
          </a:xfrm>
        </p:spPr>
        <p:txBody>
          <a:bodyPr/>
          <a:lstStyle/>
          <a:p>
            <a:r>
              <a:rPr lang="en-US" sz="1400" dirty="0"/>
              <a:t>The variables that mattered the most in Potential buyers:</a:t>
            </a:r>
          </a:p>
          <a:p>
            <a:endParaRPr lang="en-US" sz="1400" dirty="0"/>
          </a:p>
          <a:p>
            <a:r>
              <a:rPr lang="en-US" sz="1400" dirty="0"/>
              <a:t>For a good conversion ratio: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dirty="0"/>
              <a:t>Lead Origin is through a Lead Add form that is the lead has entered his details in the form provided.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400" dirty="0"/>
              <a:t>Last Notable Activity is Had a phone conversation, the customer has had a phone conversation with the Sales team.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400" dirty="0"/>
              <a:t>And the Lead is a working professional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377618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455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Arial</vt:lpstr>
      <vt:lpstr>Wingdings</vt:lpstr>
      <vt:lpstr>LevelVTI</vt:lpstr>
      <vt:lpstr>LEAD SCORE CASE STUDY</vt:lpstr>
      <vt:lpstr>Problem Statement</vt:lpstr>
      <vt:lpstr>Solution Methodology</vt:lpstr>
      <vt:lpstr>Understanding the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Sandeep Poduval</dc:creator>
  <cp:lastModifiedBy>Sandeep Poduval</cp:lastModifiedBy>
  <cp:revision>6</cp:revision>
  <dcterms:created xsi:type="dcterms:W3CDTF">2022-11-15T00:14:32Z</dcterms:created>
  <dcterms:modified xsi:type="dcterms:W3CDTF">2022-11-15T09:16:07Z</dcterms:modified>
</cp:coreProperties>
</file>