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20"/>
      <p:bold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Source Code Pro" panose="020B0509030403020204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F9988E-81D1-4425-98A0-EFF046E000ED}">
  <a:tblStyle styleId="{8FF9988E-81D1-4425-98A0-EFF046E000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66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d4a0fc42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bd4a0fc42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d4a0fc421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d4a0fc421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d4a0fc42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d4a0fc42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d4a0fc42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d4a0fc42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d4a0fc421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d4a0fc421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d4a0fc42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bd4a0fc42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d4a0fc4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d4a0fc4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d4a0fc42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bd4a0fc42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d49bbdcf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d49bbdcf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d49bbdcf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d49bbdcf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d49bbdcf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d49bbdcf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d4a0fc42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d4a0fc42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d49bbdcf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d49bbdcf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d4a0fc42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d4a0fc42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d4a0fc42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d4a0fc42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d4a0fc42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d4a0fc42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Оператори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Пояснення та приклади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Оператори порівняння</a:t>
            </a:r>
            <a:endParaRPr dirty="0"/>
          </a:p>
        </p:txBody>
      </p:sp>
      <p:graphicFrame>
        <p:nvGraphicFramePr>
          <p:cNvPr id="128" name="Google Shape;128;p22"/>
          <p:cNvGraphicFramePr/>
          <p:nvPr>
            <p:extLst>
              <p:ext uri="{D42A27DB-BD31-4B8C-83A1-F6EECF244321}">
                <p14:modId xmlns:p14="http://schemas.microsoft.com/office/powerpoint/2010/main" val="1793618305"/>
              </p:ext>
            </p:extLst>
          </p:nvPr>
        </p:nvGraphicFramePr>
        <p:xfrm>
          <a:off x="906000" y="608963"/>
          <a:ext cx="7561450" cy="4480350"/>
        </p:xfrm>
        <a:graphic>
          <a:graphicData uri="http://schemas.openxmlformats.org/drawingml/2006/table">
            <a:tbl>
              <a:tblPr>
                <a:noFill/>
                <a:tableStyleId>{8FF9988E-81D1-4425-98A0-EFF046E000ED}</a:tableStyleId>
              </a:tblPr>
              <a:tblGrid>
                <a:gridCol w="138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b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Оператор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b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Приклад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b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Операція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&gt;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x&gt;y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true, якщо x більше y,</a:t>
                      </a:r>
                      <a:br>
                        <a:rPr lang="uk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uk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в протилежному випадку — false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&lt;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x&lt;y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true, якщо x менше y, </a:t>
                      </a:r>
                      <a:br>
                        <a:rPr lang="uk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uk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в протилежному випадку — false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&gt;=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x&gt;=y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	true, якщо x більше/дорівнює y, </a:t>
                      </a:r>
                      <a:br>
                        <a:rPr lang="uk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uk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в протилежному випадку — false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&lt;=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x&lt;=y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	true, якщо x менше/дорівнює y, </a:t>
                      </a:r>
                      <a:br>
                        <a:rPr lang="uk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uk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в протилежному випадку — fals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==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x==y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true, якщо x дорівнює y, </a:t>
                      </a:r>
                      <a:br>
                        <a:rPr lang="uk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uk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в протилежному випадку — false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!=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x!=y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	true, якщо x не дорівнює y, </a:t>
                      </a:r>
                      <a:br>
                        <a:rPr lang="uk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uk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в протилежному випадку — false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Приклад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11700" y="4279575"/>
            <a:ext cx="8520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Який буде результат?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44258"/>
          <a:stretch/>
        </p:blipFill>
        <p:spPr>
          <a:xfrm>
            <a:off x="1747575" y="433225"/>
            <a:ext cx="3573400" cy="360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t="55343"/>
          <a:stretch/>
        </p:blipFill>
        <p:spPr>
          <a:xfrm>
            <a:off x="5226150" y="1015650"/>
            <a:ext cx="3740150" cy="30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Логічні оператори: І, АБО, НЕ</a:t>
            </a:r>
            <a:endParaRPr/>
          </a:p>
        </p:txBody>
      </p:sp>
      <p:graphicFrame>
        <p:nvGraphicFramePr>
          <p:cNvPr id="142" name="Google Shape;142;p24"/>
          <p:cNvGraphicFramePr/>
          <p:nvPr/>
        </p:nvGraphicFramePr>
        <p:xfrm>
          <a:off x="791275" y="1391525"/>
          <a:ext cx="7561450" cy="2224920"/>
        </p:xfrm>
        <a:graphic>
          <a:graphicData uri="http://schemas.openxmlformats.org/drawingml/2006/table">
            <a:tbl>
              <a:tblPr>
                <a:noFill/>
                <a:tableStyleId>{8FF9988E-81D1-4425-98A0-EFF046E000ED}</a:tableStyleId>
              </a:tblPr>
              <a:tblGrid>
                <a:gridCol w="138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b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Оператор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b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Приклад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b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Операція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!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!x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true, якщо x — false і false, </a:t>
                      </a:r>
                      <a:br>
                        <a:rPr lang="uk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uk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якщо x — true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&amp;&amp;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x&amp;&amp;y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true, якщо x і y — true, </a:t>
                      </a:r>
                      <a:br>
                        <a:rPr lang="uk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uk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в протилежному випадку — false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||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x||y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	true, якщо x і y — true, </a:t>
                      </a:r>
                      <a:br>
                        <a:rPr lang="uk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uk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в протилежному випадку — false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Приклад</a:t>
            </a:r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311700" y="4279575"/>
            <a:ext cx="8520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Який буде результат?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 rotWithShape="1">
          <a:blip r:embed="rId3">
            <a:alphaModFix/>
          </a:blip>
          <a:srcRect b="48379"/>
          <a:stretch/>
        </p:blipFill>
        <p:spPr>
          <a:xfrm>
            <a:off x="1083501" y="1253451"/>
            <a:ext cx="3861297" cy="26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 t="48379"/>
          <a:stretch/>
        </p:blipFill>
        <p:spPr>
          <a:xfrm>
            <a:off x="4865378" y="1253451"/>
            <a:ext cx="3861297" cy="26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Побітові оператори</a:t>
            </a:r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274200" y="1093850"/>
            <a:ext cx="85206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uk" sz="1600"/>
              <a:t>Побітові оператори в мові програмування C++ працюють непосредственно з бітами (найменшими одиницями інформації в комп'ютері) в змінних.</a:t>
            </a:r>
            <a:endParaRPr sz="1600"/>
          </a:p>
        </p:txBody>
      </p:sp>
      <p:graphicFrame>
        <p:nvGraphicFramePr>
          <p:cNvPr id="157" name="Google Shape;157;p26"/>
          <p:cNvGraphicFramePr/>
          <p:nvPr/>
        </p:nvGraphicFramePr>
        <p:xfrm>
          <a:off x="311700" y="2209200"/>
          <a:ext cx="8520600" cy="2286000"/>
        </p:xfrm>
        <a:graphic>
          <a:graphicData uri="http://schemas.openxmlformats.org/drawingml/2006/table">
            <a:tbl>
              <a:tblPr>
                <a:noFill/>
                <a:tableStyleId>{8FF9988E-81D1-4425-98A0-EFF046E000ED}</a:tableStyleId>
              </a:tblPr>
              <a:tblGrid>
                <a:gridCol w="10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 b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Оператор</a:t>
                      </a:r>
                      <a:endParaRPr sz="1200"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 b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Приклад</a:t>
                      </a:r>
                      <a:endParaRPr sz="1200"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 b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Операція</a:t>
                      </a:r>
                      <a:endParaRPr sz="1200"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&lt;&lt;=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x&lt;&lt;=y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Зміщуємо біти в x вліво на y біт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&gt;&gt;=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x&gt;&gt;=y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Зміщуємо біти в x вправо на y біт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&amp;=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x&amp;=y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Присвоювання результату виразу x &amp; y змінній x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|=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x|=y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Присвоювання результату виразу x | y змінній x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^=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x^=y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Присвоювання результату виразу x ^ y змінній x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Приклад</a:t>
            </a:r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311700" y="4279575"/>
            <a:ext cx="8520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Який буде результат?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 rotWithShape="1">
          <a:blip r:embed="rId3">
            <a:alphaModFix/>
          </a:blip>
          <a:srcRect b="15611"/>
          <a:stretch/>
        </p:blipFill>
        <p:spPr>
          <a:xfrm>
            <a:off x="1065650" y="1250925"/>
            <a:ext cx="3071450" cy="243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 rotWithShape="1">
          <a:blip r:embed="rId4">
            <a:alphaModFix/>
          </a:blip>
          <a:srcRect t="23254"/>
          <a:stretch/>
        </p:blipFill>
        <p:spPr>
          <a:xfrm>
            <a:off x="4137100" y="1770099"/>
            <a:ext cx="3853900" cy="19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311700" y="517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Побітові оператори присвоювання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311700" y="676700"/>
            <a:ext cx="8520600" cy="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uk" sz="1600" dirty="0"/>
              <a:t>Як і у випадку з арифметичними операторами присвоювання, мова C++ надає побітові оператори присвоювання для полегшення внесення змін в змінні.</a:t>
            </a:r>
            <a:endParaRPr sz="1600" dirty="0"/>
          </a:p>
        </p:txBody>
      </p:sp>
      <p:graphicFrame>
        <p:nvGraphicFramePr>
          <p:cNvPr id="172" name="Google Shape;172;p28"/>
          <p:cNvGraphicFramePr/>
          <p:nvPr>
            <p:extLst>
              <p:ext uri="{D42A27DB-BD31-4B8C-83A1-F6EECF244321}">
                <p14:modId xmlns:p14="http://schemas.microsoft.com/office/powerpoint/2010/main" val="357173393"/>
              </p:ext>
            </p:extLst>
          </p:nvPr>
        </p:nvGraphicFramePr>
        <p:xfrm>
          <a:off x="311700" y="1397047"/>
          <a:ext cx="8520600" cy="3505050"/>
        </p:xfrm>
        <a:graphic>
          <a:graphicData uri="http://schemas.openxmlformats.org/drawingml/2006/table">
            <a:tbl>
              <a:tblPr>
                <a:noFill/>
                <a:tableStyleId>{8FF9988E-81D1-4425-98A0-EFF046E000ED}</a:tableStyleId>
              </a:tblPr>
              <a:tblGrid>
                <a:gridCol w="10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 b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Оператор</a:t>
                      </a:r>
                      <a:endParaRPr sz="1200"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 b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Приклад</a:t>
                      </a:r>
                      <a:endParaRPr sz="1200"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 b="1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Операція</a:t>
                      </a:r>
                      <a:endParaRPr sz="1200" b="1"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&lt;&lt;=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x&lt;&lt;y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Побітовий зсув вліво &lt;&lt;: Зсуває біти вліво на задану кількість позицій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&gt;&gt;=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x&gt;&gt;y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Побітовий зсув вправо &gt;&gt;: Зсуває біти вправо на задану кількість позицій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~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~x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Побітове НЕ (~): Інвертує всі біти операнду, замінюючи 0 на 1 і навпаки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&amp;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x&amp;y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Побітове І (AND) &amp;: Проводить побітову кон'юнкцію двох операндів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|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x|y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Побітове АБО (OR) |: Проводить побітову диз'юнкцію двох операндів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^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x^y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Побітове виключне АБО (XOR) ^: Проводить побітову виключну диз'юнкцію двох операндів</a:t>
                      </a:r>
                      <a:endParaRPr sz="1200"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Приклад</a:t>
            </a:r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body" idx="1"/>
          </p:nvPr>
        </p:nvSpPr>
        <p:spPr>
          <a:xfrm>
            <a:off x="311700" y="4279575"/>
            <a:ext cx="8520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Який буде результат?</a:t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 rotWithShape="1">
          <a:blip r:embed="rId3">
            <a:alphaModFix/>
          </a:blip>
          <a:srcRect b="44656"/>
          <a:stretch/>
        </p:blipFill>
        <p:spPr>
          <a:xfrm>
            <a:off x="69450" y="1162850"/>
            <a:ext cx="4450050" cy="265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 rotWithShape="1">
          <a:blip r:embed="rId3">
            <a:alphaModFix/>
          </a:blip>
          <a:srcRect t="55345"/>
          <a:stretch/>
        </p:blipFill>
        <p:spPr>
          <a:xfrm>
            <a:off x="4519500" y="1676400"/>
            <a:ext cx="4450050" cy="21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Ділення з остачею						</a:t>
            </a:r>
            <a:r>
              <a:rPr lang="uk" dirty="0">
                <a:solidFill>
                  <a:srgbClr val="FF0000"/>
                </a:solidFill>
              </a:rPr>
              <a:t>%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12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Оператор ділення з остачею (%) використовується лише з цілими числами та повертає залишок від ділення без десяткової частини.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64" name="Google Shape;64;p14"/>
          <p:cNvSpPr txBox="1"/>
          <p:nvPr/>
        </p:nvSpPr>
        <p:spPr>
          <a:xfrm>
            <a:off x="311700" y="2260200"/>
            <a:ext cx="2559300" cy="15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Звичайне ділення: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 / 3 = 3.333...</a:t>
            </a:r>
            <a:endParaRPr sz="13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Ділення з остачею: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10 % 3 = 1</a:t>
            </a:r>
            <a:endParaRPr sz="13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Оскільки </a:t>
            </a:r>
            <a:r>
              <a:rPr lang="uk" sz="13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r>
              <a:rPr lang="uk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поділити на 3 дає </a:t>
            </a:r>
            <a:r>
              <a:rPr lang="uk" sz="13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uk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з залишком </a:t>
            </a:r>
            <a:r>
              <a:rPr lang="uk" sz="13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sz="13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963500" y="2257650"/>
            <a:ext cx="3000000" cy="15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Звичайне ділення:</a:t>
            </a:r>
            <a:endParaRPr sz="13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17 / 5 = 3.4</a:t>
            </a:r>
            <a:endParaRPr sz="1300" dirty="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Ділення з остачею:</a:t>
            </a:r>
            <a:endParaRPr sz="13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17 % 5 = 2</a:t>
            </a:r>
            <a:endParaRPr sz="1300" dirty="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Оскільки </a:t>
            </a:r>
            <a:r>
              <a:rPr lang="uk" sz="13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r>
              <a:rPr lang="uk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поділити на </a:t>
            </a:r>
            <a:r>
              <a:rPr lang="uk" sz="13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 </a:t>
            </a:r>
            <a:r>
              <a:rPr lang="uk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дає </a:t>
            </a:r>
            <a:r>
              <a:rPr lang="uk" sz="13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uk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з залишком </a:t>
            </a:r>
            <a:r>
              <a:rPr lang="uk" sz="1300" dirty="0">
                <a:solidFill>
                  <a:srgbClr val="FF0000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sz="1050" dirty="0">
              <a:solidFill>
                <a:srgbClr val="FF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797425" y="2257650"/>
            <a:ext cx="3000000" cy="15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Звичайне ділення: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28 / 6 = 4.666...</a:t>
            </a:r>
            <a:endParaRPr sz="13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Ділення з остачею: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28 % 6 = 4</a:t>
            </a:r>
            <a:endParaRPr sz="13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Оскільки </a:t>
            </a:r>
            <a:r>
              <a:rPr lang="uk" sz="13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28</a:t>
            </a:r>
            <a:r>
              <a:rPr lang="uk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поділити на</a:t>
            </a:r>
            <a:r>
              <a:rPr lang="uk" sz="13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6 </a:t>
            </a:r>
            <a:r>
              <a:rPr lang="uk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дає </a:t>
            </a:r>
            <a:r>
              <a:rPr lang="uk" sz="13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r>
              <a:rPr lang="uk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з залишком </a:t>
            </a:r>
            <a:r>
              <a:rPr lang="uk" sz="13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sz="1050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Приклад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4279575"/>
            <a:ext cx="8520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Який буде результат?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475" y="495000"/>
            <a:ext cx="632460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Арифметичні оператори присвоювання		</a:t>
            </a:r>
            <a:r>
              <a:rPr lang="en-US" dirty="0"/>
              <a:t>         </a:t>
            </a:r>
            <a:r>
              <a:rPr lang="uk" dirty="0">
                <a:solidFill>
                  <a:srgbClr val="FF0000"/>
                </a:solidFill>
              </a:rPr>
              <a:t>=...%=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4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Які ви знаєте арифметичні оператори присвоєння?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71975" y="1701175"/>
            <a:ext cx="8520600" cy="472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uk" b="1">
                <a:solidFill>
                  <a:srgbClr val="FF0000"/>
                </a:solidFill>
              </a:rPr>
              <a:t>=  +=  -=  *=	 /= %=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2173675"/>
            <a:ext cx="8520600" cy="11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Арифметичні оператори присвоювання використовуються для присвоєння значення змінним. Вони поєднують операцію зі змінною, щоб здійснити певну дію та присвоїти результат змінній.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371975" y="34433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 += 3; </a:t>
            </a:r>
            <a:r>
              <a:rPr lang="uk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x = x + 3;</a:t>
            </a:r>
            <a:endParaRPr sz="1000"/>
          </a:p>
        </p:txBody>
      </p:sp>
      <p:sp>
        <p:nvSpPr>
          <p:cNvPr id="83" name="Google Shape;83;p16"/>
          <p:cNvSpPr txBox="1"/>
          <p:nvPr/>
        </p:nvSpPr>
        <p:spPr>
          <a:xfrm>
            <a:off x="2913650" y="34433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 -= 2; </a:t>
            </a:r>
            <a:r>
              <a:rPr lang="uk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x = x - 2;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520000" y="34433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0000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x *= 4;</a:t>
            </a:r>
            <a:r>
              <a:rPr lang="uk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// x = x * 4;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311700" y="39978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 /= 2; </a:t>
            </a:r>
            <a:r>
              <a:rPr lang="uk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x = x / 2;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913650" y="39978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 %= 3;</a:t>
            </a:r>
            <a:r>
              <a:rPr lang="uk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// x = x % 3</a:t>
            </a:r>
            <a:r>
              <a:rPr lang="uk"/>
              <a:t>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Приклад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4279575"/>
            <a:ext cx="8520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Який буде результат?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716" y="293075"/>
            <a:ext cx="3127150" cy="42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Інкремент, декремент					</a:t>
            </a:r>
            <a:r>
              <a:rPr lang="uk" dirty="0">
                <a:solidFill>
                  <a:srgbClr val="FF0000"/>
                </a:solidFill>
              </a:rPr>
              <a:t>--  ++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Інкремент та декремент - це арифметичні оператори, що змінюють значення змінної на 1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954600" y="2080075"/>
            <a:ext cx="7877700" cy="10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Префіксний інкремент/декремент </a:t>
            </a:r>
            <a:r>
              <a:rPr lang="uk">
                <a:solidFill>
                  <a:srgbClr val="FF0000"/>
                </a:solidFill>
              </a:rPr>
              <a:t>(++var, --var)</a:t>
            </a:r>
            <a:r>
              <a:rPr lang="uk"/>
              <a:t>. Спершу збільшує або зменшує значення змінної, а потім повертає нове значення.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914250" y="3219925"/>
            <a:ext cx="7958400" cy="11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Постфіксний інкремент/декремент </a:t>
            </a:r>
            <a:r>
              <a:rPr lang="uk">
                <a:solidFill>
                  <a:srgbClr val="FF0000"/>
                </a:solidFill>
              </a:rPr>
              <a:t>(var++, var--)</a:t>
            </a:r>
            <a:r>
              <a:rPr lang="uk"/>
              <a:t>. Спочатку повертає поточне значення змінної, а потім збільшує або зменшує його на 1.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Приклад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4279575"/>
            <a:ext cx="8520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Який буде результат?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050" y="608500"/>
            <a:ext cx="5143900" cy="36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Умовний тернарний оператор				        </a:t>
            </a:r>
            <a:r>
              <a:rPr lang="uk" dirty="0">
                <a:solidFill>
                  <a:srgbClr val="FF0000"/>
                </a:solidFill>
              </a:rPr>
              <a:t>?: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999350"/>
            <a:ext cx="85206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Цей оператор використовується для обчислення значення на основі певного умовного виразу. Спочатку обчислюється умова. Якщо умова істинна (має ненульове значення), вираз повертає значення виразу1, в іншому випадку він повертає значення виразу2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11700" y="1160775"/>
            <a:ext cx="85206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uk">
                <a:solidFill>
                  <a:srgbClr val="FF0000"/>
                </a:solidFill>
              </a:rPr>
              <a:t>умова ? вираз1 : вираз2;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Приклад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4279575"/>
            <a:ext cx="8520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Який буде результат?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700" y="555250"/>
            <a:ext cx="6059474" cy="3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</Words>
  <Application>Microsoft Office PowerPoint</Application>
  <PresentationFormat>Екран (16:9)</PresentationFormat>
  <Paragraphs>129</Paragraphs>
  <Slides>17</Slides>
  <Notes>17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2" baseType="lpstr">
      <vt:lpstr>Arial</vt:lpstr>
      <vt:lpstr>Amatic SC</vt:lpstr>
      <vt:lpstr>Source Code Pro</vt:lpstr>
      <vt:lpstr>Roboto</vt:lpstr>
      <vt:lpstr>Beach Day</vt:lpstr>
      <vt:lpstr>Оператори</vt:lpstr>
      <vt:lpstr>Ділення з остачею      %</vt:lpstr>
      <vt:lpstr>Приклад</vt:lpstr>
      <vt:lpstr>Арифметичні оператори присвоювання           =...%=</vt:lpstr>
      <vt:lpstr>Приклад</vt:lpstr>
      <vt:lpstr>Інкремент, декремент     --  ++</vt:lpstr>
      <vt:lpstr>Приклад</vt:lpstr>
      <vt:lpstr>Умовний тернарний оператор            ?:</vt:lpstr>
      <vt:lpstr>Приклад</vt:lpstr>
      <vt:lpstr>Оператори порівняння</vt:lpstr>
      <vt:lpstr>Приклад</vt:lpstr>
      <vt:lpstr>Логічні оператори: І, АБО, НЕ</vt:lpstr>
      <vt:lpstr>Приклад</vt:lpstr>
      <vt:lpstr>Побітові оператори</vt:lpstr>
      <vt:lpstr>Приклад</vt:lpstr>
      <vt:lpstr>Побітові оператори присвоювання  </vt:lpstr>
      <vt:lpstr>Приклад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Оператори</dc:title>
  <cp:lastModifiedBy>Іван Кіт</cp:lastModifiedBy>
  <cp:revision>1</cp:revision>
  <dcterms:modified xsi:type="dcterms:W3CDTF">2024-02-27T22:06:04Z</dcterms:modified>
</cp:coreProperties>
</file>