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56" r:id="rId101"/>
    <p:sldId id="357" r:id="rId102"/>
    <p:sldId id="358" r:id="rId103"/>
    <p:sldId id="359" r:id="rId104"/>
    <p:sldId id="360" r:id="rId105"/>
    <p:sldId id="361" r:id="rId106"/>
    <p:sldId id="362" r:id="rId107"/>
    <p:sldId id="363" r:id="rId108"/>
    <p:sldId id="364" r:id="rId109"/>
    <p:sldId id="365" r:id="rId110"/>
    <p:sldId id="366" r:id="rId111"/>
    <p:sldId id="367" r:id="rId112"/>
    <p:sldId id="368" r:id="rId113"/>
    <p:sldId id="369" r:id="rId114"/>
    <p:sldId id="370" r:id="rId115"/>
    <p:sldId id="371" r:id="rId116"/>
    <p:sldId id="372" r:id="rId117"/>
    <p:sldId id="373" r:id="rId118"/>
    <p:sldId id="374" r:id="rId119"/>
    <p:sldId id="375" r:id="rId120"/>
    <p:sldId id="376" r:id="rId121"/>
    <p:sldId id="377" r:id="rId122"/>
    <p:sldId id="378" r:id="rId123"/>
    <p:sldId id="379" r:id="rId124"/>
    <p:sldId id="380" r:id="rId125"/>
    <p:sldId id="381" r:id="rId126"/>
    <p:sldId id="382" r:id="rId127"/>
    <p:sldId id="383" r:id="rId128"/>
    <p:sldId id="384" r:id="rId129"/>
    <p:sldId id="385" r:id="rId130"/>
    <p:sldId id="386" r:id="rId131"/>
    <p:sldId id="387" r:id="rId132"/>
    <p:sldId id="388" r:id="rId133"/>
    <p:sldId id="389" r:id="rId134"/>
    <p:sldId id="390" r:id="rId135"/>
    <p:sldId id="391" r:id="rId136"/>
    <p:sldId id="392" r:id="rId137"/>
    <p:sldId id="393" r:id="rId138"/>
    <p:sldId id="394" r:id="rId139"/>
    <p:sldId id="395" r:id="rId140"/>
    <p:sldId id="396" r:id="rId141"/>
    <p:sldId id="397" r:id="rId142"/>
    <p:sldId id="398" r:id="rId143"/>
    <p:sldId id="399" r:id="rId144"/>
    <p:sldId id="400" r:id="rId145"/>
    <p:sldId id="401" r:id="rId146"/>
    <p:sldId id="402" r:id="rId147"/>
  </p:sldIdLst>
  <p:sldSz cx="4597400" cy="3454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16">
          <p15:clr>
            <a:srgbClr val="A4A3A4"/>
          </p15:clr>
        </p15:guide>
        <p15:guide id="2" pos="23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91" autoAdjust="0"/>
    <p:restoredTop sz="96055" autoAdjust="0"/>
  </p:normalViewPr>
  <p:slideViewPr>
    <p:cSldViewPr>
      <p:cViewPr varScale="1">
        <p:scale>
          <a:sx n="212" d="100"/>
          <a:sy n="212" d="100"/>
        </p:scale>
        <p:origin x="174" y="1332"/>
      </p:cViewPr>
      <p:guideLst>
        <p:guide orient="horz" pos="3016"/>
        <p:guide pos="2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presProps" Target="presProps.xml"/><Relationship Id="rId15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450" y="2974705"/>
            <a:ext cx="6261100" cy="20525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5426288"/>
            <a:ext cx="5156200" cy="244714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11/11/2014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11/11/2014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40350" y="536423"/>
            <a:ext cx="1657350" cy="11406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8300" y="536423"/>
            <a:ext cx="4849283" cy="11406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11/11/2014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11/11/2014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63" y="6153339"/>
            <a:ext cx="6261100" cy="19018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863" y="4058633"/>
            <a:ext cx="6261100" cy="209470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11/11/2014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300" y="2234355"/>
            <a:ext cx="3253317" cy="63195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44383" y="2234355"/>
            <a:ext cx="3253317" cy="63195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11/11/2014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2143474"/>
            <a:ext cx="3254596" cy="8932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300" y="3036771"/>
            <a:ext cx="3254596" cy="5517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41827" y="2143474"/>
            <a:ext cx="3255874" cy="8932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41827" y="3036771"/>
            <a:ext cx="3255874" cy="5517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11/11/2014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11/11/2014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11/11/2014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1" y="381259"/>
            <a:ext cx="2423363" cy="16225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9901" y="381259"/>
            <a:ext cx="4117799" cy="81726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301" y="2003825"/>
            <a:ext cx="2423363" cy="65501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11/11/2014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788" y="6703060"/>
            <a:ext cx="4419600" cy="7913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43788" y="855615"/>
            <a:ext cx="4419600" cy="57454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788" y="7494394"/>
            <a:ext cx="4419600" cy="11238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11/11/2014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300" y="383477"/>
            <a:ext cx="6629400" cy="1595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2234355"/>
            <a:ext cx="6629400" cy="6319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300" y="8875350"/>
            <a:ext cx="1718733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8523B-E035-4CAE-A96A-58211FC229D1}" type="datetimeFigureOut">
              <a:rPr lang="en-US" smtClean="0"/>
              <a:t>11/11/2014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6717" y="8875350"/>
            <a:ext cx="2332567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78967" y="8875350"/>
            <a:ext cx="1718733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jpeg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jpeg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jpeg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jpeg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jpeg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jpeg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jpeg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jpeg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jpeg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jpeg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jpeg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jpeg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jpeg"/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jpeg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jpeg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jpeg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jpeg"/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jpeg"/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jpeg"/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jpeg"/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jpeg"/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368300" y="1498600"/>
            <a:ext cx="4229100" cy="762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CA" sz="2391" dirty="0" smtClean="0">
                <a:solidFill>
                  <a:srgbClr val="FFFFFF"/>
                </a:solidFill>
                <a:latin typeface="Arial"/>
                <a:cs typeface="Arial"/>
              </a:rPr>
              <a:t>Analysis of Local Field</a:t>
            </a:r>
            <a:r>
              <a:rPr lang="en-CA" sz="2391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391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391" dirty="0" smtClean="0">
                <a:solidFill>
                  <a:srgbClr val="FFFFFF"/>
                </a:solidFill>
                <a:latin typeface="Arial"/>
                <a:cs typeface="Arial"/>
              </a:rPr>
              <a:t>Potentials (Part I &amp; II)</a:t>
            </a:r>
          </a:p>
          <a:p>
            <a:pPr>
              <a:lnSpc>
                <a:spcPts val="2400"/>
              </a:lnSpc>
            </a:pPr>
            <a:endParaRPr lang="en-CA" sz="2391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68300" y="2590800"/>
            <a:ext cx="4229100" cy="114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05"/>
              </a:lnSpc>
              <a:tabLst>
                <a:tab pos="622300" algn="l"/>
              </a:tabLst>
            </a:pPr>
            <a:r>
              <a:rPr lang="en-CA" sz="697" dirty="0" smtClean="0">
                <a:solidFill>
                  <a:srgbClr val="FFFFFF"/>
                </a:solidFill>
                <a:latin typeface="Arial"/>
                <a:cs typeface="Arial"/>
              </a:rPr>
              <a:t>WS 2013/14	Michael </a:t>
            </a:r>
            <a:r>
              <a:rPr lang="en-CA" sz="697" dirty="0" err="1" smtClean="0">
                <a:solidFill>
                  <a:srgbClr val="FFFFFF"/>
                </a:solidFill>
                <a:latin typeface="Arial"/>
                <a:cs typeface="Arial"/>
              </a:rPr>
              <a:t>Denker</a:t>
            </a:r>
            <a:r>
              <a:rPr lang="en-CA" sz="697" dirty="0" smtClean="0">
                <a:solidFill>
                  <a:srgbClr val="FFFFFF"/>
                </a:solidFill>
                <a:latin typeface="Arial"/>
                <a:cs typeface="Arial"/>
              </a:rPr>
              <a:t> - Introduction Computational </a:t>
            </a:r>
            <a:r>
              <a:rPr lang="en-CA" sz="697" dirty="0" err="1" smtClean="0">
                <a:solidFill>
                  <a:srgbClr val="FFFFFF"/>
                </a:solidFill>
                <a:latin typeface="Arial"/>
                <a:cs typeface="Arial"/>
              </a:rPr>
              <a:t>Neurosci</a:t>
            </a:r>
            <a:r>
              <a:rPr lang="en-CA" sz="697" dirty="0" smtClean="0">
                <a:solidFill>
                  <a:srgbClr val="FFFFFF"/>
                </a:solidFill>
                <a:latin typeface="Arial"/>
                <a:cs typeface="Arial"/>
              </a:rPr>
              <a:t>., RWTH Aachen</a:t>
            </a:r>
          </a:p>
          <a:p>
            <a:pPr>
              <a:lnSpc>
                <a:spcPts val="805"/>
              </a:lnSpc>
            </a:pPr>
            <a:endParaRPr lang="en-CA" sz="697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20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Biophysical Origin of LFP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7700" y="635000"/>
            <a:ext cx="39497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Under the assumptions of...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12800" y="800100"/>
            <a:ext cx="37846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lang="en-CA" sz="996" smtClean="0">
                <a:solidFill>
                  <a:srgbClr val="000000"/>
                </a:solidFill>
                <a:latin typeface="Arial"/>
                <a:cs typeface="Arial"/>
              </a:rPr>
              <a:t>Quasi-static (&lt; 1 kHz) electric field</a:t>
            </a:r>
          </a:p>
          <a:p>
            <a:pPr>
              <a:lnSpc>
                <a:spcPts val="1150"/>
              </a:lnSpc>
            </a:pPr>
            <a:endParaRPr lang="en-CA" sz="99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27100" y="952500"/>
            <a:ext cx="36703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35"/>
              </a:lnSpc>
            </a:pPr>
            <a:r>
              <a:rPr lang="en-CA" sz="896" smtClean="0">
                <a:solidFill>
                  <a:srgbClr val="000000"/>
                </a:solidFill>
                <a:latin typeface="Arial"/>
                <a:cs typeface="Arial"/>
              </a:rPr>
              <a:t>(capacitive and inductive effects are negligible)</a:t>
            </a:r>
          </a:p>
          <a:p>
            <a:pPr>
              <a:lnSpc>
                <a:spcPts val="1035"/>
              </a:lnSpc>
            </a:pPr>
            <a:endParaRPr lang="en-CA" sz="896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12800" y="1092200"/>
            <a:ext cx="37846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lang="en-CA" sz="996" smtClean="0">
                <a:solidFill>
                  <a:srgbClr val="000000"/>
                </a:solidFill>
                <a:latin typeface="Arial"/>
                <a:cs typeface="Arial"/>
              </a:rPr>
              <a:t>Isotropic extracellular medium</a:t>
            </a:r>
          </a:p>
          <a:p>
            <a:pPr>
              <a:lnSpc>
                <a:spcPts val="1150"/>
              </a:lnSpc>
            </a:pPr>
            <a:endParaRPr lang="en-CA" sz="996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27100" y="1244600"/>
            <a:ext cx="36703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35"/>
              </a:lnSpc>
            </a:pPr>
            <a:r>
              <a:rPr lang="en-CA" sz="896" smtClean="0">
                <a:solidFill>
                  <a:srgbClr val="000000"/>
                </a:solidFill>
                <a:latin typeface="Arial"/>
                <a:cs typeface="Arial"/>
              </a:rPr>
              <a:t>(conductance is a constant scalar, instead of a tensor)</a:t>
            </a:r>
          </a:p>
          <a:p>
            <a:pPr>
              <a:lnSpc>
                <a:spcPts val="1035"/>
              </a:lnSpc>
            </a:pPr>
            <a:endParaRPr lang="en-CA" sz="896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133600" y="1371600"/>
            <a:ext cx="203200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∑</a:t>
            </a:r>
          </a:p>
          <a:p>
            <a:pPr>
              <a:lnSpc>
                <a:spcPts val="94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689100" y="1498600"/>
            <a:ext cx="647700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φ(r) =</a:t>
            </a:r>
          </a:p>
          <a:p>
            <a:pPr>
              <a:lnSpc>
                <a:spcPts val="103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222500" y="1676400"/>
            <a:ext cx="114300" cy="139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i</a:t>
            </a:r>
          </a:p>
          <a:p>
            <a:pPr>
              <a:lnSpc>
                <a:spcPts val="920"/>
              </a:lnSpc>
            </a:pPr>
            <a:endParaRPr lang="en-CA" sz="797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374900" y="1358900"/>
            <a:ext cx="21082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80276">
              <a:lnSpc>
                <a:spcPts val="14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4πσ|r − r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|</a:t>
            </a:r>
          </a:p>
          <a:p>
            <a:pPr>
              <a:lnSpc>
                <a:spcPts val="141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130300" y="1739900"/>
            <a:ext cx="34671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9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φ: field potential   I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:</a:t>
            </a: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 current source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at r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i</a:t>
            </a:r>
          </a:p>
          <a:p>
            <a:pPr>
              <a:lnSpc>
                <a:spcPts val="990"/>
              </a:lnSpc>
            </a:pPr>
            <a:endParaRPr lang="en-CA" sz="1084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308100" y="1905000"/>
            <a:ext cx="32893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1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(σ:</a:t>
            </a:r>
            <a:r>
              <a:rPr lang="en-CA" sz="896" smtClean="0">
                <a:solidFill>
                  <a:srgbClr val="000000"/>
                </a:solidFill>
                <a:latin typeface="Arial"/>
                <a:cs typeface="Arial"/>
              </a:rPr>
              <a:t> conductance of extracelluler medium)</a:t>
            </a:r>
          </a:p>
          <a:p>
            <a:pPr>
              <a:lnSpc>
                <a:spcPts val="810"/>
              </a:lnSpc>
            </a:pPr>
            <a:endParaRPr lang="en-CA" sz="911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647700" y="1993900"/>
            <a:ext cx="3949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Field potential is only dependent on the strength and the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position of current sources.</a:t>
            </a:r>
          </a:p>
          <a:p>
            <a:pPr>
              <a:lnSpc>
                <a:spcPts val="14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647700" y="2374900"/>
            <a:ext cx="39497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9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Current source/sink in extracellular space</a:t>
            </a:r>
          </a:p>
          <a:p>
            <a:pPr>
              <a:lnSpc>
                <a:spcPts val="99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727200" y="2514600"/>
            <a:ext cx="28702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→</a:t>
            </a: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 transmembrane current of neurons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1938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4241800" y="3251200"/>
            <a:ext cx="3302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5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14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Outline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82600" y="685800"/>
            <a:ext cx="41148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090" smtClean="0">
                <a:solidFill>
                  <a:srgbClr val="C5D6E5"/>
                </a:solidFill>
                <a:latin typeface="Arial"/>
                <a:cs typeface="Arial"/>
              </a:rPr>
              <a:t>Understanding Local Field Potentials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C5D6E5"/>
                </a:solidFill>
                <a:latin typeface="Arial"/>
                <a:cs typeface="Arial"/>
              </a:rPr>
              <a:t>What is Synchronization?</a:t>
            </a:r>
          </a:p>
          <a:p>
            <a:pPr>
              <a:lnSpc>
                <a:spcPts val="23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82600" y="1371600"/>
            <a:ext cx="41148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C5D6E5"/>
                </a:solidFill>
                <a:latin typeface="Arial"/>
                <a:cs typeface="Arial"/>
              </a:rPr>
              <a:t>Synchronization between Local Field Potentials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85800" y="1536700"/>
            <a:ext cx="39116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D5D5D5"/>
                </a:solidFill>
                <a:latin typeface="Arial"/>
                <a:cs typeface="Arial"/>
              </a:rPr>
              <a:t>Fourier Analysis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85800" y="1714500"/>
            <a:ext cx="39116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D5D5D5"/>
                </a:solidFill>
                <a:latin typeface="Arial"/>
                <a:cs typeface="Arial"/>
              </a:rPr>
              <a:t>Coherence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85800" y="1892300"/>
            <a:ext cx="39116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D5D5D5"/>
                </a:solidFill>
                <a:latin typeface="Arial"/>
                <a:cs typeface="Arial"/>
              </a:rPr>
              <a:t>Phase Synchronization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82600" y="2171700"/>
            <a:ext cx="41148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5B80"/>
                </a:solidFill>
                <a:latin typeface="Arial"/>
                <a:cs typeface="Arial"/>
              </a:rPr>
              <a:t>Synchronization between Spikes and Local Field Potentials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85800" y="2349500"/>
            <a:ext cx="39116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D5D5D5"/>
                </a:solidFill>
                <a:latin typeface="Arial"/>
                <a:cs typeface="Arial"/>
              </a:rPr>
              <a:t>Spike-Triggered Averaging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85800" y="2514600"/>
            <a:ext cx="39116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090" smtClean="0">
                <a:solidFill>
                  <a:srgbClr val="D5D5D5"/>
                </a:solidFill>
                <a:latin typeface="Arial"/>
                <a:cs typeface="Arial"/>
              </a:rPr>
              <a:t>Spike-Field Coherence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D5D5D5"/>
                </a:solidFill>
                <a:latin typeface="Arial"/>
                <a:cs typeface="Arial"/>
              </a:rPr>
              <a:t>Phase Analysis</a:t>
            </a:r>
          </a:p>
          <a:p>
            <a:pPr>
              <a:lnSpc>
                <a:spcPts val="13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44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Potential Features of LFP-Spike Relationships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362200" y="850900"/>
            <a:ext cx="22352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Locking observed in terms of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362200" y="1016000"/>
            <a:ext cx="22352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 locking probability p(φ)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197100" y="2895600"/>
            <a:ext cx="2400300" cy="88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A500"/>
                </a:solidFill>
                <a:latin typeface="Arial"/>
                <a:cs typeface="Arial"/>
              </a:rPr>
              <a:t>Destexhe et al, 1999</a:t>
            </a:r>
          </a:p>
          <a:p>
            <a:pPr>
              <a:lnSpc>
                <a:spcPts val="690"/>
              </a:lnSpc>
            </a:pPr>
            <a:endParaRPr lang="en-CA" sz="597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45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Potential Features of LFP-Spike Relationships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362200" y="850900"/>
            <a:ext cx="22352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Locking observed in terms of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362200" y="1016000"/>
            <a:ext cx="22352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 locking probability p(φ)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362200" y="1219200"/>
            <a:ext cx="22352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Weak locking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where p(φ) is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broad</a:t>
            </a:r>
          </a:p>
          <a:p>
            <a:pPr>
              <a:lnSpc>
                <a:spcPts val="14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197100" y="2895600"/>
            <a:ext cx="2400300" cy="88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A500"/>
                </a:solidFill>
                <a:latin typeface="Arial"/>
                <a:cs typeface="Arial"/>
              </a:rPr>
              <a:t>Destexhe et al, 1999</a:t>
            </a:r>
          </a:p>
          <a:p>
            <a:pPr>
              <a:lnSpc>
                <a:spcPts val="690"/>
              </a:lnSpc>
            </a:pPr>
            <a:endParaRPr lang="en-CA" sz="597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45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12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Potential Features of LFP-Spike Relationships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362200" y="850900"/>
            <a:ext cx="22352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Locking observed in terms of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362200" y="1016000"/>
            <a:ext cx="22352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 locking probability p(φ)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362200" y="1219200"/>
            <a:ext cx="22352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Weak locking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where p(φ) is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broad</a:t>
            </a:r>
          </a:p>
          <a:p>
            <a:pPr>
              <a:lnSpc>
                <a:spcPts val="14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362200" y="1612900"/>
            <a:ext cx="22352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Non-stationary oscillations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362200" y="1778000"/>
            <a:ext cx="22352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in time or across trials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197100" y="2895600"/>
            <a:ext cx="2400300" cy="88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A500"/>
                </a:solidFill>
                <a:latin typeface="Arial"/>
                <a:cs typeface="Arial"/>
              </a:rPr>
              <a:t>Destexhe et al, 1999</a:t>
            </a:r>
          </a:p>
          <a:p>
            <a:pPr>
              <a:lnSpc>
                <a:spcPts val="690"/>
              </a:lnSpc>
            </a:pPr>
            <a:endParaRPr lang="en-CA" sz="597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45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12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Potential Features of LFP-Spike Relationships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362200" y="850900"/>
            <a:ext cx="22352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Locking observed in terms of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362200" y="1016000"/>
            <a:ext cx="22352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 locking probability p(φ)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362200" y="1219200"/>
            <a:ext cx="22352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Weak locking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where p(φ) is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broad</a:t>
            </a:r>
          </a:p>
          <a:p>
            <a:pPr>
              <a:lnSpc>
                <a:spcPts val="14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362200" y="1612900"/>
            <a:ext cx="22352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Non-stationary oscillations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362200" y="1752600"/>
            <a:ext cx="2235200" cy="444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in time or across trials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Transient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locking p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(φ)</a:t>
            </a:r>
          </a:p>
          <a:p>
            <a:pPr>
              <a:lnSpc>
                <a:spcPts val="16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197100" y="2895600"/>
            <a:ext cx="2400300" cy="88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A500"/>
                </a:solidFill>
                <a:latin typeface="Arial"/>
                <a:cs typeface="Arial"/>
              </a:rPr>
              <a:t>Destexhe et al, 1999</a:t>
            </a:r>
          </a:p>
          <a:p>
            <a:pPr>
              <a:lnSpc>
                <a:spcPts val="690"/>
              </a:lnSpc>
            </a:pPr>
            <a:endParaRPr lang="en-CA" sz="597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45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13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Potential Features of LFP-Spike Relationships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362200" y="850900"/>
            <a:ext cx="22352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Locking observed in terms of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362200" y="1016000"/>
            <a:ext cx="22352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 locking probability p(φ)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362200" y="1219200"/>
            <a:ext cx="22352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Weak locking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where p(φ) is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broad</a:t>
            </a:r>
          </a:p>
          <a:p>
            <a:pPr>
              <a:lnSpc>
                <a:spcPts val="14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362200" y="1612900"/>
            <a:ext cx="22352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Non-stationary oscillations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362200" y="1752600"/>
            <a:ext cx="2235200" cy="444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in time or across trials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Transient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locking p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(φ)</a:t>
            </a:r>
          </a:p>
          <a:p>
            <a:pPr>
              <a:lnSpc>
                <a:spcPts val="16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362200" y="2197100"/>
            <a:ext cx="22352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Non-stationary</a:t>
            </a: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 LFP amplitude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197100" y="2895600"/>
            <a:ext cx="2400300" cy="88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A500"/>
                </a:solidFill>
                <a:latin typeface="Arial"/>
                <a:cs typeface="Arial"/>
              </a:rPr>
              <a:t>Destexhe et al, 1999</a:t>
            </a:r>
          </a:p>
          <a:p>
            <a:pPr>
              <a:lnSpc>
                <a:spcPts val="690"/>
              </a:lnSpc>
            </a:pPr>
            <a:endParaRPr lang="en-CA" sz="597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45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13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Potential Features of LFP-Spike Relationships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362200" y="850900"/>
            <a:ext cx="22352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Locking observed in terms of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362200" y="1016000"/>
            <a:ext cx="22352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 locking probability p(φ)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362200" y="1219200"/>
            <a:ext cx="22352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Weak locking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where p(φ) is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broad</a:t>
            </a:r>
          </a:p>
          <a:p>
            <a:pPr>
              <a:lnSpc>
                <a:spcPts val="14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362200" y="1612900"/>
            <a:ext cx="22352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Non-stationary oscillations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362200" y="1752600"/>
            <a:ext cx="2235200" cy="444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in time or across trials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Transient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locking p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(φ)</a:t>
            </a:r>
          </a:p>
          <a:p>
            <a:pPr>
              <a:lnSpc>
                <a:spcPts val="16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362200" y="2171700"/>
            <a:ext cx="2235200" cy="596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Non-stationary</a:t>
            </a: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 LFP amplitude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Multi-modal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distribution of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p(φ)</a:t>
            </a:r>
          </a:p>
          <a:p>
            <a:pPr>
              <a:lnSpc>
                <a:spcPts val="15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197100" y="2895600"/>
            <a:ext cx="2400300" cy="88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A500"/>
                </a:solidFill>
                <a:latin typeface="Arial"/>
                <a:cs typeface="Arial"/>
              </a:rPr>
              <a:t>Destexhe et al, 1999</a:t>
            </a:r>
          </a:p>
          <a:p>
            <a:pPr>
              <a:lnSpc>
                <a:spcPts val="690"/>
              </a:lnSpc>
            </a:pPr>
            <a:endParaRPr lang="en-CA" sz="597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45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14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Outline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82600" y="685800"/>
            <a:ext cx="41148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090" smtClean="0">
                <a:solidFill>
                  <a:srgbClr val="C5D6E5"/>
                </a:solidFill>
                <a:latin typeface="Arial"/>
                <a:cs typeface="Arial"/>
              </a:rPr>
              <a:t>Understanding Local Field Potentials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C5D6E5"/>
                </a:solidFill>
                <a:latin typeface="Arial"/>
                <a:cs typeface="Arial"/>
              </a:rPr>
              <a:t>What is Synchronization?</a:t>
            </a:r>
          </a:p>
          <a:p>
            <a:pPr>
              <a:lnSpc>
                <a:spcPts val="23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82600" y="1371600"/>
            <a:ext cx="41148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C5D6E5"/>
                </a:solidFill>
                <a:latin typeface="Arial"/>
                <a:cs typeface="Arial"/>
              </a:rPr>
              <a:t>Synchronization between Local Field Potentials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85800" y="1536700"/>
            <a:ext cx="39116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D5D5D5"/>
                </a:solidFill>
                <a:latin typeface="Arial"/>
                <a:cs typeface="Arial"/>
              </a:rPr>
              <a:t>Fourier Analysis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85800" y="1714500"/>
            <a:ext cx="39116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D5D5D5"/>
                </a:solidFill>
                <a:latin typeface="Arial"/>
                <a:cs typeface="Arial"/>
              </a:rPr>
              <a:t>Coherence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85800" y="1892300"/>
            <a:ext cx="39116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D5D5D5"/>
                </a:solidFill>
                <a:latin typeface="Arial"/>
                <a:cs typeface="Arial"/>
              </a:rPr>
              <a:t>Phase Synchronization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82600" y="2171700"/>
            <a:ext cx="41148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5B80"/>
                </a:solidFill>
                <a:latin typeface="Arial"/>
                <a:cs typeface="Arial"/>
              </a:rPr>
              <a:t>Synchronization between Spikes and Local Field Potentials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85800" y="2349500"/>
            <a:ext cx="39116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Spike-Triggered Averaging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85800" y="2514600"/>
            <a:ext cx="39116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090" smtClean="0">
                <a:solidFill>
                  <a:srgbClr val="D5D5D5"/>
                </a:solidFill>
                <a:latin typeface="Arial"/>
                <a:cs typeface="Arial"/>
              </a:rPr>
              <a:t>Spike-Field Coherence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D5D5D5"/>
                </a:solidFill>
                <a:latin typeface="Arial"/>
                <a:cs typeface="Arial"/>
              </a:rPr>
              <a:t>Phase Analysis</a:t>
            </a:r>
          </a:p>
          <a:p>
            <a:pPr>
              <a:lnSpc>
                <a:spcPts val="13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46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Spike-Triggered Averaging (STA)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7700" y="2057400"/>
            <a:ext cx="39497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Cut out LFP segments around spikes. . .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47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Spike-Triggered Averaging (STA)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7700" y="2006600"/>
            <a:ext cx="3949700" cy="444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Cut out LFP segments around spikes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...and average them!</a:t>
            </a:r>
          </a:p>
          <a:p>
            <a:pPr>
              <a:lnSpc>
                <a:spcPts val="17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47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Biophysical Origin of LFP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82600" y="609600"/>
            <a:ext cx="41148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95" smtClean="0">
                <a:solidFill>
                  <a:srgbClr val="FFFFFF"/>
                </a:solidFill>
                <a:latin typeface="Arial"/>
                <a:cs typeface="Arial"/>
              </a:rPr>
              <a:t>Biophysical origin of LFP</a:t>
            </a:r>
          </a:p>
          <a:p>
            <a:pPr>
              <a:lnSpc>
                <a:spcPts val="1380"/>
              </a:lnSpc>
            </a:pPr>
            <a:endParaRPr lang="en-CA" sz="11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82600" y="3124200"/>
            <a:ext cx="4114800" cy="88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A500"/>
                </a:solidFill>
                <a:latin typeface="Arial"/>
                <a:cs typeface="Arial"/>
              </a:rPr>
              <a:t>Johnston and Wu, 1995</a:t>
            </a:r>
          </a:p>
          <a:p>
            <a:pPr>
              <a:lnSpc>
                <a:spcPts val="690"/>
              </a:lnSpc>
            </a:pPr>
            <a:endParaRPr lang="en-CA" sz="597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938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41800" y="3251200"/>
            <a:ext cx="3302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5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Spike-Triggered Averaging (STA)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7700" y="2006600"/>
            <a:ext cx="3949700" cy="444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Cut out LFP segments around spikes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...and average them!</a:t>
            </a:r>
          </a:p>
          <a:p>
            <a:pPr>
              <a:lnSpc>
                <a:spcPts val="17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7700" y="2476500"/>
            <a:ext cx="39497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If spikes prefer a specific part of an oscillation cycle, it will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2641600"/>
            <a:ext cx="39497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not average out in the STA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47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Spike-Triggered Averaging as Correlation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429000" y="685800"/>
            <a:ext cx="11684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∑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82600" y="800100"/>
            <a:ext cx="4114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  <a:tabLst>
                <a:tab pos="3098800" algn="l"/>
              </a:tabLst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Assume LFP signal L(t) and a spike train S(t) =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	i 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δ(t − t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),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where t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are the spike times</a:t>
            </a:r>
          </a:p>
          <a:p>
            <a:pPr>
              <a:lnSpc>
                <a:spcPts val="12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82600" y="1295400"/>
            <a:ext cx="41148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Then, the STA can be written as</a:t>
            </a: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 correlation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(or alternatively: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correlation coefficient)</a:t>
            </a:r>
          </a:p>
          <a:p>
            <a:pPr>
              <a:lnSpc>
                <a:spcPts val="14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070100" y="1663700"/>
            <a:ext cx="25273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∫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651000" y="1854200"/>
            <a:ext cx="29464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c(τ ) =   L(t)S(t + τ ) dt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48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13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Spike-Triggered Averaging as Correlation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429000" y="685800"/>
            <a:ext cx="11684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∑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82600" y="800100"/>
            <a:ext cx="4114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  <a:tabLst>
                <a:tab pos="3098800" algn="l"/>
              </a:tabLst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Assume LFP signal L(t) and a spike train S(t) =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	i 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δ(t − t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),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where t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are the spike times</a:t>
            </a:r>
          </a:p>
          <a:p>
            <a:pPr>
              <a:lnSpc>
                <a:spcPts val="12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82600" y="1295400"/>
            <a:ext cx="41148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Then, the STA can be written as</a:t>
            </a: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 correlation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(or alternatively: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correlation coefficient)</a:t>
            </a:r>
          </a:p>
          <a:p>
            <a:pPr>
              <a:lnSpc>
                <a:spcPts val="14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070100" y="1663700"/>
            <a:ext cx="25273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∫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651000" y="1854200"/>
            <a:ext cx="29464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c(τ ) =   L(t)S(t + τ ) dt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82600" y="2222500"/>
            <a:ext cx="41148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However:</a:t>
            </a: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 Significance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estimate of STA is not trivial.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82600" y="2565400"/>
            <a:ext cx="4114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Typically one uses</a:t>
            </a: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 surrogates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, such as trial shuffling, shifting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the LFP, or bootstrap procedures.</a:t>
            </a:r>
          </a:p>
          <a:p>
            <a:pPr>
              <a:lnSpc>
                <a:spcPts val="13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48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15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Outline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82600" y="685800"/>
            <a:ext cx="41148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090" smtClean="0">
                <a:solidFill>
                  <a:srgbClr val="C5D6E5"/>
                </a:solidFill>
                <a:latin typeface="Arial"/>
                <a:cs typeface="Arial"/>
              </a:rPr>
              <a:t>Understanding Local Field Potentials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C5D6E5"/>
                </a:solidFill>
                <a:latin typeface="Arial"/>
                <a:cs typeface="Arial"/>
              </a:rPr>
              <a:t>What is Synchronization?</a:t>
            </a:r>
          </a:p>
          <a:p>
            <a:pPr>
              <a:lnSpc>
                <a:spcPts val="23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82600" y="1371600"/>
            <a:ext cx="41148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C5D6E5"/>
                </a:solidFill>
                <a:latin typeface="Arial"/>
                <a:cs typeface="Arial"/>
              </a:rPr>
              <a:t>Synchronization between Local Field Potentials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85800" y="1536700"/>
            <a:ext cx="39116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D5D5D5"/>
                </a:solidFill>
                <a:latin typeface="Arial"/>
                <a:cs typeface="Arial"/>
              </a:rPr>
              <a:t>Fourier Analysis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85800" y="1714500"/>
            <a:ext cx="39116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D5D5D5"/>
                </a:solidFill>
                <a:latin typeface="Arial"/>
                <a:cs typeface="Arial"/>
              </a:rPr>
              <a:t>Coherence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85800" y="1892300"/>
            <a:ext cx="39116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D5D5D5"/>
                </a:solidFill>
                <a:latin typeface="Arial"/>
                <a:cs typeface="Arial"/>
              </a:rPr>
              <a:t>Phase Synchronization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82600" y="2171700"/>
            <a:ext cx="41148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5B80"/>
                </a:solidFill>
                <a:latin typeface="Arial"/>
                <a:cs typeface="Arial"/>
              </a:rPr>
              <a:t>Synchronization between Spikes and Local Field Potentials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85800" y="2349500"/>
            <a:ext cx="39116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D5D5D5"/>
                </a:solidFill>
                <a:latin typeface="Arial"/>
                <a:cs typeface="Arial"/>
              </a:rPr>
              <a:t>Spike-Triggered Averaging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85800" y="2514600"/>
            <a:ext cx="39116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Spike-Field Coherence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85800" y="2692400"/>
            <a:ext cx="39116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D5D5D5"/>
                </a:solidFill>
                <a:latin typeface="Arial"/>
                <a:cs typeface="Arial"/>
              </a:rPr>
              <a:t>Phase Analysis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49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A Simple Spike-Field Coherence (SFC)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23900" y="2692400"/>
            <a:ext cx="38735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152400" algn="l"/>
              </a:tabLst>
            </a:pPr>
            <a:r>
              <a:rPr lang="en-CA" sz="1090" smtClean="0">
                <a:solidFill>
                  <a:srgbClr val="00FF00"/>
                </a:solidFill>
                <a:latin typeface="Arial"/>
                <a:cs typeface="Arial"/>
              </a:rPr>
              <a:t>SFC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is the</a:t>
            </a:r>
            <a:r>
              <a:rPr lang="en-CA" sz="1090" smtClean="0">
                <a:solidFill>
                  <a:srgbClr val="FF0000"/>
                </a:solidFill>
                <a:latin typeface="Arial"/>
                <a:cs typeface="Arial"/>
              </a:rPr>
              <a:t> power spectrum of the STA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, normalized by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FF"/>
                </a:solidFill>
                <a:latin typeface="Arial"/>
                <a:cs typeface="Arial"/>
              </a:rPr>
              <a:t>	average power spectrum of individual segments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.</a:t>
            </a:r>
          </a:p>
          <a:p>
            <a:pPr>
              <a:lnSpc>
                <a:spcPts val="14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50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355600" y="762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70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Why the normalization?</a:t>
            </a:r>
          </a:p>
          <a:p>
            <a:pPr>
              <a:lnSpc>
                <a:spcPts val="1170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82600" y="368300"/>
            <a:ext cx="41148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279400" algn="l"/>
              </a:tabLst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Normalization</a:t>
            </a: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 removes mean-amplitude dependence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, locking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	to oscillations with</a:t>
            </a: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 small amplitudes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becomes visible</a:t>
            </a:r>
          </a:p>
          <a:p>
            <a:pPr>
              <a:lnSpc>
                <a:spcPts val="14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82600" y="3162300"/>
            <a:ext cx="4114800" cy="88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A500"/>
                </a:solidFill>
                <a:latin typeface="Arial"/>
                <a:cs typeface="Arial"/>
              </a:rPr>
              <a:t>Fries et al, 2002</a:t>
            </a:r>
          </a:p>
          <a:p>
            <a:pPr>
              <a:lnSpc>
                <a:spcPts val="690"/>
              </a:lnSpc>
            </a:pPr>
            <a:endParaRPr lang="en-CA" sz="597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355600" y="762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70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Why the normalization?</a:t>
            </a:r>
          </a:p>
          <a:p>
            <a:pPr>
              <a:lnSpc>
                <a:spcPts val="1170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82600" y="368300"/>
            <a:ext cx="41148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279400" algn="l"/>
              </a:tabLst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Normalization</a:t>
            </a: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 removes mean-amplitude dependence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, locking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	to oscillations with</a:t>
            </a: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 small amplitudes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becomes visible</a:t>
            </a:r>
          </a:p>
          <a:p>
            <a:pPr>
              <a:lnSpc>
                <a:spcPts val="14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82600" y="3073400"/>
            <a:ext cx="4114800" cy="88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A500"/>
                </a:solidFill>
                <a:latin typeface="Arial"/>
                <a:cs typeface="Arial"/>
              </a:rPr>
              <a:t>Fries et al, 2002</a:t>
            </a:r>
          </a:p>
          <a:p>
            <a:pPr>
              <a:lnSpc>
                <a:spcPts val="690"/>
              </a:lnSpc>
            </a:pPr>
            <a:endParaRPr lang="en-CA" sz="597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Insight: Relationship to Coherence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82600" y="609600"/>
            <a:ext cx="41148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In fact, spike-field coherence is only a</a:t>
            </a: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 special case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of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coherence as discussed before. Why?</a:t>
            </a:r>
          </a:p>
          <a:p>
            <a:pPr>
              <a:lnSpc>
                <a:spcPts val="14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3098800"/>
            <a:ext cx="4064000" cy="88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0000"/>
                </a:solidFill>
                <a:latin typeface="Arial"/>
                <a:cs typeface="Arial"/>
              </a:rPr>
              <a:t>for derivations, confidence intervals, see e.g.,</a:t>
            </a:r>
            <a:r>
              <a:rPr lang="en-CA" sz="597" smtClean="0">
                <a:solidFill>
                  <a:srgbClr val="00A500"/>
                </a:solidFill>
                <a:latin typeface="Arial"/>
                <a:cs typeface="Arial"/>
              </a:rPr>
              <a:t> Jarvis et al, 2001</a:t>
            </a:r>
          </a:p>
          <a:p>
            <a:pPr>
              <a:lnSpc>
                <a:spcPts val="690"/>
              </a:lnSpc>
            </a:pPr>
            <a:endParaRPr lang="en-CA" sz="597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52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Insight: Relationship to Coherence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82600" y="609600"/>
            <a:ext cx="41148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In fact, spike-field coherence is only a</a:t>
            </a: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 special case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of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coherence as discussed before. Why?</a:t>
            </a:r>
          </a:p>
          <a:p>
            <a:pPr>
              <a:lnSpc>
                <a:spcPts val="14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82600" y="1193800"/>
            <a:ext cx="41148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95" smtClean="0">
                <a:solidFill>
                  <a:srgbClr val="FFFFFF"/>
                </a:solidFill>
                <a:latin typeface="Arial"/>
                <a:cs typeface="Arial"/>
              </a:rPr>
              <a:t>Correlation Theorem (sloppy):</a:t>
            </a:r>
          </a:p>
          <a:p>
            <a:pPr>
              <a:lnSpc>
                <a:spcPts val="1380"/>
              </a:lnSpc>
            </a:pPr>
            <a:endParaRPr lang="en-CA" sz="11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44600" y="1638300"/>
            <a:ext cx="33528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F (CCF(x(t), y(t))) = F (x(t)) · F (y(t))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82600" y="1866900"/>
            <a:ext cx="41148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where F (·) denotes the Fourier transform and CCF the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cross-correlation function</a:t>
            </a:r>
          </a:p>
          <a:p>
            <a:pPr>
              <a:lnSpc>
                <a:spcPts val="14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00" y="3098800"/>
            <a:ext cx="4064000" cy="88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0000"/>
                </a:solidFill>
                <a:latin typeface="Arial"/>
                <a:cs typeface="Arial"/>
              </a:rPr>
              <a:t>for derivations, confidence intervals, see e.g.,</a:t>
            </a:r>
            <a:r>
              <a:rPr lang="en-CA" sz="597" smtClean="0">
                <a:solidFill>
                  <a:srgbClr val="00A500"/>
                </a:solidFill>
                <a:latin typeface="Arial"/>
                <a:cs typeface="Arial"/>
              </a:rPr>
              <a:t> Jarvis et al, 2001</a:t>
            </a:r>
          </a:p>
          <a:p>
            <a:pPr>
              <a:lnSpc>
                <a:spcPts val="690"/>
              </a:lnSpc>
            </a:pPr>
            <a:endParaRPr lang="en-CA" sz="597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52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12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Insight: Relationship to Coherence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82600" y="609600"/>
            <a:ext cx="41148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In fact, spike-field coherence is only a</a:t>
            </a: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 special case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of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coherence as discussed before. Why?</a:t>
            </a:r>
          </a:p>
          <a:p>
            <a:pPr>
              <a:lnSpc>
                <a:spcPts val="14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82600" y="1193800"/>
            <a:ext cx="41148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95" smtClean="0">
                <a:solidFill>
                  <a:srgbClr val="FFFFFF"/>
                </a:solidFill>
                <a:latin typeface="Arial"/>
                <a:cs typeface="Arial"/>
              </a:rPr>
              <a:t>Correlation Theorem (sloppy):</a:t>
            </a:r>
          </a:p>
          <a:p>
            <a:pPr>
              <a:lnSpc>
                <a:spcPts val="1380"/>
              </a:lnSpc>
            </a:pPr>
            <a:endParaRPr lang="en-CA" sz="11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44600" y="1638300"/>
            <a:ext cx="33528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F (CCF(x(t), y(t))) = F (x(t)) · F (y(t))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82600" y="1866900"/>
            <a:ext cx="41148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where F (·) denotes the Fourier transform and CCF the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cross-correlation function</a:t>
            </a:r>
          </a:p>
          <a:p>
            <a:pPr>
              <a:lnSpc>
                <a:spcPts val="14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82600" y="2489200"/>
            <a:ext cx="41148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Previous: STA is the cross correlation of LFP and spike train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33400" y="3098800"/>
            <a:ext cx="4064000" cy="88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0000"/>
                </a:solidFill>
                <a:latin typeface="Arial"/>
                <a:cs typeface="Arial"/>
              </a:rPr>
              <a:t>for derivations, confidence intervals, see e.g.,</a:t>
            </a:r>
            <a:r>
              <a:rPr lang="en-CA" sz="597" smtClean="0">
                <a:solidFill>
                  <a:srgbClr val="00A500"/>
                </a:solidFill>
                <a:latin typeface="Arial"/>
                <a:cs typeface="Arial"/>
              </a:rPr>
              <a:t> Jarvis et al, 2001</a:t>
            </a:r>
          </a:p>
          <a:p>
            <a:pPr>
              <a:lnSpc>
                <a:spcPts val="690"/>
              </a:lnSpc>
            </a:pPr>
            <a:endParaRPr lang="en-CA" sz="597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52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19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Membrane Currents Caused by Neuronal Activities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816100" y="838200"/>
            <a:ext cx="8001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m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=V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m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+c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m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641600" y="736600"/>
            <a:ext cx="1841500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∂V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m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159000" y="927100"/>
            <a:ext cx="292100" cy="17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9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m</a:t>
            </a:r>
          </a:p>
          <a:p>
            <a:pPr>
              <a:lnSpc>
                <a:spcPts val="990"/>
              </a:lnSpc>
            </a:pPr>
            <a:endParaRPr lang="en-CA" sz="797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705100" y="927100"/>
            <a:ext cx="292100" cy="17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∂t</a:t>
            </a:r>
          </a:p>
          <a:p>
            <a:pPr>
              <a:lnSpc>
                <a:spcPts val="1265"/>
              </a:lnSpc>
            </a:pPr>
            <a:endParaRPr lang="en-CA" sz="109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55700" y="1130300"/>
            <a:ext cx="34417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35"/>
              </a:lnSpc>
            </a:pPr>
            <a:r>
              <a:rPr lang="en-CA" sz="896" smtClean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lang="en-CA" sz="597" smtClean="0">
                <a:solidFill>
                  <a:srgbClr val="000000"/>
                </a:solidFill>
                <a:latin typeface="Arial"/>
                <a:cs typeface="Arial"/>
              </a:rPr>
              <a:t>m</a:t>
            </a:r>
            <a:r>
              <a:rPr lang="en-CA" sz="896" smtClean="0">
                <a:solidFill>
                  <a:srgbClr val="000000"/>
                </a:solidFill>
                <a:latin typeface="Arial"/>
                <a:cs typeface="Arial"/>
              </a:rPr>
              <a:t>: membrane current  V</a:t>
            </a:r>
            <a:r>
              <a:rPr lang="en-CA" sz="597" smtClean="0">
                <a:solidFill>
                  <a:srgbClr val="000000"/>
                </a:solidFill>
                <a:latin typeface="Arial"/>
                <a:cs typeface="Arial"/>
              </a:rPr>
              <a:t>m</a:t>
            </a:r>
            <a:r>
              <a:rPr lang="en-CA" sz="896" smtClean="0">
                <a:solidFill>
                  <a:srgbClr val="000000"/>
                </a:solidFill>
                <a:latin typeface="Arial"/>
                <a:cs typeface="Arial"/>
              </a:rPr>
              <a:t>: membrane potential</a:t>
            </a:r>
          </a:p>
          <a:p>
            <a:pPr>
              <a:lnSpc>
                <a:spcPts val="1035"/>
              </a:lnSpc>
            </a:pPr>
            <a:endParaRPr lang="en-CA" sz="883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03300" y="1270000"/>
            <a:ext cx="35941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90"/>
              </a:lnSpc>
            </a:pPr>
            <a:r>
              <a:rPr lang="en-CA" sz="896" smtClean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lang="en-CA" sz="597" smtClean="0">
                <a:solidFill>
                  <a:srgbClr val="000000"/>
                </a:solidFill>
                <a:latin typeface="Arial"/>
                <a:cs typeface="Arial"/>
              </a:rPr>
              <a:t>m</a:t>
            </a:r>
            <a:r>
              <a:rPr lang="en-CA" sz="896" smtClean="0">
                <a:solidFill>
                  <a:srgbClr val="000000"/>
                </a:solidFill>
                <a:latin typeface="Arial"/>
                <a:cs typeface="Arial"/>
              </a:rPr>
              <a:t>: membrane resistance  c</a:t>
            </a:r>
            <a:r>
              <a:rPr lang="en-CA" sz="597" smtClean="0">
                <a:solidFill>
                  <a:srgbClr val="000000"/>
                </a:solidFill>
                <a:latin typeface="Arial"/>
                <a:cs typeface="Arial"/>
              </a:rPr>
              <a:t>m</a:t>
            </a:r>
            <a:r>
              <a:rPr lang="en-CA" sz="896" smtClean="0">
                <a:solidFill>
                  <a:srgbClr val="000000"/>
                </a:solidFill>
                <a:latin typeface="Arial"/>
                <a:cs typeface="Arial"/>
              </a:rPr>
              <a:t>: membrane capaciance</a:t>
            </a:r>
          </a:p>
          <a:p>
            <a:pPr>
              <a:lnSpc>
                <a:spcPts val="990"/>
              </a:lnSpc>
            </a:pPr>
            <a:endParaRPr lang="en-CA" sz="884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47700" y="1460500"/>
            <a:ext cx="39497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Action potentials (somatic, axonal, dendritic)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12800" y="1625600"/>
            <a:ext cx="37846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lang="en-CA" sz="996" smtClean="0">
                <a:solidFill>
                  <a:srgbClr val="000000"/>
                </a:solidFill>
                <a:latin typeface="Arial"/>
                <a:cs typeface="Arial"/>
              </a:rPr>
              <a:t>Biphasic in time</a:t>
            </a:r>
          </a:p>
          <a:p>
            <a:pPr>
              <a:lnSpc>
                <a:spcPts val="1150"/>
              </a:lnSpc>
            </a:pPr>
            <a:endParaRPr lang="en-CA" sz="996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12800" y="1778000"/>
            <a:ext cx="37846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lang="en-CA" sz="996" smtClean="0">
                <a:solidFill>
                  <a:srgbClr val="000000"/>
                </a:solidFill>
                <a:latin typeface="Arial"/>
                <a:cs typeface="Arial"/>
              </a:rPr>
              <a:t>Easily cancelled out by temporal jitter of multiple APs</a:t>
            </a:r>
          </a:p>
          <a:p>
            <a:pPr>
              <a:lnSpc>
                <a:spcPts val="1150"/>
              </a:lnSpc>
            </a:pPr>
            <a:endParaRPr lang="en-CA" sz="996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47700" y="1930400"/>
            <a:ext cx="39497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1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Synaptic potentials (EPSP, IPSP)</a:t>
            </a:r>
          </a:p>
          <a:p>
            <a:pPr>
              <a:lnSpc>
                <a:spcPts val="121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12800" y="2082800"/>
            <a:ext cx="37846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lang="en-CA" sz="996" smtClean="0">
                <a:solidFill>
                  <a:srgbClr val="000000"/>
                </a:solidFill>
                <a:latin typeface="Arial"/>
                <a:cs typeface="Arial"/>
              </a:rPr>
              <a:t>IPSP is much slower than EPSP</a:t>
            </a:r>
          </a:p>
          <a:p>
            <a:pPr>
              <a:lnSpc>
                <a:spcPts val="1150"/>
              </a:lnSpc>
            </a:pPr>
            <a:endParaRPr lang="en-CA" sz="996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812800" y="2235200"/>
            <a:ext cx="3784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996" smtClean="0">
                <a:solidFill>
                  <a:srgbClr val="000000"/>
                </a:solidFill>
                <a:latin typeface="Arial"/>
                <a:cs typeface="Arial"/>
              </a:rPr>
              <a:t>Ratio of EPSP- vs. IPSP-related current components = 5:1</a:t>
            </a:r>
            <a:r>
              <a:rPr lang="en-CA" sz="99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996" smtClean="0">
                <a:solidFill>
                  <a:srgbClr val="000000"/>
                </a:solidFill>
                <a:latin typeface="Times New Roman"/>
              </a:rPr>
            </a:br>
            <a:r>
              <a:rPr lang="en-CA" sz="996" smtClean="0">
                <a:solidFill>
                  <a:srgbClr val="000000"/>
                </a:solidFill>
                <a:latin typeface="Arial"/>
                <a:cs typeface="Arial"/>
              </a:rPr>
              <a:t>(Mitzdorf, 1985)</a:t>
            </a:r>
          </a:p>
          <a:p>
            <a:pPr>
              <a:lnSpc>
                <a:spcPts val="1200"/>
              </a:lnSpc>
            </a:pPr>
            <a:endParaRPr lang="en-CA" sz="996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647700" y="2540000"/>
            <a:ext cx="3949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EPSPs are essentially the dominant causes of the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macroscopic transmembrane current in the brain.</a:t>
            </a:r>
          </a:p>
          <a:p>
            <a:pPr>
              <a:lnSpc>
                <a:spcPts val="14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1938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4241800" y="3251200"/>
            <a:ext cx="3302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6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13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Insight: Relationship to Coherence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82600" y="609600"/>
            <a:ext cx="41148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In fact, spike-field coherence is only a</a:t>
            </a: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 special case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of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coherence as discussed before. Why?</a:t>
            </a:r>
          </a:p>
          <a:p>
            <a:pPr>
              <a:lnSpc>
                <a:spcPts val="14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82600" y="1193800"/>
            <a:ext cx="41148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95" smtClean="0">
                <a:solidFill>
                  <a:srgbClr val="FFFFFF"/>
                </a:solidFill>
                <a:latin typeface="Arial"/>
                <a:cs typeface="Arial"/>
              </a:rPr>
              <a:t>Correlation Theorem (sloppy):</a:t>
            </a:r>
          </a:p>
          <a:p>
            <a:pPr>
              <a:lnSpc>
                <a:spcPts val="1380"/>
              </a:lnSpc>
            </a:pPr>
            <a:endParaRPr lang="en-CA" sz="11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44600" y="1638300"/>
            <a:ext cx="33528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F (CCF(x(t), y(t))) = F (x(t)) · F (y(t))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82600" y="1866900"/>
            <a:ext cx="41148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where F (·) denotes the Fourier transform and CCF the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cross-correlation function</a:t>
            </a:r>
          </a:p>
          <a:p>
            <a:pPr>
              <a:lnSpc>
                <a:spcPts val="14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82600" y="2463800"/>
            <a:ext cx="41148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Previous: STA is the cross correlation of LFP and spike train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Equivalence:</a:t>
            </a:r>
          </a:p>
          <a:p>
            <a:pPr>
              <a:lnSpc>
                <a:spcPts val="14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866900" y="2832100"/>
            <a:ext cx="27305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F (STA) = C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xy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(f )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33400" y="3098800"/>
            <a:ext cx="4064000" cy="88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0000"/>
                </a:solidFill>
                <a:latin typeface="Arial"/>
                <a:cs typeface="Arial"/>
              </a:rPr>
              <a:t>for derivations, confidence intervals, see e.g.,</a:t>
            </a:r>
            <a:r>
              <a:rPr lang="en-CA" sz="597" smtClean="0">
                <a:solidFill>
                  <a:srgbClr val="00A500"/>
                </a:solidFill>
                <a:latin typeface="Arial"/>
                <a:cs typeface="Arial"/>
              </a:rPr>
              <a:t> Jarvis et al, 2001</a:t>
            </a:r>
          </a:p>
          <a:p>
            <a:pPr>
              <a:lnSpc>
                <a:spcPts val="690"/>
              </a:lnSpc>
            </a:pPr>
            <a:endParaRPr lang="en-CA" sz="597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52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Example: Memory Task in Macaque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82600" y="2997200"/>
            <a:ext cx="4114800" cy="88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A500"/>
                </a:solidFill>
                <a:latin typeface="Arial"/>
                <a:cs typeface="Arial"/>
              </a:rPr>
              <a:t>Pesaran et al, 2002</a:t>
            </a:r>
          </a:p>
          <a:p>
            <a:pPr>
              <a:lnSpc>
                <a:spcPts val="690"/>
              </a:lnSpc>
            </a:pPr>
            <a:endParaRPr lang="en-CA" sz="59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53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15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Outline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82600" y="685800"/>
            <a:ext cx="41148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090" smtClean="0">
                <a:solidFill>
                  <a:srgbClr val="C5D6E5"/>
                </a:solidFill>
                <a:latin typeface="Arial"/>
                <a:cs typeface="Arial"/>
              </a:rPr>
              <a:t>Understanding Local Field Potentials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C5D6E5"/>
                </a:solidFill>
                <a:latin typeface="Arial"/>
                <a:cs typeface="Arial"/>
              </a:rPr>
              <a:t>What is Synchronization?</a:t>
            </a:r>
          </a:p>
          <a:p>
            <a:pPr>
              <a:lnSpc>
                <a:spcPts val="23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82600" y="1371600"/>
            <a:ext cx="41148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C5D6E5"/>
                </a:solidFill>
                <a:latin typeface="Arial"/>
                <a:cs typeface="Arial"/>
              </a:rPr>
              <a:t>Synchronization between Local Field Potentials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85800" y="1536700"/>
            <a:ext cx="39116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D5D5D5"/>
                </a:solidFill>
                <a:latin typeface="Arial"/>
                <a:cs typeface="Arial"/>
              </a:rPr>
              <a:t>Fourier Analysis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85800" y="1714500"/>
            <a:ext cx="39116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D5D5D5"/>
                </a:solidFill>
                <a:latin typeface="Arial"/>
                <a:cs typeface="Arial"/>
              </a:rPr>
              <a:t>Coherence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85800" y="1892300"/>
            <a:ext cx="39116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D5D5D5"/>
                </a:solidFill>
                <a:latin typeface="Arial"/>
                <a:cs typeface="Arial"/>
              </a:rPr>
              <a:t>Phase Synchronization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82600" y="2171700"/>
            <a:ext cx="41148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5B80"/>
                </a:solidFill>
                <a:latin typeface="Arial"/>
                <a:cs typeface="Arial"/>
              </a:rPr>
              <a:t>Synchronization between Spikes and Local Field Potentials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85800" y="2349500"/>
            <a:ext cx="39116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D5D5D5"/>
                </a:solidFill>
                <a:latin typeface="Arial"/>
                <a:cs typeface="Arial"/>
              </a:rPr>
              <a:t>Spike-Triggered Averaging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85800" y="2514600"/>
            <a:ext cx="39116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D5D5D5"/>
                </a:solidFill>
                <a:latin typeface="Arial"/>
                <a:cs typeface="Arial"/>
              </a:rPr>
              <a:t>Spike-Field Coherence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85800" y="2692400"/>
            <a:ext cx="39116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Phase Analysis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54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Extension to Phase Analysis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82600" y="609600"/>
            <a:ext cx="41148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Simple Idea: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Transform spike train to rate signal, and use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normal phase synchronization</a:t>
            </a:r>
          </a:p>
          <a:p>
            <a:pPr>
              <a:lnSpc>
                <a:spcPts val="14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82600" y="2489200"/>
            <a:ext cx="4114800" cy="88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A500"/>
                </a:solidFill>
                <a:latin typeface="Arial"/>
                <a:cs typeface="Arial"/>
              </a:rPr>
              <a:t>Hurtado et al, 2004</a:t>
            </a:r>
          </a:p>
          <a:p>
            <a:pPr>
              <a:lnSpc>
                <a:spcPts val="690"/>
              </a:lnSpc>
            </a:pPr>
            <a:endParaRPr lang="en-CA" sz="597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82600" y="2768600"/>
            <a:ext cx="4114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Drawback: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Loose precise timing information about spikes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(early average)</a:t>
            </a:r>
          </a:p>
          <a:p>
            <a:pPr>
              <a:lnSpc>
                <a:spcPts val="13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55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355600" y="393700"/>
            <a:ext cx="42418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E</a:t>
            </a:r>
            <a:r>
              <a:rPr lang="en-CA" sz="1195" smtClean="0">
                <a:solidFill>
                  <a:srgbClr val="FFFFFF"/>
                </a:solidFill>
                <a:latin typeface="Arial"/>
                <a:cs typeface="Arial"/>
              </a:rPr>
              <a:t>Alternative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82600" y="546100"/>
            <a:ext cx="4114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Determine instantaneous</a:t>
            </a:r>
            <a:r>
              <a:rPr lang="en-CA" sz="1090" smtClean="0">
                <a:solidFill>
                  <a:srgbClr val="FF0000"/>
                </a:solidFill>
                <a:latin typeface="Arial"/>
                <a:cs typeface="Arial"/>
              </a:rPr>
              <a:t> phase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of the</a:t>
            </a:r>
            <a:r>
              <a:rPr lang="en-CA" sz="1090" smtClean="0">
                <a:solidFill>
                  <a:srgbClr val="919191"/>
                </a:solidFill>
                <a:latin typeface="Arial"/>
                <a:cs typeface="Arial"/>
              </a:rPr>
              <a:t> LFP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signal related to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FF"/>
                </a:solidFill>
                <a:latin typeface="Arial"/>
                <a:cs typeface="Arial"/>
              </a:rPr>
              <a:t>spike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timing</a:t>
            </a:r>
          </a:p>
          <a:p>
            <a:pPr>
              <a:lnSpc>
                <a:spcPts val="13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070100" y="1066800"/>
            <a:ext cx="2527300" cy="127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60"/>
              </a:lnSpc>
            </a:pPr>
            <a:r>
              <a:rPr lang="en-CA" sz="740" smtClean="0">
                <a:solidFill>
                  <a:srgbClr val="000000"/>
                </a:solidFill>
                <a:latin typeface="Arial"/>
                <a:cs typeface="Arial"/>
              </a:rPr>
              <a:t>Spikes and LFP</a:t>
            </a:r>
          </a:p>
          <a:p>
            <a:pPr>
              <a:lnSpc>
                <a:spcPts val="860"/>
              </a:lnSpc>
            </a:pPr>
            <a:endParaRPr lang="en-CA" sz="74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82600" y="2768600"/>
            <a:ext cx="4114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Drawback: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Loose precise timing information about spikes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(early average)</a:t>
            </a:r>
          </a:p>
          <a:p>
            <a:pPr>
              <a:lnSpc>
                <a:spcPts val="13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55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13" name="TextBox 2"/>
          <p:cNvSpPr txBox="1"/>
          <p:nvPr/>
        </p:nvSpPr>
        <p:spPr>
          <a:xfrm>
            <a:off x="355600" y="393700"/>
            <a:ext cx="42418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E</a:t>
            </a:r>
            <a:r>
              <a:rPr lang="en-CA" sz="1195" smtClean="0">
                <a:solidFill>
                  <a:srgbClr val="FFFFFF"/>
                </a:solidFill>
                <a:latin typeface="Arial"/>
                <a:cs typeface="Arial"/>
              </a:rPr>
              <a:t>Alternative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82600" y="546100"/>
            <a:ext cx="4114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Determine instantaneous</a:t>
            </a:r>
            <a:r>
              <a:rPr lang="en-CA" sz="1090" smtClean="0">
                <a:solidFill>
                  <a:srgbClr val="FF0000"/>
                </a:solidFill>
                <a:latin typeface="Arial"/>
                <a:cs typeface="Arial"/>
              </a:rPr>
              <a:t> phase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of the</a:t>
            </a:r>
            <a:r>
              <a:rPr lang="en-CA" sz="1090" smtClean="0">
                <a:solidFill>
                  <a:srgbClr val="919191"/>
                </a:solidFill>
                <a:latin typeface="Arial"/>
                <a:cs typeface="Arial"/>
              </a:rPr>
              <a:t> LFP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signal related to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FF"/>
                </a:solidFill>
                <a:latin typeface="Arial"/>
                <a:cs typeface="Arial"/>
              </a:rPr>
              <a:t>spike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timing</a:t>
            </a:r>
          </a:p>
          <a:p>
            <a:pPr>
              <a:lnSpc>
                <a:spcPts val="13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070100" y="1066800"/>
            <a:ext cx="2527300" cy="127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60"/>
              </a:lnSpc>
            </a:pPr>
            <a:r>
              <a:rPr lang="en-CA" sz="740" smtClean="0">
                <a:solidFill>
                  <a:srgbClr val="000000"/>
                </a:solidFill>
                <a:latin typeface="Arial"/>
                <a:cs typeface="Arial"/>
              </a:rPr>
              <a:t>Spikes and LFP</a:t>
            </a:r>
          </a:p>
          <a:p>
            <a:pPr>
              <a:lnSpc>
                <a:spcPts val="860"/>
              </a:lnSpc>
            </a:pPr>
            <a:endParaRPr lang="en-CA" sz="74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60500" y="1981200"/>
            <a:ext cx="3136900" cy="127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60"/>
              </a:lnSpc>
            </a:pPr>
            <a:r>
              <a:rPr lang="en-CA" sz="740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</a:p>
          <a:p>
            <a:pPr>
              <a:lnSpc>
                <a:spcPts val="860"/>
              </a:lnSpc>
            </a:pPr>
            <a:endParaRPr lang="en-CA" sz="74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460500" y="2260600"/>
            <a:ext cx="3136900" cy="127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60"/>
              </a:lnSpc>
            </a:pPr>
            <a:r>
              <a:rPr lang="en-CA" sz="740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</a:p>
          <a:p>
            <a:pPr>
              <a:lnSpc>
                <a:spcPts val="860"/>
              </a:lnSpc>
            </a:pPr>
            <a:endParaRPr lang="en-CA" sz="74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460500" y="2527300"/>
            <a:ext cx="723900" cy="139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00"/>
              </a:lnSpc>
            </a:pPr>
            <a:r>
              <a:rPr lang="en-CA" sz="740" smtClean="0">
                <a:solidFill>
                  <a:srgbClr val="000000"/>
                </a:solidFill>
                <a:latin typeface="Arial"/>
                <a:cs typeface="Arial"/>
              </a:rPr>
              <a:t>0</a:t>
            </a:r>
          </a:p>
          <a:p>
            <a:pPr>
              <a:lnSpc>
                <a:spcPts val="860"/>
              </a:lnSpc>
            </a:pPr>
            <a:endParaRPr lang="en-CA" sz="74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298700" y="2603500"/>
            <a:ext cx="2184400" cy="139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00"/>
              </a:lnSpc>
            </a:pPr>
            <a:r>
              <a:rPr lang="en-CA" sz="740" smtClean="0">
                <a:solidFill>
                  <a:srgbClr val="000000"/>
                </a:solidFill>
                <a:latin typeface="Arial"/>
                <a:cs typeface="Arial"/>
              </a:rPr>
              <a:t>Time</a:t>
            </a:r>
          </a:p>
          <a:p>
            <a:pPr>
              <a:lnSpc>
                <a:spcPts val="600"/>
              </a:lnSpc>
            </a:pPr>
            <a:endParaRPr lang="en-CA" sz="74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82600" y="2768600"/>
            <a:ext cx="4114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Drawback: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Loose precise timing information about spikes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(early average)</a:t>
            </a:r>
          </a:p>
          <a:p>
            <a:pPr>
              <a:lnSpc>
                <a:spcPts val="13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55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Direct Phase Estimation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82600" y="609600"/>
            <a:ext cx="41148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Obtain phases at time instances of discrete occurances (e.g.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spikes)</a:t>
            </a:r>
          </a:p>
          <a:p>
            <a:pPr>
              <a:lnSpc>
                <a:spcPts val="14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82600" y="977900"/>
            <a:ext cx="41148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→ Stroboscopic sampling of the system, a</a:t>
            </a: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 synchrogram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82600" y="3098800"/>
            <a:ext cx="4114800" cy="88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A500"/>
                </a:solidFill>
                <a:latin typeface="Arial"/>
                <a:cs typeface="Arial"/>
              </a:rPr>
              <a:t>Harris et al, 2002</a:t>
            </a:r>
          </a:p>
          <a:p>
            <a:pPr>
              <a:lnSpc>
                <a:spcPts val="690"/>
              </a:lnSpc>
            </a:pPr>
            <a:endParaRPr lang="en-CA" sz="597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56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Phase Locking Statistics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82600" y="673100"/>
            <a:ext cx="41148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95" smtClean="0">
                <a:solidFill>
                  <a:srgbClr val="FFFFFF"/>
                </a:solidFill>
                <a:latin typeface="Arial"/>
                <a:cs typeface="Arial"/>
              </a:rPr>
              <a:t>Given:</a:t>
            </a:r>
          </a:p>
          <a:p>
            <a:pPr>
              <a:lnSpc>
                <a:spcPts val="1380"/>
              </a:lnSpc>
            </a:pPr>
            <a:endParaRPr lang="en-CA" sz="11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82600" y="914400"/>
            <a:ext cx="41148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Extracted phases</a:t>
            </a:r>
            <a:r>
              <a:rPr lang="en-CA" sz="1090" smtClean="0">
                <a:solidFill>
                  <a:srgbClr val="FF0000"/>
                </a:solidFill>
                <a:latin typeface="Arial"/>
                <a:cs typeface="Arial"/>
              </a:rPr>
              <a:t> φ(t</a:t>
            </a:r>
            <a:r>
              <a:rPr lang="en-CA" sz="797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en-CA" sz="1090" smtClean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of LFP at spike times t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, i = 1 . . . N.</a:t>
            </a:r>
          </a:p>
          <a:p>
            <a:pPr>
              <a:lnSpc>
                <a:spcPts val="1265"/>
              </a:lnSpc>
            </a:pPr>
            <a:endParaRPr lang="en-CA" sz="108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82600" y="1422400"/>
            <a:ext cx="41148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95" smtClean="0">
                <a:solidFill>
                  <a:srgbClr val="FFFFFF"/>
                </a:solidFill>
                <a:latin typeface="Arial"/>
                <a:cs typeface="Arial"/>
              </a:rPr>
              <a:t>Approach 1: Period Histogram</a:t>
            </a:r>
          </a:p>
          <a:p>
            <a:pPr>
              <a:lnSpc>
                <a:spcPts val="1380"/>
              </a:lnSpc>
            </a:pPr>
            <a:endParaRPr lang="en-CA" sz="11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82600" y="1701800"/>
            <a:ext cx="41148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Bin phase axis [0; 2π)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57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14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Phase Locking Statistics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82600" y="673100"/>
            <a:ext cx="41148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95" smtClean="0">
                <a:solidFill>
                  <a:srgbClr val="FFFFFF"/>
                </a:solidFill>
                <a:latin typeface="Arial"/>
                <a:cs typeface="Arial"/>
              </a:rPr>
              <a:t>Given:</a:t>
            </a:r>
          </a:p>
          <a:p>
            <a:pPr>
              <a:lnSpc>
                <a:spcPts val="1380"/>
              </a:lnSpc>
            </a:pPr>
            <a:endParaRPr lang="en-CA" sz="11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82600" y="914400"/>
            <a:ext cx="41148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Extracted phases</a:t>
            </a:r>
            <a:r>
              <a:rPr lang="en-CA" sz="1090" smtClean="0">
                <a:solidFill>
                  <a:srgbClr val="FF0000"/>
                </a:solidFill>
                <a:latin typeface="Arial"/>
                <a:cs typeface="Arial"/>
              </a:rPr>
              <a:t> φ(t</a:t>
            </a:r>
            <a:r>
              <a:rPr lang="en-CA" sz="797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en-CA" sz="1090" smtClean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of LFP at spike times t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, i = 1 . . . N.</a:t>
            </a:r>
          </a:p>
          <a:p>
            <a:pPr>
              <a:lnSpc>
                <a:spcPts val="1265"/>
              </a:lnSpc>
            </a:pPr>
            <a:endParaRPr lang="en-CA" sz="108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82600" y="1422400"/>
            <a:ext cx="41148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95" smtClean="0">
                <a:solidFill>
                  <a:srgbClr val="FFFFFF"/>
                </a:solidFill>
                <a:latin typeface="Arial"/>
                <a:cs typeface="Arial"/>
              </a:rPr>
              <a:t>Approach 1: Period Histogram</a:t>
            </a:r>
          </a:p>
          <a:p>
            <a:pPr>
              <a:lnSpc>
                <a:spcPts val="1380"/>
              </a:lnSpc>
            </a:pPr>
            <a:endParaRPr lang="en-CA" sz="11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82600" y="1879600"/>
            <a:ext cx="4114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  <a:tabLst>
                <a:tab pos="1765300" algn="l"/>
              </a:tabLst>
            </a:pPr>
            <a:r>
              <a:rPr lang="en-CA" sz="1195" smtClean="0">
                <a:solidFill>
                  <a:srgbClr val="FFFFFF"/>
                </a:solidFill>
                <a:latin typeface="Arial"/>
                <a:cs typeface="Arial"/>
              </a:rPr>
              <a:t>Approach 2: Circular Statistics</a:t>
            </a:r>
            <a:r>
              <a:rPr lang="en-CA" sz="597" smtClean="0">
                <a:solidFill>
                  <a:srgbClr val="FFFFFF"/>
                </a:solidFill>
                <a:latin typeface="Arial"/>
                <a:cs typeface="Arial"/>
              </a:rPr>
              <a:t> cf., eg.,</a:t>
            </a:r>
            <a:r>
              <a:rPr lang="en-CA" sz="597" smtClean="0">
                <a:solidFill>
                  <a:srgbClr val="00A500"/>
                </a:solidFill>
                <a:latin typeface="Arial"/>
                <a:cs typeface="Arial"/>
              </a:rPr>
              <a:t> Mardia and Jupp, 2000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36" smtClean="0">
                <a:solidFill>
                  <a:srgbClr val="000000"/>
                </a:solidFill>
                <a:latin typeface="Arial"/>
                <a:cs typeface="Arial"/>
              </a:rPr>
              <a:t>	∑</a:t>
            </a:r>
          </a:p>
          <a:p>
            <a:pPr>
              <a:lnSpc>
                <a:spcPts val="12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82600" y="2159000"/>
            <a:ext cx="41148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90"/>
              </a:lnSpc>
              <a:tabLst>
                <a:tab pos="1905000" algn="l"/>
              </a:tabLst>
            </a:pP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Mean phase</a:t>
            </a:r>
            <a:r>
              <a:rPr lang="en-CA" sz="1036" spc="-10" smtClean="0">
                <a:solidFill>
                  <a:srgbClr val="00FF00"/>
                </a:solidFill>
                <a:latin typeface="Arial"/>
                <a:cs typeface="Arial"/>
              </a:rPr>
              <a:t> µ</a:t>
            </a:r>
            <a:r>
              <a:rPr lang="en-CA" sz="757" spc="-10" smtClean="0">
                <a:solidFill>
                  <a:srgbClr val="00FF00"/>
                </a:solidFill>
                <a:latin typeface="Arial"/>
                <a:cs typeface="Arial"/>
              </a:rPr>
              <a:t>0</a:t>
            </a: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: Re</a:t>
            </a:r>
            <a:r>
              <a:rPr lang="en-CA" sz="757" spc="-10" smtClean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lang="en-CA" sz="757" spc="-10" smtClean="0">
                <a:solidFill>
                  <a:srgbClr val="00FF00"/>
                </a:solidFill>
                <a:latin typeface="Arial"/>
                <a:cs typeface="Arial"/>
              </a:rPr>
              <a:t>µ</a:t>
            </a:r>
            <a:r>
              <a:rPr lang="en-CA" sz="567" spc="-10" smtClean="0">
                <a:solidFill>
                  <a:srgbClr val="00FF00"/>
                </a:solidFill>
                <a:latin typeface="Arial"/>
                <a:cs typeface="Arial"/>
              </a:rPr>
              <a:t>0</a:t>
            </a: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  = N</a:t>
            </a:r>
            <a:r>
              <a:rPr lang="en-CA" sz="757" spc="-10" smtClean="0">
                <a:solidFill>
                  <a:srgbClr val="000000"/>
                </a:solidFill>
                <a:latin typeface="Arial"/>
                <a:cs typeface="Arial"/>
              </a:rPr>
              <a:t>−1</a:t>
            </a:r>
            <a:r>
              <a:rPr lang="en-CA" sz="757" smtClean="0">
                <a:solidFill>
                  <a:srgbClr val="000000"/>
                </a:solidFill>
                <a:latin typeface="Arial"/>
                <a:cs typeface="Arial"/>
              </a:rPr>
              <a:t>	i</a:t>
            </a:r>
            <a:r>
              <a:rPr lang="en-CA" sz="1036" smtClean="0">
                <a:solidFill>
                  <a:srgbClr val="000000"/>
                </a:solidFill>
                <a:latin typeface="Arial"/>
                <a:cs typeface="Arial"/>
              </a:rPr>
              <a:t>∑</a:t>
            </a:r>
            <a:r>
              <a:rPr lang="en-CA" sz="757" smtClean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lang="en-CA" sz="757" smtClean="0">
                <a:solidFill>
                  <a:srgbClr val="FF0000"/>
                </a:solidFill>
                <a:latin typeface="Arial"/>
                <a:cs typeface="Arial"/>
              </a:rPr>
              <a:t>φ</a:t>
            </a:r>
            <a:r>
              <a:rPr lang="en-CA" sz="567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en-CA" sz="1036" smtClean="0">
                <a:solidFill>
                  <a:srgbClr val="000000"/>
                </a:solidFill>
                <a:latin typeface="Arial"/>
                <a:cs typeface="Arial"/>
              </a:rPr>
              <a:t>,</a:t>
            </a:r>
          </a:p>
          <a:p>
            <a:pPr>
              <a:lnSpc>
                <a:spcPts val="990"/>
              </a:lnSpc>
            </a:pPr>
            <a:endParaRPr lang="en-CA" sz="99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82600" y="2324100"/>
            <a:ext cx="4114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  <a:tabLst>
                <a:tab pos="2108200" algn="l"/>
              </a:tabLst>
            </a:pPr>
            <a:r>
              <a:rPr lang="en-CA" sz="1036" smtClean="0">
                <a:solidFill>
                  <a:srgbClr val="000000"/>
                </a:solidFill>
                <a:latin typeface="Arial"/>
                <a:cs typeface="Arial"/>
              </a:rPr>
              <a:t>Variance:</a:t>
            </a:r>
            <a:r>
              <a:rPr lang="en-CA" sz="1036" smtClean="0">
                <a:solidFill>
                  <a:srgbClr val="00FF00"/>
                </a:solidFill>
                <a:latin typeface="Arial"/>
                <a:cs typeface="Arial"/>
              </a:rPr>
              <a:t> S</a:t>
            </a:r>
            <a:r>
              <a:rPr lang="en-CA" sz="1036" smtClean="0">
                <a:solidFill>
                  <a:srgbClr val="000000"/>
                </a:solidFill>
                <a:latin typeface="Arial"/>
                <a:cs typeface="Arial"/>
              </a:rPr>
              <a:t> := 1 − R = 1 − N</a:t>
            </a:r>
            <a:r>
              <a:rPr lang="en-CA" sz="757" smtClean="0">
                <a:solidFill>
                  <a:srgbClr val="000000"/>
                </a:solidFill>
                <a:latin typeface="Arial"/>
                <a:cs typeface="Arial"/>
              </a:rPr>
              <a:t>−1</a:t>
            </a:r>
            <a:r>
              <a:rPr lang="en-CA" sz="1036" smtClean="0">
                <a:solidFill>
                  <a:srgbClr val="000000"/>
                </a:solidFill>
                <a:latin typeface="Arial"/>
                <a:cs typeface="Arial"/>
              </a:rPr>
              <a:t>|√</a:t>
            </a:r>
            <a:r>
              <a:rPr lang="en-CA" sz="757" smtClean="0">
                <a:solidFill>
                  <a:srgbClr val="000000"/>
                </a:solidFill>
                <a:latin typeface="Arial"/>
                <a:cs typeface="Arial"/>
              </a:rPr>
              <a:t>	i</a:t>
            </a:r>
            <a:r>
              <a:rPr lang="en-CA" sz="1036" smtClean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lang="en-CA" sz="757" smtClean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lang="en-CA" sz="757" smtClean="0">
                <a:solidFill>
                  <a:srgbClr val="FF0000"/>
                </a:solidFill>
                <a:latin typeface="Arial"/>
                <a:cs typeface="Arial"/>
              </a:rPr>
              <a:t>φ</a:t>
            </a:r>
            <a:r>
              <a:rPr lang="en-CA" sz="567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en-CA" sz="1036" smtClean="0">
                <a:solidFill>
                  <a:srgbClr val="000000"/>
                </a:solidFill>
                <a:latin typeface="Arial"/>
                <a:cs typeface="Arial"/>
              </a:rPr>
              <a:t>|,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36" smtClean="0">
                <a:solidFill>
                  <a:srgbClr val="000000"/>
                </a:solidFill>
                <a:latin typeface="Arial"/>
                <a:cs typeface="Arial"/>
              </a:rPr>
              <a:t>Standard deviation:</a:t>
            </a:r>
            <a:r>
              <a:rPr lang="en-CA" sz="1036" smtClean="0">
                <a:solidFill>
                  <a:srgbClr val="00FF00"/>
                </a:solidFill>
                <a:latin typeface="Arial"/>
                <a:cs typeface="Arial"/>
              </a:rPr>
              <a:t> σ</a:t>
            </a:r>
            <a:r>
              <a:rPr lang="en-CA" sz="1036" smtClean="0">
                <a:solidFill>
                  <a:srgbClr val="000000"/>
                </a:solidFill>
                <a:latin typeface="Arial"/>
                <a:cs typeface="Arial"/>
              </a:rPr>
              <a:t> =</a:t>
            </a: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−2 ln R,</a:t>
            </a:r>
          </a:p>
          <a:p>
            <a:pPr>
              <a:lnSpc>
                <a:spcPts val="11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82600" y="2819400"/>
            <a:ext cx="2882900" cy="139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Null hypothesis of uniform phase distribution:</a:t>
            </a:r>
          </a:p>
          <a:p>
            <a:pPr>
              <a:lnSpc>
                <a:spcPts val="1265"/>
              </a:lnSpc>
            </a:pPr>
            <a:endParaRPr lang="en-CA" sz="1036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82600" y="2971800"/>
            <a:ext cx="2616200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2NR</a:t>
            </a:r>
            <a:r>
              <a:rPr lang="en-CA" sz="757" spc="-10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 is χ</a:t>
            </a:r>
            <a:r>
              <a:rPr lang="en-CA" sz="757" spc="-10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-distr. with 2 deg. of freedom.</a:t>
            </a:r>
          </a:p>
          <a:p>
            <a:pPr>
              <a:lnSpc>
                <a:spcPts val="1265"/>
              </a:lnSpc>
            </a:pPr>
            <a:endParaRPr lang="en-CA" sz="1036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57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21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Phase Locking Statistics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71500" y="546100"/>
            <a:ext cx="4025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80"/>
              </a:lnSpc>
            </a:pPr>
            <a:r>
              <a:rPr lang="en-CA" sz="1195" smtClean="0">
                <a:solidFill>
                  <a:srgbClr val="FFFFFF"/>
                </a:solidFill>
                <a:latin typeface="Arial"/>
                <a:cs typeface="Arial"/>
              </a:rPr>
              <a:t>Mean and variance on the circle</a:t>
            </a:r>
          </a:p>
          <a:p>
            <a:pPr>
              <a:lnSpc>
                <a:spcPts val="1080"/>
              </a:lnSpc>
            </a:pPr>
            <a:endParaRPr lang="en-CA" sz="11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76400" y="901700"/>
            <a:ext cx="2540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35"/>
              </a:lnSpc>
            </a:pPr>
            <a:r>
              <a:rPr lang="en-CA" sz="741" spc="-20" smtClean="0">
                <a:solidFill>
                  <a:srgbClr val="FF0000"/>
                </a:solidFill>
                <a:latin typeface="Arial Unicode MS"/>
                <a:cs typeface="Arial Unicode MS"/>
              </a:rPr>
              <a:t>φ</a:t>
            </a:r>
            <a:r>
              <a:rPr lang="en-CA" sz="494" spc="-20" smtClean="0">
                <a:solidFill>
                  <a:srgbClr val="FF0000"/>
                </a:solidFill>
                <a:latin typeface="Arial Unicode MS"/>
                <a:cs typeface="Arial Unicode MS"/>
              </a:rPr>
              <a:t>5</a:t>
            </a:r>
          </a:p>
          <a:p>
            <a:pPr>
              <a:lnSpc>
                <a:spcPts val="1035"/>
              </a:lnSpc>
            </a:pPr>
            <a:endParaRPr lang="en-CA" sz="494" spc="-20" smtClean="0">
              <a:solidFill>
                <a:srgbClr val="FF0000"/>
              </a:solidFill>
              <a:latin typeface="Arial Unicode MS"/>
              <a:cs typeface="Arial Unicode M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879600" y="876300"/>
            <a:ext cx="2540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75"/>
              </a:lnSpc>
            </a:pPr>
            <a:r>
              <a:rPr lang="en-CA" sz="741" spc="-20" smtClean="0">
                <a:solidFill>
                  <a:srgbClr val="FF0000"/>
                </a:solidFill>
                <a:latin typeface="Arial Unicode MS"/>
                <a:cs typeface="Arial Unicode MS"/>
              </a:rPr>
              <a:t>φ</a:t>
            </a:r>
            <a:r>
              <a:rPr lang="en-CA" sz="494" spc="-20" smtClean="0">
                <a:solidFill>
                  <a:srgbClr val="FF0000"/>
                </a:solidFill>
                <a:latin typeface="Arial Unicode MS"/>
                <a:cs typeface="Arial Unicode MS"/>
              </a:rPr>
              <a:t>4</a:t>
            </a:r>
          </a:p>
          <a:p>
            <a:pPr>
              <a:lnSpc>
                <a:spcPts val="975"/>
              </a:lnSpc>
            </a:pPr>
            <a:endParaRPr lang="en-CA" sz="494" spc="-20" smtClean="0">
              <a:solidFill>
                <a:srgbClr val="FF0000"/>
              </a:solidFill>
              <a:latin typeface="Arial Unicode MS"/>
              <a:cs typeface="Arial Unicode M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019300" y="927100"/>
            <a:ext cx="2413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75"/>
              </a:lnSpc>
            </a:pPr>
            <a:r>
              <a:rPr lang="en-CA" sz="741" spc="-20" smtClean="0">
                <a:solidFill>
                  <a:srgbClr val="FF0000"/>
                </a:solidFill>
                <a:latin typeface="Arial Unicode MS"/>
                <a:cs typeface="Arial Unicode MS"/>
              </a:rPr>
              <a:t>φ</a:t>
            </a:r>
            <a:r>
              <a:rPr lang="en-CA" sz="494" spc="-20" smtClean="0">
                <a:solidFill>
                  <a:srgbClr val="FF0000"/>
                </a:solidFill>
                <a:latin typeface="Arial Unicode MS"/>
                <a:cs typeface="Arial Unicode MS"/>
              </a:rPr>
              <a:t>3</a:t>
            </a:r>
          </a:p>
          <a:p>
            <a:pPr>
              <a:lnSpc>
                <a:spcPts val="975"/>
              </a:lnSpc>
            </a:pPr>
            <a:endParaRPr lang="en-CA" sz="494" spc="-20" smtClean="0">
              <a:solidFill>
                <a:srgbClr val="FF0000"/>
              </a:solidFill>
              <a:latin typeface="Arial Unicode MS"/>
              <a:cs typeface="Arial Unicode M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235200" y="1092200"/>
            <a:ext cx="23622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75"/>
              </a:lnSpc>
            </a:pPr>
            <a:r>
              <a:rPr lang="en-CA" sz="741" spc="-10" smtClean="0">
                <a:solidFill>
                  <a:srgbClr val="FF0000"/>
                </a:solidFill>
                <a:latin typeface="Arial Unicode MS"/>
                <a:cs typeface="Arial Unicode MS"/>
              </a:rPr>
              <a:t>φ</a:t>
            </a:r>
          </a:p>
          <a:p>
            <a:pPr>
              <a:lnSpc>
                <a:spcPts val="975"/>
              </a:lnSpc>
            </a:pPr>
            <a:endParaRPr lang="en-CA" sz="87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286000" y="1181100"/>
            <a:ext cx="6985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CA" sz="581" smtClean="0">
                <a:solidFill>
                  <a:srgbClr val="FF0000"/>
                </a:solidFill>
                <a:latin typeface="Arial Unicode MS"/>
                <a:cs typeface="Arial Unicode MS"/>
              </a:rPr>
              <a:t>2</a:t>
            </a:r>
          </a:p>
          <a:p>
            <a:pPr>
              <a:lnSpc>
                <a:spcPts val="540"/>
              </a:lnSpc>
            </a:pPr>
            <a:endParaRPr lang="en-CA" sz="581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324100" y="1320800"/>
            <a:ext cx="6604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CA" sz="811" spc="-30" smtClean="0">
                <a:solidFill>
                  <a:srgbClr val="FF0000"/>
                </a:solidFill>
                <a:latin typeface="Arial Unicode MS"/>
                <a:cs typeface="Arial Unicode MS"/>
              </a:rPr>
              <a:t>φ</a:t>
            </a:r>
            <a:r>
              <a:rPr lang="en-CA" sz="541" spc="-30" smtClean="0">
                <a:solidFill>
                  <a:srgbClr val="FF0000"/>
                </a:solidFill>
                <a:latin typeface="Arial Unicode MS"/>
                <a:cs typeface="Arial Unicode MS"/>
              </a:rPr>
              <a:t>1</a:t>
            </a:r>
          </a:p>
          <a:p>
            <a:pPr>
              <a:lnSpc>
                <a:spcPts val="975"/>
              </a:lnSpc>
            </a:pPr>
            <a:endParaRPr lang="en-CA" sz="872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086100" y="1206500"/>
            <a:ext cx="13970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00"/>
              </a:lnSpc>
            </a:pPr>
            <a:r>
              <a:rPr lang="en-CA" sz="821" b="1" smtClean="0">
                <a:solidFill>
                  <a:srgbClr val="00FF00"/>
                </a:solidFill>
                <a:latin typeface="Arial Bold"/>
                <a:cs typeface="Arial Bold"/>
              </a:rPr>
              <a:t>R</a:t>
            </a:r>
          </a:p>
          <a:p>
            <a:pPr>
              <a:lnSpc>
                <a:spcPts val="820"/>
              </a:lnSpc>
            </a:pPr>
            <a:endParaRPr lang="en-CA" sz="872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124200" y="1524000"/>
            <a:ext cx="13589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CA" sz="811" smtClean="0">
                <a:solidFill>
                  <a:srgbClr val="00FF00"/>
                </a:solidFill>
                <a:latin typeface="Arial Unicode MS"/>
                <a:cs typeface="Arial Unicode MS"/>
              </a:rPr>
              <a:t>µ</a:t>
            </a:r>
          </a:p>
          <a:p>
            <a:pPr>
              <a:lnSpc>
                <a:spcPts val="975"/>
              </a:lnSpc>
            </a:pPr>
            <a:endParaRPr lang="en-CA" sz="872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200400" y="1612900"/>
            <a:ext cx="1397000" cy="76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"/>
              </a:lnSpc>
            </a:pPr>
            <a:r>
              <a:rPr lang="en-CA" sz="446" b="1" smtClean="0">
                <a:solidFill>
                  <a:srgbClr val="00FF00"/>
                </a:solidFill>
                <a:latin typeface="Arial Bold"/>
                <a:cs typeface="Arial Bold"/>
              </a:rPr>
              <a:t>0</a:t>
            </a:r>
          </a:p>
          <a:p>
            <a:pPr>
              <a:lnSpc>
                <a:spcPts val="380"/>
              </a:lnSpc>
            </a:pPr>
            <a:endParaRPr lang="en-CA" sz="436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247900" y="2032000"/>
            <a:ext cx="23495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36" smtClean="0">
                <a:solidFill>
                  <a:srgbClr val="000000"/>
                </a:solidFill>
                <a:latin typeface="Arial"/>
                <a:cs typeface="Arial"/>
              </a:rPr>
              <a:t>∑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82600" y="2159000"/>
            <a:ext cx="41148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90"/>
              </a:lnSpc>
              <a:tabLst>
                <a:tab pos="1905000" algn="l"/>
              </a:tabLst>
            </a:pP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Mean phase</a:t>
            </a:r>
            <a:r>
              <a:rPr lang="en-CA" sz="1036" spc="-10" smtClean="0">
                <a:solidFill>
                  <a:srgbClr val="00FF00"/>
                </a:solidFill>
                <a:latin typeface="Arial"/>
                <a:cs typeface="Arial"/>
              </a:rPr>
              <a:t> µ</a:t>
            </a:r>
            <a:r>
              <a:rPr lang="en-CA" sz="757" spc="-10" smtClean="0">
                <a:solidFill>
                  <a:srgbClr val="00FF00"/>
                </a:solidFill>
                <a:latin typeface="Arial"/>
                <a:cs typeface="Arial"/>
              </a:rPr>
              <a:t>0</a:t>
            </a: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: Re</a:t>
            </a:r>
            <a:r>
              <a:rPr lang="en-CA" sz="757" spc="-10" smtClean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lang="en-CA" sz="757" spc="-10" smtClean="0">
                <a:solidFill>
                  <a:srgbClr val="00FF00"/>
                </a:solidFill>
                <a:latin typeface="Arial"/>
                <a:cs typeface="Arial"/>
              </a:rPr>
              <a:t>µ</a:t>
            </a:r>
            <a:r>
              <a:rPr lang="en-CA" sz="567" spc="-10" smtClean="0">
                <a:solidFill>
                  <a:srgbClr val="00FF00"/>
                </a:solidFill>
                <a:latin typeface="Arial"/>
                <a:cs typeface="Arial"/>
              </a:rPr>
              <a:t>0</a:t>
            </a: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  = N</a:t>
            </a:r>
            <a:r>
              <a:rPr lang="en-CA" sz="757" spc="-10" smtClean="0">
                <a:solidFill>
                  <a:srgbClr val="000000"/>
                </a:solidFill>
                <a:latin typeface="Arial"/>
                <a:cs typeface="Arial"/>
              </a:rPr>
              <a:t>−1</a:t>
            </a:r>
            <a:r>
              <a:rPr lang="en-CA" sz="757" smtClean="0">
                <a:solidFill>
                  <a:srgbClr val="000000"/>
                </a:solidFill>
                <a:latin typeface="Arial"/>
                <a:cs typeface="Arial"/>
              </a:rPr>
              <a:t>	i</a:t>
            </a:r>
            <a:r>
              <a:rPr lang="en-CA" sz="1036" smtClean="0">
                <a:solidFill>
                  <a:srgbClr val="000000"/>
                </a:solidFill>
                <a:latin typeface="Arial"/>
                <a:cs typeface="Arial"/>
              </a:rPr>
              <a:t>∑</a:t>
            </a:r>
            <a:r>
              <a:rPr lang="en-CA" sz="757" smtClean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lang="en-CA" sz="757" smtClean="0">
                <a:solidFill>
                  <a:srgbClr val="FF0000"/>
                </a:solidFill>
                <a:latin typeface="Arial"/>
                <a:cs typeface="Arial"/>
              </a:rPr>
              <a:t>φ</a:t>
            </a:r>
            <a:r>
              <a:rPr lang="en-CA" sz="567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en-CA" sz="1036" smtClean="0">
                <a:solidFill>
                  <a:srgbClr val="000000"/>
                </a:solidFill>
                <a:latin typeface="Arial"/>
                <a:cs typeface="Arial"/>
              </a:rPr>
              <a:t>,</a:t>
            </a:r>
          </a:p>
          <a:p>
            <a:pPr>
              <a:lnSpc>
                <a:spcPts val="990"/>
              </a:lnSpc>
            </a:pPr>
            <a:endParaRPr lang="en-CA" sz="992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482600" y="2324100"/>
            <a:ext cx="4114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  <a:tabLst>
                <a:tab pos="2108200" algn="l"/>
              </a:tabLst>
            </a:pPr>
            <a:r>
              <a:rPr lang="en-CA" sz="1036" smtClean="0">
                <a:solidFill>
                  <a:srgbClr val="000000"/>
                </a:solidFill>
                <a:latin typeface="Arial"/>
                <a:cs typeface="Arial"/>
              </a:rPr>
              <a:t>Variance:</a:t>
            </a:r>
            <a:r>
              <a:rPr lang="en-CA" sz="1036" smtClean="0">
                <a:solidFill>
                  <a:srgbClr val="00FF00"/>
                </a:solidFill>
                <a:latin typeface="Arial"/>
                <a:cs typeface="Arial"/>
              </a:rPr>
              <a:t> S</a:t>
            </a:r>
            <a:r>
              <a:rPr lang="en-CA" sz="1036" smtClean="0">
                <a:solidFill>
                  <a:srgbClr val="000000"/>
                </a:solidFill>
                <a:latin typeface="Arial"/>
                <a:cs typeface="Arial"/>
              </a:rPr>
              <a:t> := 1 − R = 1 − N</a:t>
            </a:r>
            <a:r>
              <a:rPr lang="en-CA" sz="757" smtClean="0">
                <a:solidFill>
                  <a:srgbClr val="000000"/>
                </a:solidFill>
                <a:latin typeface="Arial"/>
                <a:cs typeface="Arial"/>
              </a:rPr>
              <a:t>−1</a:t>
            </a:r>
            <a:r>
              <a:rPr lang="en-CA" sz="1036" smtClean="0">
                <a:solidFill>
                  <a:srgbClr val="000000"/>
                </a:solidFill>
                <a:latin typeface="Arial"/>
                <a:cs typeface="Arial"/>
              </a:rPr>
              <a:t>|√</a:t>
            </a:r>
            <a:r>
              <a:rPr lang="en-CA" sz="757" smtClean="0">
                <a:solidFill>
                  <a:srgbClr val="000000"/>
                </a:solidFill>
                <a:latin typeface="Arial"/>
                <a:cs typeface="Arial"/>
              </a:rPr>
              <a:t>	i</a:t>
            </a:r>
            <a:r>
              <a:rPr lang="en-CA" sz="1036" smtClean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lang="en-CA" sz="757" smtClean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lang="en-CA" sz="757" smtClean="0">
                <a:solidFill>
                  <a:srgbClr val="FF0000"/>
                </a:solidFill>
                <a:latin typeface="Arial"/>
                <a:cs typeface="Arial"/>
              </a:rPr>
              <a:t>φ</a:t>
            </a:r>
            <a:r>
              <a:rPr lang="en-CA" sz="567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en-CA" sz="1036" smtClean="0">
                <a:solidFill>
                  <a:srgbClr val="000000"/>
                </a:solidFill>
                <a:latin typeface="Arial"/>
                <a:cs typeface="Arial"/>
              </a:rPr>
              <a:t>|,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36" smtClean="0">
                <a:solidFill>
                  <a:srgbClr val="000000"/>
                </a:solidFill>
                <a:latin typeface="Arial"/>
                <a:cs typeface="Arial"/>
              </a:rPr>
              <a:t>Standard deviation:</a:t>
            </a:r>
            <a:r>
              <a:rPr lang="en-CA" sz="1036" smtClean="0">
                <a:solidFill>
                  <a:srgbClr val="00FF00"/>
                </a:solidFill>
                <a:latin typeface="Arial"/>
                <a:cs typeface="Arial"/>
              </a:rPr>
              <a:t> σ</a:t>
            </a:r>
            <a:r>
              <a:rPr lang="en-CA" sz="1036" smtClean="0">
                <a:solidFill>
                  <a:srgbClr val="000000"/>
                </a:solidFill>
                <a:latin typeface="Arial"/>
                <a:cs typeface="Arial"/>
              </a:rPr>
              <a:t> =</a:t>
            </a: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−2 ln R,</a:t>
            </a:r>
          </a:p>
          <a:p>
            <a:pPr>
              <a:lnSpc>
                <a:spcPts val="11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482600" y="2819400"/>
            <a:ext cx="2882900" cy="139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Null hypothesis of uniform phase distribution:</a:t>
            </a:r>
          </a:p>
          <a:p>
            <a:pPr>
              <a:lnSpc>
                <a:spcPts val="1265"/>
              </a:lnSpc>
            </a:pPr>
            <a:endParaRPr lang="en-CA" sz="1036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482600" y="2971800"/>
            <a:ext cx="2616200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2NR</a:t>
            </a:r>
            <a:r>
              <a:rPr lang="en-CA" sz="757" spc="-10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 is χ</a:t>
            </a:r>
            <a:r>
              <a:rPr lang="en-CA" sz="757" spc="-10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-distr. with 2 deg. of freedom.</a:t>
            </a:r>
          </a:p>
          <a:p>
            <a:pPr>
              <a:lnSpc>
                <a:spcPts val="1265"/>
              </a:lnSpc>
            </a:pPr>
            <a:endParaRPr lang="en-CA" sz="1036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57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Membrane Currents Caused by Neuronal Activities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82600" y="838200"/>
            <a:ext cx="1612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95" smtClean="0">
                <a:solidFill>
                  <a:srgbClr val="FFFFFF"/>
                </a:solidFill>
                <a:latin typeface="Arial"/>
                <a:cs typeface="Arial"/>
              </a:rPr>
              <a:t>Cancellation of currents</a:t>
            </a:r>
          </a:p>
          <a:p>
            <a:pPr>
              <a:lnSpc>
                <a:spcPts val="1380"/>
              </a:lnSpc>
            </a:pPr>
            <a:endParaRPr lang="en-CA" sz="11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82600" y="2628900"/>
            <a:ext cx="1612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CA" sz="597" smtClean="0">
                <a:solidFill>
                  <a:srgbClr val="00A500"/>
                </a:solidFill>
                <a:latin typeface="Arial"/>
                <a:cs typeface="Arial"/>
              </a:rPr>
              <a:t>Mitzdorf, 1985</a:t>
            </a:r>
          </a:p>
          <a:p>
            <a:pPr>
              <a:lnSpc>
                <a:spcPts val="690"/>
              </a:lnSpc>
            </a:pPr>
            <a:endParaRPr lang="en-CA" sz="597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146300" y="736600"/>
            <a:ext cx="2336800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  <a:tabLst>
                <a:tab pos="495300" algn="l"/>
              </a:tabLst>
            </a:pPr>
            <a:r>
              <a:rPr lang="en-CA" sz="1014" spc="-10" smtClean="0">
                <a:solidFill>
                  <a:srgbClr val="000000"/>
                </a:solidFill>
                <a:latin typeface="Arial"/>
                <a:cs typeface="Arial"/>
              </a:rPr>
              <a:t>V</a:t>
            </a:r>
            <a:r>
              <a:rPr lang="en-CA" sz="1014" smtClean="0">
                <a:solidFill>
                  <a:srgbClr val="000000"/>
                </a:solidFill>
                <a:latin typeface="Arial"/>
                <a:cs typeface="Arial"/>
              </a:rPr>
              <a:t>	∂V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47700" y="2717800"/>
            <a:ext cx="3213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30"/>
              </a:lnSpc>
            </a:pPr>
            <a:r>
              <a:rPr lang="en-CA" sz="1014" spc="-10" smtClean="0">
                <a:solidFill>
                  <a:srgbClr val="E42D24"/>
                </a:solidFill>
                <a:latin typeface="Arial"/>
                <a:cs typeface="Arial"/>
              </a:rPr>
              <a:t>macroscopic transmembrane current in the brain.</a:t>
            </a:r>
          </a:p>
          <a:p>
            <a:pPr>
              <a:lnSpc>
                <a:spcPts val="1230"/>
              </a:lnSpc>
            </a:pPr>
            <a:endParaRPr lang="en-CA" sz="1014" spc="-10" smtClean="0">
              <a:solidFill>
                <a:srgbClr val="E42D24"/>
              </a:solidFill>
              <a:latin typeface="Arial"/>
              <a:cs typeface="Arial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938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41800" y="3251200"/>
            <a:ext cx="3302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6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21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Phase Locking Statistics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82600" y="673100"/>
            <a:ext cx="41148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95" smtClean="0">
                <a:solidFill>
                  <a:srgbClr val="FFFFFF"/>
                </a:solidFill>
                <a:latin typeface="Arial"/>
                <a:cs typeface="Arial"/>
              </a:rPr>
              <a:t>Given:</a:t>
            </a:r>
          </a:p>
          <a:p>
            <a:pPr>
              <a:lnSpc>
                <a:spcPts val="1380"/>
              </a:lnSpc>
            </a:pPr>
            <a:endParaRPr lang="en-CA" sz="11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82600" y="825500"/>
            <a:ext cx="4114800" cy="520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660400" algn="l"/>
              </a:tabLst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Extracted phases</a:t>
            </a:r>
            <a:r>
              <a:rPr lang="en-CA" sz="1090" smtClean="0">
                <a:solidFill>
                  <a:srgbClr val="FF0000"/>
                </a:solidFill>
                <a:latin typeface="Arial"/>
                <a:cs typeface="Arial"/>
              </a:rPr>
              <a:t> φ(t</a:t>
            </a:r>
            <a:r>
              <a:rPr lang="en-CA" sz="797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en-CA" sz="1090" smtClean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of LFP at spike times t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, i = 1 . . . N.</a:t>
            </a:r>
            <a:r>
              <a:rPr lang="en-CA" sz="11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195" smtClean="0">
                <a:solidFill>
                  <a:srgbClr val="000000"/>
                </a:solidFill>
                <a:latin typeface="Times New Roman"/>
              </a:rPr>
            </a:br>
            <a:r>
              <a:rPr lang="en-CA" sz="1195" smtClean="0">
                <a:solidFill>
                  <a:srgbClr val="FFFFFF"/>
                </a:solidFill>
                <a:latin typeface="Arial"/>
                <a:cs typeface="Arial"/>
              </a:rPr>
              <a:t>	Distribution of R</a:t>
            </a:r>
          </a:p>
          <a:p>
            <a:pPr>
              <a:lnSpc>
                <a:spcPts val="2100"/>
              </a:lnSpc>
            </a:pPr>
            <a:endParaRPr lang="en-CA" sz="11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82600" y="1422400"/>
            <a:ext cx="41148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95" smtClean="0">
                <a:solidFill>
                  <a:srgbClr val="FFFFFF"/>
                </a:solidFill>
                <a:latin typeface="Arial"/>
                <a:cs typeface="Arial"/>
              </a:rPr>
              <a:t>Approach</a:t>
            </a:r>
          </a:p>
          <a:p>
            <a:pPr>
              <a:lnSpc>
                <a:spcPts val="1380"/>
              </a:lnSpc>
            </a:pPr>
            <a:endParaRPr lang="en-CA" sz="11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549400" y="1612900"/>
            <a:ext cx="3048000" cy="114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75"/>
              </a:lnSpc>
            </a:pPr>
            <a:r>
              <a:rPr lang="en-CA" sz="680" smtClean="0">
                <a:solidFill>
                  <a:srgbClr val="000000"/>
                </a:solidFill>
                <a:latin typeface="Arial"/>
                <a:cs typeface="Arial"/>
              </a:rPr>
              <a:t>0.5</a:t>
            </a:r>
          </a:p>
          <a:p>
            <a:pPr>
              <a:lnSpc>
                <a:spcPts val="675"/>
              </a:lnSpc>
            </a:pPr>
            <a:endParaRPr lang="en-CA" sz="68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82600" y="1866900"/>
            <a:ext cx="9652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95" smtClean="0">
                <a:solidFill>
                  <a:srgbClr val="FFFFFF"/>
                </a:solidFill>
                <a:latin typeface="Arial"/>
                <a:cs typeface="Arial"/>
              </a:rPr>
              <a:t>Approac</a:t>
            </a:r>
          </a:p>
          <a:p>
            <a:pPr>
              <a:lnSpc>
                <a:spcPts val="1380"/>
              </a:lnSpc>
            </a:pPr>
            <a:endParaRPr lang="en-CA" sz="1195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82600" y="2133600"/>
            <a:ext cx="965200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Mean pha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82600" y="2298700"/>
            <a:ext cx="965200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Variance: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82600" y="2476500"/>
            <a:ext cx="965200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Standard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82600" y="2806700"/>
            <a:ext cx="9652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Null hypot</a:t>
            </a:r>
            <a:r>
              <a:rPr lang="en-CA" sz="105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58" smtClean="0">
                <a:solidFill>
                  <a:srgbClr val="000000"/>
                </a:solidFill>
                <a:latin typeface="Times New Roman"/>
              </a:rPr>
            </a:b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2NR</a:t>
            </a:r>
            <a:r>
              <a:rPr lang="en-CA" sz="757" spc="-10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 is χ</a:t>
            </a:r>
            <a:r>
              <a:rPr lang="en-CA" sz="757" spc="-10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</a:p>
          <a:p>
            <a:pPr>
              <a:lnSpc>
                <a:spcPts val="1350"/>
              </a:lnSpc>
            </a:pPr>
            <a:endParaRPr lang="en-CA" sz="1058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549400" y="1841500"/>
            <a:ext cx="2933700" cy="127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00"/>
              </a:lnSpc>
            </a:pPr>
            <a:r>
              <a:rPr lang="en-CA" sz="680" smtClean="0">
                <a:solidFill>
                  <a:srgbClr val="000000"/>
                </a:solidFill>
                <a:latin typeface="Arial"/>
                <a:cs typeface="Arial"/>
              </a:rPr>
              <a:t>0.4</a:t>
            </a:r>
          </a:p>
          <a:p>
            <a:pPr>
              <a:lnSpc>
                <a:spcPts val="805"/>
              </a:lnSpc>
            </a:pPr>
            <a:endParaRPr lang="en-CA" sz="68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549400" y="2082800"/>
            <a:ext cx="2933700" cy="127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00"/>
              </a:lnSpc>
            </a:pPr>
            <a:r>
              <a:rPr lang="en-CA" sz="680" smtClean="0">
                <a:solidFill>
                  <a:srgbClr val="000000"/>
                </a:solidFill>
                <a:latin typeface="Arial"/>
                <a:cs typeface="Arial"/>
              </a:rPr>
              <a:t>0.3</a:t>
            </a:r>
          </a:p>
          <a:p>
            <a:pPr>
              <a:lnSpc>
                <a:spcPts val="805"/>
              </a:lnSpc>
            </a:pPr>
            <a:endParaRPr lang="en-CA" sz="68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549400" y="2336800"/>
            <a:ext cx="2933700" cy="127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00"/>
              </a:lnSpc>
            </a:pPr>
            <a:r>
              <a:rPr lang="en-CA" sz="680" smtClean="0">
                <a:solidFill>
                  <a:srgbClr val="000000"/>
                </a:solidFill>
                <a:latin typeface="Arial"/>
                <a:cs typeface="Arial"/>
              </a:rPr>
              <a:t>0.2</a:t>
            </a:r>
          </a:p>
          <a:p>
            <a:pPr>
              <a:lnSpc>
                <a:spcPts val="805"/>
              </a:lnSpc>
            </a:pPr>
            <a:endParaRPr lang="en-CA" sz="68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549400" y="2578100"/>
            <a:ext cx="2933700" cy="127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00"/>
              </a:lnSpc>
            </a:pPr>
            <a:r>
              <a:rPr lang="en-CA" sz="680" smtClean="0">
                <a:solidFill>
                  <a:srgbClr val="000000"/>
                </a:solidFill>
                <a:latin typeface="Arial"/>
                <a:cs typeface="Arial"/>
              </a:rPr>
              <a:t>0.1</a:t>
            </a:r>
          </a:p>
          <a:p>
            <a:pPr>
              <a:lnSpc>
                <a:spcPts val="805"/>
              </a:lnSpc>
            </a:pPr>
            <a:endParaRPr lang="en-CA" sz="68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625600" y="2819400"/>
            <a:ext cx="2857500" cy="127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00"/>
              </a:lnSpc>
            </a:pPr>
            <a:r>
              <a:rPr lang="en-CA" sz="680" smtClean="0">
                <a:solidFill>
                  <a:srgbClr val="000000"/>
                </a:solidFill>
                <a:latin typeface="Arial"/>
                <a:cs typeface="Arial"/>
              </a:rPr>
              <a:t>0</a:t>
            </a:r>
          </a:p>
          <a:p>
            <a:pPr>
              <a:lnSpc>
                <a:spcPts val="805"/>
              </a:lnSpc>
            </a:pPr>
            <a:endParaRPr lang="en-CA" sz="68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663700" y="2895600"/>
            <a:ext cx="2819400" cy="127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00"/>
              </a:lnSpc>
              <a:tabLst>
                <a:tab pos="317500" algn="l"/>
                <a:tab pos="635000" algn="l"/>
                <a:tab pos="952500" algn="l"/>
                <a:tab pos="1270000" algn="l"/>
                <a:tab pos="1562100" algn="l"/>
              </a:tabLst>
            </a:pPr>
            <a:r>
              <a:rPr lang="en-CA" sz="680" smtClean="0">
                <a:solidFill>
                  <a:srgbClr val="000000"/>
                </a:solidFill>
                <a:latin typeface="Arial"/>
                <a:cs typeface="Arial"/>
              </a:rPr>
              <a:t>0	2	4	6	8	10</a:t>
            </a:r>
          </a:p>
          <a:p>
            <a:pPr>
              <a:lnSpc>
                <a:spcPts val="630"/>
              </a:lnSpc>
            </a:pPr>
            <a:endParaRPr lang="en-CA" sz="680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2374900" y="2997200"/>
            <a:ext cx="21082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00"/>
              </a:lnSpc>
            </a:pPr>
            <a:r>
              <a:rPr lang="en-CA" sz="680" smtClean="0">
                <a:solidFill>
                  <a:srgbClr val="000000"/>
                </a:solidFill>
                <a:latin typeface="Arial"/>
                <a:cs typeface="Arial"/>
              </a:rPr>
              <a:t>2NR</a:t>
            </a:r>
            <a:r>
              <a:rPr lang="en-CA" sz="538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</a:p>
          <a:p>
            <a:pPr>
              <a:lnSpc>
                <a:spcPts val="640"/>
              </a:lnSpc>
            </a:pPr>
            <a:endParaRPr lang="en-CA" sz="680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57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14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Phase Locking Statistics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82600" y="673100"/>
            <a:ext cx="41148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95" smtClean="0">
                <a:solidFill>
                  <a:srgbClr val="FFFFFF"/>
                </a:solidFill>
                <a:latin typeface="Arial"/>
                <a:cs typeface="Arial"/>
              </a:rPr>
              <a:t>Given:</a:t>
            </a:r>
          </a:p>
          <a:p>
            <a:pPr>
              <a:lnSpc>
                <a:spcPts val="1380"/>
              </a:lnSpc>
            </a:pPr>
            <a:endParaRPr lang="en-CA" sz="11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82600" y="914400"/>
            <a:ext cx="41148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Extracted phases</a:t>
            </a:r>
            <a:r>
              <a:rPr lang="en-CA" sz="1090" smtClean="0">
                <a:solidFill>
                  <a:srgbClr val="FF0000"/>
                </a:solidFill>
                <a:latin typeface="Arial"/>
                <a:cs typeface="Arial"/>
              </a:rPr>
              <a:t> φ(t</a:t>
            </a:r>
            <a:r>
              <a:rPr lang="en-CA" sz="797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en-CA" sz="1090" smtClean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of LFP at spike times t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, i = 1 . . . N.</a:t>
            </a:r>
          </a:p>
          <a:p>
            <a:pPr>
              <a:lnSpc>
                <a:spcPts val="1265"/>
              </a:lnSpc>
            </a:pPr>
            <a:endParaRPr lang="en-CA" sz="108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82600" y="1422400"/>
            <a:ext cx="41148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95" smtClean="0">
                <a:solidFill>
                  <a:srgbClr val="FFFFFF"/>
                </a:solidFill>
                <a:latin typeface="Arial"/>
                <a:cs typeface="Arial"/>
              </a:rPr>
              <a:t>Approach 1: Period Histogram</a:t>
            </a:r>
          </a:p>
          <a:p>
            <a:pPr>
              <a:lnSpc>
                <a:spcPts val="1380"/>
              </a:lnSpc>
            </a:pPr>
            <a:endParaRPr lang="en-CA" sz="11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82600" y="1879600"/>
            <a:ext cx="4114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  <a:tabLst>
                <a:tab pos="1765300" algn="l"/>
              </a:tabLst>
            </a:pPr>
            <a:r>
              <a:rPr lang="en-CA" sz="1195" smtClean="0">
                <a:solidFill>
                  <a:srgbClr val="FFFFFF"/>
                </a:solidFill>
                <a:latin typeface="Arial"/>
                <a:cs typeface="Arial"/>
              </a:rPr>
              <a:t>Approach 2: Circular Statistics</a:t>
            </a:r>
            <a:r>
              <a:rPr lang="en-CA" sz="597" smtClean="0">
                <a:solidFill>
                  <a:srgbClr val="FFFFFF"/>
                </a:solidFill>
                <a:latin typeface="Arial"/>
                <a:cs typeface="Arial"/>
              </a:rPr>
              <a:t> cf., eg.,</a:t>
            </a:r>
            <a:r>
              <a:rPr lang="en-CA" sz="597" smtClean="0">
                <a:solidFill>
                  <a:srgbClr val="00A500"/>
                </a:solidFill>
                <a:latin typeface="Arial"/>
                <a:cs typeface="Arial"/>
              </a:rPr>
              <a:t> Mardia and Jupp, 2000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36" smtClean="0">
                <a:solidFill>
                  <a:srgbClr val="000000"/>
                </a:solidFill>
                <a:latin typeface="Arial"/>
                <a:cs typeface="Arial"/>
              </a:rPr>
              <a:t>	∑</a:t>
            </a:r>
          </a:p>
          <a:p>
            <a:pPr>
              <a:lnSpc>
                <a:spcPts val="12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82600" y="2159000"/>
            <a:ext cx="41148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90"/>
              </a:lnSpc>
              <a:tabLst>
                <a:tab pos="1905000" algn="l"/>
              </a:tabLst>
            </a:pP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Mean phase</a:t>
            </a:r>
            <a:r>
              <a:rPr lang="en-CA" sz="1036" spc="-10" smtClean="0">
                <a:solidFill>
                  <a:srgbClr val="00FF00"/>
                </a:solidFill>
                <a:latin typeface="Arial"/>
                <a:cs typeface="Arial"/>
              </a:rPr>
              <a:t> µ</a:t>
            </a:r>
            <a:r>
              <a:rPr lang="en-CA" sz="757" spc="-10" smtClean="0">
                <a:solidFill>
                  <a:srgbClr val="00FF00"/>
                </a:solidFill>
                <a:latin typeface="Arial"/>
                <a:cs typeface="Arial"/>
              </a:rPr>
              <a:t>0</a:t>
            </a: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: Re</a:t>
            </a:r>
            <a:r>
              <a:rPr lang="en-CA" sz="757" spc="-10" smtClean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lang="en-CA" sz="757" spc="-10" smtClean="0">
                <a:solidFill>
                  <a:srgbClr val="00FF00"/>
                </a:solidFill>
                <a:latin typeface="Arial"/>
                <a:cs typeface="Arial"/>
              </a:rPr>
              <a:t>µ</a:t>
            </a:r>
            <a:r>
              <a:rPr lang="en-CA" sz="567" spc="-10" smtClean="0">
                <a:solidFill>
                  <a:srgbClr val="00FF00"/>
                </a:solidFill>
                <a:latin typeface="Arial"/>
                <a:cs typeface="Arial"/>
              </a:rPr>
              <a:t>0</a:t>
            </a: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  = N</a:t>
            </a:r>
            <a:r>
              <a:rPr lang="en-CA" sz="757" spc="-10" smtClean="0">
                <a:solidFill>
                  <a:srgbClr val="000000"/>
                </a:solidFill>
                <a:latin typeface="Arial"/>
                <a:cs typeface="Arial"/>
              </a:rPr>
              <a:t>−1</a:t>
            </a:r>
            <a:r>
              <a:rPr lang="en-CA" sz="757" smtClean="0">
                <a:solidFill>
                  <a:srgbClr val="000000"/>
                </a:solidFill>
                <a:latin typeface="Arial"/>
                <a:cs typeface="Arial"/>
              </a:rPr>
              <a:t>	i</a:t>
            </a:r>
            <a:r>
              <a:rPr lang="en-CA" sz="1036" smtClean="0">
                <a:solidFill>
                  <a:srgbClr val="000000"/>
                </a:solidFill>
                <a:latin typeface="Arial"/>
                <a:cs typeface="Arial"/>
              </a:rPr>
              <a:t>∑</a:t>
            </a:r>
            <a:r>
              <a:rPr lang="en-CA" sz="757" smtClean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lang="en-CA" sz="757" smtClean="0">
                <a:solidFill>
                  <a:srgbClr val="FF0000"/>
                </a:solidFill>
                <a:latin typeface="Arial"/>
                <a:cs typeface="Arial"/>
              </a:rPr>
              <a:t>φ</a:t>
            </a:r>
            <a:r>
              <a:rPr lang="en-CA" sz="567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en-CA" sz="1036" smtClean="0">
                <a:solidFill>
                  <a:srgbClr val="000000"/>
                </a:solidFill>
                <a:latin typeface="Arial"/>
                <a:cs typeface="Arial"/>
              </a:rPr>
              <a:t>,</a:t>
            </a:r>
          </a:p>
          <a:p>
            <a:pPr>
              <a:lnSpc>
                <a:spcPts val="990"/>
              </a:lnSpc>
            </a:pPr>
            <a:endParaRPr lang="en-CA" sz="99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82600" y="2324100"/>
            <a:ext cx="4114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  <a:tabLst>
                <a:tab pos="2108200" algn="l"/>
              </a:tabLst>
            </a:pPr>
            <a:r>
              <a:rPr lang="en-CA" sz="1036" smtClean="0">
                <a:solidFill>
                  <a:srgbClr val="000000"/>
                </a:solidFill>
                <a:latin typeface="Arial"/>
                <a:cs typeface="Arial"/>
              </a:rPr>
              <a:t>Variance:</a:t>
            </a:r>
            <a:r>
              <a:rPr lang="en-CA" sz="1036" smtClean="0">
                <a:solidFill>
                  <a:srgbClr val="00FF00"/>
                </a:solidFill>
                <a:latin typeface="Arial"/>
                <a:cs typeface="Arial"/>
              </a:rPr>
              <a:t> S</a:t>
            </a:r>
            <a:r>
              <a:rPr lang="en-CA" sz="1036" smtClean="0">
                <a:solidFill>
                  <a:srgbClr val="000000"/>
                </a:solidFill>
                <a:latin typeface="Arial"/>
                <a:cs typeface="Arial"/>
              </a:rPr>
              <a:t> := 1 − R = 1 − N</a:t>
            </a:r>
            <a:r>
              <a:rPr lang="en-CA" sz="757" smtClean="0">
                <a:solidFill>
                  <a:srgbClr val="000000"/>
                </a:solidFill>
                <a:latin typeface="Arial"/>
                <a:cs typeface="Arial"/>
              </a:rPr>
              <a:t>−1</a:t>
            </a:r>
            <a:r>
              <a:rPr lang="en-CA" sz="1036" smtClean="0">
                <a:solidFill>
                  <a:srgbClr val="000000"/>
                </a:solidFill>
                <a:latin typeface="Arial"/>
                <a:cs typeface="Arial"/>
              </a:rPr>
              <a:t>|√</a:t>
            </a:r>
            <a:r>
              <a:rPr lang="en-CA" sz="757" smtClean="0">
                <a:solidFill>
                  <a:srgbClr val="000000"/>
                </a:solidFill>
                <a:latin typeface="Arial"/>
                <a:cs typeface="Arial"/>
              </a:rPr>
              <a:t>	i</a:t>
            </a:r>
            <a:r>
              <a:rPr lang="en-CA" sz="1036" smtClean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lang="en-CA" sz="757" smtClean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lang="en-CA" sz="757" smtClean="0">
                <a:solidFill>
                  <a:srgbClr val="FF0000"/>
                </a:solidFill>
                <a:latin typeface="Arial"/>
                <a:cs typeface="Arial"/>
              </a:rPr>
              <a:t>φ</a:t>
            </a:r>
            <a:r>
              <a:rPr lang="en-CA" sz="567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en-CA" sz="1036" smtClean="0">
                <a:solidFill>
                  <a:srgbClr val="000000"/>
                </a:solidFill>
                <a:latin typeface="Arial"/>
                <a:cs typeface="Arial"/>
              </a:rPr>
              <a:t>|,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36" smtClean="0">
                <a:solidFill>
                  <a:srgbClr val="000000"/>
                </a:solidFill>
                <a:latin typeface="Arial"/>
                <a:cs typeface="Arial"/>
              </a:rPr>
              <a:t>Standard deviation:</a:t>
            </a:r>
            <a:r>
              <a:rPr lang="en-CA" sz="1036" smtClean="0">
                <a:solidFill>
                  <a:srgbClr val="00FF00"/>
                </a:solidFill>
                <a:latin typeface="Arial"/>
                <a:cs typeface="Arial"/>
              </a:rPr>
              <a:t> σ</a:t>
            </a:r>
            <a:r>
              <a:rPr lang="en-CA" sz="1036" smtClean="0">
                <a:solidFill>
                  <a:srgbClr val="000000"/>
                </a:solidFill>
                <a:latin typeface="Arial"/>
                <a:cs typeface="Arial"/>
              </a:rPr>
              <a:t> =</a:t>
            </a: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−2 ln R,</a:t>
            </a:r>
          </a:p>
          <a:p>
            <a:pPr>
              <a:lnSpc>
                <a:spcPts val="11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82600" y="2819400"/>
            <a:ext cx="2882900" cy="139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Null hypothesis of uniform phase distribution:</a:t>
            </a:r>
          </a:p>
          <a:p>
            <a:pPr>
              <a:lnSpc>
                <a:spcPts val="1265"/>
              </a:lnSpc>
            </a:pPr>
            <a:endParaRPr lang="en-CA" sz="1036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82600" y="2971800"/>
            <a:ext cx="2616200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2NR</a:t>
            </a:r>
            <a:r>
              <a:rPr lang="en-CA" sz="757" spc="-10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 is χ</a:t>
            </a:r>
            <a:r>
              <a:rPr lang="en-CA" sz="757" spc="-10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-distr. with 2 deg. of freedom.</a:t>
            </a:r>
          </a:p>
          <a:p>
            <a:pPr>
              <a:lnSpc>
                <a:spcPts val="1265"/>
              </a:lnSpc>
            </a:pPr>
            <a:endParaRPr lang="en-CA" sz="1036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57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Phase Locking Statistics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82600" y="673100"/>
            <a:ext cx="41148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95" smtClean="0">
                <a:solidFill>
                  <a:srgbClr val="FFFFFF"/>
                </a:solidFill>
                <a:latin typeface="Arial"/>
                <a:cs typeface="Arial"/>
              </a:rPr>
              <a:t>Given:</a:t>
            </a:r>
          </a:p>
          <a:p>
            <a:pPr>
              <a:lnSpc>
                <a:spcPts val="1380"/>
              </a:lnSpc>
            </a:pPr>
            <a:endParaRPr lang="en-CA" sz="11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82600" y="914400"/>
            <a:ext cx="41148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Extracted phases</a:t>
            </a:r>
            <a:r>
              <a:rPr lang="en-CA" sz="1090" smtClean="0">
                <a:solidFill>
                  <a:srgbClr val="FF0000"/>
                </a:solidFill>
                <a:latin typeface="Arial"/>
                <a:cs typeface="Arial"/>
              </a:rPr>
              <a:t> φ(t</a:t>
            </a:r>
            <a:r>
              <a:rPr lang="en-CA" sz="797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en-CA" sz="1090" smtClean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of LFP at spike times t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, i = 1 . . . N.</a:t>
            </a:r>
          </a:p>
          <a:p>
            <a:pPr>
              <a:lnSpc>
                <a:spcPts val="1265"/>
              </a:lnSpc>
            </a:pPr>
            <a:endParaRPr lang="en-CA" sz="108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82600" y="1422400"/>
            <a:ext cx="41148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95" smtClean="0">
                <a:solidFill>
                  <a:srgbClr val="FFFFFF"/>
                </a:solidFill>
                <a:latin typeface="Arial"/>
                <a:cs typeface="Arial"/>
              </a:rPr>
              <a:t>Approach 1: Period Histogram</a:t>
            </a:r>
          </a:p>
          <a:p>
            <a:pPr>
              <a:lnSpc>
                <a:spcPts val="1380"/>
              </a:lnSpc>
            </a:pPr>
            <a:endParaRPr lang="en-CA" sz="11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82600" y="1866900"/>
            <a:ext cx="41148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95" smtClean="0">
                <a:solidFill>
                  <a:srgbClr val="FFFFFF"/>
                </a:solidFill>
                <a:latin typeface="Arial"/>
                <a:cs typeface="Arial"/>
              </a:rPr>
              <a:t>Approach 2: Circular Statistics</a:t>
            </a:r>
          </a:p>
          <a:p>
            <a:pPr>
              <a:lnSpc>
                <a:spcPts val="1380"/>
              </a:lnSpc>
            </a:pPr>
            <a:endParaRPr lang="en-CA" sz="1195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82600" y="2222500"/>
            <a:ext cx="41148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CA" sz="1195" smtClean="0">
                <a:solidFill>
                  <a:srgbClr val="FFFFFF"/>
                </a:solidFill>
                <a:latin typeface="Arial"/>
                <a:cs typeface="Arial"/>
              </a:rPr>
              <a:t>Non-stationarity / Transient Locking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Analysis performed in</a:t>
            </a: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 sliding windows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.</a:t>
            </a:r>
          </a:p>
          <a:p>
            <a:pPr>
              <a:lnSpc>
                <a:spcPts val="20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57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Circular tests and the von Mises distribution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7700" y="685800"/>
            <a:ext cx="39497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Several</a:t>
            </a: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 tests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in circular statistics are available, equivalent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7700" y="901700"/>
            <a:ext cx="39497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to tests on the line.</a:t>
            </a:r>
            <a:r>
              <a:rPr lang="en-CA" sz="597" smtClean="0">
                <a:solidFill>
                  <a:srgbClr val="00A500"/>
                </a:solidFill>
                <a:latin typeface="Arial"/>
                <a:cs typeface="Arial"/>
              </a:rPr>
              <a:t> Batchelett, 1976; Fisher, 1995</a:t>
            </a:r>
          </a:p>
          <a:p>
            <a:pPr>
              <a:lnSpc>
                <a:spcPts val="920"/>
              </a:lnSpc>
            </a:pPr>
            <a:endParaRPr lang="en-CA" sz="79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1028700"/>
            <a:ext cx="39497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Use of bootstrap and resampling methods.</a:t>
            </a:r>
            <a:r>
              <a:rPr lang="en-CA" sz="597" smtClean="0">
                <a:solidFill>
                  <a:srgbClr val="00A500"/>
                </a:solidFill>
                <a:latin typeface="Arial"/>
                <a:cs typeface="Arial"/>
              </a:rPr>
              <a:t> Stark and Abeles, 2005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Standard unimodel distribution is the</a:t>
            </a: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 von Mise distribution</a:t>
            </a:r>
          </a:p>
          <a:p>
            <a:pPr>
              <a:lnSpc>
                <a:spcPts val="15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47700" y="1460500"/>
            <a:ext cx="39497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P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a,b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(x) =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lang="en-CA" sz="597" smtClean="0">
                <a:solidFill>
                  <a:srgbClr val="000000"/>
                </a:solidFill>
                <a:latin typeface="Arial"/>
                <a:cs typeface="Arial"/>
              </a:rPr>
              <a:t>bcos(x−a)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2πI</a:t>
            </a:r>
            <a:r>
              <a:rPr lang="en-CA" sz="597" smtClean="0">
                <a:solidFill>
                  <a:srgbClr val="000000"/>
                </a:solidFill>
                <a:latin typeface="Arial"/>
                <a:cs typeface="Arial"/>
              </a:rPr>
              <a:t>0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(b)</a:t>
            </a:r>
          </a:p>
          <a:p>
            <a:pPr>
              <a:lnSpc>
                <a:spcPts val="920"/>
              </a:lnSpc>
            </a:pPr>
            <a:endParaRPr lang="en-CA" sz="797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479800" y="2933700"/>
            <a:ext cx="1117600" cy="88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A500"/>
                </a:solidFill>
                <a:latin typeface="Arial"/>
                <a:cs typeface="Arial"/>
              </a:rPr>
              <a:t>Weisstein (MathWorld)</a:t>
            </a:r>
          </a:p>
          <a:p>
            <a:pPr>
              <a:lnSpc>
                <a:spcPts val="690"/>
              </a:lnSpc>
            </a:pPr>
            <a:endParaRPr lang="en-CA" sz="597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58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Using Surrogates To Detect Genuine Locking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7700" y="863600"/>
            <a:ext cx="3949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Q: When I observe phase synchronization between two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signals, is it</a:t>
            </a: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 real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?</a:t>
            </a:r>
          </a:p>
          <a:p>
            <a:pPr>
              <a:lnSpc>
                <a:spcPts val="14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59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Using Surrogates To Detect Genuine Locking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79400" y="558800"/>
            <a:ext cx="43180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80"/>
              </a:lnSpc>
            </a:pPr>
            <a:r>
              <a:rPr lang="en-CA" sz="1195" smtClean="0">
                <a:solidFill>
                  <a:srgbClr val="FFFFFF"/>
                </a:solidFill>
                <a:latin typeface="Arial"/>
                <a:cs typeface="Arial"/>
              </a:rPr>
              <a:t>Synchronization?</a:t>
            </a:r>
          </a:p>
          <a:p>
            <a:pPr>
              <a:lnSpc>
                <a:spcPts val="1080"/>
              </a:lnSpc>
            </a:pPr>
            <a:endParaRPr lang="en-CA" sz="11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59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Using Surrogates To Detect Genuine Locking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7700" y="863600"/>
            <a:ext cx="3949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Q: When I observe phase synchronization between two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signals, is it</a:t>
            </a: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 real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?</a:t>
            </a:r>
          </a:p>
          <a:p>
            <a:pPr>
              <a:lnSpc>
                <a:spcPts val="14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7700" y="1257300"/>
            <a:ext cx="39497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For independent signals with some degree of regularity,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1409700"/>
            <a:ext cx="3949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one might observe</a:t>
            </a: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 spurious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phase locking as a side-effect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of their inherent frequency relationship.</a:t>
            </a:r>
          </a:p>
          <a:p>
            <a:pPr>
              <a:lnSpc>
                <a:spcPts val="14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59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Using Surrogates To Detect Genuine Locking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7700" y="863600"/>
            <a:ext cx="3949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Q: When I observe phase synchronization between two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signals, is it</a:t>
            </a: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 real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?</a:t>
            </a:r>
          </a:p>
          <a:p>
            <a:pPr>
              <a:lnSpc>
                <a:spcPts val="14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7700" y="1257300"/>
            <a:ext cx="39497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For independent signals with some degree of regularity,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1409700"/>
            <a:ext cx="3949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one might observe</a:t>
            </a: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 spurious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phase locking as a side-effect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of their inherent frequency relationship.</a:t>
            </a:r>
          </a:p>
          <a:p>
            <a:pPr>
              <a:lnSpc>
                <a:spcPts val="14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47700" y="1816100"/>
            <a:ext cx="39497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Solution: make very</a:t>
            </a: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 long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measurement.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59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Using Surrogates To Detect Genuine Locking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7700" y="863600"/>
            <a:ext cx="3949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Q: When I observe phase synchronization between two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signals, is it</a:t>
            </a: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 real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?</a:t>
            </a:r>
          </a:p>
          <a:p>
            <a:pPr>
              <a:lnSpc>
                <a:spcPts val="14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7700" y="1257300"/>
            <a:ext cx="39497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For independent signals with some degree of regularity,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1409700"/>
            <a:ext cx="3949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one might observe</a:t>
            </a: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 spurious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phase locking as a side-effect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of their inherent frequency relationship.</a:t>
            </a:r>
          </a:p>
          <a:p>
            <a:pPr>
              <a:lnSpc>
                <a:spcPts val="14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47700" y="1816100"/>
            <a:ext cx="39497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Solution: make very</a:t>
            </a: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 long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measurement.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47700" y="2019300"/>
            <a:ext cx="39497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Alternative: Signals must show</a:t>
            </a: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 more precise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entrainment!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59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Using Surrogates To Detect Genuine Locking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7700" y="863600"/>
            <a:ext cx="3949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Q: When I observe phase synchronization between two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signals, is it</a:t>
            </a: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 real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?</a:t>
            </a:r>
          </a:p>
          <a:p>
            <a:pPr>
              <a:lnSpc>
                <a:spcPts val="14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7700" y="1257300"/>
            <a:ext cx="39497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For independent signals with some degree of regularity,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1409700"/>
            <a:ext cx="3949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one might observe</a:t>
            </a: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 spurious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phase locking as a side-effect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of their inherent frequency relationship.</a:t>
            </a:r>
          </a:p>
          <a:p>
            <a:pPr>
              <a:lnSpc>
                <a:spcPts val="14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47700" y="1816100"/>
            <a:ext cx="39497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Solution: make very</a:t>
            </a: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 long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measurement.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47700" y="1981200"/>
            <a:ext cx="3949700" cy="444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Alternative: Signals must show</a:t>
            </a: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 more precise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entrainment!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Surrogates</a:t>
            </a: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 preserve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the inherent time structure</a:t>
            </a:r>
          </a:p>
          <a:p>
            <a:pPr>
              <a:lnSpc>
                <a:spcPts val="16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59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19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Membrane Currents Caused by Neuronal Activities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816100" y="838200"/>
            <a:ext cx="8001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m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=V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m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+c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m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641600" y="736600"/>
            <a:ext cx="1841500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∂V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m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159000" y="927100"/>
            <a:ext cx="292100" cy="17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9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m</a:t>
            </a:r>
          </a:p>
          <a:p>
            <a:pPr>
              <a:lnSpc>
                <a:spcPts val="990"/>
              </a:lnSpc>
            </a:pPr>
            <a:endParaRPr lang="en-CA" sz="797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705100" y="927100"/>
            <a:ext cx="292100" cy="17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∂t</a:t>
            </a:r>
          </a:p>
          <a:p>
            <a:pPr>
              <a:lnSpc>
                <a:spcPts val="1265"/>
              </a:lnSpc>
            </a:pPr>
            <a:endParaRPr lang="en-CA" sz="109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55700" y="1130300"/>
            <a:ext cx="34417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35"/>
              </a:lnSpc>
            </a:pPr>
            <a:r>
              <a:rPr lang="en-CA" sz="896" smtClean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lang="en-CA" sz="597" smtClean="0">
                <a:solidFill>
                  <a:srgbClr val="000000"/>
                </a:solidFill>
                <a:latin typeface="Arial"/>
                <a:cs typeface="Arial"/>
              </a:rPr>
              <a:t>m</a:t>
            </a:r>
            <a:r>
              <a:rPr lang="en-CA" sz="896" smtClean="0">
                <a:solidFill>
                  <a:srgbClr val="000000"/>
                </a:solidFill>
                <a:latin typeface="Arial"/>
                <a:cs typeface="Arial"/>
              </a:rPr>
              <a:t>: membrane current  V</a:t>
            </a:r>
            <a:r>
              <a:rPr lang="en-CA" sz="597" smtClean="0">
                <a:solidFill>
                  <a:srgbClr val="000000"/>
                </a:solidFill>
                <a:latin typeface="Arial"/>
                <a:cs typeface="Arial"/>
              </a:rPr>
              <a:t>m</a:t>
            </a:r>
            <a:r>
              <a:rPr lang="en-CA" sz="896" smtClean="0">
                <a:solidFill>
                  <a:srgbClr val="000000"/>
                </a:solidFill>
                <a:latin typeface="Arial"/>
                <a:cs typeface="Arial"/>
              </a:rPr>
              <a:t>: membrane potential</a:t>
            </a:r>
          </a:p>
          <a:p>
            <a:pPr>
              <a:lnSpc>
                <a:spcPts val="1035"/>
              </a:lnSpc>
            </a:pPr>
            <a:endParaRPr lang="en-CA" sz="883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03300" y="1270000"/>
            <a:ext cx="35941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90"/>
              </a:lnSpc>
            </a:pPr>
            <a:r>
              <a:rPr lang="en-CA" sz="896" smtClean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lang="en-CA" sz="597" smtClean="0">
                <a:solidFill>
                  <a:srgbClr val="000000"/>
                </a:solidFill>
                <a:latin typeface="Arial"/>
                <a:cs typeface="Arial"/>
              </a:rPr>
              <a:t>m</a:t>
            </a:r>
            <a:r>
              <a:rPr lang="en-CA" sz="896" smtClean="0">
                <a:solidFill>
                  <a:srgbClr val="000000"/>
                </a:solidFill>
                <a:latin typeface="Arial"/>
                <a:cs typeface="Arial"/>
              </a:rPr>
              <a:t>: membrane resistance  c</a:t>
            </a:r>
            <a:r>
              <a:rPr lang="en-CA" sz="597" smtClean="0">
                <a:solidFill>
                  <a:srgbClr val="000000"/>
                </a:solidFill>
                <a:latin typeface="Arial"/>
                <a:cs typeface="Arial"/>
              </a:rPr>
              <a:t>m</a:t>
            </a:r>
            <a:r>
              <a:rPr lang="en-CA" sz="896" smtClean="0">
                <a:solidFill>
                  <a:srgbClr val="000000"/>
                </a:solidFill>
                <a:latin typeface="Arial"/>
                <a:cs typeface="Arial"/>
              </a:rPr>
              <a:t>: membrane capaciance</a:t>
            </a:r>
          </a:p>
          <a:p>
            <a:pPr>
              <a:lnSpc>
                <a:spcPts val="990"/>
              </a:lnSpc>
            </a:pPr>
            <a:endParaRPr lang="en-CA" sz="884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47700" y="1460500"/>
            <a:ext cx="39497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Action potentials (somatic, axonal, dendritic)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12800" y="1625600"/>
            <a:ext cx="37846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lang="en-CA" sz="996" smtClean="0">
                <a:solidFill>
                  <a:srgbClr val="000000"/>
                </a:solidFill>
                <a:latin typeface="Arial"/>
                <a:cs typeface="Arial"/>
              </a:rPr>
              <a:t>Biphasic in time</a:t>
            </a:r>
          </a:p>
          <a:p>
            <a:pPr>
              <a:lnSpc>
                <a:spcPts val="1150"/>
              </a:lnSpc>
            </a:pPr>
            <a:endParaRPr lang="en-CA" sz="996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12800" y="1778000"/>
            <a:ext cx="37846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lang="en-CA" sz="996" smtClean="0">
                <a:solidFill>
                  <a:srgbClr val="000000"/>
                </a:solidFill>
                <a:latin typeface="Arial"/>
                <a:cs typeface="Arial"/>
              </a:rPr>
              <a:t>Easily cancelled out by temporal jitter of multiple APs</a:t>
            </a:r>
          </a:p>
          <a:p>
            <a:pPr>
              <a:lnSpc>
                <a:spcPts val="1150"/>
              </a:lnSpc>
            </a:pPr>
            <a:endParaRPr lang="en-CA" sz="996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47700" y="1930400"/>
            <a:ext cx="39497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1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Synaptic potentials (EPSP, IPSP)</a:t>
            </a:r>
          </a:p>
          <a:p>
            <a:pPr>
              <a:lnSpc>
                <a:spcPts val="121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12800" y="2082800"/>
            <a:ext cx="37846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lang="en-CA" sz="996" smtClean="0">
                <a:solidFill>
                  <a:srgbClr val="000000"/>
                </a:solidFill>
                <a:latin typeface="Arial"/>
                <a:cs typeface="Arial"/>
              </a:rPr>
              <a:t>IPSP is much slower than EPSP</a:t>
            </a:r>
          </a:p>
          <a:p>
            <a:pPr>
              <a:lnSpc>
                <a:spcPts val="1150"/>
              </a:lnSpc>
            </a:pPr>
            <a:endParaRPr lang="en-CA" sz="996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812800" y="2235200"/>
            <a:ext cx="3784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996" smtClean="0">
                <a:solidFill>
                  <a:srgbClr val="000000"/>
                </a:solidFill>
                <a:latin typeface="Arial"/>
                <a:cs typeface="Arial"/>
              </a:rPr>
              <a:t>Ratio of EPSP- vs. IPSP-related current components = 5:1</a:t>
            </a:r>
            <a:r>
              <a:rPr lang="en-CA" sz="99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996" smtClean="0">
                <a:solidFill>
                  <a:srgbClr val="000000"/>
                </a:solidFill>
                <a:latin typeface="Times New Roman"/>
              </a:rPr>
            </a:br>
            <a:r>
              <a:rPr lang="en-CA" sz="996" smtClean="0">
                <a:solidFill>
                  <a:srgbClr val="000000"/>
                </a:solidFill>
                <a:latin typeface="Arial"/>
                <a:cs typeface="Arial"/>
              </a:rPr>
              <a:t>(Mitzdorf, 1985)</a:t>
            </a:r>
          </a:p>
          <a:p>
            <a:pPr>
              <a:lnSpc>
                <a:spcPts val="1200"/>
              </a:lnSpc>
            </a:pPr>
            <a:endParaRPr lang="en-CA" sz="996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647700" y="2540000"/>
            <a:ext cx="3949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EPSPs are essentially the dominant causes of the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macroscopic transmembrane current in the brain.</a:t>
            </a:r>
          </a:p>
          <a:p>
            <a:pPr>
              <a:lnSpc>
                <a:spcPts val="14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1938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4241800" y="3251200"/>
            <a:ext cx="3302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6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Using Surrogates To Detect Genuine Locking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7700" y="863600"/>
            <a:ext cx="3949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Q: When I observe phase synchronization between two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signals, is it</a:t>
            </a: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 real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?</a:t>
            </a:r>
          </a:p>
          <a:p>
            <a:pPr>
              <a:lnSpc>
                <a:spcPts val="14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7700" y="1257300"/>
            <a:ext cx="39497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For independent signals with some degree of regularity,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1409700"/>
            <a:ext cx="3949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one might observe</a:t>
            </a: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 spurious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phase locking as a side-effect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of their inherent frequency relationship.</a:t>
            </a:r>
          </a:p>
          <a:p>
            <a:pPr>
              <a:lnSpc>
                <a:spcPts val="14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47700" y="1816100"/>
            <a:ext cx="39497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Solution: make very</a:t>
            </a: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 long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measurement.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47700" y="1981200"/>
            <a:ext cx="39497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Alternative: Signals must show</a:t>
            </a: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 more precise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entrainment!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Surrogates</a:t>
            </a: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 preserve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the inherent time structure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Here: Surrogates by</a:t>
            </a: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 locally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shuffling inter-spike intervals</a:t>
            </a:r>
          </a:p>
          <a:p>
            <a:pPr>
              <a:lnSpc>
                <a:spcPts val="165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59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Using Surrogates To Detect Genuine Locking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79400" y="558800"/>
            <a:ext cx="43180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80"/>
              </a:lnSpc>
            </a:pPr>
            <a:r>
              <a:rPr lang="en-CA" sz="1195" smtClean="0">
                <a:solidFill>
                  <a:srgbClr val="FFFFFF"/>
                </a:solidFill>
                <a:latin typeface="Arial"/>
                <a:cs typeface="Arial"/>
              </a:rPr>
              <a:t>Local ISI Shuffles</a:t>
            </a:r>
          </a:p>
          <a:p>
            <a:pPr>
              <a:lnSpc>
                <a:spcPts val="1080"/>
              </a:lnSpc>
            </a:pPr>
            <a:endParaRPr lang="en-CA" sz="11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59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Using Surrogates To Detect Genuine Locking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79400" y="546100"/>
            <a:ext cx="43180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80"/>
              </a:lnSpc>
            </a:pPr>
            <a:r>
              <a:rPr lang="en-CA" sz="1195" smtClean="0">
                <a:solidFill>
                  <a:srgbClr val="FFFFFF"/>
                </a:solidFill>
                <a:latin typeface="Arial"/>
                <a:cs typeface="Arial"/>
              </a:rPr>
              <a:t>R Distributions</a:t>
            </a:r>
          </a:p>
          <a:p>
            <a:pPr>
              <a:lnSpc>
                <a:spcPts val="1080"/>
              </a:lnSpc>
            </a:pPr>
            <a:endParaRPr lang="en-CA" sz="11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59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15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The Meaning of Phase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7700" y="647700"/>
            <a:ext cx="3949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Instantaneous phase (IP) and Fourier phase (FP) are two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distinct measures!</a:t>
            </a:r>
          </a:p>
          <a:p>
            <a:pPr>
              <a:lnSpc>
                <a:spcPts val="14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7700" y="1003300"/>
            <a:ext cx="39497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Interpretation of IP is</a:t>
            </a: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 controversial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.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1168400"/>
            <a:ext cx="3949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Commonly instantaneous frequency defined as the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instantaneous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change of phase angle.</a:t>
            </a:r>
          </a:p>
          <a:p>
            <a:pPr>
              <a:lnSpc>
                <a:spcPts val="14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47700" y="1511300"/>
            <a:ext cx="3949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Time-average of the IP frequency is related to the average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spectral frequency:</a:t>
            </a:r>
          </a:p>
          <a:p>
            <a:pPr>
              <a:lnSpc>
                <a:spcPts val="14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930400" y="1943100"/>
            <a:ext cx="26670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&lt; f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F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&gt;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f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=&lt; f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IP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&gt;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t</a:t>
            </a:r>
          </a:p>
          <a:p>
            <a:pPr>
              <a:lnSpc>
                <a:spcPts val="1150"/>
              </a:lnSpc>
            </a:pPr>
            <a:endParaRPr lang="en-CA" sz="10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47700" y="2159000"/>
            <a:ext cx="3949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Hard to interpret IP for</a:t>
            </a: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 multi-component signals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... or </a:t>
            </a: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small amplitude signals!</a:t>
            </a:r>
          </a:p>
          <a:p>
            <a:pPr>
              <a:lnSpc>
                <a:spcPts val="13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47700" y="2501900"/>
            <a:ext cx="39497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IP tracks</a:t>
            </a: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 non-stationarity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of signals in time.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47700" y="2667000"/>
            <a:ext cx="3949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SFC and phase-locking are two important</a:t>
            </a: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 complementary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measueres.</a:t>
            </a:r>
          </a:p>
          <a:p>
            <a:pPr>
              <a:lnSpc>
                <a:spcPts val="14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882900" y="3162300"/>
            <a:ext cx="1714500" cy="88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A500"/>
                </a:solidFill>
                <a:latin typeface="Arial"/>
                <a:cs typeface="Arial"/>
              </a:rPr>
              <a:t>Boashash, 1992a,b; Lachaux et al, 2001</a:t>
            </a:r>
          </a:p>
          <a:p>
            <a:pPr>
              <a:lnSpc>
                <a:spcPts val="690"/>
              </a:lnSpc>
            </a:pPr>
            <a:endParaRPr lang="en-CA" sz="597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60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The Electrode Issue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82600" y="622300"/>
            <a:ext cx="4114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Spikes recorded from the LFP electrode may</a:t>
            </a: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 contaminate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high frequency LFP</a:t>
            </a:r>
          </a:p>
          <a:p>
            <a:pPr>
              <a:lnSpc>
                <a:spcPts val="13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61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The Electrode Issue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82600" y="622300"/>
            <a:ext cx="4114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Spikes recorded from the LFP electrode may</a:t>
            </a: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 contaminate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high frequency LFP</a:t>
            </a:r>
          </a:p>
          <a:p>
            <a:pPr>
              <a:lnSpc>
                <a:spcPts val="13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61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Today’s Exercises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7700" y="1473200"/>
            <a:ext cx="3949700" cy="444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Task 1: Implement STA and spike-triggered phases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Task 2: Apply these measures to the data set</a:t>
            </a:r>
          </a:p>
          <a:p>
            <a:pPr>
              <a:lnSpc>
                <a:spcPts val="16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62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Effect of Cell Morphology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7700" y="685800"/>
            <a:ext cx="3949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Excitatory inputs to pyramidal neurons contribute most to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the cortical LFP.</a:t>
            </a:r>
          </a:p>
          <a:p>
            <a:pPr>
              <a:lnSpc>
                <a:spcPts val="13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938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41800" y="3251200"/>
            <a:ext cx="3302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7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Further Contributions of and by LFPs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82600" y="647700"/>
            <a:ext cx="4114800" cy="444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  <a:tabLst>
                <a:tab pos="165100" algn="l"/>
              </a:tabLst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Further currents that may contribute to LFP: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	Dendritic calcium spikes</a:t>
            </a:r>
          </a:p>
          <a:p>
            <a:pPr>
              <a:lnSpc>
                <a:spcPts val="17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7700" y="1092200"/>
            <a:ext cx="3949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Resonant properties of the cell, self-sustained oscillations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of the membrane potential</a:t>
            </a:r>
          </a:p>
          <a:p>
            <a:pPr>
              <a:lnSpc>
                <a:spcPts val="14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1498600"/>
            <a:ext cx="39497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UP/DOWN states during anesthesia or non-REM sleep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938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41800" y="3251200"/>
            <a:ext cx="3302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8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12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Further Contributions of and by LFPs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82600" y="647700"/>
            <a:ext cx="4114800" cy="444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  <a:tabLst>
                <a:tab pos="165100" algn="l"/>
              </a:tabLst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Further currents that may contribute to LFP: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	Dendritic calcium spikes</a:t>
            </a:r>
          </a:p>
          <a:p>
            <a:pPr>
              <a:lnSpc>
                <a:spcPts val="17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7700" y="1092200"/>
            <a:ext cx="3949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Resonant properties of the cell, self-sustained oscillations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of the membrane potential</a:t>
            </a:r>
          </a:p>
          <a:p>
            <a:pPr>
              <a:lnSpc>
                <a:spcPts val="14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82600" y="1447800"/>
            <a:ext cx="4114800" cy="444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69329">
              <a:lnSpc>
                <a:spcPts val="17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UP/DOWN states during anesthesia or non-REM sleep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Ephaptic effects of the local field:</a:t>
            </a:r>
          </a:p>
          <a:p>
            <a:pPr>
              <a:lnSpc>
                <a:spcPts val="17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47700" y="1905000"/>
            <a:ext cx="3949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In how far can the field potential influence the membrane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potential of neurons?</a:t>
            </a:r>
          </a:p>
          <a:p>
            <a:pPr>
              <a:lnSpc>
                <a:spcPts val="14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47700" y="2298700"/>
            <a:ext cx="39497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Evidence that constant potentials of realistic magnitude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47700" y="2438400"/>
            <a:ext cx="3949700" cy="596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may influence spike timing</a:t>
            </a:r>
            <a:r>
              <a:rPr lang="en-CA" sz="597" smtClean="0">
                <a:solidFill>
                  <a:srgbClr val="00A500"/>
                </a:solidFill>
                <a:latin typeface="Arial"/>
                <a:cs typeface="Arial"/>
              </a:rPr>
              <a:t> e.g., Radman et al, 2007; Anastassiou et al, 2011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Is the LFP an observable of brain dynamics or part of a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feedback cycle?</a:t>
            </a:r>
          </a:p>
          <a:p>
            <a:pPr>
              <a:lnSpc>
                <a:spcPts val="15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938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241800" y="3251200"/>
            <a:ext cx="3302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8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Reach of the LFP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632200" y="2768600"/>
            <a:ext cx="965200" cy="88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A500"/>
                </a:solidFill>
                <a:latin typeface="Arial"/>
                <a:cs typeface="Arial"/>
              </a:rPr>
              <a:t>Lindén et al, 2011</a:t>
            </a:r>
          </a:p>
          <a:p>
            <a:pPr>
              <a:lnSpc>
                <a:spcPts val="690"/>
              </a:lnSpc>
            </a:pPr>
            <a:endParaRPr lang="en-CA" sz="59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82600" y="2882900"/>
            <a:ext cx="4114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Dependence of LFP reach on cell morphology, synaptic-input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distribution, and input correlations</a:t>
            </a:r>
          </a:p>
          <a:p>
            <a:pPr>
              <a:lnSpc>
                <a:spcPts val="13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938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41800" y="3251200"/>
            <a:ext cx="3302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9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Dependencies of the Reach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632200" y="3086100"/>
            <a:ext cx="965200" cy="88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A500"/>
                </a:solidFill>
                <a:latin typeface="Arial"/>
                <a:cs typeface="Arial"/>
              </a:rPr>
              <a:t>Lindén et al, 2011</a:t>
            </a:r>
          </a:p>
          <a:p>
            <a:pPr>
              <a:lnSpc>
                <a:spcPts val="690"/>
              </a:lnSpc>
            </a:pPr>
            <a:endParaRPr lang="en-CA" sz="59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10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14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dirty="0" smtClean="0">
                <a:solidFill>
                  <a:srgbClr val="005B80"/>
                </a:solidFill>
                <a:latin typeface="Arial Bold"/>
                <a:cs typeface="Arial Bold"/>
              </a:rPr>
              <a:t>Outline</a:t>
            </a:r>
          </a:p>
          <a:p>
            <a:pPr>
              <a:lnSpc>
                <a:spcPts val="1495"/>
              </a:lnSpc>
            </a:pPr>
            <a:endParaRPr lang="en-CA" sz="1295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82600" y="685800"/>
            <a:ext cx="41148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090" dirty="0" smtClean="0">
                <a:solidFill>
                  <a:srgbClr val="005B80"/>
                </a:solidFill>
                <a:latin typeface="Arial"/>
                <a:cs typeface="Arial"/>
              </a:rPr>
              <a:t>Understanding Local Field Potentials</a:t>
            </a:r>
            <a:r>
              <a:rPr lang="en-CA" sz="109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dirty="0" smtClean="0">
                <a:solidFill>
                  <a:srgbClr val="005B80"/>
                </a:solidFill>
                <a:latin typeface="Arial"/>
                <a:cs typeface="Arial"/>
              </a:rPr>
              <a:t>What is Synchronization?</a:t>
            </a:r>
          </a:p>
          <a:p>
            <a:pPr>
              <a:lnSpc>
                <a:spcPts val="2300"/>
              </a:lnSpc>
            </a:pPr>
            <a:endParaRPr lang="en-CA" sz="109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82600" y="1371600"/>
            <a:ext cx="41148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dirty="0" smtClean="0">
                <a:solidFill>
                  <a:srgbClr val="005B80"/>
                </a:solidFill>
                <a:latin typeface="Arial"/>
                <a:cs typeface="Arial"/>
              </a:rPr>
              <a:t>Synchronization between Local Field Potentials</a:t>
            </a:r>
          </a:p>
          <a:p>
            <a:pPr>
              <a:lnSpc>
                <a:spcPts val="1265"/>
              </a:lnSpc>
            </a:pPr>
            <a:endParaRPr lang="en-CA" sz="1090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85800" y="1536700"/>
            <a:ext cx="39116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dirty="0" smtClean="0">
                <a:solidFill>
                  <a:srgbClr val="000000"/>
                </a:solidFill>
                <a:latin typeface="Arial"/>
                <a:cs typeface="Arial"/>
              </a:rPr>
              <a:t>Fourier Analysis</a:t>
            </a:r>
          </a:p>
          <a:p>
            <a:pPr>
              <a:lnSpc>
                <a:spcPts val="1265"/>
              </a:lnSpc>
            </a:pPr>
            <a:endParaRPr lang="en-CA" sz="1090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85800" y="1714500"/>
            <a:ext cx="39116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dirty="0" smtClean="0">
                <a:solidFill>
                  <a:srgbClr val="000000"/>
                </a:solidFill>
                <a:latin typeface="Arial"/>
                <a:cs typeface="Arial"/>
              </a:rPr>
              <a:t>Coherence</a:t>
            </a:r>
          </a:p>
          <a:p>
            <a:pPr>
              <a:lnSpc>
                <a:spcPts val="1265"/>
              </a:lnSpc>
            </a:pPr>
            <a:endParaRPr lang="en-CA" sz="1090" dirty="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85800" y="1892300"/>
            <a:ext cx="39116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dirty="0" smtClean="0">
                <a:solidFill>
                  <a:srgbClr val="000000"/>
                </a:solidFill>
                <a:latin typeface="Arial"/>
                <a:cs typeface="Arial"/>
              </a:rPr>
              <a:t>Phase Synchronization</a:t>
            </a:r>
          </a:p>
          <a:p>
            <a:pPr>
              <a:lnSpc>
                <a:spcPts val="1265"/>
              </a:lnSpc>
            </a:pPr>
            <a:endParaRPr lang="en-CA" sz="1090" dirty="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82600" y="2171700"/>
            <a:ext cx="41148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dirty="0" smtClean="0">
                <a:solidFill>
                  <a:srgbClr val="005B80"/>
                </a:solidFill>
                <a:latin typeface="Arial"/>
                <a:cs typeface="Arial"/>
              </a:rPr>
              <a:t>Synchronization between Spikes and Local Field Potentials</a:t>
            </a:r>
          </a:p>
          <a:p>
            <a:pPr>
              <a:lnSpc>
                <a:spcPts val="1265"/>
              </a:lnSpc>
            </a:pPr>
            <a:endParaRPr lang="en-CA" sz="1090" dirty="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85800" y="2349500"/>
            <a:ext cx="39116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dirty="0" smtClean="0">
                <a:solidFill>
                  <a:srgbClr val="000000"/>
                </a:solidFill>
                <a:latin typeface="Arial"/>
                <a:cs typeface="Arial"/>
              </a:rPr>
              <a:t>Spike-Triggered Averaging</a:t>
            </a:r>
          </a:p>
          <a:p>
            <a:pPr>
              <a:lnSpc>
                <a:spcPts val="1265"/>
              </a:lnSpc>
            </a:pPr>
            <a:endParaRPr lang="en-CA" sz="1090" dirty="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85800" y="2514600"/>
            <a:ext cx="39116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090" dirty="0" smtClean="0">
                <a:solidFill>
                  <a:srgbClr val="000000"/>
                </a:solidFill>
                <a:latin typeface="Arial"/>
                <a:cs typeface="Arial"/>
              </a:rPr>
              <a:t>Spike-Field Coherence</a:t>
            </a:r>
            <a:r>
              <a:rPr lang="en-CA" sz="109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dirty="0" smtClean="0">
                <a:solidFill>
                  <a:srgbClr val="000000"/>
                </a:solidFill>
                <a:latin typeface="Arial"/>
                <a:cs typeface="Arial"/>
              </a:rPr>
              <a:t>Phase Analysis</a:t>
            </a:r>
          </a:p>
          <a:p>
            <a:pPr>
              <a:lnSpc>
                <a:spcPts val="1300"/>
              </a:lnSpc>
            </a:pPr>
            <a:endParaRPr lang="en-CA" sz="1090" dirty="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1938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241800" y="3251200"/>
            <a:ext cx="3302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2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Dependencies of the Reach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632200" y="2832100"/>
            <a:ext cx="965200" cy="88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A500"/>
                </a:solidFill>
                <a:latin typeface="Arial"/>
                <a:cs typeface="Arial"/>
              </a:rPr>
              <a:t>Lindén et al, 2011</a:t>
            </a:r>
          </a:p>
          <a:p>
            <a:pPr>
              <a:lnSpc>
                <a:spcPts val="690"/>
              </a:lnSpc>
            </a:pPr>
            <a:endParaRPr lang="en-CA" sz="59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10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12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Dependencies of the Reach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7700" y="939800"/>
            <a:ext cx="3949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Uncorrelated activity OR symmetric cell morphology OR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symmetric input distribution:</a:t>
            </a:r>
          </a:p>
          <a:p>
            <a:pPr>
              <a:lnSpc>
                <a:spcPts val="14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7700" y="1346200"/>
            <a:ext cx="39497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reach ≈ 100, . . . , 300 µm (soma layer)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1549400"/>
            <a:ext cx="3949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Correlated activity AND asymmetric cell morphologies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(pyramidal cells) AND</a:t>
            </a:r>
          </a:p>
          <a:p>
            <a:pPr>
              <a:lnSpc>
                <a:spcPts val="13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47700" y="1892300"/>
            <a:ext cx="3949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asymmetric distribution of synaptic inputs (e.g. apical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input):</a:t>
            </a:r>
          </a:p>
          <a:p>
            <a:pPr>
              <a:lnSpc>
                <a:spcPts val="13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47700" y="2273300"/>
            <a:ext cx="39497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36" smtClean="0">
                <a:solidFill>
                  <a:srgbClr val="000000"/>
                </a:solidFill>
                <a:latin typeface="Arial"/>
                <a:cs typeface="Arial"/>
              </a:rPr>
              <a:t>reach ≈ spatial extent of correlated activity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47700" y="2476500"/>
            <a:ext cx="3949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036" spc="-10" smtClean="0">
                <a:solidFill>
                  <a:srgbClr val="E42D24"/>
                </a:solidFill>
                <a:latin typeface="Arial"/>
                <a:cs typeface="Arial"/>
              </a:rPr>
              <a:t>Small correlations</a:t>
            </a: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 (e.g. shared-input correlations)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sufficient to boost LFP reach (≈ 1 mm)</a:t>
            </a:r>
          </a:p>
          <a:p>
            <a:pPr>
              <a:lnSpc>
                <a:spcPts val="14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10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15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Current Source Densities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413000" y="1028700"/>
            <a:ext cx="21844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14" spc="-10" smtClean="0">
                <a:solidFill>
                  <a:srgbClr val="000000"/>
                </a:solidFill>
                <a:latin typeface="Arial"/>
                <a:cs typeface="Arial"/>
              </a:rPr>
              <a:t>Forward problem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413000" y="1193800"/>
            <a:ext cx="21844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14" spc="-10" smtClean="0">
                <a:solidFill>
                  <a:srgbClr val="000000"/>
                </a:solidFill>
                <a:latin typeface="Arial"/>
                <a:cs typeface="Arial"/>
              </a:rPr>
              <a:t>straight-forward (linear sup.):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451100" y="1587500"/>
            <a:ext cx="431800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014" smtClean="0">
                <a:solidFill>
                  <a:srgbClr val="000000"/>
                </a:solidFill>
                <a:latin typeface="Arial"/>
                <a:cs typeface="Arial"/>
              </a:rPr>
              <a:t>φ(r) =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997200" y="1485900"/>
            <a:ext cx="152400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014" spc="-10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187700" y="1397000"/>
            <a:ext cx="292100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014" smtClean="0">
                <a:solidFill>
                  <a:srgbClr val="000000"/>
                </a:solidFill>
                <a:latin typeface="Arial"/>
                <a:cs typeface="Arial"/>
              </a:rPr>
              <a:t>∫∫∫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556000" y="1524000"/>
            <a:ext cx="9271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CA" sz="1014" smtClean="0">
                <a:solidFill>
                  <a:srgbClr val="000000"/>
                </a:solidFill>
                <a:latin typeface="Arial"/>
                <a:cs typeface="Arial"/>
              </a:rPr>
              <a:t>C(r</a:t>
            </a:r>
            <a:r>
              <a:rPr lang="en-CA" sz="741" smtClean="0">
                <a:solidFill>
                  <a:srgbClr val="000000"/>
                </a:solidFill>
                <a:latin typeface="Arial"/>
                <a:cs typeface="Arial"/>
              </a:rPr>
              <a:t>′</a:t>
            </a:r>
            <a:r>
              <a:rPr lang="en-CA" sz="1014" smtClean="0">
                <a:solidFill>
                  <a:srgbClr val="000000"/>
                </a:solidFill>
                <a:latin typeface="Arial"/>
                <a:cs typeface="Arial"/>
              </a:rPr>
              <a:t>, t)</a:t>
            </a:r>
          </a:p>
          <a:p>
            <a:pPr>
              <a:lnSpc>
                <a:spcPts val="88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908300" y="1676400"/>
            <a:ext cx="4318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90"/>
              </a:lnSpc>
            </a:pPr>
            <a:r>
              <a:rPr lang="en-CA" sz="1014" smtClean="0">
                <a:solidFill>
                  <a:srgbClr val="000000"/>
                </a:solidFill>
                <a:latin typeface="Arial"/>
                <a:cs typeface="Arial"/>
              </a:rPr>
              <a:t>4πσ</a:t>
            </a:r>
          </a:p>
          <a:p>
            <a:pPr>
              <a:lnSpc>
                <a:spcPts val="990"/>
              </a:lnSpc>
            </a:pPr>
            <a:endParaRPr lang="en-CA" sz="1014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441700" y="1549400"/>
            <a:ext cx="11684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741" smtClean="0">
                <a:solidFill>
                  <a:srgbClr val="000000"/>
                </a:solidFill>
                <a:latin typeface="Arial"/>
                <a:cs typeface="Arial"/>
              </a:rPr>
              <a:t>V</a:t>
            </a:r>
            <a:r>
              <a:rPr lang="en-CA" sz="1014" smtClean="0">
                <a:solidFill>
                  <a:srgbClr val="000000"/>
                </a:solidFill>
                <a:latin typeface="Arial"/>
                <a:cs typeface="Arial"/>
              </a:rPr>
              <a:t> |r − r</a:t>
            </a:r>
            <a:r>
              <a:rPr lang="en-CA" sz="741" smtClean="0">
                <a:solidFill>
                  <a:srgbClr val="000000"/>
                </a:solidFill>
                <a:latin typeface="Arial"/>
                <a:cs typeface="Arial"/>
              </a:rPr>
              <a:t>′</a:t>
            </a:r>
            <a:r>
              <a:rPr lang="en-CA" sz="1014" smtClean="0">
                <a:solidFill>
                  <a:srgbClr val="000000"/>
                </a:solidFill>
                <a:latin typeface="Arial"/>
                <a:cs typeface="Arial"/>
              </a:rPr>
              <a:t>|d</a:t>
            </a:r>
            <a:r>
              <a:rPr lang="en-CA" sz="741" smtClean="0">
                <a:solidFill>
                  <a:srgbClr val="000000"/>
                </a:solidFill>
                <a:latin typeface="Arial"/>
                <a:cs typeface="Arial"/>
              </a:rPr>
              <a:t>3</a:t>
            </a:r>
            <a:r>
              <a:rPr lang="en-CA" sz="1014" smtClean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lang="en-CA" sz="741" smtClean="0">
                <a:solidFill>
                  <a:srgbClr val="000000"/>
                </a:solidFill>
                <a:latin typeface="Arial"/>
                <a:cs typeface="Arial"/>
              </a:rPr>
              <a:t>′</a:t>
            </a:r>
          </a:p>
          <a:p>
            <a:pPr>
              <a:lnSpc>
                <a:spcPts val="1265"/>
              </a:lnSpc>
            </a:pPr>
            <a:endParaRPr lang="en-CA" sz="741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473200" y="2730500"/>
            <a:ext cx="7874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A500"/>
                </a:solidFill>
                <a:latin typeface="Arial"/>
                <a:cs typeface="Arial"/>
              </a:rPr>
              <a:t>Pettersen et al, 2010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A500"/>
              </a:solidFill>
              <a:latin typeface="Arial"/>
              <a:cs typeface="Arial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11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19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Current Source Densities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413000" y="1028700"/>
            <a:ext cx="21844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14" spc="-10" smtClean="0">
                <a:solidFill>
                  <a:srgbClr val="000000"/>
                </a:solidFill>
                <a:latin typeface="Arial"/>
                <a:cs typeface="Arial"/>
              </a:rPr>
              <a:t>Forward problem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413000" y="1193800"/>
            <a:ext cx="21844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14" spc="-10" smtClean="0">
                <a:solidFill>
                  <a:srgbClr val="000000"/>
                </a:solidFill>
                <a:latin typeface="Arial"/>
                <a:cs typeface="Arial"/>
              </a:rPr>
              <a:t>straight-forward (linear sup.):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451100" y="1587500"/>
            <a:ext cx="431800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014" smtClean="0">
                <a:solidFill>
                  <a:srgbClr val="000000"/>
                </a:solidFill>
                <a:latin typeface="Arial"/>
                <a:cs typeface="Arial"/>
              </a:rPr>
              <a:t>φ(r) =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997200" y="1485900"/>
            <a:ext cx="152400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014" spc="-10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187700" y="1397000"/>
            <a:ext cx="292100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014" smtClean="0">
                <a:solidFill>
                  <a:srgbClr val="000000"/>
                </a:solidFill>
                <a:latin typeface="Arial"/>
                <a:cs typeface="Arial"/>
              </a:rPr>
              <a:t>∫∫∫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556000" y="1524000"/>
            <a:ext cx="9271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CA" sz="1014" smtClean="0">
                <a:solidFill>
                  <a:srgbClr val="000000"/>
                </a:solidFill>
                <a:latin typeface="Arial"/>
                <a:cs typeface="Arial"/>
              </a:rPr>
              <a:t>C(r</a:t>
            </a:r>
            <a:r>
              <a:rPr lang="en-CA" sz="741" smtClean="0">
                <a:solidFill>
                  <a:srgbClr val="000000"/>
                </a:solidFill>
                <a:latin typeface="Arial"/>
                <a:cs typeface="Arial"/>
              </a:rPr>
              <a:t>′</a:t>
            </a:r>
            <a:r>
              <a:rPr lang="en-CA" sz="1014" smtClean="0">
                <a:solidFill>
                  <a:srgbClr val="000000"/>
                </a:solidFill>
                <a:latin typeface="Arial"/>
                <a:cs typeface="Arial"/>
              </a:rPr>
              <a:t>, t)</a:t>
            </a:r>
          </a:p>
          <a:p>
            <a:pPr>
              <a:lnSpc>
                <a:spcPts val="88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908300" y="1676400"/>
            <a:ext cx="406400" cy="17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90"/>
              </a:lnSpc>
            </a:pPr>
            <a:r>
              <a:rPr lang="en-CA" sz="1014" smtClean="0">
                <a:solidFill>
                  <a:srgbClr val="000000"/>
                </a:solidFill>
                <a:latin typeface="Arial"/>
                <a:cs typeface="Arial"/>
              </a:rPr>
              <a:t>4πσ</a:t>
            </a:r>
          </a:p>
          <a:p>
            <a:pPr>
              <a:lnSpc>
                <a:spcPts val="990"/>
              </a:lnSpc>
            </a:pPr>
            <a:endParaRPr lang="en-CA" sz="1014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441700" y="1549400"/>
            <a:ext cx="11684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741" smtClean="0">
                <a:solidFill>
                  <a:srgbClr val="000000"/>
                </a:solidFill>
                <a:latin typeface="Arial"/>
                <a:cs typeface="Arial"/>
              </a:rPr>
              <a:t>V</a:t>
            </a:r>
            <a:r>
              <a:rPr lang="en-CA" sz="1014" smtClean="0">
                <a:solidFill>
                  <a:srgbClr val="000000"/>
                </a:solidFill>
                <a:latin typeface="Arial"/>
                <a:cs typeface="Arial"/>
              </a:rPr>
              <a:t> |r − r</a:t>
            </a:r>
            <a:r>
              <a:rPr lang="en-CA" sz="741" smtClean="0">
                <a:solidFill>
                  <a:srgbClr val="000000"/>
                </a:solidFill>
                <a:latin typeface="Arial"/>
                <a:cs typeface="Arial"/>
              </a:rPr>
              <a:t>′</a:t>
            </a:r>
            <a:r>
              <a:rPr lang="en-CA" sz="1014" smtClean="0">
                <a:solidFill>
                  <a:srgbClr val="000000"/>
                </a:solidFill>
                <a:latin typeface="Arial"/>
                <a:cs typeface="Arial"/>
              </a:rPr>
              <a:t>|d</a:t>
            </a:r>
            <a:r>
              <a:rPr lang="en-CA" sz="741" smtClean="0">
                <a:solidFill>
                  <a:srgbClr val="000000"/>
                </a:solidFill>
                <a:latin typeface="Arial"/>
                <a:cs typeface="Arial"/>
              </a:rPr>
              <a:t>3</a:t>
            </a:r>
            <a:r>
              <a:rPr lang="en-CA" sz="1014" smtClean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lang="en-CA" sz="741" smtClean="0">
                <a:solidFill>
                  <a:srgbClr val="000000"/>
                </a:solidFill>
                <a:latin typeface="Arial"/>
                <a:cs typeface="Arial"/>
              </a:rPr>
              <a:t>′</a:t>
            </a:r>
          </a:p>
          <a:p>
            <a:pPr>
              <a:lnSpc>
                <a:spcPts val="1265"/>
              </a:lnSpc>
            </a:pPr>
            <a:endParaRPr lang="en-CA" sz="741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009900" y="1866900"/>
            <a:ext cx="266700" cy="127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14" smtClean="0">
                <a:solidFill>
                  <a:srgbClr val="000000"/>
                </a:solidFill>
                <a:latin typeface="Arial"/>
                <a:cs typeface="Arial"/>
              </a:rPr>
              <a:t>∑</a:t>
            </a:r>
          </a:p>
          <a:p>
            <a:pPr>
              <a:lnSpc>
                <a:spcPts val="1265"/>
              </a:lnSpc>
            </a:pPr>
            <a:endParaRPr lang="en-CA" sz="1014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413000" y="1968500"/>
            <a:ext cx="698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90"/>
              </a:lnSpc>
            </a:pPr>
            <a:r>
              <a:rPr lang="en-CA" sz="1014" smtClean="0">
                <a:solidFill>
                  <a:srgbClr val="000000"/>
                </a:solidFill>
                <a:latin typeface="Arial"/>
                <a:cs typeface="Arial"/>
              </a:rPr>
              <a:t>C(r</a:t>
            </a:r>
            <a:r>
              <a:rPr lang="en-CA" sz="741" smtClean="0">
                <a:solidFill>
                  <a:srgbClr val="000000"/>
                </a:solidFill>
                <a:latin typeface="Arial"/>
                <a:cs typeface="Arial"/>
              </a:rPr>
              <a:t>′</a:t>
            </a:r>
            <a:r>
              <a:rPr lang="en-CA" sz="1014" smtClean="0">
                <a:solidFill>
                  <a:srgbClr val="000000"/>
                </a:solidFill>
                <a:latin typeface="Arial"/>
                <a:cs typeface="Arial"/>
              </a:rPr>
              <a:t>, t) =</a:t>
            </a:r>
          </a:p>
          <a:p>
            <a:pPr>
              <a:lnSpc>
                <a:spcPts val="990"/>
              </a:lnSpc>
            </a:pPr>
            <a:endParaRPr lang="en-CA" sz="1014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162300" y="1968500"/>
            <a:ext cx="12446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741" smtClean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lang="en-CA" sz="1014" smtClean="0">
                <a:solidFill>
                  <a:srgbClr val="000000"/>
                </a:solidFill>
                <a:latin typeface="Arial"/>
                <a:cs typeface="Arial"/>
              </a:rPr>
              <a:t> I</a:t>
            </a:r>
            <a:r>
              <a:rPr lang="en-CA" sz="741" smtClean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lang="en-CA" sz="1014" smtClean="0">
                <a:solidFill>
                  <a:srgbClr val="000000"/>
                </a:solidFill>
                <a:latin typeface="Arial"/>
                <a:cs typeface="Arial"/>
              </a:rPr>
              <a:t>δ</a:t>
            </a:r>
            <a:r>
              <a:rPr lang="en-CA" sz="741" smtClean="0">
                <a:solidFill>
                  <a:srgbClr val="000000"/>
                </a:solidFill>
                <a:latin typeface="Arial"/>
                <a:cs typeface="Arial"/>
              </a:rPr>
              <a:t>3</a:t>
            </a:r>
            <a:r>
              <a:rPr lang="en-CA" sz="1014" smtClean="0">
                <a:solidFill>
                  <a:srgbClr val="000000"/>
                </a:solidFill>
                <a:latin typeface="Arial"/>
                <a:cs typeface="Arial"/>
              </a:rPr>
              <a:t>(r − r</a:t>
            </a:r>
            <a:r>
              <a:rPr lang="en-CA" sz="741" smtClean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lang="en-CA" sz="1014" smtClean="0">
                <a:solidFill>
                  <a:srgbClr val="000000"/>
                </a:solidFill>
                <a:latin typeface="Arial"/>
                <a:cs typeface="Arial"/>
              </a:rPr>
              <a:t>) is the</a:t>
            </a:r>
          </a:p>
          <a:p>
            <a:pPr>
              <a:lnSpc>
                <a:spcPts val="1265"/>
              </a:lnSpc>
            </a:pPr>
            <a:endParaRPr lang="en-CA" sz="1014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413000" y="2133600"/>
            <a:ext cx="1993900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lang="en-CA" sz="1014" smtClean="0">
                <a:solidFill>
                  <a:srgbClr val="000000"/>
                </a:solidFill>
                <a:latin typeface="Arial"/>
                <a:cs typeface="Arial"/>
              </a:rPr>
              <a:t>current source density [A/m</a:t>
            </a:r>
            <a:r>
              <a:rPr lang="en-CA" sz="741" smtClean="0">
                <a:solidFill>
                  <a:srgbClr val="000000"/>
                </a:solidFill>
                <a:latin typeface="Arial"/>
                <a:cs typeface="Arial"/>
              </a:rPr>
              <a:t>3</a:t>
            </a:r>
            <a:r>
              <a:rPr lang="en-CA" sz="1014" smtClean="0">
                <a:solidFill>
                  <a:srgbClr val="000000"/>
                </a:solidFill>
                <a:latin typeface="Arial"/>
                <a:cs typeface="Arial"/>
              </a:rPr>
              <a:t>]</a:t>
            </a:r>
          </a:p>
          <a:p>
            <a:pPr>
              <a:lnSpc>
                <a:spcPts val="1165"/>
              </a:lnSpc>
            </a:pPr>
            <a:endParaRPr lang="en-CA" sz="1014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473200" y="2730500"/>
            <a:ext cx="7874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A500"/>
                </a:solidFill>
                <a:latin typeface="Arial"/>
                <a:cs typeface="Arial"/>
              </a:rPr>
              <a:t>Pettersen et al, 2010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A500"/>
              </a:solidFill>
              <a:latin typeface="Arial"/>
              <a:cs typeface="Arial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11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Current Source Density Estimation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7700" y="660400"/>
            <a:ext cx="39497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Inverse problem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: Determine current sources and sinks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12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Current Source Density Estimation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7700" y="647700"/>
            <a:ext cx="39497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014" spc="-10" smtClean="0">
                <a:solidFill>
                  <a:srgbClr val="E42D24"/>
                </a:solidFill>
                <a:latin typeface="Arial"/>
                <a:cs typeface="Arial"/>
              </a:rPr>
              <a:t>Inverse problem</a:t>
            </a:r>
            <a:r>
              <a:rPr lang="en-CA" sz="1014" spc="-10" smtClean="0">
                <a:solidFill>
                  <a:srgbClr val="000000"/>
                </a:solidFill>
                <a:latin typeface="Arial"/>
                <a:cs typeface="Arial"/>
              </a:rPr>
              <a:t>: Determine current sources and sinks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14" spc="-10" smtClean="0">
                <a:solidFill>
                  <a:srgbClr val="000000"/>
                </a:solidFill>
                <a:latin typeface="Arial"/>
                <a:cs typeface="Arial"/>
              </a:rPr>
              <a:t>Standard assumption: activity in xy-plane does not vary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14" spc="-10" smtClean="0">
                <a:solidFill>
                  <a:srgbClr val="000000"/>
                </a:solidFill>
                <a:latin typeface="Arial"/>
                <a:cs typeface="Arial"/>
              </a:rPr>
              <a:t>strongly → simplify to one-dimensional problem</a:t>
            </a:r>
          </a:p>
          <a:p>
            <a:pPr>
              <a:lnSpc>
                <a:spcPts val="14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828800" y="1320800"/>
            <a:ext cx="27686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  <a:tabLst>
                <a:tab pos="622300" algn="l"/>
              </a:tabLst>
            </a:pPr>
            <a:r>
              <a:rPr lang="en-CA" sz="1014" smtClean="0">
                <a:solidFill>
                  <a:srgbClr val="000000"/>
                </a:solidFill>
                <a:latin typeface="Arial"/>
                <a:cs typeface="Arial"/>
              </a:rPr>
              <a:t>σd</a:t>
            </a:r>
            <a:r>
              <a:rPr lang="en-CA" sz="741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r>
              <a:rPr lang="en-CA" sz="1014" smtClean="0">
                <a:solidFill>
                  <a:srgbClr val="000000"/>
                </a:solidFill>
                <a:latin typeface="Arial"/>
                <a:cs typeface="Arial"/>
              </a:rPr>
              <a:t>φ(z,t)	= −C(z, t)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070100" y="1447800"/>
            <a:ext cx="2527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90"/>
              </a:lnSpc>
            </a:pPr>
            <a:r>
              <a:rPr lang="en-CA" sz="1014" spc="-20" smtClean="0">
                <a:solidFill>
                  <a:srgbClr val="000000"/>
                </a:solidFill>
                <a:latin typeface="Arial"/>
                <a:cs typeface="Arial"/>
              </a:rPr>
              <a:t>dz</a:t>
            </a:r>
            <a:r>
              <a:rPr lang="en-CA" sz="741" spc="-20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</a:p>
          <a:p>
            <a:pPr>
              <a:lnSpc>
                <a:spcPts val="99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12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Current Source Density Estimation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7700" y="647700"/>
            <a:ext cx="39497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014" spc="-10" smtClean="0">
                <a:solidFill>
                  <a:srgbClr val="E42D24"/>
                </a:solidFill>
                <a:latin typeface="Arial"/>
                <a:cs typeface="Arial"/>
              </a:rPr>
              <a:t>Inverse problem</a:t>
            </a:r>
            <a:r>
              <a:rPr lang="en-CA" sz="1014" spc="-10" smtClean="0">
                <a:solidFill>
                  <a:srgbClr val="000000"/>
                </a:solidFill>
                <a:latin typeface="Arial"/>
                <a:cs typeface="Arial"/>
              </a:rPr>
              <a:t>: Determine current sources and sinks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14" spc="-10" smtClean="0">
                <a:solidFill>
                  <a:srgbClr val="000000"/>
                </a:solidFill>
                <a:latin typeface="Arial"/>
                <a:cs typeface="Arial"/>
              </a:rPr>
              <a:t>Standard assumption: activity in xy-plane does not vary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14" spc="-10" smtClean="0">
                <a:solidFill>
                  <a:srgbClr val="000000"/>
                </a:solidFill>
                <a:latin typeface="Arial"/>
                <a:cs typeface="Arial"/>
              </a:rPr>
              <a:t>strongly → simplify to one-dimensional problem</a:t>
            </a:r>
          </a:p>
          <a:p>
            <a:pPr>
              <a:lnSpc>
                <a:spcPts val="14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828800" y="1320800"/>
            <a:ext cx="27686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  <a:tabLst>
                <a:tab pos="622300" algn="l"/>
              </a:tabLst>
            </a:pPr>
            <a:r>
              <a:rPr lang="en-CA" sz="1014" smtClean="0">
                <a:solidFill>
                  <a:srgbClr val="000000"/>
                </a:solidFill>
                <a:latin typeface="Arial"/>
                <a:cs typeface="Arial"/>
              </a:rPr>
              <a:t>σd</a:t>
            </a:r>
            <a:r>
              <a:rPr lang="en-CA" sz="741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r>
              <a:rPr lang="en-CA" sz="1014" smtClean="0">
                <a:solidFill>
                  <a:srgbClr val="000000"/>
                </a:solidFill>
                <a:latin typeface="Arial"/>
                <a:cs typeface="Arial"/>
              </a:rPr>
              <a:t>φ(z,t)	= −C(z, t)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070100" y="1447800"/>
            <a:ext cx="2527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90"/>
              </a:lnSpc>
            </a:pPr>
            <a:r>
              <a:rPr lang="en-CA" sz="1014" spc="-20" smtClean="0">
                <a:solidFill>
                  <a:srgbClr val="000000"/>
                </a:solidFill>
                <a:latin typeface="Arial"/>
                <a:cs typeface="Arial"/>
              </a:rPr>
              <a:t>dz</a:t>
            </a:r>
            <a:r>
              <a:rPr lang="en-CA" sz="741" spc="-20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</a:p>
          <a:p>
            <a:pPr>
              <a:lnSpc>
                <a:spcPts val="99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47700" y="1600200"/>
            <a:ext cx="3949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014" spc="-10" smtClean="0">
                <a:solidFill>
                  <a:srgbClr val="000000"/>
                </a:solidFill>
                <a:latin typeface="Arial"/>
                <a:cs typeface="Arial"/>
              </a:rPr>
              <a:t>Simple CSD estimation formula for electrodes spaced at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14" spc="-10" smtClean="0">
                <a:solidFill>
                  <a:srgbClr val="000000"/>
                </a:solidFill>
                <a:latin typeface="Arial"/>
                <a:cs typeface="Arial"/>
              </a:rPr>
              <a:t>distance h:</a:t>
            </a:r>
          </a:p>
          <a:p>
            <a:pPr>
              <a:lnSpc>
                <a:spcPts val="14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31900" y="2082800"/>
            <a:ext cx="3365500" cy="368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90"/>
              </a:lnSpc>
              <a:tabLst>
                <a:tab pos="1485900" algn="l"/>
              </a:tabLst>
            </a:pPr>
            <a:r>
              <a:rPr lang="en-CA" sz="1014" smtClean="0">
                <a:solidFill>
                  <a:srgbClr val="000000"/>
                </a:solidFill>
                <a:latin typeface="Arial"/>
                <a:cs typeface="Arial"/>
              </a:rPr>
              <a:t>C(z</a:t>
            </a:r>
            <a:r>
              <a:rPr lang="en-CA" sz="741" smtClean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lang="en-CA" sz="1014" smtClean="0">
                <a:solidFill>
                  <a:srgbClr val="000000"/>
                </a:solidFill>
                <a:latin typeface="Arial"/>
                <a:cs typeface="Arial"/>
              </a:rPr>
              <a:t>, t) = σφ(z</a:t>
            </a:r>
            <a:r>
              <a:rPr lang="en-CA" sz="741" smtClean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lang="en-CA" sz="1014" smtClean="0">
                <a:solidFill>
                  <a:srgbClr val="000000"/>
                </a:solidFill>
                <a:latin typeface="Arial"/>
                <a:cs typeface="Arial"/>
              </a:rPr>
              <a:t> +h)−2φ(z</a:t>
            </a:r>
            <a:r>
              <a:rPr lang="en-CA" sz="741" smtClean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lang="en-CA" sz="1014" smtClean="0">
                <a:solidFill>
                  <a:srgbClr val="000000"/>
                </a:solidFill>
                <a:latin typeface="Arial"/>
                <a:cs typeface="Arial"/>
              </a:rPr>
              <a:t>)+φ(z</a:t>
            </a:r>
            <a:r>
              <a:rPr lang="en-CA" sz="741" smtClean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lang="en-CA" sz="1014" smtClean="0">
                <a:solidFill>
                  <a:srgbClr val="000000"/>
                </a:solidFill>
                <a:latin typeface="Arial"/>
                <a:cs typeface="Arial"/>
              </a:rPr>
              <a:t> −h)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14" spc="-10" smtClean="0">
                <a:solidFill>
                  <a:srgbClr val="000000"/>
                </a:solidFill>
                <a:latin typeface="Arial"/>
                <a:cs typeface="Arial"/>
              </a:rPr>
              <a:t>	h</a:t>
            </a:r>
            <a:r>
              <a:rPr lang="en-CA" sz="741" spc="-10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</a:p>
          <a:p>
            <a:pPr>
              <a:lnSpc>
                <a:spcPts val="99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12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12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Current Source Density Estimation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7700" y="647700"/>
            <a:ext cx="39497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014" spc="-10" smtClean="0">
                <a:solidFill>
                  <a:srgbClr val="E42D24"/>
                </a:solidFill>
                <a:latin typeface="Arial"/>
                <a:cs typeface="Arial"/>
              </a:rPr>
              <a:t>Inverse problem</a:t>
            </a:r>
            <a:r>
              <a:rPr lang="en-CA" sz="1014" spc="-10" smtClean="0">
                <a:solidFill>
                  <a:srgbClr val="000000"/>
                </a:solidFill>
                <a:latin typeface="Arial"/>
                <a:cs typeface="Arial"/>
              </a:rPr>
              <a:t>: Determine current sources and sinks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14" spc="-10" smtClean="0">
                <a:solidFill>
                  <a:srgbClr val="000000"/>
                </a:solidFill>
                <a:latin typeface="Arial"/>
                <a:cs typeface="Arial"/>
              </a:rPr>
              <a:t>Standard assumption: activity in xy-plane does not vary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14" spc="-10" smtClean="0">
                <a:solidFill>
                  <a:srgbClr val="000000"/>
                </a:solidFill>
                <a:latin typeface="Arial"/>
                <a:cs typeface="Arial"/>
              </a:rPr>
              <a:t>strongly → simplify to one-dimensional problem</a:t>
            </a:r>
          </a:p>
          <a:p>
            <a:pPr>
              <a:lnSpc>
                <a:spcPts val="14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828800" y="1320800"/>
            <a:ext cx="27686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  <a:tabLst>
                <a:tab pos="622300" algn="l"/>
              </a:tabLst>
            </a:pPr>
            <a:r>
              <a:rPr lang="en-CA" sz="1014" smtClean="0">
                <a:solidFill>
                  <a:srgbClr val="000000"/>
                </a:solidFill>
                <a:latin typeface="Arial"/>
                <a:cs typeface="Arial"/>
              </a:rPr>
              <a:t>σd</a:t>
            </a:r>
            <a:r>
              <a:rPr lang="en-CA" sz="741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r>
              <a:rPr lang="en-CA" sz="1014" smtClean="0">
                <a:solidFill>
                  <a:srgbClr val="000000"/>
                </a:solidFill>
                <a:latin typeface="Arial"/>
                <a:cs typeface="Arial"/>
              </a:rPr>
              <a:t>φ(z,t)	= −C(z, t)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070100" y="1447800"/>
            <a:ext cx="2527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90"/>
              </a:lnSpc>
            </a:pPr>
            <a:r>
              <a:rPr lang="en-CA" sz="1014" spc="-20" smtClean="0">
                <a:solidFill>
                  <a:srgbClr val="000000"/>
                </a:solidFill>
                <a:latin typeface="Arial"/>
                <a:cs typeface="Arial"/>
              </a:rPr>
              <a:t>dz</a:t>
            </a:r>
            <a:r>
              <a:rPr lang="en-CA" sz="741" spc="-20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</a:p>
          <a:p>
            <a:pPr>
              <a:lnSpc>
                <a:spcPts val="99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47700" y="1600200"/>
            <a:ext cx="3949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014" spc="-10" smtClean="0">
                <a:solidFill>
                  <a:srgbClr val="000000"/>
                </a:solidFill>
                <a:latin typeface="Arial"/>
                <a:cs typeface="Arial"/>
              </a:rPr>
              <a:t>Simple CSD estimation formula for electrodes spaced at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14" spc="-10" smtClean="0">
                <a:solidFill>
                  <a:srgbClr val="000000"/>
                </a:solidFill>
                <a:latin typeface="Arial"/>
                <a:cs typeface="Arial"/>
              </a:rPr>
              <a:t>distance h:</a:t>
            </a:r>
          </a:p>
          <a:p>
            <a:pPr>
              <a:lnSpc>
                <a:spcPts val="14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31900" y="2082800"/>
            <a:ext cx="3365500" cy="368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90"/>
              </a:lnSpc>
              <a:tabLst>
                <a:tab pos="1485900" algn="l"/>
              </a:tabLst>
            </a:pPr>
            <a:r>
              <a:rPr lang="en-CA" sz="1014" smtClean="0">
                <a:solidFill>
                  <a:srgbClr val="000000"/>
                </a:solidFill>
                <a:latin typeface="Arial"/>
                <a:cs typeface="Arial"/>
              </a:rPr>
              <a:t>C(z</a:t>
            </a:r>
            <a:r>
              <a:rPr lang="en-CA" sz="741" smtClean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lang="en-CA" sz="1014" smtClean="0">
                <a:solidFill>
                  <a:srgbClr val="000000"/>
                </a:solidFill>
                <a:latin typeface="Arial"/>
                <a:cs typeface="Arial"/>
              </a:rPr>
              <a:t>, t) = σφ(z</a:t>
            </a:r>
            <a:r>
              <a:rPr lang="en-CA" sz="741" smtClean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lang="en-CA" sz="1014" smtClean="0">
                <a:solidFill>
                  <a:srgbClr val="000000"/>
                </a:solidFill>
                <a:latin typeface="Arial"/>
                <a:cs typeface="Arial"/>
              </a:rPr>
              <a:t> +h)−2φ(z</a:t>
            </a:r>
            <a:r>
              <a:rPr lang="en-CA" sz="741" smtClean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lang="en-CA" sz="1014" smtClean="0">
                <a:solidFill>
                  <a:srgbClr val="000000"/>
                </a:solidFill>
                <a:latin typeface="Arial"/>
                <a:cs typeface="Arial"/>
              </a:rPr>
              <a:t>)+φ(z</a:t>
            </a:r>
            <a:r>
              <a:rPr lang="en-CA" sz="741" smtClean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lang="en-CA" sz="1014" smtClean="0">
                <a:solidFill>
                  <a:srgbClr val="000000"/>
                </a:solidFill>
                <a:latin typeface="Arial"/>
                <a:cs typeface="Arial"/>
              </a:rPr>
              <a:t> −h)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14" spc="-10" smtClean="0">
                <a:solidFill>
                  <a:srgbClr val="000000"/>
                </a:solidFill>
                <a:latin typeface="Arial"/>
                <a:cs typeface="Arial"/>
              </a:rPr>
              <a:t>	h</a:t>
            </a:r>
            <a:r>
              <a:rPr lang="en-CA" sz="741" spc="-10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</a:p>
          <a:p>
            <a:pPr>
              <a:lnSpc>
                <a:spcPts val="99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47700" y="2311400"/>
            <a:ext cx="3949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014" spc="-10" smtClean="0">
                <a:solidFill>
                  <a:srgbClr val="000000"/>
                </a:solidFill>
                <a:latin typeface="Arial"/>
                <a:cs typeface="Arial"/>
              </a:rPr>
              <a:t>Problem: Only prediction at N − 2 contacts, strong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14" spc="-10" smtClean="0">
                <a:solidFill>
                  <a:srgbClr val="000000"/>
                </a:solidFill>
                <a:latin typeface="Arial"/>
                <a:cs typeface="Arial"/>
              </a:rPr>
              <a:t>assumptions</a:t>
            </a:r>
          </a:p>
          <a:p>
            <a:pPr>
              <a:lnSpc>
                <a:spcPts val="14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12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13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Current Source Density Estimation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7700" y="647700"/>
            <a:ext cx="39497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014" spc="-10" smtClean="0">
                <a:solidFill>
                  <a:srgbClr val="E42D24"/>
                </a:solidFill>
                <a:latin typeface="Arial"/>
                <a:cs typeface="Arial"/>
              </a:rPr>
              <a:t>Inverse problem</a:t>
            </a:r>
            <a:r>
              <a:rPr lang="en-CA" sz="1014" spc="-10" smtClean="0">
                <a:solidFill>
                  <a:srgbClr val="000000"/>
                </a:solidFill>
                <a:latin typeface="Arial"/>
                <a:cs typeface="Arial"/>
              </a:rPr>
              <a:t>: Determine current sources and sinks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14" spc="-10" smtClean="0">
                <a:solidFill>
                  <a:srgbClr val="000000"/>
                </a:solidFill>
                <a:latin typeface="Arial"/>
                <a:cs typeface="Arial"/>
              </a:rPr>
              <a:t>Standard assumption: activity in xy-plane does not vary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14" spc="-10" smtClean="0">
                <a:solidFill>
                  <a:srgbClr val="000000"/>
                </a:solidFill>
                <a:latin typeface="Arial"/>
                <a:cs typeface="Arial"/>
              </a:rPr>
              <a:t>strongly → simplify to one-dimensional problem</a:t>
            </a:r>
          </a:p>
          <a:p>
            <a:pPr>
              <a:lnSpc>
                <a:spcPts val="14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828800" y="1320800"/>
            <a:ext cx="27686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  <a:tabLst>
                <a:tab pos="622300" algn="l"/>
              </a:tabLst>
            </a:pPr>
            <a:r>
              <a:rPr lang="en-CA" sz="1014" smtClean="0">
                <a:solidFill>
                  <a:srgbClr val="000000"/>
                </a:solidFill>
                <a:latin typeface="Arial"/>
                <a:cs typeface="Arial"/>
              </a:rPr>
              <a:t>σd</a:t>
            </a:r>
            <a:r>
              <a:rPr lang="en-CA" sz="741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r>
              <a:rPr lang="en-CA" sz="1014" smtClean="0">
                <a:solidFill>
                  <a:srgbClr val="000000"/>
                </a:solidFill>
                <a:latin typeface="Arial"/>
                <a:cs typeface="Arial"/>
              </a:rPr>
              <a:t>φ(z,t)	= −C(z, t)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070100" y="1447800"/>
            <a:ext cx="2527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90"/>
              </a:lnSpc>
            </a:pPr>
            <a:r>
              <a:rPr lang="en-CA" sz="1014" spc="-20" smtClean="0">
                <a:solidFill>
                  <a:srgbClr val="000000"/>
                </a:solidFill>
                <a:latin typeface="Arial"/>
                <a:cs typeface="Arial"/>
              </a:rPr>
              <a:t>dz</a:t>
            </a:r>
            <a:r>
              <a:rPr lang="en-CA" sz="741" spc="-20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</a:p>
          <a:p>
            <a:pPr>
              <a:lnSpc>
                <a:spcPts val="99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47700" y="1600200"/>
            <a:ext cx="3949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014" spc="-10" smtClean="0">
                <a:solidFill>
                  <a:srgbClr val="000000"/>
                </a:solidFill>
                <a:latin typeface="Arial"/>
                <a:cs typeface="Arial"/>
              </a:rPr>
              <a:t>Simple CSD estimation formula for electrodes spaced at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14" spc="-10" smtClean="0">
                <a:solidFill>
                  <a:srgbClr val="000000"/>
                </a:solidFill>
                <a:latin typeface="Arial"/>
                <a:cs typeface="Arial"/>
              </a:rPr>
              <a:t>distance h:</a:t>
            </a:r>
          </a:p>
          <a:p>
            <a:pPr>
              <a:lnSpc>
                <a:spcPts val="14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31900" y="2082800"/>
            <a:ext cx="3365500" cy="368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90"/>
              </a:lnSpc>
              <a:tabLst>
                <a:tab pos="1485900" algn="l"/>
              </a:tabLst>
            </a:pPr>
            <a:r>
              <a:rPr lang="en-CA" sz="1014" smtClean="0">
                <a:solidFill>
                  <a:srgbClr val="000000"/>
                </a:solidFill>
                <a:latin typeface="Arial"/>
                <a:cs typeface="Arial"/>
              </a:rPr>
              <a:t>C(z</a:t>
            </a:r>
            <a:r>
              <a:rPr lang="en-CA" sz="741" smtClean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lang="en-CA" sz="1014" smtClean="0">
                <a:solidFill>
                  <a:srgbClr val="000000"/>
                </a:solidFill>
                <a:latin typeface="Arial"/>
                <a:cs typeface="Arial"/>
              </a:rPr>
              <a:t>, t) = σφ(z</a:t>
            </a:r>
            <a:r>
              <a:rPr lang="en-CA" sz="741" smtClean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lang="en-CA" sz="1014" smtClean="0">
                <a:solidFill>
                  <a:srgbClr val="000000"/>
                </a:solidFill>
                <a:latin typeface="Arial"/>
                <a:cs typeface="Arial"/>
              </a:rPr>
              <a:t> +h)−2φ(z</a:t>
            </a:r>
            <a:r>
              <a:rPr lang="en-CA" sz="741" smtClean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lang="en-CA" sz="1014" smtClean="0">
                <a:solidFill>
                  <a:srgbClr val="000000"/>
                </a:solidFill>
                <a:latin typeface="Arial"/>
                <a:cs typeface="Arial"/>
              </a:rPr>
              <a:t>)+φ(z</a:t>
            </a:r>
            <a:r>
              <a:rPr lang="en-CA" sz="741" smtClean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lang="en-CA" sz="1014" smtClean="0">
                <a:solidFill>
                  <a:srgbClr val="000000"/>
                </a:solidFill>
                <a:latin typeface="Arial"/>
                <a:cs typeface="Arial"/>
              </a:rPr>
              <a:t> −h)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14" spc="-10" smtClean="0">
                <a:solidFill>
                  <a:srgbClr val="000000"/>
                </a:solidFill>
                <a:latin typeface="Arial"/>
                <a:cs typeface="Arial"/>
              </a:rPr>
              <a:t>	h</a:t>
            </a:r>
            <a:r>
              <a:rPr lang="en-CA" sz="741" spc="-10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</a:p>
          <a:p>
            <a:pPr>
              <a:lnSpc>
                <a:spcPts val="99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47700" y="2311400"/>
            <a:ext cx="3949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014" spc="-10" smtClean="0">
                <a:solidFill>
                  <a:srgbClr val="000000"/>
                </a:solidFill>
                <a:latin typeface="Arial"/>
                <a:cs typeface="Arial"/>
              </a:rPr>
              <a:t>Problem: Only prediction at N − 2 contacts, strong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14" spc="-10" smtClean="0">
                <a:solidFill>
                  <a:srgbClr val="000000"/>
                </a:solidFill>
                <a:latin typeface="Arial"/>
                <a:cs typeface="Arial"/>
              </a:rPr>
              <a:t>assumptions</a:t>
            </a:r>
          </a:p>
          <a:p>
            <a:pPr>
              <a:lnSpc>
                <a:spcPts val="14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47700" y="2667000"/>
            <a:ext cx="39497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014" spc="-10" smtClean="0">
                <a:solidFill>
                  <a:srgbClr val="000000"/>
                </a:solidFill>
                <a:latin typeface="Arial"/>
                <a:cs typeface="Arial"/>
              </a:rPr>
              <a:t>More advanced methods available (e.g., iCSD using a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14" spc="-10" smtClean="0">
                <a:solidFill>
                  <a:srgbClr val="000000"/>
                </a:solidFill>
                <a:latin typeface="Arial"/>
                <a:cs typeface="Arial"/>
              </a:rPr>
              <a:t>direct inversion of the forward problem (Pettersen et al.,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14" spc="-10" smtClean="0">
                <a:solidFill>
                  <a:srgbClr val="000000"/>
                </a:solidFill>
                <a:latin typeface="Arial"/>
                <a:cs typeface="Arial"/>
              </a:rPr>
              <a:t>2006)).</a:t>
            </a:r>
          </a:p>
          <a:p>
            <a:pPr>
              <a:lnSpc>
                <a:spcPts val="135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12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355600" y="406400"/>
            <a:ext cx="42418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Example: Current Source Density in Response to</a:t>
            </a:r>
            <a:r>
              <a:rPr lang="en-CA" sz="12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295" smtClean="0">
                <a:solidFill>
                  <a:srgbClr val="000000"/>
                </a:solidFill>
                <a:latin typeface="Times New Roman"/>
              </a:rPr>
            </a:b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Whisker Deflection in Rat Barrel Cortex</a:t>
            </a:r>
          </a:p>
          <a:p>
            <a:pPr>
              <a:lnSpc>
                <a:spcPts val="1400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730500" y="3035300"/>
            <a:ext cx="1866900" cy="88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A500"/>
                </a:solidFill>
                <a:latin typeface="Arial"/>
                <a:cs typeface="Arial"/>
              </a:rPr>
              <a:t>Pettersen et al, 2006</a:t>
            </a:r>
          </a:p>
          <a:p>
            <a:pPr>
              <a:lnSpc>
                <a:spcPts val="690"/>
              </a:lnSpc>
            </a:pPr>
            <a:endParaRPr lang="en-CA" sz="59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13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Focus: Local Field Potentials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854200" y="736600"/>
            <a:ext cx="27432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LFP is the low-pass filtered electrode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signal</a:t>
            </a:r>
          </a:p>
          <a:p>
            <a:pPr>
              <a:lnSpc>
                <a:spcPts val="13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82600" y="1549400"/>
            <a:ext cx="4114800" cy="88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A500"/>
                </a:solidFill>
                <a:latin typeface="Arial"/>
                <a:cs typeface="Arial"/>
              </a:rPr>
              <a:t>Buzsaki et al, 2004</a:t>
            </a:r>
          </a:p>
          <a:p>
            <a:pPr>
              <a:lnSpc>
                <a:spcPts val="690"/>
              </a:lnSpc>
            </a:pPr>
            <a:endParaRPr lang="en-CA" sz="597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238500" y="2984500"/>
            <a:ext cx="1358900" cy="88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A500"/>
                </a:solidFill>
                <a:latin typeface="Arial"/>
                <a:cs typeface="Arial"/>
              </a:rPr>
              <a:t>Logothetis and Wandell, 2004</a:t>
            </a:r>
          </a:p>
          <a:p>
            <a:pPr>
              <a:lnSpc>
                <a:spcPts val="690"/>
              </a:lnSpc>
            </a:pPr>
            <a:endParaRPr lang="en-CA" sz="597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938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41800" y="3251200"/>
            <a:ext cx="3302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LFP Features: Oscillations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594100" y="3048000"/>
            <a:ext cx="1003300" cy="88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A500"/>
                </a:solidFill>
                <a:latin typeface="Arial"/>
                <a:cs typeface="Arial"/>
              </a:rPr>
              <a:t>Buzsaki et al, 2004</a:t>
            </a:r>
          </a:p>
          <a:p>
            <a:pPr>
              <a:lnSpc>
                <a:spcPts val="690"/>
              </a:lnSpc>
            </a:pPr>
            <a:endParaRPr lang="en-CA" sz="59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15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Outline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82600" y="787400"/>
            <a:ext cx="41148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C5D6E5"/>
                </a:solidFill>
                <a:latin typeface="Arial"/>
                <a:cs typeface="Arial"/>
              </a:rPr>
              <a:t>Understanding Local Field Potentials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82600" y="1079500"/>
            <a:ext cx="41148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5B80"/>
                </a:solidFill>
                <a:latin typeface="Arial"/>
                <a:cs typeface="Arial"/>
              </a:rPr>
              <a:t>What is Synchronization?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82600" y="1371600"/>
            <a:ext cx="41148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C5D6E5"/>
                </a:solidFill>
                <a:latin typeface="Arial"/>
                <a:cs typeface="Arial"/>
              </a:rPr>
              <a:t>Synchronization between Local Field Potentials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85800" y="1536700"/>
            <a:ext cx="39116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D5D5D5"/>
                </a:solidFill>
                <a:latin typeface="Arial"/>
                <a:cs typeface="Arial"/>
              </a:rPr>
              <a:t>Fourier Analysis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85800" y="1714500"/>
            <a:ext cx="39116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D5D5D5"/>
                </a:solidFill>
                <a:latin typeface="Arial"/>
                <a:cs typeface="Arial"/>
              </a:rPr>
              <a:t>Coherence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85800" y="1892300"/>
            <a:ext cx="39116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D5D5D5"/>
                </a:solidFill>
                <a:latin typeface="Arial"/>
                <a:cs typeface="Arial"/>
              </a:rPr>
              <a:t>Phase Synchronization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82600" y="2171700"/>
            <a:ext cx="41148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C5D6E5"/>
                </a:solidFill>
                <a:latin typeface="Arial"/>
                <a:cs typeface="Arial"/>
              </a:rPr>
              <a:t>Synchronization between Spikes and Local Field Potentials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85800" y="2349500"/>
            <a:ext cx="39116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D5D5D5"/>
                </a:solidFill>
                <a:latin typeface="Arial"/>
                <a:cs typeface="Arial"/>
              </a:rPr>
              <a:t>Spike-Triggered Averaging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85800" y="2514600"/>
            <a:ext cx="39116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090" smtClean="0">
                <a:solidFill>
                  <a:srgbClr val="D5D5D5"/>
                </a:solidFill>
                <a:latin typeface="Arial"/>
                <a:cs typeface="Arial"/>
              </a:rPr>
              <a:t>Spike-Field Coherence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D5D5D5"/>
                </a:solidFill>
                <a:latin typeface="Arial"/>
                <a:cs typeface="Arial"/>
              </a:rPr>
              <a:t>Phase Analysis</a:t>
            </a:r>
          </a:p>
          <a:p>
            <a:pPr>
              <a:lnSpc>
                <a:spcPts val="13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15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Synchronization of Oscillators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7700" y="698500"/>
            <a:ext cx="39497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Synchronization is used in many different contexts. In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7700" y="863600"/>
            <a:ext cx="3949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general, it describes a</a:t>
            </a: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 coherent, adapting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time evolution of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seperate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, but</a:t>
            </a: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 coupled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entities.</a:t>
            </a:r>
          </a:p>
          <a:p>
            <a:pPr>
              <a:lnSpc>
                <a:spcPts val="13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16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Synchronization of Oscillators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7700" y="698500"/>
            <a:ext cx="39497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Synchronization is used in many different contexts. In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7700" y="863600"/>
            <a:ext cx="3949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general, it describes a</a:t>
            </a: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 coherent, adapting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time evolution of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seperate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, but</a:t>
            </a: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 coupled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entities.</a:t>
            </a:r>
          </a:p>
          <a:p>
            <a:pPr>
              <a:lnSpc>
                <a:spcPts val="13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1244600"/>
            <a:ext cx="39497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The dynamics of a system can be measured by</a:t>
            </a: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 time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47700" y="1409700"/>
            <a:ext cx="3949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series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. However, typically it is only a</a:t>
            </a: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 signature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of the true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dynamics.</a:t>
            </a:r>
          </a:p>
          <a:p>
            <a:pPr>
              <a:lnSpc>
                <a:spcPts val="13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16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Synchronization of Oscillators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7700" y="698500"/>
            <a:ext cx="39497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Synchronization is used in many different contexts. In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7700" y="863600"/>
            <a:ext cx="3949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general, it describes a</a:t>
            </a: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 coherent, adapting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time evolution of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seperate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, but</a:t>
            </a: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 coupled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entities.</a:t>
            </a:r>
          </a:p>
          <a:p>
            <a:pPr>
              <a:lnSpc>
                <a:spcPts val="13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1244600"/>
            <a:ext cx="39497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The dynamics of a system can be measured by</a:t>
            </a: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 time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47700" y="1409700"/>
            <a:ext cx="3949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series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. However, typically it is only a</a:t>
            </a: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 signature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of the true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dynamics.</a:t>
            </a:r>
          </a:p>
          <a:p>
            <a:pPr>
              <a:lnSpc>
                <a:spcPts val="13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47700" y="1778000"/>
            <a:ext cx="3949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Coupling mediates</a:t>
            </a: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 interaction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within the system that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influences the time series.</a:t>
            </a:r>
          </a:p>
          <a:p>
            <a:pPr>
              <a:lnSpc>
                <a:spcPts val="14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16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12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Synchronization of Oscillators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7700" y="698500"/>
            <a:ext cx="39497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Synchronization is used in many different contexts. In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7700" y="863600"/>
            <a:ext cx="3949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general, it describes a</a:t>
            </a: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 coherent, adapting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time evolution of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seperate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, but</a:t>
            </a: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 coupled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entities.</a:t>
            </a:r>
          </a:p>
          <a:p>
            <a:pPr>
              <a:lnSpc>
                <a:spcPts val="13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1244600"/>
            <a:ext cx="39497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The dynamics of a system can be measured by</a:t>
            </a: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 time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47700" y="1409700"/>
            <a:ext cx="3949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series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. However, typically it is only a</a:t>
            </a: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 signature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of the true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dynamics.</a:t>
            </a:r>
          </a:p>
          <a:p>
            <a:pPr>
              <a:lnSpc>
                <a:spcPts val="13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47700" y="1778000"/>
            <a:ext cx="3949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Coupling mediates</a:t>
            </a: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 interaction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within the system that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influences the time series.</a:t>
            </a:r>
          </a:p>
          <a:p>
            <a:pPr>
              <a:lnSpc>
                <a:spcPts val="14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47700" y="2159000"/>
            <a:ext cx="39497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How to define synchronization?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16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13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Synchronization of Oscillators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7700" y="698500"/>
            <a:ext cx="39497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Synchronization is used in many different contexts. In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7700" y="863600"/>
            <a:ext cx="3949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general, it describes a</a:t>
            </a: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 coherent, adapting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time evolution of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seperate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, but</a:t>
            </a: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 coupled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entities.</a:t>
            </a:r>
          </a:p>
          <a:p>
            <a:pPr>
              <a:lnSpc>
                <a:spcPts val="13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1244600"/>
            <a:ext cx="39497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The dynamics of a system can be measured by</a:t>
            </a: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 time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47700" y="1409700"/>
            <a:ext cx="3949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series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. However, typically it is only a</a:t>
            </a: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 signature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of the true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dynamics.</a:t>
            </a:r>
          </a:p>
          <a:p>
            <a:pPr>
              <a:lnSpc>
                <a:spcPts val="13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47700" y="1778000"/>
            <a:ext cx="3949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Coupling mediates</a:t>
            </a: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 interaction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within the system that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influences the time series.</a:t>
            </a:r>
          </a:p>
          <a:p>
            <a:pPr>
              <a:lnSpc>
                <a:spcPts val="14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47700" y="2159000"/>
            <a:ext cx="39497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How to define synchronization?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47700" y="2362200"/>
            <a:ext cx="3949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How to detect and quantify synchronization based on the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time series?</a:t>
            </a:r>
          </a:p>
          <a:p>
            <a:pPr>
              <a:lnSpc>
                <a:spcPts val="13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16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14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Synchronization of Oscillators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7700" y="698500"/>
            <a:ext cx="39497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Synchronization is used in many different contexts. In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7700" y="863600"/>
            <a:ext cx="3949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general, it describes a</a:t>
            </a: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 coherent, adapting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time evolution of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seperate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, but</a:t>
            </a: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 coupled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entities.</a:t>
            </a:r>
          </a:p>
          <a:p>
            <a:pPr>
              <a:lnSpc>
                <a:spcPts val="13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1244600"/>
            <a:ext cx="39497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The dynamics of a system can be measured by</a:t>
            </a: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 time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47700" y="1409700"/>
            <a:ext cx="3949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series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. However, typically it is only a</a:t>
            </a: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 signature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of the true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dynamics.</a:t>
            </a:r>
          </a:p>
          <a:p>
            <a:pPr>
              <a:lnSpc>
                <a:spcPts val="13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47700" y="1778000"/>
            <a:ext cx="3949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Coupling mediates</a:t>
            </a: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 interaction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within the system that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influences the time series.</a:t>
            </a:r>
          </a:p>
          <a:p>
            <a:pPr>
              <a:lnSpc>
                <a:spcPts val="14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47700" y="2159000"/>
            <a:ext cx="39497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How to define synchronization?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47700" y="2362200"/>
            <a:ext cx="3949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How to detect and quantify synchronization based on the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time series?</a:t>
            </a:r>
          </a:p>
          <a:p>
            <a:pPr>
              <a:lnSpc>
                <a:spcPts val="13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47700" y="2730500"/>
            <a:ext cx="3949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How are such measures related to the system and/or its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coupling?</a:t>
            </a:r>
          </a:p>
          <a:p>
            <a:pPr>
              <a:lnSpc>
                <a:spcPts val="14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16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A well-known example: The Millenium Bridge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71500" y="939800"/>
            <a:ext cx="4025900" cy="88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FFFFFF"/>
                </a:solidFill>
                <a:latin typeface="Arial"/>
                <a:cs typeface="Arial"/>
              </a:rPr>
              <a:t>Start Millenium Bridge Movie</a:t>
            </a:r>
          </a:p>
          <a:p>
            <a:pPr>
              <a:lnSpc>
                <a:spcPts val="690"/>
              </a:lnSpc>
            </a:pPr>
            <a:endParaRPr lang="en-CA" sz="59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82600" y="2641600"/>
            <a:ext cx="4114800" cy="88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A500"/>
                </a:solidFill>
                <a:latin typeface="Arial"/>
                <a:cs typeface="Arial"/>
              </a:rPr>
              <a:t>adapted from: Pikovsky, Rosenblum, Kurths</a:t>
            </a:r>
          </a:p>
          <a:p>
            <a:pPr>
              <a:lnSpc>
                <a:spcPts val="690"/>
              </a:lnSpc>
            </a:pPr>
            <a:endParaRPr lang="en-CA" sz="597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17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A well-known example: The Millenium Bridge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71500" y="939800"/>
            <a:ext cx="4025900" cy="88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FFFFFF"/>
                </a:solidFill>
                <a:latin typeface="Arial"/>
                <a:cs typeface="Arial"/>
              </a:rPr>
              <a:t>Start Millenium Bridge Movie</a:t>
            </a:r>
          </a:p>
          <a:p>
            <a:pPr>
              <a:lnSpc>
                <a:spcPts val="690"/>
              </a:lnSpc>
            </a:pPr>
            <a:endParaRPr lang="en-CA" sz="59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7700" y="1320800"/>
            <a:ext cx="3949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Critical number of people on the bridge leads to strong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vibrations.</a:t>
            </a:r>
          </a:p>
          <a:p>
            <a:pPr>
              <a:lnSpc>
                <a:spcPts val="13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82600" y="2641600"/>
            <a:ext cx="4114800" cy="88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A500"/>
                </a:solidFill>
                <a:latin typeface="Arial"/>
                <a:cs typeface="Arial"/>
              </a:rPr>
              <a:t>adapted from: Pikovsky, Rosenblum, Kurths</a:t>
            </a:r>
          </a:p>
          <a:p>
            <a:pPr>
              <a:lnSpc>
                <a:spcPts val="690"/>
              </a:lnSpc>
            </a:pPr>
            <a:endParaRPr lang="en-CA" sz="597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17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dirty="0" smtClean="0">
                <a:solidFill>
                  <a:srgbClr val="005B80"/>
                </a:solidFill>
                <a:latin typeface="Arial Bold"/>
                <a:cs typeface="Arial Bold"/>
              </a:rPr>
              <a:t>Focus: Local Field Potentials</a:t>
            </a:r>
          </a:p>
          <a:p>
            <a:pPr>
              <a:lnSpc>
                <a:spcPts val="1495"/>
              </a:lnSpc>
            </a:pPr>
            <a:endParaRPr lang="en-CA" sz="1295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854200" y="736600"/>
            <a:ext cx="27432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dirty="0" smtClean="0">
                <a:solidFill>
                  <a:srgbClr val="000000"/>
                </a:solidFill>
                <a:latin typeface="Arial"/>
                <a:cs typeface="Arial"/>
              </a:rPr>
              <a:t>LFP is the low-pass filtered electrode</a:t>
            </a:r>
          </a:p>
          <a:p>
            <a:pPr>
              <a:lnSpc>
                <a:spcPts val="1265"/>
              </a:lnSpc>
            </a:pPr>
            <a:endParaRPr lang="en-CA" sz="109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1003300"/>
            <a:ext cx="40640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95" dirty="0" smtClean="0">
                <a:solidFill>
                  <a:srgbClr val="FFFFFF"/>
                </a:solidFill>
                <a:latin typeface="Arial"/>
                <a:cs typeface="Arial"/>
              </a:rPr>
              <a:t>Obtaining the LFP</a:t>
            </a:r>
          </a:p>
          <a:p>
            <a:pPr>
              <a:lnSpc>
                <a:spcPts val="1380"/>
              </a:lnSpc>
            </a:pPr>
            <a:endParaRPr lang="en-CA" sz="1195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3022600"/>
            <a:ext cx="4064000" cy="88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A500"/>
                </a:solidFill>
                <a:latin typeface="Arial"/>
                <a:cs typeface="Arial"/>
              </a:rPr>
              <a:t>Berens et al, 2008</a:t>
            </a:r>
          </a:p>
          <a:p>
            <a:pPr>
              <a:lnSpc>
                <a:spcPts val="690"/>
              </a:lnSpc>
            </a:pPr>
            <a:endParaRPr lang="en-CA" sz="597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938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41800" y="3251200"/>
            <a:ext cx="3302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A well-known example: The Millenium Bridge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71500" y="939800"/>
            <a:ext cx="4025900" cy="88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FFFFFF"/>
                </a:solidFill>
                <a:latin typeface="Arial"/>
                <a:cs typeface="Arial"/>
              </a:rPr>
              <a:t>Start Millenium Bridge Movie</a:t>
            </a:r>
          </a:p>
          <a:p>
            <a:pPr>
              <a:lnSpc>
                <a:spcPts val="690"/>
              </a:lnSpc>
            </a:pPr>
            <a:endParaRPr lang="en-CA" sz="59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7700" y="1320800"/>
            <a:ext cx="3949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Critical number of people on the bridge leads to strong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vibrations.</a:t>
            </a:r>
          </a:p>
          <a:p>
            <a:pPr>
              <a:lnSpc>
                <a:spcPts val="13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1701800"/>
            <a:ext cx="3949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Differs from Soldiers-crossing-a-bridge explanation: no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external drive!</a:t>
            </a:r>
          </a:p>
          <a:p>
            <a:pPr>
              <a:lnSpc>
                <a:spcPts val="13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82600" y="2641600"/>
            <a:ext cx="4114800" cy="88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A500"/>
                </a:solidFill>
                <a:latin typeface="Arial"/>
                <a:cs typeface="Arial"/>
              </a:rPr>
              <a:t>adapted from: Pikovsky, Rosenblum, Kurths</a:t>
            </a:r>
          </a:p>
          <a:p>
            <a:pPr>
              <a:lnSpc>
                <a:spcPts val="690"/>
              </a:lnSpc>
            </a:pPr>
            <a:endParaRPr lang="en-CA" sz="597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17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A well-known example: The Millenium Bridge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71500" y="939800"/>
            <a:ext cx="4025900" cy="88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FFFFFF"/>
                </a:solidFill>
                <a:latin typeface="Arial"/>
                <a:cs typeface="Arial"/>
              </a:rPr>
              <a:t>Start Millenium Bridge Movie</a:t>
            </a:r>
          </a:p>
          <a:p>
            <a:pPr>
              <a:lnSpc>
                <a:spcPts val="690"/>
              </a:lnSpc>
            </a:pPr>
            <a:endParaRPr lang="en-CA" sz="59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7700" y="1320800"/>
            <a:ext cx="3949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Critical number of people on the bridge leads to strong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vibrations.</a:t>
            </a:r>
          </a:p>
          <a:p>
            <a:pPr>
              <a:lnSpc>
                <a:spcPts val="13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1701800"/>
            <a:ext cx="3949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Differs from Soldiers-crossing-a-bridge explanation: no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external drive!</a:t>
            </a:r>
          </a:p>
          <a:p>
            <a:pPr>
              <a:lnSpc>
                <a:spcPts val="13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47700" y="2082800"/>
            <a:ext cx="3949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Instead:</a:t>
            </a: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 Coupling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between walking pedestrians mediated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by bridge leads to</a:t>
            </a: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 synchronization</a:t>
            </a:r>
          </a:p>
          <a:p>
            <a:pPr>
              <a:lnSpc>
                <a:spcPts val="13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82600" y="2641600"/>
            <a:ext cx="4114800" cy="88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A500"/>
                </a:solidFill>
                <a:latin typeface="Arial"/>
                <a:cs typeface="Arial"/>
              </a:rPr>
              <a:t>adapted from: Pikovsky, Rosenblum, Kurths</a:t>
            </a:r>
          </a:p>
          <a:p>
            <a:pPr>
              <a:lnSpc>
                <a:spcPts val="690"/>
              </a:lnSpc>
            </a:pPr>
            <a:endParaRPr lang="en-CA" sz="597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17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Simplest System: Two Harmonic Waves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463800" y="1193800"/>
            <a:ext cx="21336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1:1 locking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18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Simplest System: Two Harmonic Waves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463800" y="1193800"/>
            <a:ext cx="21336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1:1 locking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463800" y="1968500"/>
            <a:ext cx="21336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2:3 locking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18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Simplest System: Two Harmonic Waves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463800" y="1193800"/>
            <a:ext cx="21336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1:1 locking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463800" y="1968500"/>
            <a:ext cx="21336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2:3 locking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2209800"/>
            <a:ext cx="3949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  <a:tabLst>
                <a:tab pos="1295400" algn="l"/>
              </a:tabLst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Harmonic waves sin(ω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t) and sin(ω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t) have N : M-locked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	frequencies ω</a:t>
            </a:r>
          </a:p>
          <a:p>
            <a:pPr>
              <a:lnSpc>
                <a:spcPts val="13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18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Simplest System: Two Harmonic Waves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463800" y="1193800"/>
            <a:ext cx="21336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1:1 locking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463800" y="1968500"/>
            <a:ext cx="21336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2:3 locking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2209800"/>
            <a:ext cx="3949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  <a:tabLst>
                <a:tab pos="1295400" algn="l"/>
              </a:tabLst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Harmonic waves sin(ω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t) and sin(ω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t) have N : M-locked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	frequencies ω</a:t>
            </a:r>
          </a:p>
          <a:p>
            <a:pPr>
              <a:lnSpc>
                <a:spcPts val="13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95300" y="2628900"/>
            <a:ext cx="4102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  <a:tabLst>
                <a:tab pos="863600" algn="l"/>
              </a:tabLst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Harmonic waves sin(φ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(t)) and sin(φ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(t)) are N : M-locked for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	fixed differences of their</a:t>
            </a: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 phase φ</a:t>
            </a:r>
          </a:p>
          <a:p>
            <a:pPr>
              <a:lnSpc>
                <a:spcPts val="13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55700" y="3035300"/>
            <a:ext cx="34417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Δφ = (Nφ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(t) − Mφ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(t)) mod 2π = const</a:t>
            </a:r>
          </a:p>
          <a:p>
            <a:pPr>
              <a:lnSpc>
                <a:spcPts val="1265"/>
              </a:lnSpc>
            </a:pPr>
            <a:endParaRPr lang="en-CA" sz="108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18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Real Signals Are Not Harmonic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82600" y="635000"/>
            <a:ext cx="41148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How to determine synchrony for complicated time series?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565400" y="3098800"/>
            <a:ext cx="2032000" cy="88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A500"/>
                </a:solidFill>
                <a:latin typeface="Arial"/>
                <a:cs typeface="Arial"/>
              </a:rPr>
              <a:t>Rosenblum et al, 1997; Kurths and Pikovski, 2001</a:t>
            </a:r>
          </a:p>
          <a:p>
            <a:pPr>
              <a:lnSpc>
                <a:spcPts val="690"/>
              </a:lnSpc>
            </a:pPr>
            <a:endParaRPr lang="en-CA" sz="597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19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Real Signals Are Not Harmonic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82600" y="635000"/>
            <a:ext cx="41148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How to determine synchrony for complicated time series?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82600" y="1917700"/>
            <a:ext cx="41148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Different</a:t>
            </a: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 types of synchrony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: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2095500"/>
            <a:ext cx="39497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Complete Synchronization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Lag Synchronization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General Synchronization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Frequency Synchronization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Phase Synchronization</a:t>
            </a:r>
          </a:p>
          <a:p>
            <a:pPr>
              <a:lnSpc>
                <a:spcPts val="135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565400" y="3098800"/>
            <a:ext cx="2032000" cy="88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A500"/>
                </a:solidFill>
                <a:latin typeface="Arial"/>
                <a:cs typeface="Arial"/>
              </a:rPr>
              <a:t>Rosenblum et al, 1997; Kurths and Pikovski, 2001</a:t>
            </a:r>
          </a:p>
          <a:p>
            <a:pPr>
              <a:lnSpc>
                <a:spcPts val="690"/>
              </a:lnSpc>
            </a:pPr>
            <a:endParaRPr lang="en-CA" sz="597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19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How to Measure Synchronicity?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82600" y="609600"/>
            <a:ext cx="41148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In the following, we will look at two common methods to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quantify synchronized time series:</a:t>
            </a:r>
          </a:p>
          <a:p>
            <a:pPr>
              <a:lnSpc>
                <a:spcPts val="14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7700" y="1206500"/>
            <a:ext cx="3949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Coherence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detects correlation of activity of a specific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spectral component in the signal</a:t>
            </a:r>
          </a:p>
          <a:p>
            <a:pPr>
              <a:lnSpc>
                <a:spcPts val="14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20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How to Measure Synchronicity?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82600" y="609600"/>
            <a:ext cx="41148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In the following, we will look at two common methods to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quantify synchronized time series:</a:t>
            </a:r>
          </a:p>
          <a:p>
            <a:pPr>
              <a:lnSpc>
                <a:spcPts val="14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7700" y="1206500"/>
            <a:ext cx="3949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Coherence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detects correlation of activity of a specific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spectral component in the signal</a:t>
            </a:r>
          </a:p>
          <a:p>
            <a:pPr>
              <a:lnSpc>
                <a:spcPts val="14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1587500"/>
            <a:ext cx="39497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65"/>
              </a:lnSpc>
            </a:pP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Phase synchronization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measures how systems with a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prominent near-oscillatory (but possibly non-stationary)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dynamics co-vary their oscillation to attain a fixed phase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difference independent of amplitude</a:t>
            </a:r>
          </a:p>
          <a:p>
            <a:pPr>
              <a:lnSpc>
                <a:spcPts val="13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20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Focus: Local Field Potentials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854200" y="736600"/>
            <a:ext cx="27432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LFP is the low-pass filtered electrode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signal</a:t>
            </a:r>
          </a:p>
          <a:p>
            <a:pPr>
              <a:lnSpc>
                <a:spcPts val="13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854200" y="1117600"/>
            <a:ext cx="27432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036" spc="-10" smtClean="0">
                <a:solidFill>
                  <a:srgbClr val="E42D24"/>
                </a:solidFill>
                <a:latin typeface="Arial"/>
                <a:cs typeface="Arial"/>
              </a:rPr>
              <a:t>Observed:</a:t>
            </a: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 Oscillatory structure with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dominant frequencies ≾ 100 − 300 Hz</a:t>
            </a:r>
          </a:p>
          <a:p>
            <a:pPr>
              <a:lnSpc>
                <a:spcPts val="13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82600" y="1549400"/>
            <a:ext cx="4114800" cy="88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A500"/>
                </a:solidFill>
                <a:latin typeface="Arial"/>
                <a:cs typeface="Arial"/>
              </a:rPr>
              <a:t>Buzsaki et al, 2004</a:t>
            </a:r>
          </a:p>
          <a:p>
            <a:pPr>
              <a:lnSpc>
                <a:spcPts val="690"/>
              </a:lnSpc>
            </a:pPr>
            <a:endParaRPr lang="en-CA" sz="597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238500" y="2984500"/>
            <a:ext cx="1358900" cy="88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A500"/>
                </a:solidFill>
                <a:latin typeface="Arial"/>
                <a:cs typeface="Arial"/>
              </a:rPr>
              <a:t>Logothetis and Wandell, 2004</a:t>
            </a:r>
          </a:p>
          <a:p>
            <a:pPr>
              <a:lnSpc>
                <a:spcPts val="690"/>
              </a:lnSpc>
            </a:pPr>
            <a:endParaRPr lang="en-CA" sz="597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938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41800" y="3251200"/>
            <a:ext cx="3302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How to Measure Synchronicity?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82600" y="609600"/>
            <a:ext cx="41148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In the following, we will look at two common methods to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quantify synchronized time series:</a:t>
            </a:r>
          </a:p>
          <a:p>
            <a:pPr>
              <a:lnSpc>
                <a:spcPts val="14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7700" y="1206500"/>
            <a:ext cx="3949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Coherence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detects correlation of activity of a specific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spectral component in the signal</a:t>
            </a:r>
          </a:p>
          <a:p>
            <a:pPr>
              <a:lnSpc>
                <a:spcPts val="14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1587500"/>
            <a:ext cx="39497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65"/>
              </a:lnSpc>
            </a:pP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Phase synchronization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measures how systems with a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prominent near-oscillatory (but possibly non-stationary)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dynamics co-vary their oscillation to attain a fixed phase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difference independent of amplitude</a:t>
            </a:r>
          </a:p>
          <a:p>
            <a:pPr>
              <a:lnSpc>
                <a:spcPts val="13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82600" y="2362200"/>
            <a:ext cx="41148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Other methods include: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47700" y="2565400"/>
            <a:ext cx="39497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Cross-Correlograms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20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12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How to Measure Synchronicity?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82600" y="609600"/>
            <a:ext cx="41148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In the following, we will look at two common methods to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quantify synchronized time series:</a:t>
            </a:r>
          </a:p>
          <a:p>
            <a:pPr>
              <a:lnSpc>
                <a:spcPts val="14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7700" y="1206500"/>
            <a:ext cx="3949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Coherence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detects correlation of activity of a specific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spectral component in the signal</a:t>
            </a:r>
          </a:p>
          <a:p>
            <a:pPr>
              <a:lnSpc>
                <a:spcPts val="14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1587500"/>
            <a:ext cx="39497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65"/>
              </a:lnSpc>
            </a:pP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Phase synchronization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measures how systems with a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prominent near-oscillatory (but possibly non-stationary)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dynamics co-vary their oscillation to attain a fixed phase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difference independent of amplitude</a:t>
            </a:r>
          </a:p>
          <a:p>
            <a:pPr>
              <a:lnSpc>
                <a:spcPts val="13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82600" y="2362200"/>
            <a:ext cx="41148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Other methods include: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47700" y="2565400"/>
            <a:ext cx="39497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Cross-Correlograms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47700" y="2768600"/>
            <a:ext cx="39497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Proximity estimates of embedded dynamics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20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12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How to Measure Synchronicity?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82600" y="609600"/>
            <a:ext cx="41148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In the following, we will look at two common methods to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quantify synchronized time series:</a:t>
            </a:r>
          </a:p>
          <a:p>
            <a:pPr>
              <a:lnSpc>
                <a:spcPts val="14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7700" y="1206500"/>
            <a:ext cx="3949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Coherence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detects correlation of activity of a specific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spectral component in the signal</a:t>
            </a:r>
          </a:p>
          <a:p>
            <a:pPr>
              <a:lnSpc>
                <a:spcPts val="14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1587500"/>
            <a:ext cx="39497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65"/>
              </a:lnSpc>
            </a:pP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Phase synchronization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measures how systems with a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prominent near-oscillatory (but possibly non-stationary)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dynamics co-vary their oscillation to attain a fixed phase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difference independent of amplitude</a:t>
            </a:r>
          </a:p>
          <a:p>
            <a:pPr>
              <a:lnSpc>
                <a:spcPts val="13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82600" y="2362200"/>
            <a:ext cx="41148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Other methods include: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47700" y="2565400"/>
            <a:ext cx="39497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Cross-Correlograms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47700" y="2768600"/>
            <a:ext cx="39497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Proximity estimates of embedded dynamics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20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12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Why Study Synchrony in the Brain?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794000" y="787400"/>
            <a:ext cx="18034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Measure coorporate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794000" y="952500"/>
            <a:ext cx="18034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activity across brain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areas →</a:t>
            </a: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 functional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connectivity</a:t>
            </a:r>
          </a:p>
          <a:p>
            <a:pPr>
              <a:lnSpc>
                <a:spcPts val="135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794000" y="1511300"/>
            <a:ext cx="18034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3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Relationship between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signals at various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mesoscopic and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microscopic</a:t>
            </a: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 scales</a:t>
            </a:r>
          </a:p>
          <a:p>
            <a:pPr>
              <a:lnSpc>
                <a:spcPts val="133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794000" y="2235200"/>
            <a:ext cx="18034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Coding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of information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in the phase</a:t>
            </a:r>
          </a:p>
          <a:p>
            <a:pPr>
              <a:lnSpc>
                <a:spcPts val="13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794000" y="2578100"/>
            <a:ext cx="18034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information between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signals</a:t>
            </a:r>
          </a:p>
          <a:p>
            <a:pPr>
              <a:lnSpc>
                <a:spcPts val="13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82600" y="3035300"/>
            <a:ext cx="4114800" cy="88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A500"/>
                </a:solidFill>
                <a:latin typeface="Arial"/>
                <a:cs typeface="Arial"/>
              </a:rPr>
              <a:t>Varela et al, 2001</a:t>
            </a:r>
          </a:p>
          <a:p>
            <a:pPr>
              <a:lnSpc>
                <a:spcPts val="690"/>
              </a:lnSpc>
            </a:pPr>
            <a:endParaRPr lang="en-CA" sz="597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21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14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Outline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82600" y="685800"/>
            <a:ext cx="41148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090" smtClean="0">
                <a:solidFill>
                  <a:srgbClr val="C5D6E5"/>
                </a:solidFill>
                <a:latin typeface="Arial"/>
                <a:cs typeface="Arial"/>
              </a:rPr>
              <a:t>Understanding Local Field Potentials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C5D6E5"/>
                </a:solidFill>
                <a:latin typeface="Arial"/>
                <a:cs typeface="Arial"/>
              </a:rPr>
              <a:t>What is Synchronization?</a:t>
            </a:r>
          </a:p>
          <a:p>
            <a:pPr>
              <a:lnSpc>
                <a:spcPts val="23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82600" y="1371600"/>
            <a:ext cx="41148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5B80"/>
                </a:solidFill>
                <a:latin typeface="Arial"/>
                <a:cs typeface="Arial"/>
              </a:rPr>
              <a:t>Synchronization between Local Field Potentials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85800" y="1536700"/>
            <a:ext cx="39116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D5D5D5"/>
                </a:solidFill>
                <a:latin typeface="Arial"/>
                <a:cs typeface="Arial"/>
              </a:rPr>
              <a:t>Fourier Analysis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85800" y="1714500"/>
            <a:ext cx="39116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D5D5D5"/>
                </a:solidFill>
                <a:latin typeface="Arial"/>
                <a:cs typeface="Arial"/>
              </a:rPr>
              <a:t>Coherence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85800" y="1892300"/>
            <a:ext cx="39116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D5D5D5"/>
                </a:solidFill>
                <a:latin typeface="Arial"/>
                <a:cs typeface="Arial"/>
              </a:rPr>
              <a:t>Phase Synchronization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82600" y="2171700"/>
            <a:ext cx="41148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C5D6E5"/>
                </a:solidFill>
                <a:latin typeface="Arial"/>
                <a:cs typeface="Arial"/>
              </a:rPr>
              <a:t>Synchronization between Spikes and Local Field Potentials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85800" y="2349500"/>
            <a:ext cx="39116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D5D5D5"/>
                </a:solidFill>
                <a:latin typeface="Arial"/>
                <a:cs typeface="Arial"/>
              </a:rPr>
              <a:t>Spike-Triggered Averaging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85800" y="2514600"/>
            <a:ext cx="39116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090" smtClean="0">
                <a:solidFill>
                  <a:srgbClr val="D5D5D5"/>
                </a:solidFill>
                <a:latin typeface="Arial"/>
                <a:cs typeface="Arial"/>
              </a:rPr>
              <a:t>Spike-Field Coherence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D5D5D5"/>
                </a:solidFill>
                <a:latin typeface="Arial"/>
                <a:cs typeface="Arial"/>
              </a:rPr>
              <a:t>Phase Analysis</a:t>
            </a:r>
          </a:p>
          <a:p>
            <a:pPr>
              <a:lnSpc>
                <a:spcPts val="13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22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14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Outline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82600" y="685800"/>
            <a:ext cx="41148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090" smtClean="0">
                <a:solidFill>
                  <a:srgbClr val="C5D6E5"/>
                </a:solidFill>
                <a:latin typeface="Arial"/>
                <a:cs typeface="Arial"/>
              </a:rPr>
              <a:t>Understanding Local Field Potentials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C5D6E5"/>
                </a:solidFill>
                <a:latin typeface="Arial"/>
                <a:cs typeface="Arial"/>
              </a:rPr>
              <a:t>What is Synchronization?</a:t>
            </a:r>
          </a:p>
          <a:p>
            <a:pPr>
              <a:lnSpc>
                <a:spcPts val="23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82600" y="1371600"/>
            <a:ext cx="41148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5B80"/>
                </a:solidFill>
                <a:latin typeface="Arial"/>
                <a:cs typeface="Arial"/>
              </a:rPr>
              <a:t>Synchronization between Local Field Potentials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85800" y="1536700"/>
            <a:ext cx="39116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Fourier Analysis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85800" y="1714500"/>
            <a:ext cx="39116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D5D5D5"/>
                </a:solidFill>
                <a:latin typeface="Arial"/>
                <a:cs typeface="Arial"/>
              </a:rPr>
              <a:t>Coherence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85800" y="1892300"/>
            <a:ext cx="39116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D5D5D5"/>
                </a:solidFill>
                <a:latin typeface="Arial"/>
                <a:cs typeface="Arial"/>
              </a:rPr>
              <a:t>Phase Synchronization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82600" y="2171700"/>
            <a:ext cx="41148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C5D6E5"/>
                </a:solidFill>
                <a:latin typeface="Arial"/>
                <a:cs typeface="Arial"/>
              </a:rPr>
              <a:t>Synchronization between Spikes and Local Field Potentials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85800" y="2349500"/>
            <a:ext cx="39116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D5D5D5"/>
                </a:solidFill>
                <a:latin typeface="Arial"/>
                <a:cs typeface="Arial"/>
              </a:rPr>
              <a:t>Spike-Triggered Averaging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85800" y="2514600"/>
            <a:ext cx="39116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090" smtClean="0">
                <a:solidFill>
                  <a:srgbClr val="D5D5D5"/>
                </a:solidFill>
                <a:latin typeface="Arial"/>
                <a:cs typeface="Arial"/>
              </a:rPr>
              <a:t>Spike-Field Coherence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D5D5D5"/>
                </a:solidFill>
                <a:latin typeface="Arial"/>
                <a:cs typeface="Arial"/>
              </a:rPr>
              <a:t>Phase Analysis</a:t>
            </a:r>
          </a:p>
          <a:p>
            <a:pPr>
              <a:lnSpc>
                <a:spcPts val="13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23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Decomposing a Signal - Fourier Analysis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7700" y="698500"/>
            <a:ext cx="3949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Every (infinite, periodic) signal may be decomposed into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an infinite sum of harmonics</a:t>
            </a:r>
          </a:p>
          <a:p>
            <a:pPr>
              <a:lnSpc>
                <a:spcPts val="14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828800" y="1130300"/>
            <a:ext cx="27686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36" smtClean="0">
                <a:solidFill>
                  <a:srgbClr val="000000"/>
                </a:solidFill>
                <a:latin typeface="Arial"/>
                <a:cs typeface="Arial"/>
              </a:rPr>
              <a:t>∑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43000" y="12573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90"/>
              </a:lnSpc>
            </a:pPr>
            <a:r>
              <a:rPr lang="en-CA" sz="1036" smtClean="0">
                <a:solidFill>
                  <a:srgbClr val="000000"/>
                </a:solidFill>
                <a:latin typeface="Arial"/>
                <a:cs typeface="Arial"/>
              </a:rPr>
              <a:t>x(t) = a</a:t>
            </a:r>
            <a:r>
              <a:rPr lang="en-CA" sz="757" smtClean="0">
                <a:solidFill>
                  <a:srgbClr val="000000"/>
                </a:solidFill>
                <a:latin typeface="Arial"/>
                <a:cs typeface="Arial"/>
              </a:rPr>
              <a:t>0</a:t>
            </a:r>
            <a:r>
              <a:rPr lang="en-CA" sz="1036" smtClean="0">
                <a:solidFill>
                  <a:srgbClr val="000000"/>
                </a:solidFill>
                <a:latin typeface="Arial"/>
                <a:cs typeface="Arial"/>
              </a:rPr>
              <a:t> +</a:t>
            </a:r>
          </a:p>
          <a:p>
            <a:pPr>
              <a:lnSpc>
                <a:spcPts val="990"/>
              </a:lnSpc>
            </a:pPr>
            <a:endParaRPr lang="en-CA" sz="1036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032000" y="1257300"/>
            <a:ext cx="19177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(a</a:t>
            </a:r>
            <a:r>
              <a:rPr lang="en-CA" sz="757" spc="-10" smtClean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 cos(2πf</a:t>
            </a:r>
            <a:r>
              <a:rPr lang="en-CA" sz="757" spc="-10" smtClean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t) + b</a:t>
            </a:r>
            <a:r>
              <a:rPr lang="en-CA" sz="757" spc="-10" smtClean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 sin(2πf</a:t>
            </a:r>
            <a:r>
              <a:rPr lang="en-CA" sz="757" spc="-10" smtClean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t))</a:t>
            </a:r>
          </a:p>
          <a:p>
            <a:pPr>
              <a:lnSpc>
                <a:spcPts val="1265"/>
              </a:lnSpc>
            </a:pPr>
            <a:endParaRPr lang="en-CA" sz="1036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841500" y="1460500"/>
            <a:ext cx="317500" cy="139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n=1</a:t>
            </a:r>
          </a:p>
          <a:p>
            <a:pPr>
              <a:lnSpc>
                <a:spcPts val="920"/>
              </a:lnSpc>
            </a:pPr>
            <a:endParaRPr lang="en-CA" sz="797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24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15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Decomposing a Signal - Fourier Analysis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7700" y="698500"/>
            <a:ext cx="3949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Every (infinite, periodic) signal may be decomposed into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an infinite sum of harmonics</a:t>
            </a:r>
          </a:p>
          <a:p>
            <a:pPr>
              <a:lnSpc>
                <a:spcPts val="14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828800" y="1130300"/>
            <a:ext cx="27686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36" smtClean="0">
                <a:solidFill>
                  <a:srgbClr val="000000"/>
                </a:solidFill>
                <a:latin typeface="Arial"/>
                <a:cs typeface="Arial"/>
              </a:rPr>
              <a:t>∑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43000" y="1295400"/>
            <a:ext cx="34544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90"/>
              </a:lnSpc>
              <a:tabLst>
                <a:tab pos="889000" algn="l"/>
              </a:tabLst>
            </a:pPr>
            <a:r>
              <a:rPr lang="en-CA" sz="1036" smtClean="0">
                <a:solidFill>
                  <a:srgbClr val="000000"/>
                </a:solidFill>
                <a:latin typeface="Arial"/>
                <a:cs typeface="Arial"/>
              </a:rPr>
              <a:t>x(t) = a</a:t>
            </a:r>
            <a:r>
              <a:rPr lang="en-CA" sz="757" smtClean="0">
                <a:solidFill>
                  <a:srgbClr val="000000"/>
                </a:solidFill>
                <a:latin typeface="Arial"/>
                <a:cs typeface="Arial"/>
              </a:rPr>
              <a:t>0</a:t>
            </a:r>
            <a:r>
              <a:rPr lang="en-CA" sz="1036" smtClean="0">
                <a:solidFill>
                  <a:srgbClr val="000000"/>
                </a:solidFill>
                <a:latin typeface="Arial"/>
                <a:cs typeface="Arial"/>
              </a:rPr>
              <a:t> +</a:t>
            </a: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	(a</a:t>
            </a:r>
            <a:r>
              <a:rPr lang="en-CA" sz="757" spc="-10" smtClean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 cos(2πf</a:t>
            </a:r>
            <a:r>
              <a:rPr lang="en-CA" sz="757" spc="-10" smtClean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t) + b</a:t>
            </a:r>
            <a:r>
              <a:rPr lang="en-CA" sz="757" spc="-10" smtClean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 sin(2πf</a:t>
            </a:r>
            <a:r>
              <a:rPr lang="en-CA" sz="757" spc="-10" smtClean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t))</a:t>
            </a:r>
          </a:p>
          <a:p>
            <a:pPr>
              <a:lnSpc>
                <a:spcPts val="990"/>
              </a:lnSpc>
            </a:pPr>
            <a:endParaRPr lang="en-CA" sz="1061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41500" y="1473200"/>
            <a:ext cx="2755900" cy="127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n=1</a:t>
            </a:r>
          </a:p>
          <a:p>
            <a:pPr>
              <a:lnSpc>
                <a:spcPts val="920"/>
              </a:lnSpc>
            </a:pPr>
            <a:endParaRPr lang="en-CA" sz="797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47700" y="1689100"/>
            <a:ext cx="3949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014" spc="-10" smtClean="0">
                <a:solidFill>
                  <a:srgbClr val="000000"/>
                </a:solidFill>
                <a:latin typeface="Arial"/>
                <a:cs typeface="Arial"/>
              </a:rPr>
              <a:t>The coefficients a</a:t>
            </a:r>
            <a:r>
              <a:rPr lang="en-CA" sz="741" spc="-10" smtClean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lang="en-CA" sz="1014" spc="-10" smtClean="0">
                <a:solidFill>
                  <a:srgbClr val="000000"/>
                </a:solidFill>
                <a:latin typeface="Arial"/>
                <a:cs typeface="Arial"/>
              </a:rPr>
              <a:t> and b</a:t>
            </a:r>
            <a:r>
              <a:rPr lang="en-CA" sz="741" spc="-10" smtClean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lang="en-CA" sz="1014" spc="-10" smtClean="0">
                <a:solidFill>
                  <a:srgbClr val="000000"/>
                </a:solidFill>
                <a:latin typeface="Arial"/>
                <a:cs typeface="Arial"/>
              </a:rPr>
              <a:t> can be determined using the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14" spc="-10" smtClean="0">
                <a:solidFill>
                  <a:srgbClr val="000000"/>
                </a:solidFill>
                <a:latin typeface="Arial"/>
                <a:cs typeface="Arial"/>
              </a:rPr>
              <a:t>Fourier Transform</a:t>
            </a:r>
          </a:p>
          <a:p>
            <a:pPr>
              <a:lnSpc>
                <a:spcPts val="14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36600" y="2209800"/>
            <a:ext cx="2019300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014" smtClean="0">
                <a:solidFill>
                  <a:srgbClr val="000000"/>
                </a:solidFill>
                <a:latin typeface="Arial"/>
                <a:cs typeface="Arial"/>
              </a:rPr>
              <a:t>F (x(t)) = S(f ) = |S(f )| exp(iθ) =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806700" y="2120900"/>
            <a:ext cx="88900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014" spc="-10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946400" y="2032000"/>
            <a:ext cx="1536700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014" smtClean="0">
                <a:solidFill>
                  <a:srgbClr val="000000"/>
                </a:solidFill>
                <a:latin typeface="Arial"/>
                <a:cs typeface="Arial"/>
              </a:rPr>
              <a:t>∫</a:t>
            </a:r>
          </a:p>
          <a:p>
            <a:pPr>
              <a:lnSpc>
                <a:spcPts val="120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755900" y="2336800"/>
            <a:ext cx="18415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90"/>
              </a:lnSpc>
            </a:pPr>
            <a:r>
              <a:rPr lang="en-CA" sz="1014" smtClean="0">
                <a:solidFill>
                  <a:srgbClr val="000000"/>
                </a:solidFill>
                <a:latin typeface="Arial"/>
                <a:cs typeface="Arial"/>
              </a:rPr>
              <a:t>2πx(t)exp(−2πitf)dt</a:t>
            </a:r>
          </a:p>
          <a:p>
            <a:pPr>
              <a:lnSpc>
                <a:spcPts val="99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24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16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Decomposing a Signal - Fourier Analysis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7700" y="698500"/>
            <a:ext cx="3949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Every (infinite, periodic) signal may be decomposed into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an infinite sum of harmonics</a:t>
            </a:r>
          </a:p>
          <a:p>
            <a:pPr>
              <a:lnSpc>
                <a:spcPts val="14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828800" y="1130300"/>
            <a:ext cx="27686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36" smtClean="0">
                <a:solidFill>
                  <a:srgbClr val="000000"/>
                </a:solidFill>
                <a:latin typeface="Arial"/>
                <a:cs typeface="Arial"/>
              </a:rPr>
              <a:t>∑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43000" y="1295400"/>
            <a:ext cx="34544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90"/>
              </a:lnSpc>
              <a:tabLst>
                <a:tab pos="889000" algn="l"/>
              </a:tabLst>
            </a:pPr>
            <a:r>
              <a:rPr lang="en-CA" sz="1036" smtClean="0">
                <a:solidFill>
                  <a:srgbClr val="000000"/>
                </a:solidFill>
                <a:latin typeface="Arial"/>
                <a:cs typeface="Arial"/>
              </a:rPr>
              <a:t>x(t) = a</a:t>
            </a:r>
            <a:r>
              <a:rPr lang="en-CA" sz="757" smtClean="0">
                <a:solidFill>
                  <a:srgbClr val="000000"/>
                </a:solidFill>
                <a:latin typeface="Arial"/>
                <a:cs typeface="Arial"/>
              </a:rPr>
              <a:t>0</a:t>
            </a:r>
            <a:r>
              <a:rPr lang="en-CA" sz="1036" smtClean="0">
                <a:solidFill>
                  <a:srgbClr val="000000"/>
                </a:solidFill>
                <a:latin typeface="Arial"/>
                <a:cs typeface="Arial"/>
              </a:rPr>
              <a:t> +</a:t>
            </a: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	(a</a:t>
            </a:r>
            <a:r>
              <a:rPr lang="en-CA" sz="757" spc="-10" smtClean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 cos(2πf</a:t>
            </a:r>
            <a:r>
              <a:rPr lang="en-CA" sz="757" spc="-10" smtClean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t) + b</a:t>
            </a:r>
            <a:r>
              <a:rPr lang="en-CA" sz="757" spc="-10" smtClean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 sin(2πf</a:t>
            </a:r>
            <a:r>
              <a:rPr lang="en-CA" sz="757" spc="-10" smtClean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t))</a:t>
            </a:r>
          </a:p>
          <a:p>
            <a:pPr>
              <a:lnSpc>
                <a:spcPts val="990"/>
              </a:lnSpc>
            </a:pPr>
            <a:endParaRPr lang="en-CA" sz="1061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41500" y="1473200"/>
            <a:ext cx="2755900" cy="127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n=1</a:t>
            </a:r>
          </a:p>
          <a:p>
            <a:pPr>
              <a:lnSpc>
                <a:spcPts val="920"/>
              </a:lnSpc>
            </a:pPr>
            <a:endParaRPr lang="en-CA" sz="797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47700" y="1689100"/>
            <a:ext cx="3949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014" spc="-10" smtClean="0">
                <a:solidFill>
                  <a:srgbClr val="000000"/>
                </a:solidFill>
                <a:latin typeface="Arial"/>
                <a:cs typeface="Arial"/>
              </a:rPr>
              <a:t>The coefficients a</a:t>
            </a:r>
            <a:r>
              <a:rPr lang="en-CA" sz="741" spc="-10" smtClean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lang="en-CA" sz="1014" spc="-10" smtClean="0">
                <a:solidFill>
                  <a:srgbClr val="000000"/>
                </a:solidFill>
                <a:latin typeface="Arial"/>
                <a:cs typeface="Arial"/>
              </a:rPr>
              <a:t> and b</a:t>
            </a:r>
            <a:r>
              <a:rPr lang="en-CA" sz="741" spc="-10" smtClean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lang="en-CA" sz="1014" spc="-10" smtClean="0">
                <a:solidFill>
                  <a:srgbClr val="000000"/>
                </a:solidFill>
                <a:latin typeface="Arial"/>
                <a:cs typeface="Arial"/>
              </a:rPr>
              <a:t> can be determined using the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14" spc="-10" smtClean="0">
                <a:solidFill>
                  <a:srgbClr val="000000"/>
                </a:solidFill>
                <a:latin typeface="Arial"/>
                <a:cs typeface="Arial"/>
              </a:rPr>
              <a:t>Fourier Transform</a:t>
            </a:r>
          </a:p>
          <a:p>
            <a:pPr>
              <a:lnSpc>
                <a:spcPts val="14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36600" y="2209800"/>
            <a:ext cx="2019300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014" smtClean="0">
                <a:solidFill>
                  <a:srgbClr val="000000"/>
                </a:solidFill>
                <a:latin typeface="Arial"/>
                <a:cs typeface="Arial"/>
              </a:rPr>
              <a:t>F (x(t)) = S(f ) = |S(f )| exp(iθ) =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806700" y="2120900"/>
            <a:ext cx="88900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014" spc="-10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946400" y="2032000"/>
            <a:ext cx="1536700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014" smtClean="0">
                <a:solidFill>
                  <a:srgbClr val="000000"/>
                </a:solidFill>
                <a:latin typeface="Arial"/>
                <a:cs typeface="Arial"/>
              </a:rPr>
              <a:t>∫</a:t>
            </a:r>
          </a:p>
          <a:p>
            <a:pPr>
              <a:lnSpc>
                <a:spcPts val="120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755900" y="2336800"/>
            <a:ext cx="18415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90"/>
              </a:lnSpc>
            </a:pPr>
            <a:r>
              <a:rPr lang="en-CA" sz="1014" smtClean="0">
                <a:solidFill>
                  <a:srgbClr val="000000"/>
                </a:solidFill>
                <a:latin typeface="Arial"/>
                <a:cs typeface="Arial"/>
              </a:rPr>
              <a:t>2πx(t)exp(−2πitf)dt</a:t>
            </a:r>
          </a:p>
          <a:p>
            <a:pPr>
              <a:lnSpc>
                <a:spcPts val="99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47700" y="2578100"/>
            <a:ext cx="39497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014" spc="-10" smtClean="0">
                <a:solidFill>
                  <a:srgbClr val="000000"/>
                </a:solidFill>
                <a:latin typeface="Arial"/>
                <a:cs typeface="Arial"/>
              </a:rPr>
              <a:t>The magnitude |S(f )| corresponds to the</a:t>
            </a:r>
            <a:r>
              <a:rPr lang="en-CA" sz="1014" spc="-10" smtClean="0">
                <a:solidFill>
                  <a:srgbClr val="E42D24"/>
                </a:solidFill>
                <a:latin typeface="Arial"/>
                <a:cs typeface="Arial"/>
              </a:rPr>
              <a:t> amplitude</a:t>
            </a:r>
            <a:r>
              <a:rPr lang="en-CA" sz="1014" spc="-10" smtClean="0">
                <a:solidFill>
                  <a:srgbClr val="000000"/>
                </a:solidFill>
                <a:latin typeface="Arial"/>
                <a:cs typeface="Arial"/>
              </a:rPr>
              <a:t> of the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14" spc="-10" smtClean="0">
                <a:solidFill>
                  <a:srgbClr val="000000"/>
                </a:solidFill>
                <a:latin typeface="Arial"/>
                <a:cs typeface="Arial"/>
              </a:rPr>
              <a:t>harmonic at frequency f , the</a:t>
            </a:r>
            <a:r>
              <a:rPr lang="en-CA" sz="1014" spc="-10" smtClean="0">
                <a:solidFill>
                  <a:srgbClr val="E42D24"/>
                </a:solidFill>
                <a:latin typeface="Arial"/>
                <a:cs typeface="Arial"/>
              </a:rPr>
              <a:t> phase θ</a:t>
            </a:r>
            <a:r>
              <a:rPr lang="en-CA" sz="1014" spc="-10" smtClean="0">
                <a:solidFill>
                  <a:srgbClr val="000000"/>
                </a:solidFill>
                <a:latin typeface="Arial"/>
                <a:cs typeface="Arial"/>
              </a:rPr>
              <a:t> determines its offset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14" spc="-10" smtClean="0">
                <a:solidFill>
                  <a:srgbClr val="000000"/>
                </a:solidFill>
                <a:latin typeface="Arial"/>
                <a:cs typeface="Arial"/>
              </a:rPr>
              <a:t>from a cosine</a:t>
            </a:r>
          </a:p>
          <a:p>
            <a:pPr>
              <a:lnSpc>
                <a:spcPts val="135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24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Decomposing a Signal - Fourier Analysis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7700" y="749300"/>
            <a:ext cx="39497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 measured time series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, we obtain an estimate of the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7700" y="927100"/>
            <a:ext cx="39497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spectrum consisting of a</a:t>
            </a: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 finite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number of N sample points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25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12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Focus: Local Field Potentials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854200" y="736600"/>
            <a:ext cx="27432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LFP is the low-pass filtered electrode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signal</a:t>
            </a:r>
          </a:p>
          <a:p>
            <a:pPr>
              <a:lnSpc>
                <a:spcPts val="13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854200" y="1117600"/>
            <a:ext cx="27432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036" spc="-10" smtClean="0">
                <a:solidFill>
                  <a:srgbClr val="E42D24"/>
                </a:solidFill>
                <a:latin typeface="Arial"/>
                <a:cs typeface="Arial"/>
              </a:rPr>
              <a:t>Observed:</a:t>
            </a: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 Oscillatory structure with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dominant frequencies ≾ 100 − 300 Hz</a:t>
            </a:r>
          </a:p>
          <a:p>
            <a:pPr>
              <a:lnSpc>
                <a:spcPts val="13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82600" y="1549400"/>
            <a:ext cx="4114800" cy="88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A500"/>
                </a:solidFill>
                <a:latin typeface="Arial"/>
                <a:cs typeface="Arial"/>
              </a:rPr>
              <a:t>Buzsaki et al, 2004</a:t>
            </a:r>
          </a:p>
          <a:p>
            <a:pPr>
              <a:lnSpc>
                <a:spcPts val="690"/>
              </a:lnSpc>
            </a:pPr>
            <a:endParaRPr lang="en-CA" sz="597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47700" y="1638300"/>
            <a:ext cx="3949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Assumption: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Mass activity of neurons in large volume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around the electrode</a:t>
            </a:r>
          </a:p>
          <a:p>
            <a:pPr>
              <a:lnSpc>
                <a:spcPts val="13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47700" y="1993900"/>
            <a:ext cx="39497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Related to dendritic synaptic activity, spike generation,. . .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238500" y="2984500"/>
            <a:ext cx="1358900" cy="88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A500"/>
                </a:solidFill>
                <a:latin typeface="Arial"/>
                <a:cs typeface="Arial"/>
              </a:rPr>
              <a:t>Logothetis and Wandell, 2004</a:t>
            </a:r>
          </a:p>
          <a:p>
            <a:pPr>
              <a:lnSpc>
                <a:spcPts val="690"/>
              </a:lnSpc>
            </a:pPr>
            <a:endParaRPr lang="en-CA" sz="597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938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241800" y="3251200"/>
            <a:ext cx="3302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Decomposing a Signal - Fourier Analysis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7700" y="749300"/>
            <a:ext cx="39497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 measured time series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, we obtain an estimate of the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7700" y="914400"/>
            <a:ext cx="3949700" cy="952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spectrum consisting of a</a:t>
            </a: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 finite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number of N sample points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Discrete Fourier Transform (DFT)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yields discrete,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complex-valued Fourier spectrum S(f ) for N/2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evenly-spaced frequencies from 0 to the</a:t>
            </a: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 Nyquist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frequency (half the sample frequency)</a:t>
            </a:r>
          </a:p>
          <a:p>
            <a:pPr>
              <a:lnSpc>
                <a:spcPts val="145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25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Decomposing a Signal - Fourier Analysis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7700" y="749300"/>
            <a:ext cx="39497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 measured time series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, we obtain an estimate of the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7700" y="914400"/>
            <a:ext cx="3949700" cy="952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spectrum consisting of a</a:t>
            </a: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 finite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number of N sample points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Discrete Fourier Transform (DFT)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yields discrete,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complex-valued Fourier spectrum S(f ) for N/2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evenly-spaced frequencies from 0 to the</a:t>
            </a: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 Nyquist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frequency (half the sample frequency)</a:t>
            </a:r>
          </a:p>
          <a:p>
            <a:pPr>
              <a:lnSpc>
                <a:spcPts val="145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1854200"/>
            <a:ext cx="3949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The real-valued, squared Fourier spectrum is known as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 power spectrum</a:t>
            </a:r>
          </a:p>
          <a:p>
            <a:pPr>
              <a:lnSpc>
                <a:spcPts val="14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03300" y="2349500"/>
            <a:ext cx="35941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P(f ) = S(f )S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∗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(f ) = |S(f )|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exp(i(φ − φ)) = |S(f )|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</a:p>
          <a:p>
            <a:pPr>
              <a:lnSpc>
                <a:spcPts val="1265"/>
              </a:lnSpc>
            </a:pPr>
            <a:endParaRPr lang="en-CA" sz="108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25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Decomposing a Signal - Fourier Analysis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7700" y="749300"/>
            <a:ext cx="39497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 measured time series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, we obtain an estimate of the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7700" y="914400"/>
            <a:ext cx="3949700" cy="952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spectrum consisting of a</a:t>
            </a: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 finite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number of N sample points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Discrete Fourier Transform (DFT)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yields discrete,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complex-valued Fourier spectrum S(f ) for N/2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evenly-spaced frequencies from 0 to the</a:t>
            </a: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 Nyquist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frequency (half the sample frequency)</a:t>
            </a:r>
          </a:p>
          <a:p>
            <a:pPr>
              <a:lnSpc>
                <a:spcPts val="145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1854200"/>
            <a:ext cx="3949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The real-valued, squared Fourier spectrum is known as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 power spectrum</a:t>
            </a:r>
          </a:p>
          <a:p>
            <a:pPr>
              <a:lnSpc>
                <a:spcPts val="14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03300" y="2349500"/>
            <a:ext cx="35941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P(f ) = S(f )S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∗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(f ) = |S(f )|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exp(i(φ − φ)) = |S(f )|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</a:p>
          <a:p>
            <a:pPr>
              <a:lnSpc>
                <a:spcPts val="1265"/>
              </a:lnSpc>
            </a:pPr>
            <a:endParaRPr lang="en-CA" sz="108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47700" y="2654300"/>
            <a:ext cx="3949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In short: Measure of how dominiant individual frequencies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are present in the signal</a:t>
            </a:r>
          </a:p>
          <a:p>
            <a:pPr>
              <a:lnSpc>
                <a:spcPts val="13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25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355600" y="762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70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Examples of Simple Fourier Transforms</a:t>
            </a:r>
          </a:p>
          <a:p>
            <a:pPr>
              <a:lnSpc>
                <a:spcPts val="1170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82600" y="3365500"/>
            <a:ext cx="4114800" cy="88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A500"/>
                </a:solidFill>
                <a:latin typeface="Arial"/>
                <a:cs typeface="Arial"/>
              </a:rPr>
              <a:t>Bracewell, 1986</a:t>
            </a:r>
          </a:p>
          <a:p>
            <a:pPr>
              <a:lnSpc>
                <a:spcPts val="690"/>
              </a:lnSpc>
            </a:pPr>
            <a:endParaRPr lang="en-CA" sz="597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355600" y="762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70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The Phase of the Fourier Transform</a:t>
            </a:r>
          </a:p>
          <a:p>
            <a:pPr>
              <a:lnSpc>
                <a:spcPts val="1170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82600" y="3365500"/>
            <a:ext cx="4114800" cy="88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A500"/>
                </a:solidFill>
                <a:latin typeface="Arial"/>
                <a:cs typeface="Arial"/>
              </a:rPr>
              <a:t>Bracewell, 1986</a:t>
            </a:r>
          </a:p>
          <a:p>
            <a:pPr>
              <a:lnSpc>
                <a:spcPts val="690"/>
              </a:lnSpc>
            </a:pPr>
            <a:endParaRPr lang="en-CA" sz="597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14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Outline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82600" y="685800"/>
            <a:ext cx="41148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090" smtClean="0">
                <a:solidFill>
                  <a:srgbClr val="C5D6E5"/>
                </a:solidFill>
                <a:latin typeface="Arial"/>
                <a:cs typeface="Arial"/>
              </a:rPr>
              <a:t>Understanding Local Field Potentials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C5D6E5"/>
                </a:solidFill>
                <a:latin typeface="Arial"/>
                <a:cs typeface="Arial"/>
              </a:rPr>
              <a:t>What is Synchronization?</a:t>
            </a:r>
          </a:p>
          <a:p>
            <a:pPr>
              <a:lnSpc>
                <a:spcPts val="23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82600" y="1371600"/>
            <a:ext cx="41148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5B80"/>
                </a:solidFill>
                <a:latin typeface="Arial"/>
                <a:cs typeface="Arial"/>
              </a:rPr>
              <a:t>Synchronization between Local Field Potentials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85800" y="1536700"/>
            <a:ext cx="39116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D5D5D5"/>
                </a:solidFill>
                <a:latin typeface="Arial"/>
                <a:cs typeface="Arial"/>
              </a:rPr>
              <a:t>Fourier Analysis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85800" y="1714500"/>
            <a:ext cx="39116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Coherence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85800" y="1892300"/>
            <a:ext cx="39116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D5D5D5"/>
                </a:solidFill>
                <a:latin typeface="Arial"/>
                <a:cs typeface="Arial"/>
              </a:rPr>
              <a:t>Phase Synchronization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82600" y="2171700"/>
            <a:ext cx="41148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C5D6E5"/>
                </a:solidFill>
                <a:latin typeface="Arial"/>
                <a:cs typeface="Arial"/>
              </a:rPr>
              <a:t>Synchronization between Spikes and Local Field Potentials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85800" y="2349500"/>
            <a:ext cx="39116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D5D5D5"/>
                </a:solidFill>
                <a:latin typeface="Arial"/>
                <a:cs typeface="Arial"/>
              </a:rPr>
              <a:t>Spike-Triggered Averaging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85800" y="2514600"/>
            <a:ext cx="39116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090" smtClean="0">
                <a:solidFill>
                  <a:srgbClr val="D5D5D5"/>
                </a:solidFill>
                <a:latin typeface="Arial"/>
                <a:cs typeface="Arial"/>
              </a:rPr>
              <a:t>Spike-Field Coherence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D5D5D5"/>
                </a:solidFill>
                <a:latin typeface="Arial"/>
                <a:cs typeface="Arial"/>
              </a:rPr>
              <a:t>Phase Analysis</a:t>
            </a:r>
          </a:p>
          <a:p>
            <a:pPr>
              <a:lnSpc>
                <a:spcPts val="13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28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Coherence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82600" y="609600"/>
            <a:ext cx="41148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(Cross-)coherence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measures whether a spectral component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in signals x(t) and y(t) correlates</a:t>
            </a:r>
          </a:p>
          <a:p>
            <a:pPr>
              <a:lnSpc>
                <a:spcPts val="14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29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16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Coherence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82600" y="609600"/>
            <a:ext cx="41148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(Cross-)coherence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measures whether a spectral component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in signals x(t) and y(t) correlates</a:t>
            </a:r>
          </a:p>
          <a:p>
            <a:pPr>
              <a:lnSpc>
                <a:spcPts val="14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82600" y="1244600"/>
            <a:ext cx="41148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Cross-spectrum: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63600" y="1562100"/>
            <a:ext cx="37338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xy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(f) = S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x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(f)S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∗y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(f)=|S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x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(f)||S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y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(f)|exp(i(φ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x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−φ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y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))</a:t>
            </a:r>
          </a:p>
          <a:p>
            <a:pPr>
              <a:lnSpc>
                <a:spcPts val="1265"/>
              </a:lnSpc>
            </a:pPr>
            <a:endParaRPr lang="en-CA" sz="1038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25600" y="2057400"/>
            <a:ext cx="2971800" cy="114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621" smtClean="0">
                <a:solidFill>
                  <a:srgbClr val="000000"/>
                </a:solidFill>
                <a:latin typeface="DejaVu Sans Condensed"/>
                <a:cs typeface="DejaVu Sans Condensed"/>
              </a:rPr>
              <a:t>Im</a:t>
            </a:r>
          </a:p>
          <a:p>
            <a:pPr>
              <a:lnSpc>
                <a:spcPts val="690"/>
              </a:lnSpc>
            </a:pPr>
            <a:endParaRPr lang="en-CA" sz="621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625600" y="2222500"/>
            <a:ext cx="2971800" cy="114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621" smtClean="0">
                <a:solidFill>
                  <a:srgbClr val="000000"/>
                </a:solidFill>
                <a:latin typeface="DejaVu Sans Condensed"/>
                <a:cs typeface="DejaVu Sans Condensed"/>
              </a:rPr>
              <a:t>ϕ</a:t>
            </a:r>
          </a:p>
          <a:p>
            <a:pPr>
              <a:lnSpc>
                <a:spcPts val="690"/>
              </a:lnSpc>
            </a:pPr>
            <a:endParaRPr lang="en-CA" sz="621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676400" y="2298700"/>
            <a:ext cx="2921000" cy="50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5"/>
              </a:lnSpc>
            </a:pPr>
            <a:r>
              <a:rPr lang="en-CA" sz="336" smtClean="0">
                <a:solidFill>
                  <a:srgbClr val="000000"/>
                </a:solidFill>
                <a:latin typeface="DejaVu Sans Condensed"/>
                <a:cs typeface="DejaVu Sans Condensed"/>
              </a:rPr>
              <a:t>x</a:t>
            </a:r>
          </a:p>
          <a:p>
            <a:pPr>
              <a:lnSpc>
                <a:spcPts val="315"/>
              </a:lnSpc>
            </a:pPr>
            <a:endParaRPr lang="en-CA" sz="336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765300" y="2324100"/>
            <a:ext cx="2832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5"/>
              </a:lnSpc>
            </a:pPr>
            <a:r>
              <a:rPr lang="en-CA" sz="621" smtClean="0">
                <a:solidFill>
                  <a:srgbClr val="000000"/>
                </a:solidFill>
                <a:latin typeface="DejaVu Sans Condensed"/>
                <a:cs typeface="DejaVu Sans Condensed"/>
              </a:rPr>
              <a:t>ϕ</a:t>
            </a:r>
            <a:r>
              <a:rPr lang="en-CA" sz="336" smtClean="0">
                <a:solidFill>
                  <a:srgbClr val="000000"/>
                </a:solidFill>
                <a:latin typeface="DejaVu Sans Condensed"/>
                <a:cs typeface="DejaVu Sans Condensed"/>
              </a:rPr>
              <a:t>y</a:t>
            </a:r>
          </a:p>
          <a:p>
            <a:pPr>
              <a:lnSpc>
                <a:spcPts val="405"/>
              </a:lnSpc>
            </a:pPr>
            <a:endParaRPr lang="en-CA" sz="478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968500" y="2514600"/>
            <a:ext cx="2628900" cy="114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621" smtClean="0">
                <a:solidFill>
                  <a:srgbClr val="000000"/>
                </a:solidFill>
                <a:latin typeface="DejaVu Sans Condensed"/>
                <a:cs typeface="DejaVu Sans Condensed"/>
              </a:rPr>
              <a:t>ϕ</a:t>
            </a:r>
          </a:p>
          <a:p>
            <a:pPr>
              <a:lnSpc>
                <a:spcPts val="690"/>
              </a:lnSpc>
            </a:pPr>
            <a:endParaRPr lang="en-CA" sz="621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019300" y="2590800"/>
            <a:ext cx="2578100" cy="50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5"/>
              </a:lnSpc>
            </a:pPr>
            <a:r>
              <a:rPr lang="en-CA" sz="336" smtClean="0">
                <a:solidFill>
                  <a:srgbClr val="000000"/>
                </a:solidFill>
                <a:latin typeface="DejaVu Sans Condensed"/>
                <a:cs typeface="DejaVu Sans Condensed"/>
              </a:rPr>
              <a:t>x-y</a:t>
            </a:r>
          </a:p>
          <a:p>
            <a:pPr>
              <a:lnSpc>
                <a:spcPts val="315"/>
              </a:lnSpc>
            </a:pPr>
            <a:endParaRPr lang="en-CA" sz="336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095500" y="2692400"/>
            <a:ext cx="2501900" cy="114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621" smtClean="0">
                <a:solidFill>
                  <a:srgbClr val="000000"/>
                </a:solidFill>
                <a:latin typeface="DejaVu Sans Condensed"/>
                <a:cs typeface="DejaVu Sans Condensed"/>
              </a:rPr>
              <a:t>Re</a:t>
            </a:r>
          </a:p>
          <a:p>
            <a:pPr>
              <a:lnSpc>
                <a:spcPts val="690"/>
              </a:lnSpc>
            </a:pPr>
            <a:endParaRPr lang="en-CA" sz="621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29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Coherence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82600" y="609600"/>
            <a:ext cx="41148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036" spc="-10" smtClean="0">
                <a:solidFill>
                  <a:srgbClr val="E42D24"/>
                </a:solidFill>
                <a:latin typeface="Arial"/>
                <a:cs typeface="Arial"/>
              </a:rPr>
              <a:t>(Cross-)coherence</a:t>
            </a: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 measures whether a spectral component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in signals x(t) and y(t) correlates</a:t>
            </a:r>
          </a:p>
          <a:p>
            <a:pPr>
              <a:lnSpc>
                <a:spcPts val="14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82600" y="1244600"/>
            <a:ext cx="41148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36" spc="-10" smtClean="0">
                <a:solidFill>
                  <a:srgbClr val="E42D24"/>
                </a:solidFill>
                <a:latin typeface="Arial"/>
                <a:cs typeface="Arial"/>
              </a:rPr>
              <a:t>Cross-coherence: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600200" y="1574800"/>
            <a:ext cx="29972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90"/>
              </a:lnSpc>
            </a:pP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lang="en-CA" sz="757" spc="-10" smtClean="0">
                <a:solidFill>
                  <a:srgbClr val="000000"/>
                </a:solidFill>
                <a:latin typeface="Arial"/>
                <a:cs typeface="Arial"/>
              </a:rPr>
              <a:t>xy</a:t>
            </a: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(f) = </a:t>
            </a:r>
            <a:r>
              <a:rPr lang="en-CA" sz="1036" spc="-10" smtClean="0">
                <a:solidFill>
                  <a:srgbClr val="000000"/>
                </a:solidFill>
                <a:latin typeface="Arial Unicode MS"/>
                <a:cs typeface="Arial Unicode MS"/>
              </a:rPr>
              <a:t>〈</a:t>
            </a: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lang="en-CA" sz="757" spc="-10" smtClean="0">
                <a:solidFill>
                  <a:srgbClr val="000000"/>
                </a:solidFill>
                <a:latin typeface="Arial"/>
                <a:cs typeface="Arial"/>
              </a:rPr>
              <a:t>x</a:t>
            </a: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(f)S</a:t>
            </a:r>
            <a:r>
              <a:rPr lang="en-CA" sz="757" spc="-10" smtClean="0">
                <a:solidFill>
                  <a:srgbClr val="000000"/>
                </a:solidFill>
                <a:latin typeface="Arial"/>
                <a:cs typeface="Arial"/>
              </a:rPr>
              <a:t>∗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y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(f)</a:t>
            </a:r>
            <a:r>
              <a:rPr lang="en-CA" sz="1090" smtClean="0">
                <a:solidFill>
                  <a:srgbClr val="000000"/>
                </a:solidFill>
                <a:latin typeface="Arial Unicode MS"/>
                <a:cs typeface="Arial Unicode MS"/>
              </a:rPr>
              <a:t>〉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t,n,Δf</a:t>
            </a:r>
          </a:p>
          <a:p>
            <a:pPr>
              <a:lnSpc>
                <a:spcPts val="1090"/>
              </a:lnSpc>
            </a:pPr>
            <a:endParaRPr lang="en-CA" sz="833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82600" y="1866900"/>
            <a:ext cx="4114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Here, </a:t>
            </a:r>
            <a:r>
              <a:rPr lang="en-CA" sz="1036" spc="-10" smtClean="0">
                <a:solidFill>
                  <a:srgbClr val="000000"/>
                </a:solidFill>
                <a:latin typeface="Arial Unicode MS"/>
                <a:cs typeface="Arial Unicode MS"/>
              </a:rPr>
              <a:t>〈</a:t>
            </a: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·</a:t>
            </a:r>
            <a:r>
              <a:rPr lang="en-CA" sz="1036" spc="-10" smtClean="0">
                <a:solidFill>
                  <a:srgbClr val="000000"/>
                </a:solidFill>
                <a:latin typeface="Arial Unicode MS"/>
                <a:cs typeface="Arial Unicode MS"/>
              </a:rPr>
              <a:t>〉</a:t>
            </a: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 denotes an average over time, an average over trials,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and/or an average over a small frequency band centered on f</a:t>
            </a:r>
          </a:p>
          <a:p>
            <a:pPr>
              <a:lnSpc>
                <a:spcPts val="13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29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20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Coherence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82600" y="609600"/>
            <a:ext cx="41148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036" spc="-10" smtClean="0">
                <a:solidFill>
                  <a:srgbClr val="E42D24"/>
                </a:solidFill>
                <a:latin typeface="Arial"/>
                <a:cs typeface="Arial"/>
              </a:rPr>
              <a:t>(Cross-)coherence</a:t>
            </a: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 measures whether a spectral component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in signals x(t) and y(t) correlates</a:t>
            </a:r>
          </a:p>
          <a:p>
            <a:pPr>
              <a:lnSpc>
                <a:spcPts val="14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82600" y="1244600"/>
            <a:ext cx="41148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36" spc="-10" smtClean="0">
                <a:solidFill>
                  <a:srgbClr val="E42D24"/>
                </a:solidFill>
                <a:latin typeface="Arial"/>
                <a:cs typeface="Arial"/>
              </a:rPr>
              <a:t>Cross-coherence: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600200" y="1574800"/>
            <a:ext cx="29972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90"/>
              </a:lnSpc>
            </a:pP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lang="en-CA" sz="757" spc="-10" smtClean="0">
                <a:solidFill>
                  <a:srgbClr val="000000"/>
                </a:solidFill>
                <a:latin typeface="Arial"/>
                <a:cs typeface="Arial"/>
              </a:rPr>
              <a:t>xy</a:t>
            </a: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(f) = </a:t>
            </a:r>
            <a:r>
              <a:rPr lang="en-CA" sz="1036" spc="-10" smtClean="0">
                <a:solidFill>
                  <a:srgbClr val="000000"/>
                </a:solidFill>
                <a:latin typeface="Arial Unicode MS"/>
                <a:cs typeface="Arial Unicode MS"/>
              </a:rPr>
              <a:t>〈</a:t>
            </a: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lang="en-CA" sz="757" spc="-10" smtClean="0">
                <a:solidFill>
                  <a:srgbClr val="000000"/>
                </a:solidFill>
                <a:latin typeface="Arial"/>
                <a:cs typeface="Arial"/>
              </a:rPr>
              <a:t>x</a:t>
            </a: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(f)S</a:t>
            </a:r>
            <a:r>
              <a:rPr lang="en-CA" sz="757" spc="-10" smtClean="0">
                <a:solidFill>
                  <a:srgbClr val="000000"/>
                </a:solidFill>
                <a:latin typeface="Arial"/>
                <a:cs typeface="Arial"/>
              </a:rPr>
              <a:t>∗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y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(f)</a:t>
            </a:r>
            <a:r>
              <a:rPr lang="en-CA" sz="1090" smtClean="0">
                <a:solidFill>
                  <a:srgbClr val="000000"/>
                </a:solidFill>
                <a:latin typeface="Arial Unicode MS"/>
                <a:cs typeface="Arial Unicode MS"/>
              </a:rPr>
              <a:t>〉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t,n,Δf</a:t>
            </a:r>
          </a:p>
          <a:p>
            <a:pPr>
              <a:lnSpc>
                <a:spcPts val="1090"/>
              </a:lnSpc>
            </a:pPr>
            <a:endParaRPr lang="en-CA" sz="833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25600" y="2057400"/>
            <a:ext cx="2971800" cy="114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621" smtClean="0">
                <a:solidFill>
                  <a:srgbClr val="000000"/>
                </a:solidFill>
                <a:latin typeface="DejaVu Sans Condensed"/>
                <a:cs typeface="DejaVu Sans Condensed"/>
              </a:rPr>
              <a:t>Im</a:t>
            </a:r>
          </a:p>
          <a:p>
            <a:pPr>
              <a:lnSpc>
                <a:spcPts val="690"/>
              </a:lnSpc>
            </a:pPr>
            <a:endParaRPr lang="en-CA" sz="621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97000" y="2235200"/>
            <a:ext cx="127000" cy="76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45"/>
              </a:lnSpc>
            </a:pPr>
            <a:r>
              <a:rPr lang="en-CA" sz="621" smtClean="0">
                <a:solidFill>
                  <a:srgbClr val="000000"/>
                </a:solidFill>
                <a:latin typeface="DejaVu Sans Condensed"/>
                <a:cs typeface="DejaVu Sans Condensed"/>
              </a:rPr>
              <a:t>ϕ</a:t>
            </a:r>
          </a:p>
          <a:p>
            <a:pPr>
              <a:lnSpc>
                <a:spcPts val="745"/>
              </a:lnSpc>
            </a:pPr>
            <a:endParaRPr lang="en-CA" sz="621" smtClean="0">
              <a:solidFill>
                <a:srgbClr val="000000"/>
              </a:solidFill>
              <a:latin typeface="DejaVu Sans Condensed"/>
              <a:cs typeface="DejaVu Sans Condense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625600" y="2222500"/>
            <a:ext cx="127000" cy="76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621" smtClean="0">
                <a:solidFill>
                  <a:srgbClr val="000000"/>
                </a:solidFill>
                <a:latin typeface="DejaVu Sans Condensed"/>
                <a:cs typeface="DejaVu Sans Condensed"/>
              </a:rPr>
              <a:t>ϕ</a:t>
            </a:r>
          </a:p>
          <a:p>
            <a:pPr>
              <a:lnSpc>
                <a:spcPts val="690"/>
              </a:lnSpc>
            </a:pPr>
            <a:endParaRPr lang="en-CA" sz="621" smtClean="0">
              <a:solidFill>
                <a:srgbClr val="000000"/>
              </a:solidFill>
              <a:latin typeface="DejaVu Sans Condensed"/>
              <a:cs typeface="DejaVu Sans Condense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447800" y="2311400"/>
            <a:ext cx="88900" cy="63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5"/>
              </a:lnSpc>
            </a:pPr>
            <a:r>
              <a:rPr lang="en-CA" sz="336" smtClean="0">
                <a:solidFill>
                  <a:srgbClr val="000000"/>
                </a:solidFill>
                <a:latin typeface="DejaVu Sans Condensed"/>
                <a:cs typeface="DejaVu Sans Condensed"/>
              </a:rPr>
              <a:t>5</a:t>
            </a:r>
          </a:p>
          <a:p>
            <a:pPr>
              <a:lnSpc>
                <a:spcPts val="385"/>
              </a:lnSpc>
            </a:pPr>
            <a:endParaRPr lang="en-CA" sz="336" smtClean="0">
              <a:solidFill>
                <a:srgbClr val="000000"/>
              </a:solidFill>
              <a:latin typeface="DejaVu Sans Condensed"/>
              <a:cs typeface="DejaVu Sans Condense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676400" y="2286000"/>
            <a:ext cx="88900" cy="63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CA" sz="336" smtClean="0">
                <a:solidFill>
                  <a:srgbClr val="000000"/>
                </a:solidFill>
                <a:latin typeface="DejaVu Sans Condensed"/>
                <a:cs typeface="DejaVu Sans Condensed"/>
              </a:rPr>
              <a:t>4</a:t>
            </a:r>
          </a:p>
          <a:p>
            <a:pPr>
              <a:lnSpc>
                <a:spcPts val="400"/>
              </a:lnSpc>
            </a:pPr>
            <a:endParaRPr lang="en-CA" sz="336" smtClean="0">
              <a:solidFill>
                <a:srgbClr val="000000"/>
              </a:solidFill>
              <a:latin typeface="DejaVu Sans Condensed"/>
              <a:cs typeface="DejaVu Sans Condense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727200" y="2260600"/>
            <a:ext cx="127000" cy="76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621" smtClean="0">
                <a:solidFill>
                  <a:srgbClr val="000000"/>
                </a:solidFill>
                <a:latin typeface="DejaVu Sans Condensed"/>
                <a:cs typeface="DejaVu Sans Condensed"/>
              </a:rPr>
              <a:t>ϕ</a:t>
            </a:r>
          </a:p>
          <a:p>
            <a:pPr>
              <a:lnSpc>
                <a:spcPts val="690"/>
              </a:lnSpc>
            </a:pPr>
            <a:endParaRPr lang="en-CA" sz="621" smtClean="0">
              <a:solidFill>
                <a:srgbClr val="000000"/>
              </a:solidFill>
              <a:latin typeface="DejaVu Sans Condensed"/>
              <a:cs typeface="DejaVu Sans Condense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778000" y="2336800"/>
            <a:ext cx="2819400" cy="50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5"/>
              </a:lnSpc>
            </a:pPr>
            <a:r>
              <a:rPr lang="en-CA" sz="336" smtClean="0">
                <a:solidFill>
                  <a:srgbClr val="000000"/>
                </a:solidFill>
                <a:latin typeface="DejaVu Sans Condensed"/>
                <a:cs typeface="DejaVu Sans Condensed"/>
              </a:rPr>
              <a:t>3</a:t>
            </a:r>
          </a:p>
          <a:p>
            <a:pPr>
              <a:lnSpc>
                <a:spcPts val="295"/>
              </a:lnSpc>
            </a:pPr>
            <a:endParaRPr lang="en-CA" sz="336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866900" y="2374900"/>
            <a:ext cx="2730500" cy="114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40"/>
              </a:lnSpc>
            </a:pPr>
            <a:r>
              <a:rPr lang="en-CA" sz="621" smtClean="0">
                <a:solidFill>
                  <a:srgbClr val="000000"/>
                </a:solidFill>
                <a:latin typeface="DejaVu Sans Condensed"/>
                <a:cs typeface="DejaVu Sans Condensed"/>
              </a:rPr>
              <a:t>ϕ</a:t>
            </a:r>
          </a:p>
          <a:p>
            <a:pPr>
              <a:lnSpc>
                <a:spcPts val="540"/>
              </a:lnSpc>
            </a:pPr>
            <a:endParaRPr lang="en-CA" sz="621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905000" y="2438400"/>
            <a:ext cx="2692400" cy="50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5"/>
              </a:lnSpc>
            </a:pPr>
            <a:r>
              <a:rPr lang="en-CA" sz="336" smtClean="0">
                <a:solidFill>
                  <a:srgbClr val="000000"/>
                </a:solidFill>
                <a:latin typeface="DejaVu Sans Condensed"/>
                <a:cs typeface="DejaVu Sans Condensed"/>
              </a:rPr>
              <a:t>2</a:t>
            </a:r>
          </a:p>
          <a:p>
            <a:pPr>
              <a:lnSpc>
                <a:spcPts val="295"/>
              </a:lnSpc>
            </a:pPr>
            <a:endParaRPr lang="en-CA" sz="336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955800" y="2679700"/>
            <a:ext cx="190500" cy="114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621" smtClean="0">
                <a:solidFill>
                  <a:srgbClr val="000000"/>
                </a:solidFill>
                <a:latin typeface="DejaVu Sans Condensed"/>
                <a:cs typeface="DejaVu Sans Condensed"/>
              </a:rPr>
              <a:t>ϕ</a:t>
            </a:r>
            <a:r>
              <a:rPr lang="en-CA" sz="336" smtClean="0">
                <a:solidFill>
                  <a:srgbClr val="000000"/>
                </a:solidFill>
                <a:latin typeface="DejaVu Sans Condensed"/>
                <a:cs typeface="DejaVu Sans Condensed"/>
              </a:rPr>
              <a:t>1</a:t>
            </a:r>
          </a:p>
          <a:p>
            <a:pPr>
              <a:lnSpc>
                <a:spcPts val="690"/>
              </a:lnSpc>
            </a:pPr>
            <a:endParaRPr lang="en-CA" sz="336" smtClean="0">
              <a:solidFill>
                <a:srgbClr val="000000"/>
              </a:solidFill>
              <a:latin typeface="DejaVu Sans Condensed"/>
              <a:cs typeface="DejaVu Sans Condense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2095500" y="2679700"/>
            <a:ext cx="203200" cy="114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621" smtClean="0">
                <a:solidFill>
                  <a:srgbClr val="000000"/>
                </a:solidFill>
                <a:latin typeface="DejaVu Sans Condensed"/>
                <a:cs typeface="DejaVu Sans Condensed"/>
              </a:rPr>
              <a:t>Re</a:t>
            </a:r>
          </a:p>
          <a:p>
            <a:pPr>
              <a:lnSpc>
                <a:spcPts val="690"/>
              </a:lnSpc>
            </a:pPr>
            <a:endParaRPr lang="en-CA" sz="621" smtClean="0">
              <a:solidFill>
                <a:srgbClr val="000000"/>
              </a:solidFill>
              <a:latin typeface="DejaVu Sans Condensed"/>
              <a:cs typeface="DejaVu Sans Condense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29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12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Focus: Local Field Potentials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854200" y="736600"/>
            <a:ext cx="27432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LFP is the low-pass filtered electrode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signal</a:t>
            </a:r>
          </a:p>
          <a:p>
            <a:pPr>
              <a:lnSpc>
                <a:spcPts val="13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854200" y="1117600"/>
            <a:ext cx="27432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036" spc="-10" smtClean="0">
                <a:solidFill>
                  <a:srgbClr val="E42D24"/>
                </a:solidFill>
                <a:latin typeface="Arial"/>
                <a:cs typeface="Arial"/>
              </a:rPr>
              <a:t>Observed:</a:t>
            </a: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 Oscillatory structure with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dominant frequencies ≾ 100 − 300 Hz</a:t>
            </a:r>
          </a:p>
          <a:p>
            <a:pPr>
              <a:lnSpc>
                <a:spcPts val="13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82600" y="1549400"/>
            <a:ext cx="4114800" cy="88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A500"/>
                </a:solidFill>
                <a:latin typeface="Arial"/>
                <a:cs typeface="Arial"/>
              </a:rPr>
              <a:t>Buzsaki et al, 2004</a:t>
            </a:r>
          </a:p>
          <a:p>
            <a:pPr>
              <a:lnSpc>
                <a:spcPts val="690"/>
              </a:lnSpc>
            </a:pPr>
            <a:endParaRPr lang="en-CA" sz="597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47700" y="1638300"/>
            <a:ext cx="3949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Assumption: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Mass activity of neurons in large volume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around the electrode</a:t>
            </a:r>
          </a:p>
          <a:p>
            <a:pPr>
              <a:lnSpc>
                <a:spcPts val="13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47700" y="1968500"/>
            <a:ext cx="3949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Related to dendritic synaptic activity, spike generation,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...is thus a monitor of the network dynamics...</a:t>
            </a:r>
          </a:p>
          <a:p>
            <a:pPr>
              <a:lnSpc>
                <a:spcPts val="14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238500" y="2984500"/>
            <a:ext cx="1358900" cy="88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A500"/>
                </a:solidFill>
                <a:latin typeface="Arial"/>
                <a:cs typeface="Arial"/>
              </a:rPr>
              <a:t>Logothetis and Wandell, 2004</a:t>
            </a:r>
          </a:p>
          <a:p>
            <a:pPr>
              <a:lnSpc>
                <a:spcPts val="690"/>
              </a:lnSpc>
            </a:pPr>
            <a:endParaRPr lang="en-CA" sz="597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938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241800" y="3251200"/>
            <a:ext cx="3302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20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Coherence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82600" y="609600"/>
            <a:ext cx="41148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036" spc="-10" smtClean="0">
                <a:solidFill>
                  <a:srgbClr val="E42D24"/>
                </a:solidFill>
                <a:latin typeface="Arial"/>
                <a:cs typeface="Arial"/>
              </a:rPr>
              <a:t>(Cross-)coherence</a:t>
            </a: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 measures whether a spectral component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in signals x(t) and y(t) correlates</a:t>
            </a:r>
          </a:p>
          <a:p>
            <a:pPr>
              <a:lnSpc>
                <a:spcPts val="14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82600" y="1244600"/>
            <a:ext cx="41148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36" spc="-10" smtClean="0">
                <a:solidFill>
                  <a:srgbClr val="E42D24"/>
                </a:solidFill>
                <a:latin typeface="Arial"/>
                <a:cs typeface="Arial"/>
              </a:rPr>
              <a:t>Cross-coherence: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600200" y="1574800"/>
            <a:ext cx="29972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90"/>
              </a:lnSpc>
            </a:pP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lang="en-CA" sz="757" spc="-10" smtClean="0">
                <a:solidFill>
                  <a:srgbClr val="000000"/>
                </a:solidFill>
                <a:latin typeface="Arial"/>
                <a:cs typeface="Arial"/>
              </a:rPr>
              <a:t>xy</a:t>
            </a: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(f) = </a:t>
            </a:r>
            <a:r>
              <a:rPr lang="en-CA" sz="1036" spc="-10" smtClean="0">
                <a:solidFill>
                  <a:srgbClr val="000000"/>
                </a:solidFill>
                <a:latin typeface="Arial Unicode MS"/>
                <a:cs typeface="Arial Unicode MS"/>
              </a:rPr>
              <a:t>〈</a:t>
            </a: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lang="en-CA" sz="757" spc="-10" smtClean="0">
                <a:solidFill>
                  <a:srgbClr val="000000"/>
                </a:solidFill>
                <a:latin typeface="Arial"/>
                <a:cs typeface="Arial"/>
              </a:rPr>
              <a:t>x</a:t>
            </a: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(f)S</a:t>
            </a:r>
            <a:r>
              <a:rPr lang="en-CA" sz="757" spc="-10" smtClean="0">
                <a:solidFill>
                  <a:srgbClr val="000000"/>
                </a:solidFill>
                <a:latin typeface="Arial"/>
                <a:cs typeface="Arial"/>
              </a:rPr>
              <a:t>∗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y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(f)</a:t>
            </a:r>
            <a:r>
              <a:rPr lang="en-CA" sz="1090" smtClean="0">
                <a:solidFill>
                  <a:srgbClr val="000000"/>
                </a:solidFill>
                <a:latin typeface="Arial Unicode MS"/>
                <a:cs typeface="Arial Unicode MS"/>
              </a:rPr>
              <a:t>〉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t,n,Δf</a:t>
            </a:r>
          </a:p>
          <a:p>
            <a:pPr>
              <a:lnSpc>
                <a:spcPts val="1090"/>
              </a:lnSpc>
            </a:pPr>
            <a:endParaRPr lang="en-CA" sz="833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25600" y="2057400"/>
            <a:ext cx="2971800" cy="114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621" smtClean="0">
                <a:solidFill>
                  <a:srgbClr val="000000"/>
                </a:solidFill>
                <a:latin typeface="DejaVu Sans Condensed"/>
                <a:cs typeface="DejaVu Sans Condensed"/>
              </a:rPr>
              <a:t>Im</a:t>
            </a:r>
          </a:p>
          <a:p>
            <a:pPr>
              <a:lnSpc>
                <a:spcPts val="690"/>
              </a:lnSpc>
            </a:pPr>
            <a:endParaRPr lang="en-CA" sz="621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97000" y="2235200"/>
            <a:ext cx="127000" cy="76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45"/>
              </a:lnSpc>
            </a:pPr>
            <a:r>
              <a:rPr lang="en-CA" sz="621" smtClean="0">
                <a:solidFill>
                  <a:srgbClr val="000000"/>
                </a:solidFill>
                <a:latin typeface="DejaVu Sans Condensed"/>
                <a:cs typeface="DejaVu Sans Condensed"/>
              </a:rPr>
              <a:t>ϕ</a:t>
            </a:r>
          </a:p>
          <a:p>
            <a:pPr>
              <a:lnSpc>
                <a:spcPts val="745"/>
              </a:lnSpc>
            </a:pPr>
            <a:endParaRPr lang="en-CA" sz="621" smtClean="0">
              <a:solidFill>
                <a:srgbClr val="000000"/>
              </a:solidFill>
              <a:latin typeface="DejaVu Sans Condensed"/>
              <a:cs typeface="DejaVu Sans Condense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625600" y="2222500"/>
            <a:ext cx="127000" cy="76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621" smtClean="0">
                <a:solidFill>
                  <a:srgbClr val="000000"/>
                </a:solidFill>
                <a:latin typeface="DejaVu Sans Condensed"/>
                <a:cs typeface="DejaVu Sans Condensed"/>
              </a:rPr>
              <a:t>ϕ</a:t>
            </a:r>
          </a:p>
          <a:p>
            <a:pPr>
              <a:lnSpc>
                <a:spcPts val="690"/>
              </a:lnSpc>
            </a:pPr>
            <a:endParaRPr lang="en-CA" sz="621" smtClean="0">
              <a:solidFill>
                <a:srgbClr val="000000"/>
              </a:solidFill>
              <a:latin typeface="DejaVu Sans Condensed"/>
              <a:cs typeface="DejaVu Sans Condense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447800" y="2311400"/>
            <a:ext cx="88900" cy="63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5"/>
              </a:lnSpc>
            </a:pPr>
            <a:r>
              <a:rPr lang="en-CA" sz="336" smtClean="0">
                <a:solidFill>
                  <a:srgbClr val="000000"/>
                </a:solidFill>
                <a:latin typeface="DejaVu Sans Condensed"/>
                <a:cs typeface="DejaVu Sans Condensed"/>
              </a:rPr>
              <a:t>5</a:t>
            </a:r>
          </a:p>
          <a:p>
            <a:pPr>
              <a:lnSpc>
                <a:spcPts val="385"/>
              </a:lnSpc>
            </a:pPr>
            <a:endParaRPr lang="en-CA" sz="336" smtClean="0">
              <a:solidFill>
                <a:srgbClr val="000000"/>
              </a:solidFill>
              <a:latin typeface="DejaVu Sans Condensed"/>
              <a:cs typeface="DejaVu Sans Condense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676400" y="2286000"/>
            <a:ext cx="88900" cy="63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CA" sz="336" smtClean="0">
                <a:solidFill>
                  <a:srgbClr val="000000"/>
                </a:solidFill>
                <a:latin typeface="DejaVu Sans Condensed"/>
                <a:cs typeface="DejaVu Sans Condensed"/>
              </a:rPr>
              <a:t>4</a:t>
            </a:r>
          </a:p>
          <a:p>
            <a:pPr>
              <a:lnSpc>
                <a:spcPts val="400"/>
              </a:lnSpc>
            </a:pPr>
            <a:endParaRPr lang="en-CA" sz="336" smtClean="0">
              <a:solidFill>
                <a:srgbClr val="000000"/>
              </a:solidFill>
              <a:latin typeface="DejaVu Sans Condensed"/>
              <a:cs typeface="DejaVu Sans Condense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727200" y="2260600"/>
            <a:ext cx="127000" cy="76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621" smtClean="0">
                <a:solidFill>
                  <a:srgbClr val="000000"/>
                </a:solidFill>
                <a:latin typeface="DejaVu Sans Condensed"/>
                <a:cs typeface="DejaVu Sans Condensed"/>
              </a:rPr>
              <a:t>ϕ</a:t>
            </a:r>
          </a:p>
          <a:p>
            <a:pPr>
              <a:lnSpc>
                <a:spcPts val="690"/>
              </a:lnSpc>
            </a:pPr>
            <a:endParaRPr lang="en-CA" sz="621" smtClean="0">
              <a:solidFill>
                <a:srgbClr val="000000"/>
              </a:solidFill>
              <a:latin typeface="DejaVu Sans Condensed"/>
              <a:cs typeface="DejaVu Sans Condense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778000" y="2336800"/>
            <a:ext cx="2819400" cy="50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5"/>
              </a:lnSpc>
            </a:pPr>
            <a:r>
              <a:rPr lang="en-CA" sz="336" smtClean="0">
                <a:solidFill>
                  <a:srgbClr val="000000"/>
                </a:solidFill>
                <a:latin typeface="DejaVu Sans Condensed"/>
                <a:cs typeface="DejaVu Sans Condensed"/>
              </a:rPr>
              <a:t>3</a:t>
            </a:r>
          </a:p>
          <a:p>
            <a:pPr>
              <a:lnSpc>
                <a:spcPts val="295"/>
              </a:lnSpc>
            </a:pPr>
            <a:endParaRPr lang="en-CA" sz="336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866900" y="2374900"/>
            <a:ext cx="2730500" cy="114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40"/>
              </a:lnSpc>
            </a:pPr>
            <a:r>
              <a:rPr lang="en-CA" sz="621" smtClean="0">
                <a:solidFill>
                  <a:srgbClr val="000000"/>
                </a:solidFill>
                <a:latin typeface="DejaVu Sans Condensed"/>
                <a:cs typeface="DejaVu Sans Condensed"/>
              </a:rPr>
              <a:t>ϕ</a:t>
            </a:r>
          </a:p>
          <a:p>
            <a:pPr>
              <a:lnSpc>
                <a:spcPts val="540"/>
              </a:lnSpc>
            </a:pPr>
            <a:endParaRPr lang="en-CA" sz="621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905000" y="2438400"/>
            <a:ext cx="2692400" cy="50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5"/>
              </a:lnSpc>
            </a:pPr>
            <a:r>
              <a:rPr lang="en-CA" sz="336" smtClean="0">
                <a:solidFill>
                  <a:srgbClr val="000000"/>
                </a:solidFill>
                <a:latin typeface="DejaVu Sans Condensed"/>
                <a:cs typeface="DejaVu Sans Condensed"/>
              </a:rPr>
              <a:t>2</a:t>
            </a:r>
          </a:p>
          <a:p>
            <a:pPr>
              <a:lnSpc>
                <a:spcPts val="295"/>
              </a:lnSpc>
            </a:pPr>
            <a:endParaRPr lang="en-CA" sz="336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955800" y="2679700"/>
            <a:ext cx="190500" cy="114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621" smtClean="0">
                <a:solidFill>
                  <a:srgbClr val="000000"/>
                </a:solidFill>
                <a:latin typeface="DejaVu Sans Condensed"/>
                <a:cs typeface="DejaVu Sans Condensed"/>
              </a:rPr>
              <a:t>ϕ</a:t>
            </a:r>
            <a:r>
              <a:rPr lang="en-CA" sz="336" smtClean="0">
                <a:solidFill>
                  <a:srgbClr val="000000"/>
                </a:solidFill>
                <a:latin typeface="DejaVu Sans Condensed"/>
                <a:cs typeface="DejaVu Sans Condensed"/>
              </a:rPr>
              <a:t>1</a:t>
            </a:r>
          </a:p>
          <a:p>
            <a:pPr>
              <a:lnSpc>
                <a:spcPts val="690"/>
              </a:lnSpc>
            </a:pPr>
            <a:endParaRPr lang="en-CA" sz="336" smtClean="0">
              <a:solidFill>
                <a:srgbClr val="000000"/>
              </a:solidFill>
              <a:latin typeface="DejaVu Sans Condensed"/>
              <a:cs typeface="DejaVu Sans Condense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2095500" y="2679700"/>
            <a:ext cx="203200" cy="114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621" smtClean="0">
                <a:solidFill>
                  <a:srgbClr val="000000"/>
                </a:solidFill>
                <a:latin typeface="DejaVu Sans Condensed"/>
                <a:cs typeface="DejaVu Sans Condensed"/>
              </a:rPr>
              <a:t>Re</a:t>
            </a:r>
          </a:p>
          <a:p>
            <a:pPr>
              <a:lnSpc>
                <a:spcPts val="690"/>
              </a:lnSpc>
            </a:pPr>
            <a:endParaRPr lang="en-CA" sz="621" smtClean="0">
              <a:solidFill>
                <a:srgbClr val="000000"/>
              </a:solidFill>
              <a:latin typeface="DejaVu Sans Condensed"/>
              <a:cs typeface="DejaVu Sans Condense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29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13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Coherence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82600" y="1028700"/>
            <a:ext cx="41148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Coherency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: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76400" y="1270000"/>
            <a:ext cx="736600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σ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xy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(f) = |√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451100" y="1193800"/>
            <a:ext cx="444500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xy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(f)</a:t>
            </a:r>
          </a:p>
          <a:p>
            <a:pPr>
              <a:lnSpc>
                <a:spcPts val="11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009900" y="1320800"/>
            <a:ext cx="1473200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|</a:t>
            </a:r>
          </a:p>
          <a:p>
            <a:pPr>
              <a:lnSpc>
                <a:spcPts val="88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387600" y="1384300"/>
            <a:ext cx="800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9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P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x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(f)P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y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(f)</a:t>
            </a:r>
          </a:p>
          <a:p>
            <a:pPr>
              <a:lnSpc>
                <a:spcPts val="990"/>
              </a:lnSpc>
            </a:pPr>
            <a:endParaRPr lang="en-CA" sz="109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82600" y="1625600"/>
            <a:ext cx="3810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Absolute value of the averaged cross-spectra normalized by</a:t>
            </a:r>
          </a:p>
          <a:p>
            <a:pPr>
              <a:lnSpc>
                <a:spcPts val="1265"/>
              </a:lnSpc>
            </a:pPr>
            <a:endParaRPr lang="en-CA" sz="109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82600" y="1790700"/>
            <a:ext cx="33274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the average power content of signals at frequency f</a:t>
            </a:r>
          </a:p>
          <a:p>
            <a:pPr>
              <a:lnSpc>
                <a:spcPts val="1265"/>
              </a:lnSpc>
            </a:pPr>
            <a:endParaRPr lang="en-CA" sz="109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30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14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Coherence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82600" y="1028700"/>
            <a:ext cx="41148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Coherency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: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76400" y="1270000"/>
            <a:ext cx="736600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σ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xy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(f) = |√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451100" y="1193800"/>
            <a:ext cx="444500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xy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(f)</a:t>
            </a:r>
          </a:p>
          <a:p>
            <a:pPr>
              <a:lnSpc>
                <a:spcPts val="11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009900" y="1320800"/>
            <a:ext cx="1473200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|</a:t>
            </a:r>
          </a:p>
          <a:p>
            <a:pPr>
              <a:lnSpc>
                <a:spcPts val="88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387600" y="1409700"/>
            <a:ext cx="22098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9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P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x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(f)P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y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(f)</a:t>
            </a:r>
          </a:p>
          <a:p>
            <a:pPr>
              <a:lnSpc>
                <a:spcPts val="990"/>
              </a:lnSpc>
            </a:pPr>
            <a:endParaRPr lang="en-CA" sz="1058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82600" y="1625600"/>
            <a:ext cx="4114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Absolute value of the averaged cross-spectra normalized by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the average power content of signals at frequency f</a:t>
            </a:r>
          </a:p>
          <a:p>
            <a:pPr>
              <a:lnSpc>
                <a:spcPts val="13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77900" y="2120900"/>
            <a:ext cx="3619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  <a:tabLst>
                <a:tab pos="482600" algn="l"/>
              </a:tabLst>
            </a:pP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Mean-amplitude normalized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coherence index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	σ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xy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= 1 → Perfect coherence</a:t>
            </a:r>
          </a:p>
          <a:p>
            <a:pPr>
              <a:lnSpc>
                <a:spcPts val="13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358900" y="2463800"/>
            <a:ext cx="32385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σ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xy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→ 0 → Incoherent dynamics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30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Example: Long-distance Synchronization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82600" y="609600"/>
            <a:ext cx="41148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Face-perception task in macaque EEG recordings results in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long-range gamma band synchronization</a:t>
            </a:r>
          </a:p>
          <a:p>
            <a:pPr>
              <a:lnSpc>
                <a:spcPts val="14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82600" y="3136900"/>
            <a:ext cx="4114800" cy="88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A500"/>
                </a:solidFill>
                <a:latin typeface="Arial"/>
                <a:cs typeface="Arial"/>
              </a:rPr>
              <a:t>Rodriguez et al, 1999; Varela et al., 2001</a:t>
            </a:r>
          </a:p>
          <a:p>
            <a:pPr>
              <a:lnSpc>
                <a:spcPts val="690"/>
              </a:lnSpc>
            </a:pPr>
            <a:endParaRPr lang="en-CA" sz="597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31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13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Example: Dual Bi-Coherence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82600" y="635000"/>
            <a:ext cx="41148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Cross-analyze frequencies: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473200" y="889000"/>
            <a:ext cx="31242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90"/>
              </a:lnSpc>
            </a:pP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lang="en-CA" sz="757" spc="-10" smtClean="0">
                <a:solidFill>
                  <a:srgbClr val="000000"/>
                </a:solidFill>
                <a:latin typeface="Arial"/>
                <a:cs typeface="Arial"/>
              </a:rPr>
              <a:t>xy</a:t>
            </a: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(f</a:t>
            </a:r>
            <a:r>
              <a:rPr lang="en-CA" sz="757" spc="-10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,f</a:t>
            </a:r>
            <a:r>
              <a:rPr lang="en-CA" sz="757" spc="-10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) = </a:t>
            </a:r>
            <a:r>
              <a:rPr lang="en-CA" sz="1036" spc="-10" smtClean="0">
                <a:solidFill>
                  <a:srgbClr val="000000"/>
                </a:solidFill>
                <a:latin typeface="Arial Unicode MS"/>
                <a:cs typeface="Arial Unicode MS"/>
              </a:rPr>
              <a:t>〈</a:t>
            </a: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lang="en-CA" sz="757" spc="-10" smtClean="0">
                <a:solidFill>
                  <a:srgbClr val="000000"/>
                </a:solidFill>
                <a:latin typeface="Arial"/>
                <a:cs typeface="Arial"/>
              </a:rPr>
              <a:t>x</a:t>
            </a: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(f</a:t>
            </a:r>
            <a:r>
              <a:rPr lang="en-CA" sz="757" spc="-10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)S</a:t>
            </a:r>
            <a:r>
              <a:rPr lang="en-CA" sz="757" spc="-10" smtClean="0">
                <a:solidFill>
                  <a:srgbClr val="000000"/>
                </a:solidFill>
                <a:latin typeface="Arial"/>
                <a:cs typeface="Arial"/>
              </a:rPr>
              <a:t>y</a:t>
            </a: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(f</a:t>
            </a:r>
            <a:r>
              <a:rPr lang="en-CA" sz="757" spc="-10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)</a:t>
            </a:r>
            <a:r>
              <a:rPr lang="en-CA" sz="1036" spc="-10" smtClean="0">
                <a:solidFill>
                  <a:srgbClr val="000000"/>
                </a:solidFill>
                <a:latin typeface="Arial Unicode MS"/>
                <a:cs typeface="Arial Unicode MS"/>
              </a:rPr>
              <a:t>〉</a:t>
            </a:r>
            <a:r>
              <a:rPr lang="en-CA" sz="757" spc="-10" smtClean="0">
                <a:solidFill>
                  <a:srgbClr val="000000"/>
                </a:solidFill>
                <a:latin typeface="Arial"/>
                <a:cs typeface="Arial"/>
              </a:rPr>
              <a:t>t,n,Δf</a:t>
            </a:r>
          </a:p>
          <a:p>
            <a:pPr>
              <a:lnSpc>
                <a:spcPts val="1090"/>
              </a:lnSpc>
            </a:pPr>
            <a:endParaRPr lang="en-CA" sz="977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536700" y="1079500"/>
            <a:ext cx="1054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36" smtClean="0">
                <a:solidFill>
                  <a:srgbClr val="000000"/>
                </a:solidFill>
                <a:latin typeface="Arial"/>
                <a:cs typeface="Arial"/>
              </a:rPr>
              <a:t>σ</a:t>
            </a:r>
            <a:r>
              <a:rPr lang="en-CA" sz="757" smtClean="0">
                <a:solidFill>
                  <a:srgbClr val="000000"/>
                </a:solidFill>
                <a:latin typeface="Arial"/>
                <a:cs typeface="Arial"/>
              </a:rPr>
              <a:t>xy</a:t>
            </a:r>
            <a:r>
              <a:rPr lang="en-CA" sz="1036" smtClean="0">
                <a:solidFill>
                  <a:srgbClr val="000000"/>
                </a:solidFill>
                <a:latin typeface="Arial"/>
                <a:cs typeface="Arial"/>
              </a:rPr>
              <a:t>(f</a:t>
            </a:r>
            <a:r>
              <a:rPr lang="en-CA" sz="757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r>
              <a:rPr lang="en-CA" sz="1036" smtClean="0">
                <a:solidFill>
                  <a:srgbClr val="000000"/>
                </a:solidFill>
                <a:latin typeface="Arial"/>
                <a:cs typeface="Arial"/>
              </a:rPr>
              <a:t>,f</a:t>
            </a:r>
            <a:r>
              <a:rPr lang="en-CA" sz="757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r>
              <a:rPr lang="en-CA" sz="1036" smtClean="0">
                <a:solidFill>
                  <a:srgbClr val="000000"/>
                </a:solidFill>
                <a:latin typeface="Arial"/>
                <a:cs typeface="Arial"/>
              </a:rPr>
              <a:t>) = </a:t>
            </a:r>
          </a:p>
          <a:p>
            <a:pPr>
              <a:lnSpc>
                <a:spcPts val="1265"/>
              </a:lnSpc>
            </a:pPr>
            <a:endParaRPr lang="en-CA" sz="1036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311400" y="1168400"/>
            <a:ext cx="254000" cy="127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√</a:t>
            </a:r>
          </a:p>
          <a:p>
            <a:pPr>
              <a:lnSpc>
                <a:spcPts val="1265"/>
              </a:lnSpc>
            </a:pPr>
            <a:endParaRPr lang="en-CA" sz="109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149600" y="1181100"/>
            <a:ext cx="241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|</a:t>
            </a:r>
          </a:p>
          <a:p>
            <a:pPr>
              <a:lnSpc>
                <a:spcPts val="1265"/>
              </a:lnSpc>
            </a:pPr>
            <a:endParaRPr lang="en-CA" sz="109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451100" y="1282700"/>
            <a:ext cx="876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9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P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x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(f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)P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y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(f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)</a:t>
            </a:r>
          </a:p>
          <a:p>
            <a:pPr>
              <a:lnSpc>
                <a:spcPts val="990"/>
              </a:lnSpc>
            </a:pPr>
            <a:endParaRPr lang="en-CA" sz="109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82600" y="3073400"/>
            <a:ext cx="723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A500"/>
                </a:solidFill>
                <a:latin typeface="Arial"/>
                <a:cs typeface="Arial"/>
              </a:rPr>
              <a:t>v. Stein et al, 2000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A500"/>
              </a:solidFill>
              <a:latin typeface="Arial"/>
              <a:cs typeface="Arial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32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14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Outline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82600" y="685800"/>
            <a:ext cx="41148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090" smtClean="0">
                <a:solidFill>
                  <a:srgbClr val="C5D6E5"/>
                </a:solidFill>
                <a:latin typeface="Arial"/>
                <a:cs typeface="Arial"/>
              </a:rPr>
              <a:t>Understanding Local Field Potentials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C5D6E5"/>
                </a:solidFill>
                <a:latin typeface="Arial"/>
                <a:cs typeface="Arial"/>
              </a:rPr>
              <a:t>What is Synchronization?</a:t>
            </a:r>
          </a:p>
          <a:p>
            <a:pPr>
              <a:lnSpc>
                <a:spcPts val="23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82600" y="1371600"/>
            <a:ext cx="41148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5B80"/>
                </a:solidFill>
                <a:latin typeface="Arial"/>
                <a:cs typeface="Arial"/>
              </a:rPr>
              <a:t>Synchronization between Local Field Potentials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85800" y="1536700"/>
            <a:ext cx="39116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D5D5D5"/>
                </a:solidFill>
                <a:latin typeface="Arial"/>
                <a:cs typeface="Arial"/>
              </a:rPr>
              <a:t>Fourier Analysis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85800" y="1714500"/>
            <a:ext cx="39116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D5D5D5"/>
                </a:solidFill>
                <a:latin typeface="Arial"/>
                <a:cs typeface="Arial"/>
              </a:rPr>
              <a:t>Coherence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85800" y="1892300"/>
            <a:ext cx="39116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Phase Synchronization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82600" y="2171700"/>
            <a:ext cx="41148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C5D6E5"/>
                </a:solidFill>
                <a:latin typeface="Arial"/>
                <a:cs typeface="Arial"/>
              </a:rPr>
              <a:t>Synchronization between Spikes and Local Field Potentials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85800" y="2349500"/>
            <a:ext cx="39116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D5D5D5"/>
                </a:solidFill>
                <a:latin typeface="Arial"/>
                <a:cs typeface="Arial"/>
              </a:rPr>
              <a:t>Spike-Triggered Averaging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85800" y="2514600"/>
            <a:ext cx="39116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090" smtClean="0">
                <a:solidFill>
                  <a:srgbClr val="D5D5D5"/>
                </a:solidFill>
                <a:latin typeface="Arial"/>
                <a:cs typeface="Arial"/>
              </a:rPr>
              <a:t>Spike-Field Coherence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D5D5D5"/>
                </a:solidFill>
                <a:latin typeface="Arial"/>
                <a:cs typeface="Arial"/>
              </a:rPr>
              <a:t>Phase Analysis</a:t>
            </a:r>
          </a:p>
          <a:p>
            <a:pPr>
              <a:lnSpc>
                <a:spcPts val="13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33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Phases in General Oscillating Systems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82600" y="660400"/>
            <a:ext cx="4114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Consider complicated systems that reflect oscillatory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dynamics</a:t>
            </a:r>
          </a:p>
          <a:p>
            <a:pPr>
              <a:lnSpc>
                <a:spcPts val="13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34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Phases in General Oscillating Systems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82600" y="660400"/>
            <a:ext cx="4114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Consider complicated systems that reflect oscillatory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dynamics</a:t>
            </a:r>
          </a:p>
          <a:p>
            <a:pPr>
              <a:lnSpc>
                <a:spcPts val="13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34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Phases in General Oscillating Systems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82600" y="660400"/>
            <a:ext cx="4114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Consider complicated systems that reflect oscillatory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dynamics</a:t>
            </a:r>
          </a:p>
          <a:p>
            <a:pPr>
              <a:lnSpc>
                <a:spcPts val="13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82600" y="2705100"/>
            <a:ext cx="4114800" cy="88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A500"/>
                </a:solidFill>
                <a:latin typeface="Arial"/>
                <a:cs typeface="Arial"/>
              </a:rPr>
              <a:t>Kurths, 2001</a:t>
            </a:r>
          </a:p>
          <a:p>
            <a:pPr>
              <a:lnSpc>
                <a:spcPts val="690"/>
              </a:lnSpc>
            </a:pPr>
            <a:endParaRPr lang="en-CA" sz="597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34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Phases in General Oscillating Systems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82600" y="660400"/>
            <a:ext cx="4114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Consider complicated systems that reflect oscillatory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dynamics</a:t>
            </a:r>
          </a:p>
          <a:p>
            <a:pPr>
              <a:lnSpc>
                <a:spcPts val="13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82600" y="2705100"/>
            <a:ext cx="4114800" cy="88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A500"/>
                </a:solidFill>
                <a:latin typeface="Arial"/>
                <a:cs typeface="Arial"/>
              </a:rPr>
              <a:t>Kurths, 2001</a:t>
            </a:r>
          </a:p>
          <a:p>
            <a:pPr>
              <a:lnSpc>
                <a:spcPts val="690"/>
              </a:lnSpc>
            </a:pPr>
            <a:endParaRPr lang="en-CA" sz="597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82600" y="2933700"/>
            <a:ext cx="41148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Task 1: Assign a</a:t>
            </a: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 phase φ(t)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to measured dynamics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34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12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Focus: Local Field Potentials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854200" y="736600"/>
            <a:ext cx="27432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LFP is the low-pass filtered electrode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signal</a:t>
            </a:r>
          </a:p>
          <a:p>
            <a:pPr>
              <a:lnSpc>
                <a:spcPts val="13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854200" y="1117600"/>
            <a:ext cx="27432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036" spc="-10" smtClean="0">
                <a:solidFill>
                  <a:srgbClr val="E42D24"/>
                </a:solidFill>
                <a:latin typeface="Arial"/>
                <a:cs typeface="Arial"/>
              </a:rPr>
              <a:t>Observed:</a:t>
            </a: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 Oscillatory structure with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dominant frequencies ≾ 100 − 300 Hz</a:t>
            </a:r>
          </a:p>
          <a:p>
            <a:pPr>
              <a:lnSpc>
                <a:spcPts val="13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82600" y="1549400"/>
            <a:ext cx="4114800" cy="88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A500"/>
                </a:solidFill>
                <a:latin typeface="Arial"/>
                <a:cs typeface="Arial"/>
              </a:rPr>
              <a:t>Buzsaki et al, 2004</a:t>
            </a:r>
          </a:p>
          <a:p>
            <a:pPr>
              <a:lnSpc>
                <a:spcPts val="690"/>
              </a:lnSpc>
            </a:pPr>
            <a:endParaRPr lang="en-CA" sz="597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47700" y="1638300"/>
            <a:ext cx="3949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Assumption: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Mass activity of neurons in large volume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around the electrode</a:t>
            </a:r>
          </a:p>
          <a:p>
            <a:pPr>
              <a:lnSpc>
                <a:spcPts val="13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47700" y="1981200"/>
            <a:ext cx="39497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Related to dendritic synaptic activity, spike generation,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...is thus a monitor of the network dynamics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...but 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interpretation of compound LFP is difficult</a:t>
            </a:r>
          </a:p>
          <a:p>
            <a:pPr>
              <a:lnSpc>
                <a:spcPts val="135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238500" y="2984500"/>
            <a:ext cx="1358900" cy="88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A500"/>
                </a:solidFill>
                <a:latin typeface="Arial"/>
                <a:cs typeface="Arial"/>
              </a:rPr>
              <a:t>Logothetis and Wandell, 2004</a:t>
            </a:r>
          </a:p>
          <a:p>
            <a:pPr>
              <a:lnSpc>
                <a:spcPts val="690"/>
              </a:lnSpc>
            </a:pPr>
            <a:endParaRPr lang="en-CA" sz="597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938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241800" y="3251200"/>
            <a:ext cx="3302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Coupling Induces Phase Synchronization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82600" y="609600"/>
            <a:ext cx="41148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We define N : M phase synchronization between x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(t) and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x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(t):</a:t>
            </a:r>
          </a:p>
          <a:p>
            <a:pPr>
              <a:lnSpc>
                <a:spcPts val="14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28700" y="1041400"/>
            <a:ext cx="35687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Δφ = const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= (Nφ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− Mφ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) mod 2π = const.</a:t>
            </a:r>
          </a:p>
          <a:p>
            <a:pPr>
              <a:lnSpc>
                <a:spcPts val="1265"/>
              </a:lnSpc>
            </a:pPr>
            <a:endParaRPr lang="en-CA" sz="107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35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Coupling Induces Phase Synchronization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82600" y="609600"/>
            <a:ext cx="41148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We define N : M phase synchronization between x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(t) and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x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(t):</a:t>
            </a:r>
          </a:p>
          <a:p>
            <a:pPr>
              <a:lnSpc>
                <a:spcPts val="14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28700" y="1041400"/>
            <a:ext cx="35687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Δφ = const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= (Nφ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− Mφ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) mod 2π = const.</a:t>
            </a:r>
          </a:p>
          <a:p>
            <a:pPr>
              <a:lnSpc>
                <a:spcPts val="1265"/>
              </a:lnSpc>
            </a:pPr>
            <a:endParaRPr lang="en-CA" sz="107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848100" y="2667000"/>
            <a:ext cx="749300" cy="88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A500"/>
                </a:solidFill>
                <a:latin typeface="Arial"/>
                <a:cs typeface="Arial"/>
              </a:rPr>
              <a:t>Palus, 1997</a:t>
            </a:r>
          </a:p>
          <a:p>
            <a:pPr>
              <a:lnSpc>
                <a:spcPts val="690"/>
              </a:lnSpc>
            </a:pPr>
            <a:endParaRPr lang="en-CA" sz="597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35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Coupling Induces Phase Synchronization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82600" y="609600"/>
            <a:ext cx="41148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We define N : M phase synchronization between x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(t) and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x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(t):</a:t>
            </a:r>
          </a:p>
          <a:p>
            <a:pPr>
              <a:lnSpc>
                <a:spcPts val="14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28700" y="1041400"/>
            <a:ext cx="35687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Δφ = const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= (Nφ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− Mφ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) mod 2π = const.</a:t>
            </a:r>
          </a:p>
          <a:p>
            <a:pPr>
              <a:lnSpc>
                <a:spcPts val="1265"/>
              </a:lnSpc>
            </a:pPr>
            <a:endParaRPr lang="en-CA" sz="107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848100" y="2667000"/>
            <a:ext cx="749300" cy="88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A500"/>
                </a:solidFill>
                <a:latin typeface="Arial"/>
                <a:cs typeface="Arial"/>
              </a:rPr>
              <a:t>Palus, 1997</a:t>
            </a:r>
          </a:p>
          <a:p>
            <a:pPr>
              <a:lnSpc>
                <a:spcPts val="690"/>
              </a:lnSpc>
            </a:pPr>
            <a:endParaRPr lang="en-CA" sz="597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82600" y="2857500"/>
            <a:ext cx="41148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Task 1: Assign a phase φ(t) to measured dynamics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82600" y="3035300"/>
            <a:ext cx="41148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Task 2: Define index to measure</a:t>
            </a: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 degree of phase synchrony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35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355600" y="406400"/>
            <a:ext cx="42418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Task 1: Obtaining Phase Estimates from Time</a:t>
            </a:r>
            <a:r>
              <a:rPr lang="en-CA" sz="12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295" smtClean="0">
                <a:solidFill>
                  <a:srgbClr val="000000"/>
                </a:solidFill>
                <a:latin typeface="Times New Roman"/>
              </a:rPr>
            </a:b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Series</a:t>
            </a:r>
          </a:p>
          <a:p>
            <a:pPr>
              <a:lnSpc>
                <a:spcPts val="1400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82600" y="800100"/>
            <a:ext cx="41148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Method 1: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Extract maxima of signal x(t), linear interpolation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between maxima from 0 to 2π</a:t>
            </a:r>
          </a:p>
          <a:p>
            <a:pPr>
              <a:lnSpc>
                <a:spcPts val="14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82600" y="1155700"/>
            <a:ext cx="41148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→ Simple, but problematic (linearity, maxima detection)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36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14" name="TextBox 2"/>
          <p:cNvSpPr txBox="1"/>
          <p:nvPr/>
        </p:nvSpPr>
        <p:spPr>
          <a:xfrm>
            <a:off x="355600" y="406400"/>
            <a:ext cx="42418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Task 1: Obtaining Phase Estimates from Time</a:t>
            </a:r>
            <a:r>
              <a:rPr lang="en-CA" sz="12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295" smtClean="0">
                <a:solidFill>
                  <a:srgbClr val="000000"/>
                </a:solidFill>
                <a:latin typeface="Times New Roman"/>
              </a:rPr>
            </a:b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Series</a:t>
            </a:r>
          </a:p>
          <a:p>
            <a:pPr>
              <a:lnSpc>
                <a:spcPts val="1400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82600" y="800100"/>
            <a:ext cx="41148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Method 1: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Extract maxima of signal x(t), linear interpolation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between maxima from 0 to 2π</a:t>
            </a:r>
          </a:p>
          <a:p>
            <a:pPr>
              <a:lnSpc>
                <a:spcPts val="14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82600" y="1155700"/>
            <a:ext cx="41148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→ Simple, but problematic (linearity, maxima detection)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82600" y="1498600"/>
            <a:ext cx="4114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Method 2: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Convolution of signal x(t) with complex-valued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wavelet</a:t>
            </a:r>
          </a:p>
          <a:p>
            <a:pPr>
              <a:lnSpc>
                <a:spcPts val="13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489200" y="1816100"/>
            <a:ext cx="2108200" cy="127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80"/>
              </a:lnSpc>
            </a:pPr>
            <a:r>
              <a:rPr lang="en-CA" sz="797" smtClean="0">
                <a:solidFill>
                  <a:srgbClr val="FF0000"/>
                </a:solidFill>
                <a:latin typeface="Arial"/>
                <a:cs typeface="Arial"/>
              </a:rPr>
              <a:t>2</a:t>
            </a:r>
          </a:p>
          <a:p>
            <a:pPr>
              <a:lnSpc>
                <a:spcPts val="680"/>
              </a:lnSpc>
            </a:pPr>
            <a:endParaRPr lang="en-CA" sz="797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473200" y="1917700"/>
            <a:ext cx="31242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lang="en-CA" sz="1036" smtClean="0">
                <a:solidFill>
                  <a:srgbClr val="000000"/>
                </a:solidFill>
                <a:latin typeface="Arial"/>
                <a:cs typeface="Arial"/>
              </a:rPr>
              <a:t>w(t, f ) =</a:t>
            </a:r>
            <a:r>
              <a:rPr lang="en-CA" sz="1036" smtClean="0">
                <a:solidFill>
                  <a:srgbClr val="FF0000"/>
                </a:solidFill>
                <a:latin typeface="Arial"/>
                <a:cs typeface="Arial"/>
              </a:rPr>
              <a:t> exp(−t</a:t>
            </a:r>
          </a:p>
          <a:p>
            <a:pPr>
              <a:lnSpc>
                <a:spcPts val="108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387600" y="2019300"/>
            <a:ext cx="2209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90"/>
              </a:lnSpc>
            </a:pPr>
            <a:r>
              <a:rPr lang="en-CA" sz="1036" spc="-10" smtClean="0">
                <a:solidFill>
                  <a:srgbClr val="FF0000"/>
                </a:solidFill>
                <a:latin typeface="Arial"/>
                <a:cs typeface="Arial"/>
              </a:rPr>
              <a:t>2σ</a:t>
            </a:r>
            <a:r>
              <a:rPr lang="en-CA" sz="757" spc="-10" smtClean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lang="en-CA" sz="1036" spc="-10" smtClean="0">
                <a:solidFill>
                  <a:srgbClr val="FF0000"/>
                </a:solidFill>
                <a:latin typeface="Arial"/>
                <a:cs typeface="Arial"/>
              </a:rPr>
              <a:t> )</a:t>
            </a:r>
            <a:r>
              <a:rPr lang="en-CA" sz="1036" spc="-10" smtClean="0">
                <a:solidFill>
                  <a:srgbClr val="00FF00"/>
                </a:solidFill>
                <a:latin typeface="Arial"/>
                <a:cs typeface="Arial"/>
              </a:rPr>
              <a:t>exp(2πift)</a:t>
            </a:r>
          </a:p>
          <a:p>
            <a:pPr>
              <a:lnSpc>
                <a:spcPts val="99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82600" y="2133600"/>
            <a:ext cx="41148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036" spc="-10" smtClean="0">
                <a:solidFill>
                  <a:srgbClr val="FF0000"/>
                </a:solidFill>
                <a:latin typeface="Arial"/>
                <a:cs typeface="Arial"/>
              </a:rPr>
              <a:t>First</a:t>
            </a: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 exponential localized individual points for phase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estimation</a:t>
            </a:r>
          </a:p>
          <a:p>
            <a:pPr>
              <a:lnSpc>
                <a:spcPts val="14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82600" y="2489200"/>
            <a:ext cx="41148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036" spc="-10" smtClean="0">
                <a:solidFill>
                  <a:srgbClr val="00FF00"/>
                </a:solidFill>
                <a:latin typeface="Arial"/>
                <a:cs typeface="Arial"/>
              </a:rPr>
              <a:t>Second</a:t>
            </a: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 exponential is a complex rotation that detects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instantaneous phase around frequency f</a:t>
            </a:r>
          </a:p>
          <a:p>
            <a:pPr>
              <a:lnSpc>
                <a:spcPts val="14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36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15" name="TextBox 2"/>
          <p:cNvSpPr txBox="1"/>
          <p:nvPr/>
        </p:nvSpPr>
        <p:spPr>
          <a:xfrm>
            <a:off x="355600" y="406400"/>
            <a:ext cx="42418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Task 1: Obtaining Phase Estimates from Time</a:t>
            </a:r>
            <a:r>
              <a:rPr lang="en-CA" sz="12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295" smtClean="0">
                <a:solidFill>
                  <a:srgbClr val="000000"/>
                </a:solidFill>
                <a:latin typeface="Times New Roman"/>
              </a:rPr>
            </a:b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Series</a:t>
            </a:r>
          </a:p>
          <a:p>
            <a:pPr>
              <a:lnSpc>
                <a:spcPts val="1400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82600" y="800100"/>
            <a:ext cx="41148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Method 1: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Extract maxima of signal x(t), linear interpolation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between maxima from 0 to 2π</a:t>
            </a:r>
          </a:p>
          <a:p>
            <a:pPr>
              <a:lnSpc>
                <a:spcPts val="14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82600" y="1155700"/>
            <a:ext cx="41148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→ Simple, but problematic (linearity, maxima detection)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82600" y="1498600"/>
            <a:ext cx="4114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Method 2: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Convolution of signal x(t) with complex-valued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wavelet</a:t>
            </a:r>
          </a:p>
          <a:p>
            <a:pPr>
              <a:lnSpc>
                <a:spcPts val="13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489200" y="1816100"/>
            <a:ext cx="2108200" cy="127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80"/>
              </a:lnSpc>
            </a:pPr>
            <a:r>
              <a:rPr lang="en-CA" sz="797" smtClean="0">
                <a:solidFill>
                  <a:srgbClr val="FF0000"/>
                </a:solidFill>
                <a:latin typeface="Arial"/>
                <a:cs typeface="Arial"/>
              </a:rPr>
              <a:t>2</a:t>
            </a:r>
          </a:p>
          <a:p>
            <a:pPr>
              <a:lnSpc>
                <a:spcPts val="680"/>
              </a:lnSpc>
            </a:pPr>
            <a:endParaRPr lang="en-CA" sz="797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473200" y="1917700"/>
            <a:ext cx="31242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lang="en-CA" sz="1036" smtClean="0">
                <a:solidFill>
                  <a:srgbClr val="000000"/>
                </a:solidFill>
                <a:latin typeface="Arial"/>
                <a:cs typeface="Arial"/>
              </a:rPr>
              <a:t>w(t, f ) =</a:t>
            </a:r>
            <a:r>
              <a:rPr lang="en-CA" sz="1036" smtClean="0">
                <a:solidFill>
                  <a:srgbClr val="FF0000"/>
                </a:solidFill>
                <a:latin typeface="Arial"/>
                <a:cs typeface="Arial"/>
              </a:rPr>
              <a:t> exp(−t</a:t>
            </a:r>
          </a:p>
          <a:p>
            <a:pPr>
              <a:lnSpc>
                <a:spcPts val="108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387600" y="2019300"/>
            <a:ext cx="2209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90"/>
              </a:lnSpc>
            </a:pPr>
            <a:r>
              <a:rPr lang="en-CA" sz="1036" spc="-10" smtClean="0">
                <a:solidFill>
                  <a:srgbClr val="FF0000"/>
                </a:solidFill>
                <a:latin typeface="Arial"/>
                <a:cs typeface="Arial"/>
              </a:rPr>
              <a:t>2σ</a:t>
            </a:r>
            <a:r>
              <a:rPr lang="en-CA" sz="757" spc="-10" smtClean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lang="en-CA" sz="1036" spc="-10" smtClean="0">
                <a:solidFill>
                  <a:srgbClr val="FF0000"/>
                </a:solidFill>
                <a:latin typeface="Arial"/>
                <a:cs typeface="Arial"/>
              </a:rPr>
              <a:t> )</a:t>
            </a:r>
            <a:r>
              <a:rPr lang="en-CA" sz="1036" spc="-10" smtClean="0">
                <a:solidFill>
                  <a:srgbClr val="00FF00"/>
                </a:solidFill>
                <a:latin typeface="Arial"/>
                <a:cs typeface="Arial"/>
              </a:rPr>
              <a:t>exp(2πift)</a:t>
            </a:r>
          </a:p>
          <a:p>
            <a:pPr>
              <a:lnSpc>
                <a:spcPts val="99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82600" y="2133600"/>
            <a:ext cx="41148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036" spc="-10" smtClean="0">
                <a:solidFill>
                  <a:srgbClr val="FF0000"/>
                </a:solidFill>
                <a:latin typeface="Arial"/>
                <a:cs typeface="Arial"/>
              </a:rPr>
              <a:t>First</a:t>
            </a: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 exponential localized individual points for phase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estimation</a:t>
            </a:r>
          </a:p>
          <a:p>
            <a:pPr>
              <a:lnSpc>
                <a:spcPts val="14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82600" y="2489200"/>
            <a:ext cx="41148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036" spc="-10" smtClean="0">
                <a:solidFill>
                  <a:srgbClr val="00FF00"/>
                </a:solidFill>
                <a:latin typeface="Arial"/>
                <a:cs typeface="Arial"/>
              </a:rPr>
              <a:t>Second</a:t>
            </a: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 exponential is a complex rotation that detects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instantaneous phase around frequency f</a:t>
            </a:r>
          </a:p>
          <a:p>
            <a:pPr>
              <a:lnSpc>
                <a:spcPts val="14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82600" y="3009900"/>
            <a:ext cx="41148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36" spc="-10" smtClean="0">
                <a:solidFill>
                  <a:srgbClr val="E42D24"/>
                </a:solidFill>
                <a:latin typeface="Arial"/>
                <a:cs typeface="Arial"/>
              </a:rPr>
              <a:t>Method 3:</a:t>
            </a: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 Transform into analytic signal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36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15" name="TextBox 2"/>
          <p:cNvSpPr txBox="1"/>
          <p:nvPr/>
        </p:nvSpPr>
        <p:spPr>
          <a:xfrm>
            <a:off x="355600" y="406400"/>
            <a:ext cx="42418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Task 1: Obtaining Phase Estimates from Time</a:t>
            </a:r>
            <a:r>
              <a:rPr lang="en-CA" sz="12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295" smtClean="0">
                <a:solidFill>
                  <a:srgbClr val="000000"/>
                </a:solidFill>
                <a:latin typeface="Times New Roman"/>
              </a:rPr>
            </a:b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Series</a:t>
            </a:r>
          </a:p>
          <a:p>
            <a:pPr>
              <a:lnSpc>
                <a:spcPts val="1400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82600" y="800100"/>
            <a:ext cx="41148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Method 1: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Extract maxima of signal x(t), linear interpolation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between maxima from 0 to 2π</a:t>
            </a:r>
          </a:p>
          <a:p>
            <a:pPr>
              <a:lnSpc>
                <a:spcPts val="14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82600" y="1244600"/>
            <a:ext cx="41148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95" smtClean="0">
                <a:solidFill>
                  <a:srgbClr val="FFFFFF"/>
                </a:solidFill>
                <a:latin typeface="Arial"/>
                <a:cs typeface="Arial"/>
              </a:rPr>
              <a:t>Which method to use?</a:t>
            </a:r>
          </a:p>
          <a:p>
            <a:pPr>
              <a:lnSpc>
                <a:spcPts val="1380"/>
              </a:lnSpc>
            </a:pPr>
            <a:endParaRPr lang="en-CA" sz="11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82600" y="1485900"/>
            <a:ext cx="41148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Wavelets and Hilbert yield comparable results.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82600" y="1651000"/>
            <a:ext cx="41148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Here: Use analytic signal (Hilbert) approach for simplicity.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82600" y="1892300"/>
            <a:ext cx="4114800" cy="88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A500"/>
                </a:solidFill>
                <a:latin typeface="Arial"/>
                <a:cs typeface="Arial"/>
              </a:rPr>
              <a:t>Le van Quyen et al, 2001</a:t>
            </a:r>
          </a:p>
          <a:p>
            <a:pPr>
              <a:lnSpc>
                <a:spcPts val="690"/>
              </a:lnSpc>
            </a:pPr>
            <a:endParaRPr lang="en-CA" sz="597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387600" y="1993900"/>
            <a:ext cx="22098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36" spc="-10" smtClean="0">
                <a:solidFill>
                  <a:srgbClr val="FF0000"/>
                </a:solidFill>
                <a:latin typeface="Arial"/>
                <a:cs typeface="Arial"/>
              </a:rPr>
              <a:t>2σ</a:t>
            </a:r>
            <a:r>
              <a:rPr lang="en-CA" sz="757" spc="-10" smtClean="0">
                <a:solidFill>
                  <a:srgbClr val="FF0000"/>
                </a:solidFill>
                <a:latin typeface="Arial"/>
                <a:cs typeface="Arial"/>
              </a:rPr>
              <a:t>2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82600" y="2133600"/>
            <a:ext cx="41148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036" spc="-10" smtClean="0">
                <a:solidFill>
                  <a:srgbClr val="FF0000"/>
                </a:solidFill>
                <a:latin typeface="Arial"/>
                <a:cs typeface="Arial"/>
              </a:rPr>
              <a:t>First</a:t>
            </a: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 exponential localized individual points for phase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estimation</a:t>
            </a:r>
          </a:p>
          <a:p>
            <a:pPr>
              <a:lnSpc>
                <a:spcPts val="14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82600" y="2489200"/>
            <a:ext cx="41148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036" spc="-10" smtClean="0">
                <a:solidFill>
                  <a:srgbClr val="00FF00"/>
                </a:solidFill>
                <a:latin typeface="Arial"/>
                <a:cs typeface="Arial"/>
              </a:rPr>
              <a:t>Second</a:t>
            </a: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 exponential is a complex rotation that detects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instantaneous phase around frequency f</a:t>
            </a:r>
          </a:p>
          <a:p>
            <a:pPr>
              <a:lnSpc>
                <a:spcPts val="14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82600" y="3009900"/>
            <a:ext cx="41148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36" spc="-10" smtClean="0">
                <a:solidFill>
                  <a:srgbClr val="E42D24"/>
                </a:solidFill>
                <a:latin typeface="Arial"/>
                <a:cs typeface="Arial"/>
              </a:rPr>
              <a:t>Method 3:</a:t>
            </a: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 Transform into analytic signal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36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12" name="TextBox 2"/>
          <p:cNvSpPr txBox="1"/>
          <p:nvPr/>
        </p:nvSpPr>
        <p:spPr>
          <a:xfrm>
            <a:off x="355600" y="406400"/>
            <a:ext cx="42418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Obtaining Phase Estimates using the Analytic</a:t>
            </a:r>
            <a:r>
              <a:rPr lang="en-CA" sz="12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295" smtClean="0">
                <a:solidFill>
                  <a:srgbClr val="000000"/>
                </a:solidFill>
                <a:latin typeface="Times New Roman"/>
              </a:rPr>
            </a:b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Signal</a:t>
            </a:r>
          </a:p>
          <a:p>
            <a:pPr>
              <a:lnSpc>
                <a:spcPts val="1400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82600" y="812800"/>
            <a:ext cx="41148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14" spc="-10" smtClean="0">
                <a:solidFill>
                  <a:srgbClr val="000000"/>
                </a:solidFill>
                <a:latin typeface="Arial"/>
                <a:cs typeface="Arial"/>
              </a:rPr>
              <a:t>The Analytic Signal is defined as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752600" y="1104900"/>
            <a:ext cx="28448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14" smtClean="0">
                <a:solidFill>
                  <a:srgbClr val="000000"/>
                </a:solidFill>
                <a:latin typeface="Arial"/>
                <a:cs typeface="Arial"/>
              </a:rPr>
              <a:t>x(t) = x(t) + i</a:t>
            </a:r>
            <a:r>
              <a:rPr lang="en-CA" sz="1014" smtClean="0">
                <a:solidFill>
                  <a:srgbClr val="0000FF"/>
                </a:solidFill>
                <a:latin typeface="Arial"/>
                <a:cs typeface="Arial"/>
              </a:rPr>
              <a:t>H[x(t)]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82600" y="1397000"/>
            <a:ext cx="41148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14" spc="-10" smtClean="0">
                <a:solidFill>
                  <a:srgbClr val="000000"/>
                </a:solidFill>
                <a:latin typeface="Arial"/>
                <a:cs typeface="Arial"/>
              </a:rPr>
              <a:t>via Hilbert Transform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790700" y="1714500"/>
            <a:ext cx="2806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  <a:tabLst>
                <a:tab pos="825500" algn="l"/>
              </a:tabLst>
            </a:pPr>
            <a:r>
              <a:rPr lang="en-CA" sz="1014" smtClean="0">
                <a:solidFill>
                  <a:srgbClr val="0000FF"/>
                </a:solidFill>
                <a:latin typeface="Arial"/>
                <a:cs typeface="Arial"/>
              </a:rPr>
              <a:t>H[x(t)]</a:t>
            </a:r>
            <a:r>
              <a:rPr lang="en-CA" sz="1014" smtClean="0">
                <a:solidFill>
                  <a:srgbClr val="000000"/>
                </a:solidFill>
                <a:latin typeface="Arial"/>
                <a:cs typeface="Arial"/>
              </a:rPr>
              <a:t> =−1</a:t>
            </a:r>
            <a:r>
              <a:rPr lang="en-CA" sz="1014" spc="-10" smtClean="0">
                <a:solidFill>
                  <a:srgbClr val="000000"/>
                </a:solidFill>
                <a:latin typeface="Arial"/>
                <a:cs typeface="Arial"/>
              </a:rPr>
              <a:t>	∗ x(t)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425700" y="1841500"/>
            <a:ext cx="21717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90"/>
              </a:lnSpc>
            </a:pPr>
            <a:r>
              <a:rPr lang="en-CA" sz="1014" spc="-10" smtClean="0">
                <a:solidFill>
                  <a:srgbClr val="000000"/>
                </a:solidFill>
                <a:latin typeface="Arial"/>
                <a:cs typeface="Arial"/>
              </a:rPr>
              <a:t>πt</a:t>
            </a:r>
          </a:p>
          <a:p>
            <a:pPr>
              <a:lnSpc>
                <a:spcPts val="99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82600" y="2057400"/>
            <a:ext cx="41148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14" smtClean="0">
                <a:solidFill>
                  <a:srgbClr val="000000"/>
                </a:solidFill>
                <a:latin typeface="Arial"/>
                <a:cs typeface="Arial"/>
              </a:rPr>
              <a:t>Idea: H yields a signal phase-shifted by π/2.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37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14" name="TextBox 2"/>
          <p:cNvSpPr txBox="1"/>
          <p:nvPr/>
        </p:nvSpPr>
        <p:spPr>
          <a:xfrm>
            <a:off x="355600" y="406400"/>
            <a:ext cx="42418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Obtaining Phase Estimates using the Analytic</a:t>
            </a:r>
            <a:r>
              <a:rPr lang="en-CA" sz="12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295" smtClean="0">
                <a:solidFill>
                  <a:srgbClr val="000000"/>
                </a:solidFill>
                <a:latin typeface="Times New Roman"/>
              </a:rPr>
            </a:b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Signal</a:t>
            </a:r>
          </a:p>
          <a:p>
            <a:pPr>
              <a:lnSpc>
                <a:spcPts val="1400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82600" y="812800"/>
            <a:ext cx="41148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14" spc="-10" smtClean="0">
                <a:solidFill>
                  <a:srgbClr val="000000"/>
                </a:solidFill>
                <a:latin typeface="Arial"/>
                <a:cs typeface="Arial"/>
              </a:rPr>
              <a:t>The Analytic Signal is defined as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752600" y="1104900"/>
            <a:ext cx="28448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14" smtClean="0">
                <a:solidFill>
                  <a:srgbClr val="000000"/>
                </a:solidFill>
                <a:latin typeface="Arial"/>
                <a:cs typeface="Arial"/>
              </a:rPr>
              <a:t>x(t) = x(t) + i</a:t>
            </a:r>
            <a:r>
              <a:rPr lang="en-CA" sz="1014" smtClean="0">
                <a:solidFill>
                  <a:srgbClr val="0000FF"/>
                </a:solidFill>
                <a:latin typeface="Arial"/>
                <a:cs typeface="Arial"/>
              </a:rPr>
              <a:t>H[x(t)]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82600" y="1397000"/>
            <a:ext cx="41148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14" spc="-10" smtClean="0">
                <a:solidFill>
                  <a:srgbClr val="000000"/>
                </a:solidFill>
                <a:latin typeface="Arial"/>
                <a:cs typeface="Arial"/>
              </a:rPr>
              <a:t>via Hilbert Transform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790700" y="1714500"/>
            <a:ext cx="2806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  <a:tabLst>
                <a:tab pos="825500" algn="l"/>
              </a:tabLst>
            </a:pPr>
            <a:r>
              <a:rPr lang="en-CA" sz="1014" smtClean="0">
                <a:solidFill>
                  <a:srgbClr val="0000FF"/>
                </a:solidFill>
                <a:latin typeface="Arial"/>
                <a:cs typeface="Arial"/>
              </a:rPr>
              <a:t>H[x(t)]</a:t>
            </a:r>
            <a:r>
              <a:rPr lang="en-CA" sz="1014" smtClean="0">
                <a:solidFill>
                  <a:srgbClr val="000000"/>
                </a:solidFill>
                <a:latin typeface="Arial"/>
                <a:cs typeface="Arial"/>
              </a:rPr>
              <a:t> =−1</a:t>
            </a:r>
            <a:r>
              <a:rPr lang="en-CA" sz="1014" spc="-10" smtClean="0">
                <a:solidFill>
                  <a:srgbClr val="000000"/>
                </a:solidFill>
                <a:latin typeface="Arial"/>
                <a:cs typeface="Arial"/>
              </a:rPr>
              <a:t>	∗ x(t)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425700" y="1841500"/>
            <a:ext cx="21717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90"/>
              </a:lnSpc>
            </a:pPr>
            <a:r>
              <a:rPr lang="en-CA" sz="1014" spc="-10" smtClean="0">
                <a:solidFill>
                  <a:srgbClr val="000000"/>
                </a:solidFill>
                <a:latin typeface="Arial"/>
                <a:cs typeface="Arial"/>
              </a:rPr>
              <a:t>πt</a:t>
            </a:r>
          </a:p>
          <a:p>
            <a:pPr>
              <a:lnSpc>
                <a:spcPts val="99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82600" y="2057400"/>
            <a:ext cx="41148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14" smtClean="0">
                <a:solidFill>
                  <a:srgbClr val="000000"/>
                </a:solidFill>
                <a:latin typeface="Arial"/>
                <a:cs typeface="Arial"/>
              </a:rPr>
              <a:t>Idea: H yields a signal phase-shifted by π/2.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82600" y="2400300"/>
            <a:ext cx="41148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14" spc="-10" smtClean="0">
                <a:solidFill>
                  <a:srgbClr val="E42D24"/>
                </a:solidFill>
                <a:latin typeface="Arial"/>
                <a:cs typeface="Arial"/>
              </a:rPr>
              <a:t>Simple example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68400" y="2692400"/>
            <a:ext cx="3429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14" smtClean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lang="en-CA" sz="741" smtClean="0">
                <a:solidFill>
                  <a:srgbClr val="000000"/>
                </a:solidFill>
                <a:latin typeface="Arial"/>
                <a:cs typeface="Arial"/>
              </a:rPr>
              <a:t>iα</a:t>
            </a:r>
            <a:r>
              <a:rPr lang="en-CA" sz="1014" smtClean="0">
                <a:solidFill>
                  <a:srgbClr val="000000"/>
                </a:solidFill>
                <a:latin typeface="Arial"/>
                <a:cs typeface="Arial"/>
              </a:rPr>
              <a:t> = cosα + i</a:t>
            </a:r>
            <a:r>
              <a:rPr lang="en-CA" sz="1014" smtClean="0">
                <a:solidFill>
                  <a:srgbClr val="0000FF"/>
                </a:solidFill>
                <a:latin typeface="Arial"/>
                <a:cs typeface="Arial"/>
              </a:rPr>
              <a:t> sinα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37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14" name="TextBox 2"/>
          <p:cNvSpPr txBox="1"/>
          <p:nvPr/>
        </p:nvSpPr>
        <p:spPr>
          <a:xfrm>
            <a:off x="355600" y="406400"/>
            <a:ext cx="42418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Obtaining Phase Estimates using the Analytic</a:t>
            </a:r>
            <a:r>
              <a:rPr lang="en-CA" sz="12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295" smtClean="0">
                <a:solidFill>
                  <a:srgbClr val="000000"/>
                </a:solidFill>
                <a:latin typeface="Times New Roman"/>
              </a:rPr>
            </a:b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Signal</a:t>
            </a:r>
          </a:p>
          <a:p>
            <a:pPr>
              <a:lnSpc>
                <a:spcPts val="1400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82600" y="812800"/>
            <a:ext cx="41148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14" spc="-10" smtClean="0">
                <a:solidFill>
                  <a:srgbClr val="000000"/>
                </a:solidFill>
                <a:latin typeface="Arial"/>
                <a:cs typeface="Arial"/>
              </a:rPr>
              <a:t>The Analytic Signal is defined as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752600" y="1104900"/>
            <a:ext cx="28448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14" smtClean="0">
                <a:solidFill>
                  <a:srgbClr val="000000"/>
                </a:solidFill>
                <a:latin typeface="Arial"/>
                <a:cs typeface="Arial"/>
              </a:rPr>
              <a:t>x(t) = x(t) + i</a:t>
            </a:r>
            <a:r>
              <a:rPr lang="en-CA" sz="1014" smtClean="0">
                <a:solidFill>
                  <a:srgbClr val="0000FF"/>
                </a:solidFill>
                <a:latin typeface="Arial"/>
                <a:cs typeface="Arial"/>
              </a:rPr>
              <a:t>H[x(t)]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82600" y="1397000"/>
            <a:ext cx="41148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14" spc="-10" smtClean="0">
                <a:solidFill>
                  <a:srgbClr val="000000"/>
                </a:solidFill>
                <a:latin typeface="Arial"/>
                <a:cs typeface="Arial"/>
              </a:rPr>
              <a:t>via Hilbert Transform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790700" y="1714500"/>
            <a:ext cx="2806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  <a:tabLst>
                <a:tab pos="825500" algn="l"/>
              </a:tabLst>
            </a:pPr>
            <a:r>
              <a:rPr lang="en-CA" sz="1014" smtClean="0">
                <a:solidFill>
                  <a:srgbClr val="0000FF"/>
                </a:solidFill>
                <a:latin typeface="Arial"/>
                <a:cs typeface="Arial"/>
              </a:rPr>
              <a:t>H[x(t)]</a:t>
            </a:r>
            <a:r>
              <a:rPr lang="en-CA" sz="1014" smtClean="0">
                <a:solidFill>
                  <a:srgbClr val="000000"/>
                </a:solidFill>
                <a:latin typeface="Arial"/>
                <a:cs typeface="Arial"/>
              </a:rPr>
              <a:t> =−1</a:t>
            </a:r>
            <a:r>
              <a:rPr lang="en-CA" sz="1014" spc="-10" smtClean="0">
                <a:solidFill>
                  <a:srgbClr val="000000"/>
                </a:solidFill>
                <a:latin typeface="Arial"/>
                <a:cs typeface="Arial"/>
              </a:rPr>
              <a:t>	∗ x(t)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425700" y="1841500"/>
            <a:ext cx="21717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90"/>
              </a:lnSpc>
            </a:pPr>
            <a:r>
              <a:rPr lang="en-CA" sz="1014" spc="-10" smtClean="0">
                <a:solidFill>
                  <a:srgbClr val="000000"/>
                </a:solidFill>
                <a:latin typeface="Arial"/>
                <a:cs typeface="Arial"/>
              </a:rPr>
              <a:t>πt</a:t>
            </a:r>
          </a:p>
          <a:p>
            <a:pPr>
              <a:lnSpc>
                <a:spcPts val="99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82600" y="2057400"/>
            <a:ext cx="41148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14" smtClean="0">
                <a:solidFill>
                  <a:srgbClr val="000000"/>
                </a:solidFill>
                <a:latin typeface="Arial"/>
                <a:cs typeface="Arial"/>
              </a:rPr>
              <a:t>Idea: H yields a signal phase-shifted by π/2.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82600" y="2400300"/>
            <a:ext cx="41148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14" spc="-10" smtClean="0">
                <a:solidFill>
                  <a:srgbClr val="E42D24"/>
                </a:solidFill>
                <a:latin typeface="Arial"/>
                <a:cs typeface="Arial"/>
              </a:rPr>
              <a:t>Simple example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68400" y="2692400"/>
            <a:ext cx="3429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14" smtClean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lang="en-CA" sz="741" smtClean="0">
                <a:solidFill>
                  <a:srgbClr val="000000"/>
                </a:solidFill>
                <a:latin typeface="Arial"/>
                <a:cs typeface="Arial"/>
              </a:rPr>
              <a:t>iα</a:t>
            </a:r>
            <a:r>
              <a:rPr lang="en-CA" sz="1014" smtClean="0">
                <a:solidFill>
                  <a:srgbClr val="000000"/>
                </a:solidFill>
                <a:latin typeface="Arial"/>
                <a:cs typeface="Arial"/>
              </a:rPr>
              <a:t> = cosα + i</a:t>
            </a:r>
            <a:r>
              <a:rPr lang="en-CA" sz="1014" smtClean="0">
                <a:solidFill>
                  <a:srgbClr val="0000FF"/>
                </a:solidFill>
                <a:latin typeface="Arial"/>
                <a:cs typeface="Arial"/>
              </a:rPr>
              <a:t> sinα</a:t>
            </a:r>
            <a:r>
              <a:rPr lang="en-CA" sz="1014" smtClean="0">
                <a:solidFill>
                  <a:srgbClr val="000000"/>
                </a:solidFill>
                <a:latin typeface="Arial"/>
                <a:cs typeface="Arial"/>
              </a:rPr>
              <a:t> = cosα + i</a:t>
            </a:r>
            <a:r>
              <a:rPr lang="en-CA" sz="1014" smtClean="0">
                <a:solidFill>
                  <a:srgbClr val="0000FF"/>
                </a:solidFill>
                <a:latin typeface="Arial"/>
                <a:cs typeface="Arial"/>
              </a:rPr>
              <a:t> H[cosα]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37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12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Focus: Local Field Potentials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854200" y="736600"/>
            <a:ext cx="27432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LFP is the low-pass filtered electrode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signal</a:t>
            </a:r>
          </a:p>
          <a:p>
            <a:pPr>
              <a:lnSpc>
                <a:spcPts val="13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854200" y="1117600"/>
            <a:ext cx="27432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036" spc="-10" smtClean="0">
                <a:solidFill>
                  <a:srgbClr val="E42D24"/>
                </a:solidFill>
                <a:latin typeface="Arial"/>
                <a:cs typeface="Arial"/>
              </a:rPr>
              <a:t>Observed:</a:t>
            </a: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 Oscillatory structure with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36" spc="-10" smtClean="0">
                <a:solidFill>
                  <a:srgbClr val="000000"/>
                </a:solidFill>
                <a:latin typeface="Arial"/>
                <a:cs typeface="Arial"/>
              </a:rPr>
              <a:t>dominant frequencies ≾ 100 − 300 Hz</a:t>
            </a:r>
          </a:p>
          <a:p>
            <a:pPr>
              <a:lnSpc>
                <a:spcPts val="13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82600" y="1549400"/>
            <a:ext cx="4114800" cy="88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A500"/>
                </a:solidFill>
                <a:latin typeface="Arial"/>
                <a:cs typeface="Arial"/>
              </a:rPr>
              <a:t>Buzsaki et al, 2004</a:t>
            </a:r>
          </a:p>
          <a:p>
            <a:pPr>
              <a:lnSpc>
                <a:spcPts val="690"/>
              </a:lnSpc>
            </a:pPr>
            <a:endParaRPr lang="en-CA" sz="597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47700" y="1638300"/>
            <a:ext cx="3949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Assumption: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 Mass activity of neurons in large volume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around the electrode</a:t>
            </a:r>
          </a:p>
          <a:p>
            <a:pPr>
              <a:lnSpc>
                <a:spcPts val="13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47700" y="1981200"/>
            <a:ext cx="39497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Related to dendritic synaptic activity, spike generation,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...is thus a monitor of the network dynamics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...but 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interpretation of compound LFP is difficult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Suggested spatial-temporal relationship between LFPs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and spikes</a:t>
            </a:r>
          </a:p>
          <a:p>
            <a:pPr>
              <a:lnSpc>
                <a:spcPts val="135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238500" y="2984500"/>
            <a:ext cx="1358900" cy="88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A500"/>
                </a:solidFill>
                <a:latin typeface="Arial"/>
                <a:cs typeface="Arial"/>
              </a:rPr>
              <a:t>Logothetis and Wandell, 2004</a:t>
            </a:r>
          </a:p>
          <a:p>
            <a:pPr>
              <a:lnSpc>
                <a:spcPts val="690"/>
              </a:lnSpc>
            </a:pPr>
            <a:endParaRPr lang="en-CA" sz="597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938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241800" y="3251200"/>
            <a:ext cx="3302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14" name="TextBox 2"/>
          <p:cNvSpPr txBox="1"/>
          <p:nvPr/>
        </p:nvSpPr>
        <p:spPr>
          <a:xfrm>
            <a:off x="355600" y="406400"/>
            <a:ext cx="42418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Obtaining Phase Estimates using the Analytic</a:t>
            </a:r>
            <a:r>
              <a:rPr lang="en-CA" sz="12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295" smtClean="0">
                <a:solidFill>
                  <a:srgbClr val="000000"/>
                </a:solidFill>
                <a:latin typeface="Times New Roman"/>
              </a:rPr>
            </a:b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Signal</a:t>
            </a:r>
          </a:p>
          <a:p>
            <a:pPr>
              <a:lnSpc>
                <a:spcPts val="1400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82600" y="812800"/>
            <a:ext cx="41148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14" spc="-10" smtClean="0">
                <a:solidFill>
                  <a:srgbClr val="000000"/>
                </a:solidFill>
                <a:latin typeface="Arial"/>
                <a:cs typeface="Arial"/>
              </a:rPr>
              <a:t>The Analytic Signal is defined as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752600" y="1104900"/>
            <a:ext cx="28448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14" smtClean="0">
                <a:solidFill>
                  <a:srgbClr val="000000"/>
                </a:solidFill>
                <a:latin typeface="Arial"/>
                <a:cs typeface="Arial"/>
              </a:rPr>
              <a:t>x(t) = x(t) + i</a:t>
            </a:r>
            <a:r>
              <a:rPr lang="en-CA" sz="1014" smtClean="0">
                <a:solidFill>
                  <a:srgbClr val="0000FF"/>
                </a:solidFill>
                <a:latin typeface="Arial"/>
                <a:cs typeface="Arial"/>
              </a:rPr>
              <a:t>H[x(t)]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82600" y="1397000"/>
            <a:ext cx="41148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14" spc="-10" smtClean="0">
                <a:solidFill>
                  <a:srgbClr val="000000"/>
                </a:solidFill>
                <a:latin typeface="Arial"/>
                <a:cs typeface="Arial"/>
              </a:rPr>
              <a:t>via Hilbert Transform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790700" y="1714500"/>
            <a:ext cx="2806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  <a:tabLst>
                <a:tab pos="825500" algn="l"/>
              </a:tabLst>
            </a:pPr>
            <a:r>
              <a:rPr lang="en-CA" sz="1014" smtClean="0">
                <a:solidFill>
                  <a:srgbClr val="0000FF"/>
                </a:solidFill>
                <a:latin typeface="Arial"/>
                <a:cs typeface="Arial"/>
              </a:rPr>
              <a:t>H[x(t)]</a:t>
            </a:r>
            <a:r>
              <a:rPr lang="en-CA" sz="1014" smtClean="0">
                <a:solidFill>
                  <a:srgbClr val="000000"/>
                </a:solidFill>
                <a:latin typeface="Arial"/>
                <a:cs typeface="Arial"/>
              </a:rPr>
              <a:t> =−1</a:t>
            </a:r>
            <a:r>
              <a:rPr lang="en-CA" sz="1014" spc="-10" smtClean="0">
                <a:solidFill>
                  <a:srgbClr val="000000"/>
                </a:solidFill>
                <a:latin typeface="Arial"/>
                <a:cs typeface="Arial"/>
              </a:rPr>
              <a:t>	∗ x(t)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425700" y="1841500"/>
            <a:ext cx="21717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90"/>
              </a:lnSpc>
            </a:pPr>
            <a:r>
              <a:rPr lang="en-CA" sz="1014" spc="-10" smtClean="0">
                <a:solidFill>
                  <a:srgbClr val="000000"/>
                </a:solidFill>
                <a:latin typeface="Arial"/>
                <a:cs typeface="Arial"/>
              </a:rPr>
              <a:t>πt</a:t>
            </a:r>
          </a:p>
          <a:p>
            <a:pPr>
              <a:lnSpc>
                <a:spcPts val="99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82600" y="2057400"/>
            <a:ext cx="41148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14" smtClean="0">
                <a:solidFill>
                  <a:srgbClr val="000000"/>
                </a:solidFill>
                <a:latin typeface="Arial"/>
                <a:cs typeface="Arial"/>
              </a:rPr>
              <a:t>Idea: H yields a signal phase-shifted by π/2.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82600" y="2400300"/>
            <a:ext cx="41148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14" spc="-10" smtClean="0">
                <a:solidFill>
                  <a:srgbClr val="E42D24"/>
                </a:solidFill>
                <a:latin typeface="Arial"/>
                <a:cs typeface="Arial"/>
              </a:rPr>
              <a:t>Simple example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58800" y="2578100"/>
            <a:ext cx="40386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610387">
              <a:lnSpc>
                <a:spcPts val="2300"/>
              </a:lnSpc>
            </a:pPr>
            <a:r>
              <a:rPr lang="en-CA" sz="1014" smtClean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lang="en-CA" sz="741" smtClean="0">
                <a:solidFill>
                  <a:srgbClr val="000000"/>
                </a:solidFill>
                <a:latin typeface="Arial"/>
                <a:cs typeface="Arial"/>
              </a:rPr>
              <a:t>iα</a:t>
            </a:r>
            <a:r>
              <a:rPr lang="en-CA" sz="1014" smtClean="0">
                <a:solidFill>
                  <a:srgbClr val="000000"/>
                </a:solidFill>
                <a:latin typeface="Arial"/>
                <a:cs typeface="Arial"/>
              </a:rPr>
              <a:t> = cosα + i</a:t>
            </a:r>
            <a:r>
              <a:rPr lang="en-CA" sz="1014" smtClean="0">
                <a:solidFill>
                  <a:srgbClr val="0000FF"/>
                </a:solidFill>
                <a:latin typeface="Arial"/>
                <a:cs typeface="Arial"/>
              </a:rPr>
              <a:t> sinα</a:t>
            </a:r>
            <a:r>
              <a:rPr lang="en-CA" sz="1014" smtClean="0">
                <a:solidFill>
                  <a:srgbClr val="000000"/>
                </a:solidFill>
                <a:latin typeface="Arial"/>
                <a:cs typeface="Arial"/>
              </a:rPr>
              <a:t> = cosα + i</a:t>
            </a:r>
            <a:r>
              <a:rPr lang="en-CA" sz="1014" smtClean="0">
                <a:solidFill>
                  <a:srgbClr val="0000FF"/>
                </a:solidFill>
                <a:latin typeface="Arial"/>
                <a:cs typeface="Arial"/>
              </a:rPr>
              <a:t> H[cosα]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14" spc="-10" smtClean="0">
                <a:solidFill>
                  <a:srgbClr val="000000"/>
                </a:solidFill>
                <a:latin typeface="Arial"/>
                <a:cs typeface="Arial"/>
              </a:rPr>
              <a:t>Let’s look at pictures. . .</a:t>
            </a:r>
          </a:p>
          <a:p>
            <a:pPr>
              <a:lnSpc>
                <a:spcPts val="23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37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355600" y="762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70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Hilbert Transform</a:t>
            </a:r>
          </a:p>
          <a:p>
            <a:pPr>
              <a:lnSpc>
                <a:spcPts val="1170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82600" y="3314700"/>
            <a:ext cx="4114800" cy="88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A500"/>
                </a:solidFill>
                <a:latin typeface="Arial"/>
                <a:cs typeface="Arial"/>
              </a:rPr>
              <a:t>Bracewell, 1986</a:t>
            </a:r>
          </a:p>
          <a:p>
            <a:pPr>
              <a:lnSpc>
                <a:spcPts val="690"/>
              </a:lnSpc>
            </a:pPr>
            <a:endParaRPr lang="en-CA" sz="597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355600" y="762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70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The Analytic Signal</a:t>
            </a:r>
          </a:p>
          <a:p>
            <a:pPr>
              <a:lnSpc>
                <a:spcPts val="1170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82600" y="3327400"/>
            <a:ext cx="4114800" cy="88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A500"/>
                </a:solidFill>
                <a:latin typeface="Arial"/>
                <a:cs typeface="Arial"/>
              </a:rPr>
              <a:t>Bracewell, 1986</a:t>
            </a:r>
          </a:p>
          <a:p>
            <a:pPr>
              <a:lnSpc>
                <a:spcPts val="690"/>
              </a:lnSpc>
            </a:pPr>
            <a:endParaRPr lang="en-CA" sz="597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Task 2: Index for Phase Synchrony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787400"/>
            <a:ext cx="38862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Basis: how constant is the phase difference over time.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727200" y="1016000"/>
            <a:ext cx="2870200" cy="88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0000"/>
                </a:solidFill>
                <a:latin typeface="Arial"/>
                <a:cs typeface="Arial"/>
              </a:rPr>
              <a:t>For a review, see</a:t>
            </a:r>
            <a:r>
              <a:rPr lang="en-CA" sz="597" smtClean="0">
                <a:solidFill>
                  <a:srgbClr val="00A500"/>
                </a:solidFill>
                <a:latin typeface="Arial"/>
                <a:cs typeface="Arial"/>
              </a:rPr>
              <a:t> Quiroga et al, 2002</a:t>
            </a:r>
            <a:r>
              <a:rPr lang="en-CA" sz="597" smtClean="0">
                <a:solidFill>
                  <a:srgbClr val="000000"/>
                </a:solidFill>
                <a:latin typeface="Arial"/>
                <a:cs typeface="Arial"/>
              </a:rPr>
              <a:t>.</a:t>
            </a:r>
          </a:p>
          <a:p>
            <a:pPr>
              <a:lnSpc>
                <a:spcPts val="690"/>
              </a:lnSpc>
            </a:pPr>
            <a:endParaRPr lang="en-CA" sz="597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40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14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Task 2: Index for Phase Synchrony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787400"/>
            <a:ext cx="38862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Basis: how constant is the phase difference over time.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727200" y="1016000"/>
            <a:ext cx="2870200" cy="88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0000"/>
                </a:solidFill>
                <a:latin typeface="Arial"/>
                <a:cs typeface="Arial"/>
              </a:rPr>
              <a:t>For a review, see</a:t>
            </a:r>
            <a:r>
              <a:rPr lang="en-CA" sz="597" smtClean="0">
                <a:solidFill>
                  <a:srgbClr val="00A500"/>
                </a:solidFill>
                <a:latin typeface="Arial"/>
                <a:cs typeface="Arial"/>
              </a:rPr>
              <a:t> Quiroga et al, 2002</a:t>
            </a:r>
            <a:r>
              <a:rPr lang="en-CA" sz="597" smtClean="0">
                <a:solidFill>
                  <a:srgbClr val="000000"/>
                </a:solidFill>
                <a:latin typeface="Arial"/>
                <a:cs typeface="Arial"/>
              </a:rPr>
              <a:t>.</a:t>
            </a:r>
          </a:p>
          <a:p>
            <a:pPr>
              <a:lnSpc>
                <a:spcPts val="690"/>
              </a:lnSpc>
            </a:pPr>
            <a:endParaRPr lang="en-CA" sz="597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82600" y="1511300"/>
            <a:ext cx="41148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95" smtClean="0">
                <a:solidFill>
                  <a:srgbClr val="FFFFFF"/>
                </a:solidFill>
                <a:latin typeface="Arial"/>
                <a:cs typeface="Arial"/>
              </a:rPr>
              <a:t>Example: Mutual Information</a:t>
            </a:r>
          </a:p>
          <a:p>
            <a:pPr>
              <a:lnSpc>
                <a:spcPts val="1380"/>
              </a:lnSpc>
            </a:pPr>
            <a:endParaRPr lang="en-CA" sz="11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82600" y="1778000"/>
            <a:ext cx="4114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Use probability distributions p(φ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), p(φ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) and p(φ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, φ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) and</a:t>
            </a:r>
            <a:r>
              <a:rPr lang="en-CA" sz="109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calculate the</a:t>
            </a:r>
            <a:r>
              <a:rPr lang="en-CA" sz="1090" smtClean="0">
                <a:solidFill>
                  <a:srgbClr val="E42D24"/>
                </a:solidFill>
                <a:latin typeface="Arial"/>
                <a:cs typeface="Arial"/>
              </a:rPr>
              <a:t> mutual information</a:t>
            </a:r>
          </a:p>
          <a:p>
            <a:pPr>
              <a:lnSpc>
                <a:spcPts val="13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409700" y="2120900"/>
            <a:ext cx="279400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∫ ∫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68400" y="2311400"/>
            <a:ext cx="520700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I=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727200" y="2349500"/>
            <a:ext cx="2755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00"/>
              </a:lnSpc>
              <a:tabLst>
                <a:tab pos="762000" algn="l"/>
              </a:tabLst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p(φ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, φ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) logp(φ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,φ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)</a:t>
            </a:r>
            <a:r>
              <a:rPr lang="en-CA" sz="103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32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	p(φ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)p(φ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)dφ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dφ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</a:p>
          <a:p>
            <a:pPr>
              <a:lnSpc>
                <a:spcPts val="840"/>
              </a:lnSpc>
            </a:pPr>
            <a:endParaRPr lang="en-CA" sz="1032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82600" y="2679700"/>
            <a:ext cx="2451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Independence of phases yields I ≈ 0</a:t>
            </a:r>
          </a:p>
          <a:p>
            <a:pPr>
              <a:lnSpc>
                <a:spcPts val="1265"/>
              </a:lnSpc>
            </a:pPr>
            <a:endParaRPr lang="en-CA" sz="109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40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16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Task 2: Index for Phase Synchrony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787400"/>
            <a:ext cx="38862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Basis: how constant is the phase difference over time.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727200" y="1016000"/>
            <a:ext cx="2870200" cy="88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0000"/>
                </a:solidFill>
                <a:latin typeface="Arial"/>
                <a:cs typeface="Arial"/>
              </a:rPr>
              <a:t>For a review, see</a:t>
            </a:r>
            <a:r>
              <a:rPr lang="en-CA" sz="597" smtClean="0">
                <a:solidFill>
                  <a:srgbClr val="00A500"/>
                </a:solidFill>
                <a:latin typeface="Arial"/>
                <a:cs typeface="Arial"/>
              </a:rPr>
              <a:t> Quiroga et al, 2002</a:t>
            </a:r>
            <a:r>
              <a:rPr lang="en-CA" sz="597" smtClean="0">
                <a:solidFill>
                  <a:srgbClr val="000000"/>
                </a:solidFill>
                <a:latin typeface="Arial"/>
                <a:cs typeface="Arial"/>
              </a:rPr>
              <a:t>.</a:t>
            </a:r>
          </a:p>
          <a:p>
            <a:pPr>
              <a:lnSpc>
                <a:spcPts val="690"/>
              </a:lnSpc>
            </a:pPr>
            <a:endParaRPr lang="en-CA" sz="597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82600" y="1511300"/>
            <a:ext cx="41148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95" smtClean="0">
                <a:solidFill>
                  <a:srgbClr val="FFFFFF"/>
                </a:solidFill>
                <a:latin typeface="Arial"/>
                <a:cs typeface="Arial"/>
              </a:rPr>
              <a:t>Example: Across Trials</a:t>
            </a:r>
          </a:p>
          <a:p>
            <a:pPr>
              <a:lnSpc>
                <a:spcPts val="1380"/>
              </a:lnSpc>
            </a:pPr>
            <a:endParaRPr lang="en-CA" sz="11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82600" y="1778000"/>
            <a:ext cx="41148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We define the phase locking index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247900" y="2082800"/>
            <a:ext cx="23495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∑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358900" y="2184400"/>
            <a:ext cx="1079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PLV(t) = N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−1</a:t>
            </a: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|</a:t>
            </a:r>
          </a:p>
          <a:p>
            <a:pPr>
              <a:lnSpc>
                <a:spcPts val="1085"/>
              </a:lnSpc>
            </a:pPr>
            <a:endParaRPr lang="en-CA" sz="109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463800" y="2209800"/>
            <a:ext cx="10922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exp(i Δφ(t, n))|</a:t>
            </a:r>
          </a:p>
          <a:p>
            <a:pPr>
              <a:lnSpc>
                <a:spcPts val="1265"/>
              </a:lnSpc>
            </a:pPr>
            <a:endParaRPr lang="en-CA" sz="109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247900" y="2413000"/>
            <a:ext cx="317500" cy="139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n=1</a:t>
            </a:r>
          </a:p>
          <a:p>
            <a:pPr>
              <a:lnSpc>
                <a:spcPts val="920"/>
              </a:lnSpc>
            </a:pPr>
            <a:endParaRPr lang="en-CA" sz="797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82600" y="2641600"/>
            <a:ext cx="3035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where Δφ(t, n) is the phase difference in trial n</a:t>
            </a:r>
          </a:p>
          <a:p>
            <a:pPr>
              <a:lnSpc>
                <a:spcPts val="1265"/>
              </a:lnSpc>
            </a:pPr>
            <a:endParaRPr lang="en-CA" sz="109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581400" y="2997200"/>
            <a:ext cx="762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A500"/>
                </a:solidFill>
                <a:latin typeface="Arial"/>
                <a:cs typeface="Arial"/>
              </a:rPr>
              <a:t>Lachaux et al, 1999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A500"/>
              </a:solidFill>
              <a:latin typeface="Arial"/>
              <a:cs typeface="Arial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40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18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Task 2: Index for Phase Synchrony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787400"/>
            <a:ext cx="38862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Basis: how constant is the phase difference over time.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727200" y="1016000"/>
            <a:ext cx="2870200" cy="88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0000"/>
                </a:solidFill>
                <a:latin typeface="Arial"/>
                <a:cs typeface="Arial"/>
              </a:rPr>
              <a:t>For a review, see</a:t>
            </a:r>
            <a:r>
              <a:rPr lang="en-CA" sz="597" smtClean="0">
                <a:solidFill>
                  <a:srgbClr val="00A500"/>
                </a:solidFill>
                <a:latin typeface="Arial"/>
                <a:cs typeface="Arial"/>
              </a:rPr>
              <a:t> Quiroga et al, 2002</a:t>
            </a:r>
            <a:r>
              <a:rPr lang="en-CA" sz="597" smtClean="0">
                <a:solidFill>
                  <a:srgbClr val="000000"/>
                </a:solidFill>
                <a:latin typeface="Arial"/>
                <a:cs typeface="Arial"/>
              </a:rPr>
              <a:t>.</a:t>
            </a:r>
          </a:p>
          <a:p>
            <a:pPr>
              <a:lnSpc>
                <a:spcPts val="690"/>
              </a:lnSpc>
            </a:pPr>
            <a:endParaRPr lang="en-CA" sz="597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82600" y="1511300"/>
            <a:ext cx="41148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95" smtClean="0">
                <a:solidFill>
                  <a:srgbClr val="FFFFFF"/>
                </a:solidFill>
                <a:latin typeface="Arial"/>
                <a:cs typeface="Arial"/>
              </a:rPr>
              <a:t>Example: Across Trials</a:t>
            </a:r>
          </a:p>
          <a:p>
            <a:pPr>
              <a:lnSpc>
                <a:spcPts val="1380"/>
              </a:lnSpc>
            </a:pPr>
            <a:endParaRPr lang="en-CA" sz="11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790700" y="1917700"/>
            <a:ext cx="177800" cy="114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45"/>
              </a:lnSpc>
            </a:pPr>
            <a:r>
              <a:rPr lang="en-CA" sz="549" spc="-10" smtClean="0">
                <a:solidFill>
                  <a:srgbClr val="FF0000"/>
                </a:solidFill>
                <a:latin typeface="Arial Unicode MS"/>
                <a:cs typeface="Arial Unicode MS"/>
              </a:rPr>
              <a:t>φ</a:t>
            </a:r>
            <a:r>
              <a:rPr lang="en-CA" sz="366" spc="-10" smtClean="0">
                <a:solidFill>
                  <a:srgbClr val="FF0000"/>
                </a:solidFill>
                <a:latin typeface="Arial Unicode MS"/>
                <a:cs typeface="Arial Unicode MS"/>
              </a:rPr>
              <a:t>5</a:t>
            </a:r>
          </a:p>
          <a:p>
            <a:pPr>
              <a:lnSpc>
                <a:spcPts val="745"/>
              </a:lnSpc>
            </a:pPr>
            <a:endParaRPr lang="en-CA" sz="366" spc="-10" smtClean="0">
              <a:solidFill>
                <a:srgbClr val="FF0000"/>
              </a:solidFill>
              <a:latin typeface="Arial Unicode MS"/>
              <a:cs typeface="Arial Unicode M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943100" y="1905000"/>
            <a:ext cx="177800" cy="114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45"/>
              </a:lnSpc>
            </a:pPr>
            <a:r>
              <a:rPr lang="en-CA" sz="549" spc="-10" smtClean="0">
                <a:solidFill>
                  <a:srgbClr val="FF0000"/>
                </a:solidFill>
                <a:latin typeface="Arial Unicode MS"/>
                <a:cs typeface="Arial Unicode MS"/>
              </a:rPr>
              <a:t>φ</a:t>
            </a:r>
            <a:r>
              <a:rPr lang="en-CA" sz="366" spc="-10" smtClean="0">
                <a:solidFill>
                  <a:srgbClr val="FF0000"/>
                </a:solidFill>
                <a:latin typeface="Arial Unicode MS"/>
                <a:cs typeface="Arial Unicode MS"/>
              </a:rPr>
              <a:t>4</a:t>
            </a:r>
          </a:p>
          <a:p>
            <a:pPr>
              <a:lnSpc>
                <a:spcPts val="745"/>
              </a:lnSpc>
            </a:pPr>
            <a:endParaRPr lang="en-CA" sz="366" spc="-10" smtClean="0">
              <a:solidFill>
                <a:srgbClr val="FF0000"/>
              </a:solidFill>
              <a:latin typeface="Arial Unicode MS"/>
              <a:cs typeface="Arial Unicode M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044700" y="1930400"/>
            <a:ext cx="165100" cy="114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45"/>
              </a:lnSpc>
            </a:pPr>
            <a:r>
              <a:rPr lang="en-CA" sz="549" spc="-10" smtClean="0">
                <a:solidFill>
                  <a:srgbClr val="FF0000"/>
                </a:solidFill>
                <a:latin typeface="Arial Unicode MS"/>
                <a:cs typeface="Arial Unicode MS"/>
              </a:rPr>
              <a:t>φ</a:t>
            </a:r>
            <a:r>
              <a:rPr lang="en-CA" sz="366" spc="-10" smtClean="0">
                <a:solidFill>
                  <a:srgbClr val="FF0000"/>
                </a:solidFill>
                <a:latin typeface="Arial Unicode MS"/>
                <a:cs typeface="Arial Unicode MS"/>
              </a:rPr>
              <a:t>3</a:t>
            </a:r>
          </a:p>
          <a:p>
            <a:pPr>
              <a:lnSpc>
                <a:spcPts val="745"/>
              </a:lnSpc>
            </a:pPr>
            <a:endParaRPr lang="en-CA" sz="366" spc="-10" smtClean="0">
              <a:solidFill>
                <a:srgbClr val="FF0000"/>
              </a:solidFill>
              <a:latin typeface="Arial Unicode MS"/>
              <a:cs typeface="Arial Unicode M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197100" y="2057400"/>
            <a:ext cx="2400300" cy="114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45"/>
              </a:lnSpc>
            </a:pPr>
            <a:r>
              <a:rPr lang="en-CA" sz="549" smtClean="0">
                <a:solidFill>
                  <a:srgbClr val="FF0000"/>
                </a:solidFill>
                <a:latin typeface="Arial Unicode MS"/>
                <a:cs typeface="Arial Unicode MS"/>
              </a:rPr>
              <a:t>φ</a:t>
            </a:r>
          </a:p>
          <a:p>
            <a:pPr>
              <a:lnSpc>
                <a:spcPts val="745"/>
              </a:lnSpc>
            </a:pPr>
            <a:endParaRPr lang="en-CA" sz="646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247900" y="2120900"/>
            <a:ext cx="482600" cy="76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CA" sz="430" smtClean="0">
                <a:solidFill>
                  <a:srgbClr val="FF0000"/>
                </a:solidFill>
                <a:latin typeface="Arial Unicode MS"/>
                <a:cs typeface="Arial Unicode MS"/>
              </a:rPr>
              <a:t>2</a:t>
            </a:r>
          </a:p>
          <a:p>
            <a:pPr>
              <a:lnSpc>
                <a:spcPts val="405"/>
              </a:lnSpc>
            </a:pPr>
            <a:endParaRPr lang="en-CA" sz="43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273300" y="2222500"/>
            <a:ext cx="457200" cy="127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CA" sz="600" spc="-30" smtClean="0">
                <a:solidFill>
                  <a:srgbClr val="FF0000"/>
                </a:solidFill>
                <a:latin typeface="Arial Unicode MS"/>
                <a:cs typeface="Arial Unicode MS"/>
              </a:rPr>
              <a:t>φ</a:t>
            </a:r>
            <a:r>
              <a:rPr lang="en-CA" sz="400" spc="-30" smtClean="0">
                <a:solidFill>
                  <a:srgbClr val="FF0000"/>
                </a:solidFill>
                <a:latin typeface="Arial Unicode MS"/>
                <a:cs typeface="Arial Unicode MS"/>
              </a:rPr>
              <a:t>1</a:t>
            </a:r>
          </a:p>
          <a:p>
            <a:pPr>
              <a:lnSpc>
                <a:spcPts val="745"/>
              </a:lnSpc>
            </a:pPr>
            <a:endParaRPr lang="en-CA" sz="646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844800" y="2146300"/>
            <a:ext cx="1638300" cy="127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00"/>
              </a:lnSpc>
            </a:pPr>
            <a:r>
              <a:rPr lang="en-CA" sz="610" b="1" spc="-10" smtClean="0">
                <a:solidFill>
                  <a:srgbClr val="00FF00"/>
                </a:solidFill>
                <a:latin typeface="Arial Bold"/>
                <a:cs typeface="Arial Bold"/>
              </a:rPr>
              <a:t>R</a:t>
            </a:r>
          </a:p>
          <a:p>
            <a:pPr>
              <a:lnSpc>
                <a:spcPts val="630"/>
              </a:lnSpc>
            </a:pPr>
            <a:endParaRPr lang="en-CA" sz="646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870200" y="2374900"/>
            <a:ext cx="1612900" cy="127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CA" sz="600" smtClean="0">
                <a:solidFill>
                  <a:srgbClr val="00FF00"/>
                </a:solidFill>
                <a:latin typeface="Arial Unicode MS"/>
                <a:cs typeface="Arial Unicode MS"/>
              </a:rPr>
              <a:t>µ</a:t>
            </a:r>
          </a:p>
          <a:p>
            <a:pPr>
              <a:lnSpc>
                <a:spcPts val="745"/>
              </a:lnSpc>
            </a:pPr>
            <a:endParaRPr lang="en-CA" sz="646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921000" y="2451100"/>
            <a:ext cx="1676400" cy="50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5"/>
              </a:lnSpc>
            </a:pPr>
            <a:r>
              <a:rPr lang="en-CA" sz="333" b="1" smtClean="0">
                <a:solidFill>
                  <a:srgbClr val="00FF00"/>
                </a:solidFill>
                <a:latin typeface="Arial Bold"/>
                <a:cs typeface="Arial Bold"/>
              </a:rPr>
              <a:t>0</a:t>
            </a:r>
          </a:p>
          <a:p>
            <a:pPr>
              <a:lnSpc>
                <a:spcPts val="255"/>
              </a:lnSpc>
            </a:pPr>
            <a:endParaRPr lang="en-CA" sz="323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40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355600" y="3937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Application to Biology: Phase Synchronization</a:t>
            </a:r>
          </a:p>
          <a:p>
            <a:pPr>
              <a:lnSpc>
                <a:spcPts val="1495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82600" y="3086100"/>
            <a:ext cx="4114800" cy="88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A500"/>
                </a:solidFill>
                <a:latin typeface="Arial"/>
                <a:cs typeface="Arial"/>
              </a:rPr>
              <a:t>Varela et al, 2001</a:t>
            </a:r>
          </a:p>
          <a:p>
            <a:pPr>
              <a:lnSpc>
                <a:spcPts val="690"/>
              </a:lnSpc>
            </a:pPr>
            <a:endParaRPr lang="en-CA" sz="59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41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355600" y="419100"/>
            <a:ext cx="42418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Example: Synchrony in Physiological</a:t>
            </a:r>
            <a:r>
              <a:rPr lang="en-CA" sz="12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295" smtClean="0">
                <a:solidFill>
                  <a:srgbClr val="000000"/>
                </a:solidFill>
                <a:latin typeface="Times New Roman"/>
              </a:rPr>
            </a:b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Measurements</a:t>
            </a:r>
          </a:p>
          <a:p>
            <a:pPr>
              <a:lnSpc>
                <a:spcPts val="1300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82600" y="800100"/>
            <a:ext cx="41148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Measurement between respiratory and cardiac signals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82600" y="3124200"/>
            <a:ext cx="4114800" cy="88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A500"/>
                </a:solidFill>
                <a:latin typeface="Arial"/>
                <a:cs typeface="Arial"/>
              </a:rPr>
              <a:t>Palus, 1997</a:t>
            </a:r>
          </a:p>
          <a:p>
            <a:pPr>
              <a:lnSpc>
                <a:spcPts val="690"/>
              </a:lnSpc>
            </a:pPr>
            <a:endParaRPr lang="en-CA" sz="597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42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355600" y="419100"/>
            <a:ext cx="42418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Example: Measuring LFP wave propagation across</a:t>
            </a:r>
            <a:r>
              <a:rPr lang="en-CA" sz="12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295" smtClean="0">
                <a:solidFill>
                  <a:srgbClr val="000000"/>
                </a:solidFill>
                <a:latin typeface="Times New Roman"/>
              </a:rPr>
            </a:br>
            <a:r>
              <a:rPr lang="en-CA" sz="1305" b="1" smtClean="0">
                <a:solidFill>
                  <a:srgbClr val="005B80"/>
                </a:solidFill>
                <a:latin typeface="Arial Bold"/>
                <a:cs typeface="Arial Bold"/>
              </a:rPr>
              <a:t>cortex</a:t>
            </a:r>
          </a:p>
          <a:p>
            <a:pPr>
              <a:lnSpc>
                <a:spcPts val="1300"/>
              </a:lnSpc>
            </a:pPr>
            <a:endParaRPr lang="en-CA" sz="1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82600" y="3060700"/>
            <a:ext cx="4114800" cy="88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A500"/>
                </a:solidFill>
                <a:latin typeface="Arial"/>
                <a:cs typeface="Arial"/>
              </a:rPr>
              <a:t>Rubino et al., 2006</a:t>
            </a:r>
          </a:p>
          <a:p>
            <a:pPr>
              <a:lnSpc>
                <a:spcPts val="690"/>
              </a:lnSpc>
            </a:pPr>
            <a:endParaRPr lang="en-CA" sz="59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66700" y="3251200"/>
            <a:ext cx="5080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WS 2013/14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81100" y="3251200"/>
            <a:ext cx="2501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Michael Denker - Introduction Computational Neurosci., RWTH Aachen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03700" y="3251200"/>
            <a:ext cx="368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5B80"/>
                </a:solidFill>
                <a:latin typeface="Arial"/>
                <a:cs typeface="Arial"/>
              </a:rPr>
              <a:t>Slide 43</a:t>
            </a:r>
          </a:p>
          <a:p>
            <a:pPr>
              <a:lnSpc>
                <a:spcPts val="690"/>
              </a:lnSpc>
            </a:pPr>
            <a:endParaRPr lang="en-CA" sz="597" smtClean="0">
              <a:solidFill>
                <a:srgbClr val="005B8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6853</Words>
  <Application>Microsoft Office PowerPoint</Application>
  <PresentationFormat>Custom</PresentationFormat>
  <Paragraphs>1293</Paragraphs>
  <Slides>146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146</vt:i4>
      </vt:variant>
    </vt:vector>
  </HeadingPairs>
  <TitlesOfParts>
    <vt:vector size="153" baseType="lpstr">
      <vt:lpstr>Arial Unicode MS</vt:lpstr>
      <vt:lpstr>Arial</vt:lpstr>
      <vt:lpstr>Arial Bold</vt:lpstr>
      <vt:lpstr>Calibri</vt:lpstr>
      <vt:lpstr>DejaVu Sans Condensed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Investintech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A2E_Engine</dc:creator>
  <cp:lastModifiedBy>Junji Ito</cp:lastModifiedBy>
  <cp:revision>2</cp:revision>
  <dcterms:created xsi:type="dcterms:W3CDTF">2014-11-11T10:19:05Z</dcterms:created>
  <dcterms:modified xsi:type="dcterms:W3CDTF">2014-11-13T14:08:51Z</dcterms:modified>
</cp:coreProperties>
</file>