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90" r:id="rId4"/>
    <p:sldId id="291" r:id="rId5"/>
    <p:sldId id="292" r:id="rId6"/>
    <p:sldId id="303" r:id="rId7"/>
    <p:sldId id="304" r:id="rId8"/>
    <p:sldId id="306" r:id="rId9"/>
    <p:sldId id="307" r:id="rId10"/>
    <p:sldId id="293" r:id="rId11"/>
    <p:sldId id="299" r:id="rId12"/>
    <p:sldId id="301" r:id="rId13"/>
    <p:sldId id="294" r:id="rId14"/>
    <p:sldId id="310" r:id="rId15"/>
    <p:sldId id="311" r:id="rId16"/>
    <p:sldId id="312" r:id="rId17"/>
    <p:sldId id="295" r:id="rId18"/>
    <p:sldId id="296" r:id="rId19"/>
    <p:sldId id="308" r:id="rId20"/>
    <p:sldId id="309" r:id="rId21"/>
    <p:sldId id="298" r:id="rId22"/>
    <p:sldId id="300" r:id="rId23"/>
    <p:sldId id="302" r:id="rId24"/>
    <p:sldId id="305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94660"/>
  </p:normalViewPr>
  <p:slideViewPr>
    <p:cSldViewPr>
      <p:cViewPr varScale="1">
        <p:scale>
          <a:sx n="81" d="100"/>
          <a:sy n="81" d="100"/>
        </p:scale>
        <p:origin x="108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C7C0E3-3EE4-41FD-80C5-ACED9F57A717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C7C0E3-3EE4-41FD-80C5-ACED9F57A717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1142984"/>
            <a:ext cx="7772400" cy="1470025"/>
          </a:xfrm>
        </p:spPr>
        <p:txBody>
          <a:bodyPr>
            <a:normAutofit/>
          </a:bodyPr>
          <a:lstStyle/>
          <a:p>
            <a:r>
              <a:rPr lang="en-CA" smtClean="0"/>
              <a:t>Introduction to Structured Programming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mtClean="0"/>
              <a:t>Types, variables, </a:t>
            </a:r>
            <a:r>
              <a:rPr lang="en-CA" smtClean="0"/>
              <a:t>assignment</a:t>
            </a:r>
            <a:r>
              <a:rPr lang="fr-CA" smtClean="0"/>
              <a:t>, cout and </a:t>
            </a:r>
            <a:r>
              <a:rPr lang="en-CA" err="1" smtClean="0"/>
              <a:t>cin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 smtClean="0"/>
              <a:t>Data types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500174"/>
            <a:ext cx="8786874" cy="5357826"/>
          </a:xfrm>
        </p:spPr>
        <p:txBody>
          <a:bodyPr>
            <a:normAutofit/>
          </a:bodyPr>
          <a:lstStyle/>
          <a:p>
            <a:r>
              <a:rPr lang="fr-CA" smtClean="0"/>
              <a:t>The basic </a:t>
            </a:r>
            <a:r>
              <a:rPr lang="fr-CA" b="1" smtClean="0"/>
              <a:t>real number</a:t>
            </a:r>
            <a:r>
              <a:rPr lang="fr-CA" smtClean="0"/>
              <a:t> data types are:</a:t>
            </a:r>
          </a:p>
          <a:p>
            <a:endParaRPr lang="fr-CA" smtClean="0"/>
          </a:p>
          <a:p>
            <a:endParaRPr lang="fr-CA" smtClean="0"/>
          </a:p>
          <a:p>
            <a:endParaRPr lang="fr-CA" smtClean="0"/>
          </a:p>
          <a:p>
            <a:endParaRPr lang="fr-CA" smtClean="0"/>
          </a:p>
          <a:p>
            <a:r>
              <a:rPr lang="fr-CA" smtClean="0"/>
              <a:t>You need to be careful when using </a:t>
            </a:r>
            <a:r>
              <a:rPr lang="fr-CA" b="1" smtClean="0"/>
              <a:t>float</a:t>
            </a:r>
            <a:r>
              <a:rPr lang="fr-CA" smtClean="0"/>
              <a:t> variables.</a:t>
            </a:r>
            <a:br>
              <a:rPr lang="fr-CA" smtClean="0"/>
            </a:br>
            <a:r>
              <a:rPr lang="fr-CA" smtClean="0"/>
              <a:t>This variable type has a much more restricted precision level than the other two types, which can result in unexpected calculation errors and data loss</a:t>
            </a:r>
            <a:br>
              <a:rPr lang="fr-CA" smtClean="0"/>
            </a:br>
            <a:r>
              <a:rPr lang="fr-CA" smtClean="0"/>
              <a:t>(floating-point errors or rounding errors).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84621"/>
              </p:ext>
            </p:extLst>
          </p:nvPr>
        </p:nvGraphicFramePr>
        <p:xfrm>
          <a:off x="214282" y="2214554"/>
          <a:ext cx="871543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1571636"/>
                <a:gridCol w="5786478"/>
              </a:tblGrid>
              <a:tr h="340704">
                <a:tc>
                  <a:txBody>
                    <a:bodyPr/>
                    <a:lstStyle/>
                    <a:p>
                      <a:r>
                        <a:rPr lang="fr-CA" sz="1700" smtClean="0"/>
                        <a:t>NAME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SIZE </a:t>
                      </a:r>
                      <a:r>
                        <a:rPr lang="fr-CA" sz="1700" smtClean="0"/>
                        <a:t>(bytes</a:t>
                      </a:r>
                      <a:r>
                        <a:rPr lang="fr-CA" sz="1700" smtClean="0"/>
                        <a:t>)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RANGE OF VALUES</a:t>
                      </a:r>
                      <a:endParaRPr lang="fr-FR" sz="1700"/>
                    </a:p>
                  </a:txBody>
                  <a:tcPr/>
                </a:tc>
              </a:tr>
              <a:tr h="340704">
                <a:tc>
                  <a:txBody>
                    <a:bodyPr/>
                    <a:lstStyle/>
                    <a:p>
                      <a:r>
                        <a:rPr lang="fr-CA" sz="1700" err="1" smtClean="0"/>
                        <a:t>float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4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-3.4E+38</a:t>
                      </a:r>
                      <a:r>
                        <a:rPr kumimoji="0" lang="pt-BR" sz="16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to  </a:t>
                      </a:r>
                      <a:r>
                        <a:rPr kumimoji="0" lang="pt-BR" sz="16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-1.2E-38,</a:t>
                      </a:r>
                      <a:r>
                        <a:rPr kumimoji="0" lang="pt-BR" sz="16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and:  </a:t>
                      </a:r>
                      <a:r>
                        <a:rPr kumimoji="0" lang="pt-BR" sz="16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1.2E-38   to   3.4E+38</a:t>
                      </a:r>
                      <a:endParaRPr lang="fr-FR" sz="1700"/>
                    </a:p>
                  </a:txBody>
                  <a:tcPr/>
                </a:tc>
              </a:tr>
              <a:tr h="340704">
                <a:tc>
                  <a:txBody>
                    <a:bodyPr/>
                    <a:lstStyle/>
                    <a:p>
                      <a:r>
                        <a:rPr lang="fr-CA" sz="1700" smtClean="0"/>
                        <a:t>double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8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-1.7E+308   to   -2.3E-308    and:    2.3E-308   to   1.7E+308</a:t>
                      </a:r>
                      <a:endParaRPr lang="fr-FR" sz="1700"/>
                    </a:p>
                  </a:txBody>
                  <a:tcPr/>
                </a:tc>
              </a:tr>
              <a:tr h="340704">
                <a:tc>
                  <a:txBody>
                    <a:bodyPr/>
                    <a:lstStyle/>
                    <a:p>
                      <a:r>
                        <a:rPr lang="fr-CA" sz="1700" smtClean="0"/>
                        <a:t>long double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10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/>
                        <a:t>-1.1E+4932  </a:t>
                      </a:r>
                      <a:r>
                        <a:rPr lang="pt-BR" sz="1600"/>
                        <a:t> </a:t>
                      </a:r>
                      <a:r>
                        <a:rPr lang="pt-BR" sz="1600" smtClean="0"/>
                        <a:t>to</a:t>
                      </a:r>
                      <a:r>
                        <a:rPr lang="pt-BR" sz="1600" baseline="0" smtClean="0"/>
                        <a:t>  </a:t>
                      </a:r>
                      <a:r>
                        <a:rPr lang="pt-BR" sz="1600"/>
                        <a:t> -</a:t>
                      </a:r>
                      <a:r>
                        <a:rPr lang="pt-BR" sz="1600" smtClean="0"/>
                        <a:t>3.4E-4932   </a:t>
                      </a:r>
                      <a:r>
                        <a:rPr lang="pt-BR" sz="1600"/>
                        <a:t> </a:t>
                      </a:r>
                      <a:r>
                        <a:rPr lang="pt-BR" sz="1600" smtClean="0"/>
                        <a:t>and</a:t>
                      </a:r>
                      <a:r>
                        <a:rPr lang="pt-BR" sz="1600"/>
                        <a:t> </a:t>
                      </a:r>
                      <a:r>
                        <a:rPr lang="pt-BR" sz="1600" smtClean="0"/>
                        <a:t>   3.4E-4932   to   </a:t>
                      </a:r>
                      <a:r>
                        <a:rPr lang="pt-BR" sz="1600"/>
                        <a:t>1.1E+4932</a:t>
                      </a:r>
                      <a:endParaRPr lang="pt-BR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>
            <a:normAutofit/>
          </a:bodyPr>
          <a:lstStyle/>
          <a:p>
            <a:r>
              <a:rPr lang="fr-CA" err="1" smtClean="0"/>
              <a:t>float</a:t>
            </a:r>
            <a:r>
              <a:rPr lang="fr-CA" smtClean="0"/>
              <a:t> versus double 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55000" lnSpcReduction="20000"/>
          </a:bodyPr>
          <a:lstStyle/>
          <a:p>
            <a:r>
              <a:rPr lang="fr-CA" smtClean="0"/>
              <a:t>Code example:</a:t>
            </a:r>
          </a:p>
          <a:p>
            <a:pPr>
              <a:buNone/>
            </a:pPr>
            <a:r>
              <a:rPr lang="fr-CA" sz="3200" smtClean="0">
                <a:solidFill>
                  <a:srgbClr val="808080"/>
                </a:solidFill>
                <a:latin typeface="Consolas"/>
              </a:rPr>
              <a:t>	</a:t>
            </a:r>
            <a:r>
              <a:rPr lang="fr-FR" sz="320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320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320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fr-FR" sz="3200" smtClean="0">
                <a:solidFill>
                  <a:srgbClr val="808080"/>
                </a:solidFill>
                <a:latin typeface="Consolas"/>
              </a:rPr>
              <a:t>	#</a:t>
            </a:r>
            <a:r>
              <a:rPr lang="fr-FR" sz="320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3200" err="1" smtClean="0">
                <a:solidFill>
                  <a:srgbClr val="A31515"/>
                </a:solidFill>
                <a:latin typeface="Consolas"/>
              </a:rPr>
              <a:t>iomanip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&gt;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fr-CA" sz="3200" smtClean="0">
                <a:solidFill>
                  <a:srgbClr val="000000"/>
                </a:solidFill>
                <a:latin typeface="Consolas"/>
              </a:rPr>
              <a:t>	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buNone/>
            </a:pPr>
            <a:r>
              <a:rPr lang="fr-FR" sz="320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double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amountDouble = 50000000.99;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 amountFloat  = 50000000.99;</a:t>
            </a:r>
          </a:p>
          <a:p>
            <a:pPr>
              <a:buNone/>
            </a:pPr>
            <a:r>
              <a:rPr lang="fr-CA" sz="3200" smtClean="0">
                <a:solidFill>
                  <a:srgbClr val="000000"/>
                </a:solidFill>
                <a:latin typeface="Consolas"/>
              </a:rPr>
              <a:t>	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320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320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 fixed </a:t>
            </a:r>
            <a:r>
              <a:rPr lang="en-US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200" err="1" smtClean="0">
                <a:solidFill>
                  <a:srgbClr val="000000"/>
                </a:solidFill>
                <a:latin typeface="Consolas"/>
              </a:rPr>
              <a:t>setprecision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(15) </a:t>
            </a:r>
            <a:r>
              <a:rPr lang="en-US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 amountDouble </a:t>
            </a:r>
            <a:r>
              <a:rPr lang="en-US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20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US" sz="320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320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 fixed </a:t>
            </a:r>
            <a:r>
              <a:rPr lang="en-US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200" err="1" smtClean="0">
                <a:solidFill>
                  <a:srgbClr val="000000"/>
                </a:solidFill>
                <a:latin typeface="Consolas"/>
              </a:rPr>
              <a:t>setprecision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(15) </a:t>
            </a:r>
            <a:r>
              <a:rPr lang="en-US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 amountFloat </a:t>
            </a:r>
            <a:r>
              <a:rPr lang="en-US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20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CA" sz="3200" smtClean="0">
                <a:solidFill>
                  <a:srgbClr val="000000"/>
                </a:solidFill>
                <a:latin typeface="Consolas"/>
              </a:rPr>
              <a:t>	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	system(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return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fr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 err="1" smtClean="0"/>
              <a:t>float</a:t>
            </a:r>
            <a:r>
              <a:rPr lang="fr-CA" smtClean="0"/>
              <a:t> versus double (result) </a:t>
            </a:r>
            <a:endParaRPr lang="fr-FR"/>
          </a:p>
        </p:txBody>
      </p:sp>
      <p:pic>
        <p:nvPicPr>
          <p:cNvPr id="1027" name="Picture 3" descr="C:\Users\fcapone\Documents\420-D02-Programmation structurée\screenshots\Screenshot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7143800" cy="4978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>
            <a:normAutofit/>
          </a:bodyPr>
          <a:lstStyle/>
          <a:p>
            <a:r>
              <a:rPr lang="fr-CA" smtClean="0"/>
              <a:t>How to declare a variable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/>
          </a:bodyPr>
          <a:lstStyle/>
          <a:p>
            <a:r>
              <a:rPr lang="fr-CA" smtClean="0"/>
              <a:t>To declare a variable, you need to know its type and its name. The type will specify the memory space that will be reserved for the variable.</a:t>
            </a:r>
          </a:p>
          <a:p>
            <a:r>
              <a:rPr lang="fr-CA" smtClean="0"/>
              <a:t>Here are some examples:</a:t>
            </a:r>
          </a:p>
          <a:p>
            <a:pPr lvl="1"/>
            <a:r>
              <a:rPr lang="fr-CA" smtClean="0"/>
              <a:t>A variable containing a person’s age</a:t>
            </a:r>
          </a:p>
          <a:p>
            <a:pPr lvl="2"/>
            <a:r>
              <a:rPr lang="fr-CA" err="1" smtClean="0"/>
              <a:t>unsigned</a:t>
            </a:r>
            <a:r>
              <a:rPr lang="fr-CA" smtClean="0"/>
              <a:t> short </a:t>
            </a:r>
            <a:r>
              <a:rPr lang="fr-CA" err="1" smtClean="0"/>
              <a:t>age</a:t>
            </a:r>
            <a:r>
              <a:rPr lang="fr-CA" smtClean="0"/>
              <a:t>;</a:t>
            </a:r>
          </a:p>
          <a:p>
            <a:pPr lvl="1"/>
            <a:r>
              <a:rPr lang="fr-CA" smtClean="0"/>
              <a:t>A variable containing the amount for a bill</a:t>
            </a:r>
          </a:p>
          <a:p>
            <a:pPr lvl="2"/>
            <a:r>
              <a:rPr lang="fr-CA" smtClean="0"/>
              <a:t>double billAmount;</a:t>
            </a:r>
          </a:p>
          <a:p>
            <a:pPr lvl="1"/>
            <a:r>
              <a:rPr lang="fr-CA" smtClean="0"/>
              <a:t>Declaring multiple variables at a time</a:t>
            </a:r>
            <a:br>
              <a:rPr lang="fr-CA" smtClean="0"/>
            </a:br>
            <a:r>
              <a:rPr lang="fr-CA" smtClean="0"/>
              <a:t>(be careful not to reduce the code’s readability)</a:t>
            </a:r>
          </a:p>
          <a:p>
            <a:pPr lvl="2"/>
            <a:r>
              <a:rPr lang="fr-CA" err="1" smtClean="0"/>
              <a:t>unsigned</a:t>
            </a:r>
            <a:r>
              <a:rPr lang="fr-CA" smtClean="0"/>
              <a:t> </a:t>
            </a:r>
            <a:r>
              <a:rPr lang="fr-CA" err="1" smtClean="0"/>
              <a:t>int</a:t>
            </a:r>
            <a:r>
              <a:rPr lang="fr-CA" smtClean="0"/>
              <a:t> </a:t>
            </a:r>
            <a:r>
              <a:rPr lang="fr-CA" err="1" smtClean="0"/>
              <a:t>age</a:t>
            </a:r>
            <a:r>
              <a:rPr lang="fr-CA" smtClean="0"/>
              <a:t>, nbCourse;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>
            <a:normAutofit/>
          </a:bodyPr>
          <a:lstStyle/>
          <a:p>
            <a:r>
              <a:rPr lang="fr-CA" smtClean="0"/>
              <a:t>The assignment operator (=)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/>
          </a:bodyPr>
          <a:lstStyle/>
          <a:p>
            <a:r>
              <a:rPr lang="fr-CA" smtClean="0"/>
              <a:t>This operator is one of the most important operators.</a:t>
            </a:r>
          </a:p>
          <a:p>
            <a:r>
              <a:rPr lang="fr-CA" smtClean="0"/>
              <a:t>Any modification of any variable must use this operator. It is impossible to modify the content of a variable without using it.</a:t>
            </a:r>
          </a:p>
          <a:p>
            <a:endParaRPr lang="fr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/>
              <a:t>The assignment operator (=)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62500" lnSpcReduction="20000"/>
          </a:bodyPr>
          <a:lstStyle/>
          <a:p>
            <a:r>
              <a:rPr lang="fr-CA" sz="3800" smtClean="0"/>
              <a:t>To assign a value to a variable, we can use multiple methods:</a:t>
            </a:r>
          </a:p>
          <a:p>
            <a:endParaRPr lang="fr-CA" smtClean="0"/>
          </a:p>
          <a:p>
            <a:pPr>
              <a:buNone/>
            </a:pPr>
            <a:r>
              <a:rPr lang="fr-FR" sz="3200" smtClean="0">
                <a:solidFill>
                  <a:srgbClr val="808080"/>
                </a:solidFill>
                <a:latin typeface="Consolas"/>
              </a:rPr>
              <a:t>	#</a:t>
            </a:r>
            <a:r>
              <a:rPr lang="fr-FR" sz="320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320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fr-CA" sz="3200" smtClean="0">
                <a:solidFill>
                  <a:srgbClr val="000000"/>
                </a:solidFill>
                <a:latin typeface="Consolas"/>
              </a:rPr>
              <a:t>	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buNone/>
            </a:pPr>
            <a:r>
              <a:rPr lang="fr-FR" sz="320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val1 = 0; 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at declaration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val2(4); 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at declaration: alternative syntax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val3;</a:t>
            </a: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	val3 = 1;	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after declaration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	val3 = 2 + 2; 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result of an arithmetic calculation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	system(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return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}</a:t>
            </a:r>
            <a:endParaRPr lang="fr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/>
              <a:t>The assignment operator (=)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55000" lnSpcReduction="20000"/>
          </a:bodyPr>
          <a:lstStyle/>
          <a:p>
            <a:r>
              <a:rPr lang="fr-CA" sz="4400"/>
              <a:t>To assign a value to a variable, we can use multiple methods</a:t>
            </a:r>
            <a:r>
              <a:rPr lang="fr-CA" sz="4400" smtClean="0"/>
              <a:t>:</a:t>
            </a:r>
          </a:p>
          <a:p>
            <a:pPr>
              <a:buNone/>
            </a:pPr>
            <a:r>
              <a:rPr lang="fr-FR" sz="3200" smtClean="0">
                <a:solidFill>
                  <a:srgbClr val="808080"/>
                </a:solidFill>
                <a:latin typeface="Consolas"/>
              </a:rPr>
              <a:t>	#</a:t>
            </a:r>
            <a:r>
              <a:rPr lang="fr-FR" sz="320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320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fr-CA" sz="3200" smtClean="0">
                <a:solidFill>
                  <a:srgbClr val="000000"/>
                </a:solidFill>
                <a:latin typeface="Consolas"/>
              </a:rPr>
              <a:t>	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buNone/>
            </a:pPr>
            <a:r>
              <a:rPr lang="fr-FR" sz="320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val1 = 3; 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val2(10); 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val3;</a:t>
            </a:r>
          </a:p>
          <a:p>
            <a:pPr>
              <a:buNone/>
            </a:pPr>
            <a:r>
              <a:rPr lang="fr-CA" sz="320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val3 = 5;</a:t>
            </a:r>
          </a:p>
          <a:p>
            <a:pPr>
              <a:buNone/>
            </a:pPr>
            <a:r>
              <a:rPr lang="fr-FR" sz="3200" smtClean="0">
                <a:solidFill>
                  <a:srgbClr val="008000"/>
                </a:solidFill>
                <a:latin typeface="Consolas"/>
              </a:rPr>
              <a:t>		// result of a calculation with one or more variables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	val2 = val1 + 7;</a:t>
            </a: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	val3 = val1 + val2 + val3;</a:t>
            </a: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	system(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return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}</a:t>
            </a:r>
            <a:endParaRPr lang="fr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>
            <a:normAutofit/>
          </a:bodyPr>
          <a:lstStyle/>
          <a:p>
            <a:r>
              <a:rPr lang="fr-CA" smtClean="0"/>
              <a:t>Using cout and cin functionality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lnSpcReduction="10000"/>
          </a:bodyPr>
          <a:lstStyle/>
          <a:p>
            <a:r>
              <a:rPr lang="fr-CA" smtClean="0"/>
              <a:t>In this section, you will learn to use the functions </a:t>
            </a:r>
            <a:r>
              <a:rPr lang="fr-CA" b="1" smtClean="0"/>
              <a:t>cin</a:t>
            </a:r>
            <a:r>
              <a:rPr lang="fr-CA" smtClean="0"/>
              <a:t> and </a:t>
            </a:r>
            <a:r>
              <a:rPr lang="fr-CA" b="1" smtClean="0"/>
              <a:t>cout</a:t>
            </a:r>
            <a:r>
              <a:rPr lang="fr-CA" smtClean="0"/>
              <a:t>, allowing you to:</a:t>
            </a:r>
          </a:p>
          <a:p>
            <a:pPr marL="628650" indent="-319088"/>
            <a:r>
              <a:rPr lang="fr-CA" smtClean="0"/>
              <a:t>ask for information input from the user (read), and</a:t>
            </a:r>
          </a:p>
          <a:p>
            <a:pPr marL="628650" indent="-319088"/>
            <a:r>
              <a:rPr lang="fr-CA" smtClean="0"/>
              <a:t>display information output to the user (write),</a:t>
            </a:r>
          </a:p>
          <a:p>
            <a:pPr marL="355600" indent="0">
              <a:buNone/>
            </a:pPr>
            <a:r>
              <a:rPr lang="fr-CA" smtClean="0"/>
              <a:t>during the execution of the program.</a:t>
            </a:r>
          </a:p>
          <a:p>
            <a:r>
              <a:rPr lang="fr-CA" smtClean="0"/>
              <a:t>In order to use the </a:t>
            </a:r>
            <a:r>
              <a:rPr lang="fr-CA" b="1" smtClean="0"/>
              <a:t>cin</a:t>
            </a:r>
            <a:r>
              <a:rPr lang="fr-CA" smtClean="0"/>
              <a:t> and </a:t>
            </a:r>
            <a:r>
              <a:rPr lang="fr-CA" b="1" smtClean="0"/>
              <a:t>cout</a:t>
            </a:r>
            <a:r>
              <a:rPr lang="fr-CA" smtClean="0"/>
              <a:t> functions, you need to include the library </a:t>
            </a:r>
            <a:r>
              <a:rPr lang="fr-CA" b="1" smtClean="0"/>
              <a:t>iostream</a:t>
            </a:r>
            <a:r>
              <a:rPr lang="fr-CA" smtClean="0"/>
              <a:t> at the top of your .cpp file.</a:t>
            </a:r>
            <a:br>
              <a:rPr lang="fr-CA" smtClean="0"/>
            </a:br>
            <a:r>
              <a:rPr lang="fr-CA" smtClean="0"/>
              <a:t>We will also include the instruction allowing us to use the </a:t>
            </a:r>
            <a:r>
              <a:rPr lang="fr-CA" b="1" smtClean="0"/>
              <a:t>namespace std</a:t>
            </a:r>
            <a:r>
              <a:rPr lang="fr-CA" smtClean="0"/>
              <a:t> by default:</a:t>
            </a:r>
          </a:p>
          <a:p>
            <a:pPr lvl="1"/>
            <a:r>
              <a:rPr lang="fr-FR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mtClean="0">
                <a:solidFill>
                  <a:srgbClr val="A31515"/>
                </a:solidFill>
                <a:latin typeface="Consolas"/>
              </a:rPr>
              <a:t>&lt;iostream&gt;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lvl="1">
              <a:buNone/>
            </a:pPr>
            <a:r>
              <a:rPr lang="fr-FR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;</a:t>
            </a:r>
            <a:endParaRPr lang="fr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/>
              <a:t>Using cout </a:t>
            </a:r>
            <a:r>
              <a:rPr lang="fr-CA" smtClean="0"/>
              <a:t>and </a:t>
            </a:r>
            <a:r>
              <a:rPr lang="fr-CA"/>
              <a:t>cin functionality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/>
          </a:bodyPr>
          <a:lstStyle/>
          <a:p>
            <a:r>
              <a:rPr lang="fr-CA" smtClean="0"/>
              <a:t>Because of this inclusion, you will be able to call the functions in the following way:</a:t>
            </a:r>
          </a:p>
          <a:p>
            <a:pPr lvl="1"/>
            <a:r>
              <a:rPr lang="fr-FR" sz="2800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&lt;variable name&gt;;</a:t>
            </a:r>
          </a:p>
          <a:p>
            <a:pPr lvl="1"/>
            <a:r>
              <a:rPr lang="fr-FR" sz="2800" smtClean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fr-FR" sz="2800" smtClean="0">
                <a:latin typeface="Consolas"/>
              </a:rPr>
              <a:t>;</a:t>
            </a:r>
          </a:p>
          <a:p>
            <a:pPr lvl="1"/>
            <a:endParaRPr lang="fr-FR" sz="2800" smtClean="0">
              <a:latin typeface="Consolas"/>
            </a:endParaRPr>
          </a:p>
          <a:p>
            <a:r>
              <a:rPr lang="fr-CA" sz="3100" smtClean="0">
                <a:latin typeface="+mj-lt"/>
              </a:rPr>
              <a:t>You can also use the </a:t>
            </a:r>
            <a:r>
              <a:rPr lang="fr-CA" sz="3100" b="1" smtClean="0">
                <a:latin typeface="+mj-lt"/>
              </a:rPr>
              <a:t>endl</a:t>
            </a:r>
            <a:r>
              <a:rPr lang="fr-CA" sz="3100" smtClean="0">
                <a:latin typeface="+mj-lt"/>
              </a:rPr>
              <a:t> function when using </a:t>
            </a:r>
            <a:r>
              <a:rPr lang="fr-CA" sz="3100" b="1" smtClean="0">
                <a:latin typeface="+mj-lt"/>
              </a:rPr>
              <a:t>cout</a:t>
            </a:r>
            <a:r>
              <a:rPr lang="fr-CA" sz="3100">
                <a:latin typeface="+mj-lt"/>
              </a:rPr>
              <a:t/>
            </a:r>
            <a:br>
              <a:rPr lang="fr-CA" sz="3100">
                <a:latin typeface="+mj-lt"/>
              </a:rPr>
            </a:br>
            <a:r>
              <a:rPr lang="fr-CA" sz="3100" smtClean="0">
                <a:latin typeface="+mj-lt"/>
              </a:rPr>
              <a:t>to add line return/break (new line):</a:t>
            </a:r>
          </a:p>
          <a:p>
            <a:pPr lvl="1"/>
            <a:r>
              <a:rPr lang="fr-FR" sz="2800" smtClean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 &lt;&lt; </a:t>
            </a:r>
            <a:r>
              <a:rPr lang="fr-FR" sz="2800" err="1" smtClean="0">
                <a:latin typeface="Consolas"/>
              </a:rPr>
              <a:t>endl</a:t>
            </a:r>
            <a:r>
              <a:rPr lang="fr-FR" sz="2800" smtClean="0">
                <a:latin typeface="Consolas"/>
              </a:rPr>
              <a:t>;</a:t>
            </a:r>
          </a:p>
          <a:p>
            <a:pPr lvl="1"/>
            <a:endParaRPr lang="fr-CA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/>
              <a:t>Using cout and cin functionality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  <a:noFill/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fr-CA" smtClean="0"/>
              <a:t>The direction of the arrows is very important when using these functions.</a:t>
            </a:r>
          </a:p>
          <a:p>
            <a:r>
              <a:rPr lang="fr-CA" smtClean="0"/>
              <a:t>The term </a:t>
            </a:r>
            <a:r>
              <a:rPr lang="en-CA" smtClean="0"/>
              <a:t>‘</a:t>
            </a:r>
            <a:r>
              <a:rPr lang="en-CA" b="1" smtClean="0"/>
              <a:t>cin</a:t>
            </a:r>
            <a:r>
              <a:rPr lang="en-CA" smtClean="0"/>
              <a:t>’ is an abbreviation of ‘</a:t>
            </a:r>
            <a:r>
              <a:rPr lang="en-CA" b="1" smtClean="0"/>
              <a:t>console input</a:t>
            </a:r>
            <a:r>
              <a:rPr lang="en-CA" smtClean="0"/>
              <a:t>’</a:t>
            </a:r>
            <a:br>
              <a:rPr lang="en-CA" smtClean="0"/>
            </a:br>
            <a:r>
              <a:rPr lang="en-CA" smtClean="0"/>
              <a:t>(reading from the console).</a:t>
            </a:r>
          </a:p>
          <a:p>
            <a:r>
              <a:rPr lang="en-CA" smtClean="0"/>
              <a:t>For </a:t>
            </a:r>
            <a:r>
              <a:rPr lang="fr-CA" b="1" smtClean="0"/>
              <a:t>cin</a:t>
            </a:r>
            <a:r>
              <a:rPr lang="fr-CA" smtClean="0"/>
              <a:t>, the arrows always point towards the variable:</a:t>
            </a:r>
          </a:p>
          <a:p>
            <a:pPr lvl="1"/>
            <a:r>
              <a:rPr lang="fr-FR" sz="2400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smtClean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400" smtClean="0">
                <a:solidFill>
                  <a:srgbClr val="000000"/>
                </a:solidFill>
                <a:latin typeface="Consolas"/>
              </a:rPr>
              <a:t> &lt;variable name&gt;;</a:t>
            </a:r>
          </a:p>
          <a:p>
            <a:pPr lvl="1"/>
            <a:r>
              <a:rPr lang="fr-FR" sz="2400"/>
              <a:t>(information</a:t>
            </a:r>
            <a:r>
              <a:rPr lang="fr-CA" sz="2400"/>
              <a:t> moving from </a:t>
            </a:r>
            <a:r>
              <a:rPr lang="fr-CA" sz="2400" smtClean="0"/>
              <a:t>console to program data)</a:t>
            </a:r>
            <a:endParaRPr lang="fr-FR" sz="240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fr-CA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1906" y="4137205"/>
            <a:ext cx="500066" cy="428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smtClean="0"/>
              <a:t>Basic structure of a program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4714908"/>
          </a:xfrm>
        </p:spPr>
        <p:txBody>
          <a:bodyPr>
            <a:normAutofit fontScale="47500" lnSpcReduction="20000"/>
          </a:bodyPr>
          <a:lstStyle/>
          <a:p>
            <a:r>
              <a:rPr lang="fr-CA" sz="5900" smtClean="0"/>
              <a:t>The basic structure </a:t>
            </a:r>
            <a:r>
              <a:rPr lang="fr-CA" sz="5900" err="1" smtClean="0"/>
              <a:t>that</a:t>
            </a:r>
            <a:r>
              <a:rPr lang="fr-CA" sz="5900" smtClean="0"/>
              <a:t> </a:t>
            </a:r>
            <a:r>
              <a:rPr lang="fr-CA" sz="5900" err="1" smtClean="0"/>
              <a:t>will</a:t>
            </a:r>
            <a:r>
              <a:rPr lang="fr-CA" sz="5900" smtClean="0"/>
              <a:t> </a:t>
            </a:r>
            <a:r>
              <a:rPr lang="fr-CA" sz="5900" err="1" smtClean="0"/>
              <a:t>be</a:t>
            </a:r>
            <a:r>
              <a:rPr lang="fr-CA" sz="5900" smtClean="0"/>
              <a:t> </a:t>
            </a:r>
            <a:r>
              <a:rPr lang="fr-CA" sz="5900" err="1" smtClean="0"/>
              <a:t>used</a:t>
            </a:r>
            <a:r>
              <a:rPr lang="fr-CA" sz="5900" smtClean="0"/>
              <a:t> for the duration of the course </a:t>
            </a:r>
            <a:r>
              <a:rPr lang="fr-CA" sz="5900" err="1" smtClean="0"/>
              <a:t>is</a:t>
            </a:r>
            <a:r>
              <a:rPr lang="fr-CA" sz="5900" smtClean="0"/>
              <a:t> the </a:t>
            </a:r>
            <a:r>
              <a:rPr lang="fr-CA" sz="5900" err="1" smtClean="0"/>
              <a:t>following</a:t>
            </a:r>
            <a:r>
              <a:rPr lang="fr-CA" sz="5900" smtClean="0"/>
              <a:t>:</a:t>
            </a:r>
          </a:p>
          <a:p>
            <a:endParaRPr lang="fr-CA" smtClean="0"/>
          </a:p>
          <a:p>
            <a:pPr>
              <a:buNone/>
            </a:pPr>
            <a:r>
              <a:rPr lang="fr-FR" sz="320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320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320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inclusion of library. This library, iostream, 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8000"/>
                </a:solidFill>
                <a:latin typeface="Consolas"/>
              </a:rPr>
              <a:t>		        	   // will enable us to use utilities for reading and writing</a:t>
            </a:r>
          </a:p>
          <a:p>
            <a:pPr>
              <a:buNone/>
            </a:pP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instruction specifying the namespace used by default 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main() </a:t>
            </a:r>
            <a:r>
              <a:rPr lang="fr-FR" sz="320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function first executed when launching the application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call to the cout function,</a:t>
            </a:r>
            <a:br>
              <a:rPr lang="fr-FR" sz="3200" smtClean="0">
                <a:solidFill>
                  <a:srgbClr val="008000"/>
                </a:solidFill>
                <a:latin typeface="Consolas"/>
              </a:rPr>
            </a:br>
            <a:r>
              <a:rPr lang="fr-FR" sz="3200" smtClean="0">
                <a:solidFill>
                  <a:srgbClr val="008000"/>
                </a:solidFill>
                <a:latin typeface="Consolas"/>
              </a:rPr>
              <a:t>			        // in order to display a message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causes the program to pause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0; 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instruction that returns a value at the end of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     	    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the execution of a function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}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/>
              <a:t>Using cout and cin functionality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fr-CA" smtClean="0"/>
              <a:t>The term ‘</a:t>
            </a:r>
            <a:r>
              <a:rPr lang="fr-CA" b="1" smtClean="0"/>
              <a:t>cout</a:t>
            </a:r>
            <a:r>
              <a:rPr lang="fr-CA" smtClean="0"/>
              <a:t>’ is an abbreviation of ‘</a:t>
            </a:r>
            <a:r>
              <a:rPr lang="fr-CA" b="1" smtClean="0"/>
              <a:t>console output</a:t>
            </a:r>
            <a:r>
              <a:rPr lang="fr-CA" smtClean="0"/>
              <a:t>’ (writing to the console).</a:t>
            </a:r>
          </a:p>
          <a:p>
            <a:r>
              <a:rPr lang="fr-CA" smtClean="0"/>
              <a:t>For </a:t>
            </a:r>
            <a:r>
              <a:rPr lang="fr-CA" b="1" smtClean="0"/>
              <a:t>cout</a:t>
            </a:r>
            <a:r>
              <a:rPr lang="fr-CA" smtClean="0"/>
              <a:t>, the arrows always point toward the </a:t>
            </a:r>
            <a:r>
              <a:rPr lang="fr-CA" b="1" smtClean="0"/>
              <a:t>cout</a:t>
            </a:r>
            <a:r>
              <a:rPr lang="fr-CA" smtClean="0"/>
              <a:t>,</a:t>
            </a:r>
            <a:br>
              <a:rPr lang="fr-CA" smtClean="0"/>
            </a:br>
            <a:r>
              <a:rPr lang="fr-CA" smtClean="0"/>
              <a:t>a little like if you were to write on the console the text you want to display to the user:</a:t>
            </a:r>
          </a:p>
          <a:p>
            <a:pPr lvl="1"/>
            <a:r>
              <a:rPr lang="fr-FR" sz="2400" smtClean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24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fr-FR" sz="2400" smtClean="0">
                <a:latin typeface="Consolas"/>
              </a:rPr>
              <a:t>;</a:t>
            </a:r>
          </a:p>
          <a:p>
            <a:pPr lvl="1"/>
            <a:r>
              <a:rPr lang="fr-FR" sz="2400" smtClean="0"/>
              <a:t>(information</a:t>
            </a:r>
            <a:r>
              <a:rPr lang="fr-CA" sz="2400"/>
              <a:t> moving from program data to the </a:t>
            </a:r>
            <a:r>
              <a:rPr lang="fr-CA" sz="2400" smtClean="0"/>
              <a:t>console)</a:t>
            </a:r>
            <a:endParaRPr lang="fr-FR" sz="2400" smtClean="0"/>
          </a:p>
          <a:p>
            <a:pPr lvl="1"/>
            <a:endParaRPr lang="fr-CA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1547" y="4040689"/>
            <a:ext cx="500066" cy="428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/>
              <a:t>Using cout and cin functionality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92500" lnSpcReduction="20000"/>
          </a:bodyPr>
          <a:lstStyle/>
          <a:p>
            <a:r>
              <a:rPr lang="fr-CA" smtClean="0"/>
              <a:t>There are also some useful functions that serve to format the displayed text:</a:t>
            </a:r>
          </a:p>
          <a:p>
            <a:pPr lvl="1"/>
            <a:r>
              <a:rPr lang="fr-CA" b="1" err="1" smtClean="0"/>
              <a:t>defaultfloat</a:t>
            </a:r>
            <a:r>
              <a:rPr lang="fr-CA" smtClean="0"/>
              <a:t> [default]: displays numeric values in floating-point </a:t>
            </a:r>
            <a:r>
              <a:rPr lang="fr-CA" b="1" smtClean="0"/>
              <a:t>notation</a:t>
            </a:r>
          </a:p>
          <a:p>
            <a:pPr lvl="1"/>
            <a:r>
              <a:rPr lang="fr-CA" b="1" smtClean="0">
                <a:latin typeface="+mj-lt"/>
              </a:rPr>
              <a:t>scientific</a:t>
            </a:r>
            <a:r>
              <a:rPr lang="fr-CA" smtClean="0">
                <a:latin typeface="+mj-lt"/>
              </a:rPr>
              <a:t>: displays numerical values in scientific notation</a:t>
            </a:r>
          </a:p>
          <a:p>
            <a:pPr lvl="1"/>
            <a:r>
              <a:rPr lang="fr-CA" b="1" smtClean="0">
                <a:latin typeface="+mj-lt"/>
              </a:rPr>
              <a:t>fixed</a:t>
            </a:r>
            <a:r>
              <a:rPr lang="fr-CA" smtClean="0">
                <a:latin typeface="+mj-lt"/>
              </a:rPr>
              <a:t>: displays value in fixed-point notation (decimal value)</a:t>
            </a:r>
          </a:p>
          <a:p>
            <a:r>
              <a:rPr lang="fr-CA" smtClean="0">
                <a:latin typeface="+mj-lt"/>
              </a:rPr>
              <a:t>Adding the library </a:t>
            </a:r>
            <a:r>
              <a:rPr lang="fr-CA" b="1" smtClean="0">
                <a:latin typeface="+mj-lt"/>
              </a:rPr>
              <a:t>iomanip</a:t>
            </a:r>
            <a:r>
              <a:rPr lang="fr-CA" smtClean="0">
                <a:latin typeface="+mj-lt"/>
              </a:rPr>
              <a:t> allows the following functions:</a:t>
            </a:r>
          </a:p>
          <a:p>
            <a:pPr lvl="1"/>
            <a:r>
              <a:rPr lang="fr-CA" b="1" smtClean="0">
                <a:latin typeface="+mj-lt"/>
              </a:rPr>
              <a:t>setw</a:t>
            </a:r>
            <a:r>
              <a:rPr lang="fr-CA" smtClean="0">
                <a:latin typeface="+mj-lt"/>
              </a:rPr>
              <a:t>(numericValue):</a:t>
            </a:r>
            <a:br>
              <a:rPr lang="fr-CA" smtClean="0">
                <a:latin typeface="+mj-lt"/>
              </a:rPr>
            </a:br>
            <a:r>
              <a:rPr lang="fr-CA" smtClean="0">
                <a:latin typeface="+mj-lt"/>
              </a:rPr>
              <a:t>configures the size of the display content following the command</a:t>
            </a:r>
          </a:p>
          <a:p>
            <a:pPr lvl="1"/>
            <a:r>
              <a:rPr lang="fr-CA" b="1" smtClean="0">
                <a:latin typeface="+mj-lt"/>
              </a:rPr>
              <a:t>setprecision</a:t>
            </a:r>
            <a:r>
              <a:rPr lang="fr-CA" smtClean="0">
                <a:latin typeface="+mj-lt"/>
              </a:rPr>
              <a:t>(numericValue):</a:t>
            </a:r>
            <a:br>
              <a:rPr lang="fr-CA" smtClean="0">
                <a:latin typeface="+mj-lt"/>
              </a:rPr>
            </a:br>
            <a:r>
              <a:rPr lang="fr-CA" smtClean="0">
                <a:latin typeface="+mj-lt"/>
              </a:rPr>
              <a:t>determines the number of decimal points that will be displayed when displaying the value of real number variables. It is important to format with fixed notation</a:t>
            </a:r>
            <a:r>
              <a:rPr lang="fr-CA">
                <a:latin typeface="+mj-lt"/>
              </a:rPr>
              <a:t> </a:t>
            </a:r>
            <a:r>
              <a:rPr lang="fr-CA" smtClean="0">
                <a:latin typeface="+mj-lt"/>
              </a:rPr>
              <a:t>to proprely display values wih two decimal points, in the case of monetary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/>
              <a:t>Using cout and cin functionality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-214346" y="1643050"/>
            <a:ext cx="9358346" cy="52149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sz="3200" smtClean="0">
                <a:solidFill>
                  <a:srgbClr val="808080"/>
                </a:solidFill>
                <a:latin typeface="Consolas"/>
              </a:rPr>
              <a:t>	</a:t>
            </a:r>
            <a:r>
              <a:rPr lang="fr-FR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fr-FR" smtClean="0">
                <a:solidFill>
                  <a:srgbClr val="808080"/>
                </a:solidFill>
                <a:latin typeface="Consolas"/>
              </a:rPr>
              <a:t>	#</a:t>
            </a:r>
            <a:r>
              <a:rPr lang="fr-FR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err="1" smtClean="0">
                <a:solidFill>
                  <a:srgbClr val="A31515"/>
                </a:solidFill>
                <a:latin typeface="Consolas"/>
              </a:rPr>
              <a:t>iomanip</a:t>
            </a:r>
            <a:r>
              <a:rPr lang="fr-FR" smtClean="0">
                <a:solidFill>
                  <a:srgbClr val="A31515"/>
                </a:solidFill>
                <a:latin typeface="Consolas"/>
              </a:rPr>
              <a:t>&gt;</a:t>
            </a:r>
            <a:endParaRPr lang="fr-FR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fr-CA" smtClean="0">
                <a:solidFill>
                  <a:srgbClr val="000000"/>
                </a:solidFill>
                <a:latin typeface="Consolas"/>
              </a:rPr>
              <a:t>	</a:t>
            </a:r>
            <a:endParaRPr lang="fr-FR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buNone/>
            </a:pPr>
            <a:r>
              <a:rPr lang="fr-FR">
                <a:solidFill>
                  <a:srgbClr val="000000"/>
                </a:solidFill>
                <a:latin typeface="Consolas"/>
              </a:rPr>
              <a:t>	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buNone/>
            </a:pPr>
            <a:r>
              <a:rPr lang="fr-FR" smtClean="0">
                <a:solidFill>
                  <a:srgbClr val="0000FF"/>
                </a:solidFill>
                <a:latin typeface="Consolas"/>
              </a:rPr>
              <a:t>		double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amountDouble;</a:t>
            </a:r>
          </a:p>
          <a:p>
            <a:pPr>
              <a:buNone/>
            </a:pPr>
            <a:r>
              <a:rPr lang="fr-FR" smtClean="0">
                <a:solidFill>
                  <a:srgbClr val="000000"/>
                </a:solidFill>
                <a:latin typeface="Consolas"/>
              </a:rPr>
              <a:t>		cout &lt;&lt; </a:t>
            </a:r>
            <a:r>
              <a:rPr lang="fr-FR">
                <a:solidFill>
                  <a:srgbClr val="A31515"/>
                </a:solidFill>
                <a:latin typeface="Consolas"/>
              </a:rPr>
              <a:t>"Enter an amount (double): "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fr-FR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&gt;&gt; amountDouble;</a:t>
            </a:r>
          </a:p>
          <a:p>
            <a:pPr>
              <a:buNone/>
            </a:pPr>
            <a:r>
              <a:rPr lang="fr-CA" smtClean="0">
                <a:solidFill>
                  <a:srgbClr val="000000"/>
                </a:solidFill>
                <a:latin typeface="Consolas"/>
              </a:rPr>
              <a:t>	</a:t>
            </a:r>
            <a:endParaRPr lang="fr-FR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mtClean="0">
                <a:solidFill>
                  <a:srgbClr val="000000"/>
                </a:solidFill>
                <a:latin typeface="Consolas"/>
              </a:rPr>
              <a:t>		cout &lt;&lt; amountDouble &lt;&lt; </a:t>
            </a:r>
            <a:r>
              <a:rPr lang="fr-FR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US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latin typeface="Consolas"/>
              </a:rPr>
              <a:t>&lt;&lt; </a:t>
            </a:r>
            <a:r>
              <a:rPr lang="en-US">
                <a:solidFill>
                  <a:srgbClr val="A31515"/>
                </a:solidFill>
                <a:latin typeface="Consolas"/>
              </a:rPr>
              <a:t>"$"</a:t>
            </a:r>
            <a:r>
              <a:rPr lang="en-US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fixed &lt;&lt; </a:t>
            </a:r>
            <a:r>
              <a:rPr lang="en-US" err="1" smtClean="0">
                <a:solidFill>
                  <a:srgbClr val="000000"/>
                </a:solidFill>
                <a:latin typeface="Consolas"/>
              </a:rPr>
              <a:t>setprecision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(2) &lt;&lt; amountDouble &lt;&lt; </a:t>
            </a:r>
            <a:r>
              <a:rPr lang="en-US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mtClean="0">
                <a:solidFill>
                  <a:srgbClr val="000000"/>
                </a:solidFill>
                <a:latin typeface="Consolas"/>
              </a:rPr>
              <a:t>		cout </a:t>
            </a:r>
            <a:r>
              <a:rPr lang="en-US">
                <a:solidFill>
                  <a:srgbClr val="000000"/>
                </a:solidFill>
                <a:latin typeface="Consolas"/>
              </a:rPr>
              <a:t>&lt;&lt; </a:t>
            </a:r>
            <a:r>
              <a:rPr lang="en-US">
                <a:solidFill>
                  <a:srgbClr val="A31515"/>
                </a:solidFill>
                <a:latin typeface="Consolas"/>
              </a:rPr>
              <a:t>"$"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&lt;&lt; </a:t>
            </a:r>
            <a:r>
              <a:rPr lang="fr-FR" err="1" smtClean="0">
                <a:solidFill>
                  <a:srgbClr val="000000"/>
                </a:solidFill>
                <a:latin typeface="Consolas"/>
              </a:rPr>
              <a:t>scientific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&lt;&lt; amountDouble &lt;&lt; </a:t>
            </a:r>
            <a:r>
              <a:rPr lang="fr-FR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fr-FR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mtClean="0">
                <a:solidFill>
                  <a:srgbClr val="000000"/>
                </a:solidFill>
                <a:latin typeface="Consolas"/>
              </a:rPr>
              <a:t>		system(</a:t>
            </a:r>
            <a:r>
              <a:rPr lang="fr-FR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fr-FR" smtClean="0">
                <a:solidFill>
                  <a:srgbClr val="0000FF"/>
                </a:solidFill>
                <a:latin typeface="Consolas"/>
              </a:rPr>
              <a:t>		return</a:t>
            </a:r>
            <a:r>
              <a:rPr lang="fr-FR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mtClean="0">
                <a:solidFill>
                  <a:srgbClr val="000000"/>
                </a:solidFill>
                <a:latin typeface="Consolas"/>
              </a:rPr>
              <a:t>	}</a:t>
            </a:r>
            <a:endParaRPr lang="fr-CA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/>
              <a:t>Using cout and cin functionality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/>
          </a:bodyPr>
          <a:lstStyle/>
          <a:p>
            <a:r>
              <a:rPr lang="fr-CA" smtClean="0"/>
              <a:t>Add the following line above the </a:t>
            </a:r>
            <a:r>
              <a:rPr lang="fr-CA" b="1" smtClean="0"/>
              <a:t>main</a:t>
            </a:r>
            <a:r>
              <a:rPr lang="fr-CA" smtClean="0"/>
              <a:t> function to make sure that accents are displayed correctly:</a:t>
            </a:r>
            <a:endParaRPr lang="fr-FR" sz="3200" smtClean="0"/>
          </a:p>
          <a:p>
            <a:pPr lvl="1"/>
            <a:r>
              <a:rPr lang="fr-FR" err="1" smtClean="0"/>
              <a:t>locale::global</a:t>
            </a:r>
            <a:r>
              <a:rPr lang="fr-FR" smtClean="0"/>
              <a:t>(locale(""));</a:t>
            </a:r>
            <a:endParaRPr lang="fr-CA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 smtClean="0"/>
              <a:t>Exercise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92500" lnSpcReduction="10000"/>
          </a:bodyPr>
          <a:lstStyle/>
          <a:p>
            <a:r>
              <a:rPr lang="fr-CA" smtClean="0"/>
              <a:t>Make a program that asks for the following inputs with </a:t>
            </a:r>
            <a:r>
              <a:rPr lang="fr-CA" b="1" smtClean="0"/>
              <a:t>cin</a:t>
            </a:r>
            <a:r>
              <a:rPr lang="fr-CA" smtClean="0"/>
              <a:t>:</a:t>
            </a:r>
          </a:p>
          <a:p>
            <a:pPr lvl="1"/>
            <a:r>
              <a:rPr lang="fr-CA" smtClean="0"/>
              <a:t>a numerical value stored in a variable of the type </a:t>
            </a:r>
            <a:r>
              <a:rPr lang="fr-CA" b="1" smtClean="0"/>
              <a:t>unsigned </a:t>
            </a:r>
            <a:r>
              <a:rPr lang="fr-CA" b="1" err="1" smtClean="0"/>
              <a:t>int</a:t>
            </a:r>
            <a:endParaRPr lang="fr-CA" b="1" smtClean="0"/>
          </a:p>
          <a:p>
            <a:pPr lvl="1"/>
            <a:r>
              <a:rPr lang="fr-CA"/>
              <a:t>a numerical value stored in a variable of the type </a:t>
            </a:r>
            <a:r>
              <a:rPr lang="fr-CA" b="1" smtClean="0"/>
              <a:t>double</a:t>
            </a:r>
          </a:p>
          <a:p>
            <a:pPr lvl="1"/>
            <a:r>
              <a:rPr lang="fr-CA"/>
              <a:t>a numerical value stored in a variable of the type </a:t>
            </a:r>
            <a:r>
              <a:rPr lang="fr-CA" b="1" err="1" smtClean="0"/>
              <a:t>bool</a:t>
            </a:r>
            <a:endParaRPr lang="fr-CA" b="1" smtClean="0"/>
          </a:p>
          <a:p>
            <a:pPr lvl="1"/>
            <a:r>
              <a:rPr lang="fr-CA"/>
              <a:t>a numerical value stored in a variable of the type </a:t>
            </a:r>
            <a:r>
              <a:rPr lang="fr-CA" b="1" smtClean="0"/>
              <a:t>char</a:t>
            </a:r>
          </a:p>
          <a:p>
            <a:pPr lvl="1"/>
            <a:endParaRPr lang="fr-CA" smtClean="0"/>
          </a:p>
          <a:p>
            <a:r>
              <a:rPr lang="fr-CA" smtClean="0"/>
              <a:t>Display all of the variables using </a:t>
            </a:r>
            <a:r>
              <a:rPr lang="fr-CA" b="1" smtClean="0"/>
              <a:t>cout</a:t>
            </a:r>
            <a:r>
              <a:rPr lang="fr-CA" smtClean="0"/>
              <a:t>. Make sure that the </a:t>
            </a:r>
            <a:r>
              <a:rPr lang="fr-CA" b="1" smtClean="0"/>
              <a:t>double</a:t>
            </a:r>
            <a:r>
              <a:rPr lang="fr-CA" smtClean="0"/>
              <a:t> variable is displayed in monetary format with a $ sign before it:</a:t>
            </a:r>
          </a:p>
          <a:p>
            <a:pPr lvl="1"/>
            <a:r>
              <a:rPr lang="fr-CA" smtClean="0"/>
              <a:t>Example: if I enter 5, the console should display $5.00</a:t>
            </a:r>
          </a:p>
          <a:p>
            <a:endParaRPr lang="fr-CA" smtClean="0"/>
          </a:p>
          <a:p>
            <a:r>
              <a:rPr lang="fr-CA" smtClean="0"/>
              <a:t>No input validation is required for the moment.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Adding comments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lnSpcReduction="10000"/>
          </a:bodyPr>
          <a:lstStyle/>
          <a:p>
            <a:r>
              <a:rPr lang="fr-CA" smtClean="0"/>
              <a:t>There are 2 ways to add comments in code:</a:t>
            </a:r>
          </a:p>
          <a:p>
            <a:pPr lvl="1"/>
            <a:r>
              <a:rPr lang="fr-CA" smtClean="0">
                <a:solidFill>
                  <a:srgbClr val="008000"/>
                </a:solidFill>
              </a:rPr>
              <a:t>// comment text</a:t>
            </a:r>
            <a:r>
              <a:rPr lang="fr-CA" smtClean="0"/>
              <a:t/>
            </a:r>
            <a:br>
              <a:rPr lang="fr-CA" smtClean="0"/>
            </a:br>
            <a:r>
              <a:rPr lang="fr-CA" smtClean="0"/>
              <a:t>this syntax serves to make a comment out of a single line of code</a:t>
            </a:r>
          </a:p>
          <a:p>
            <a:pPr lvl="2"/>
            <a:r>
              <a:rPr lang="fr-CA" smtClean="0"/>
              <a:t>Example: </a:t>
            </a:r>
          </a:p>
          <a:p>
            <a:pPr lvl="2">
              <a:buNone/>
            </a:pPr>
            <a:r>
              <a:rPr lang="fr-CA" smtClean="0"/>
              <a:t>	</a:t>
            </a:r>
            <a:r>
              <a:rPr lang="fr-CA" err="1" smtClean="0"/>
              <a:t>int</a:t>
            </a:r>
            <a:r>
              <a:rPr lang="fr-CA" smtClean="0"/>
              <a:t> </a:t>
            </a:r>
            <a:r>
              <a:rPr lang="fr-CA" err="1" smtClean="0"/>
              <a:t>age</a:t>
            </a:r>
            <a:r>
              <a:rPr lang="fr-CA" smtClean="0"/>
              <a:t>;     </a:t>
            </a:r>
            <a:r>
              <a:rPr lang="fr-CA" smtClean="0">
                <a:solidFill>
                  <a:srgbClr val="008000"/>
                </a:solidFill>
              </a:rPr>
              <a:t>// This variable records the age of a user</a:t>
            </a:r>
            <a:endParaRPr lang="fr-FR" smtClean="0">
              <a:solidFill>
                <a:srgbClr val="008000"/>
              </a:solidFill>
            </a:endParaRPr>
          </a:p>
          <a:p>
            <a:pPr lvl="1"/>
            <a:r>
              <a:rPr lang="fr-CA" smtClean="0">
                <a:solidFill>
                  <a:srgbClr val="008000"/>
                </a:solidFill>
              </a:rPr>
              <a:t>/* comment text */</a:t>
            </a:r>
            <a:r>
              <a:rPr lang="fr-CA" smtClean="0"/>
              <a:t/>
            </a:r>
            <a:br>
              <a:rPr lang="fr-CA" smtClean="0"/>
            </a:br>
            <a:r>
              <a:rPr lang="fr-CA" smtClean="0"/>
              <a:t>this syntax serves to make a comment out of one/many lines of code found in between the two tags</a:t>
            </a:r>
          </a:p>
          <a:p>
            <a:pPr>
              <a:buNone/>
            </a:pPr>
            <a:r>
              <a:rPr lang="fr-CA" smtClean="0"/>
              <a:t>It is very important to not abuse comments in code, or else you can significantly reduce its readability, as well as reducing its pertinence in the medium/long term.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 smtClean="0"/>
              <a:t>Data types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/>
          </a:bodyPr>
          <a:lstStyle/>
          <a:p>
            <a:r>
              <a:rPr lang="fr-CA" smtClean="0"/>
              <a:t>There are multiple data types predefined in C/C++. </a:t>
            </a:r>
          </a:p>
          <a:p>
            <a:r>
              <a:rPr lang="fr-CA" smtClean="0"/>
              <a:t>It is also possible to create your own data types</a:t>
            </a:r>
            <a:br>
              <a:rPr lang="fr-CA" smtClean="0"/>
            </a:br>
            <a:r>
              <a:rPr lang="fr-CA" smtClean="0"/>
              <a:t>(this aspect will be studied later in the program).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 smtClean="0"/>
              <a:t>Data types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500174"/>
            <a:ext cx="8786874" cy="5357826"/>
          </a:xfrm>
        </p:spPr>
        <p:txBody>
          <a:bodyPr>
            <a:normAutofit/>
          </a:bodyPr>
          <a:lstStyle/>
          <a:p>
            <a:r>
              <a:rPr lang="fr-CA" smtClean="0"/>
              <a:t>The basic </a:t>
            </a:r>
            <a:r>
              <a:rPr lang="fr-CA" b="1" smtClean="0"/>
              <a:t>integer</a:t>
            </a:r>
            <a:r>
              <a:rPr lang="fr-CA" smtClean="0"/>
              <a:t> data types are:</a:t>
            </a:r>
          </a:p>
          <a:p>
            <a:pPr lvl="1">
              <a:buNone/>
            </a:pPr>
            <a:endParaRPr lang="fr-CA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52424"/>
              </p:ext>
            </p:extLst>
          </p:nvPr>
        </p:nvGraphicFramePr>
        <p:xfrm>
          <a:off x="214282" y="2071678"/>
          <a:ext cx="871543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1500198"/>
                <a:gridCol w="5357850"/>
              </a:tblGrid>
              <a:tr h="340704">
                <a:tc>
                  <a:txBody>
                    <a:bodyPr/>
                    <a:lstStyle/>
                    <a:p>
                      <a:r>
                        <a:rPr lang="fr-CA" sz="1700" smtClean="0"/>
                        <a:t>NAME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SIZE </a:t>
                      </a:r>
                      <a:r>
                        <a:rPr lang="fr-CA" sz="1700" smtClean="0"/>
                        <a:t>(bytes</a:t>
                      </a:r>
                      <a:r>
                        <a:rPr lang="fr-CA" sz="1700" smtClean="0"/>
                        <a:t>)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RANGE</a:t>
                      </a:r>
                      <a:r>
                        <a:rPr lang="fr-CA" sz="1700" baseline="0" smtClean="0"/>
                        <a:t> OF VALUES</a:t>
                      </a:r>
                      <a:endParaRPr lang="fr-FR" sz="1700"/>
                    </a:p>
                  </a:txBody>
                  <a:tcPr/>
                </a:tc>
              </a:tr>
              <a:tr h="340704">
                <a:tc>
                  <a:txBody>
                    <a:bodyPr/>
                    <a:lstStyle/>
                    <a:p>
                      <a:r>
                        <a:rPr lang="fr-CA" sz="1700" err="1" smtClean="0"/>
                        <a:t>bool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1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false </a:t>
                      </a:r>
                      <a:r>
                        <a:rPr lang="fr-CA" sz="1700" smtClean="0"/>
                        <a:t>/ true</a:t>
                      </a:r>
                      <a:endParaRPr lang="fr-FR" sz="1700"/>
                    </a:p>
                  </a:txBody>
                  <a:tcPr/>
                </a:tc>
              </a:tr>
              <a:tr h="340704">
                <a:tc>
                  <a:txBody>
                    <a:bodyPr/>
                    <a:lstStyle/>
                    <a:p>
                      <a:r>
                        <a:rPr lang="fr-CA" sz="1700" smtClean="0"/>
                        <a:t>char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1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-128   to   + 127 (2</a:t>
                      </a:r>
                      <a:r>
                        <a:rPr lang="fr-CA" sz="1700" baseline="30000" smtClean="0">
                          <a:effectLst/>
                        </a:rPr>
                        <a:t>8 -1</a:t>
                      </a:r>
                      <a:r>
                        <a:rPr lang="fr-CA" sz="1700" smtClean="0"/>
                        <a:t>)</a:t>
                      </a:r>
                      <a:endParaRPr lang="fr-FR" sz="1700"/>
                    </a:p>
                  </a:txBody>
                  <a:tcPr/>
                </a:tc>
              </a:tr>
              <a:tr h="340704">
                <a:tc>
                  <a:txBody>
                    <a:bodyPr/>
                    <a:lstStyle/>
                    <a:p>
                      <a:r>
                        <a:rPr lang="fr-CA" sz="1700" err="1" smtClean="0"/>
                        <a:t>unsigned</a:t>
                      </a:r>
                      <a:r>
                        <a:rPr lang="fr-CA" sz="1700" smtClean="0"/>
                        <a:t> char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1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0   to   255 (2</a:t>
                      </a:r>
                      <a:r>
                        <a:rPr lang="fr-CA" sz="1700" baseline="30000" smtClean="0"/>
                        <a:t>8</a:t>
                      </a:r>
                      <a:r>
                        <a:rPr lang="fr-CA" sz="1700" smtClean="0"/>
                        <a:t>)</a:t>
                      </a:r>
                      <a:endParaRPr lang="fr-FR" sz="1700"/>
                    </a:p>
                  </a:txBody>
                  <a:tcPr/>
                </a:tc>
              </a:tr>
              <a:tr h="340704">
                <a:tc>
                  <a:txBody>
                    <a:bodyPr/>
                    <a:lstStyle/>
                    <a:p>
                      <a:r>
                        <a:rPr lang="fr-CA" sz="1700" smtClean="0"/>
                        <a:t>short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2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-32 768   to   32 767</a:t>
                      </a:r>
                      <a:r>
                        <a:rPr lang="fr-CA" sz="1700" baseline="0" smtClean="0"/>
                        <a:t> (2</a:t>
                      </a:r>
                      <a:r>
                        <a:rPr lang="fr-CA" sz="1700" baseline="30000" smtClean="0"/>
                        <a:t>16-1</a:t>
                      </a:r>
                      <a:r>
                        <a:rPr lang="fr-CA" sz="1700" baseline="0" smtClean="0"/>
                        <a:t>)</a:t>
                      </a:r>
                      <a:endParaRPr lang="fr-FR" sz="1700"/>
                    </a:p>
                  </a:txBody>
                  <a:tcPr/>
                </a:tc>
              </a:tr>
              <a:tr h="340704">
                <a:tc>
                  <a:txBody>
                    <a:bodyPr/>
                    <a:lstStyle/>
                    <a:p>
                      <a:r>
                        <a:rPr lang="fr-CA" sz="1700" err="1" smtClean="0"/>
                        <a:t>unsigned</a:t>
                      </a:r>
                      <a:r>
                        <a:rPr lang="fr-CA" sz="1700" smtClean="0"/>
                        <a:t> short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2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0   to   65 535 (2</a:t>
                      </a:r>
                      <a:r>
                        <a:rPr lang="fr-CA" sz="1700" baseline="30000" smtClean="0"/>
                        <a:t>16</a:t>
                      </a:r>
                      <a:r>
                        <a:rPr lang="fr-CA" sz="1700" smtClean="0"/>
                        <a:t>)</a:t>
                      </a:r>
                      <a:endParaRPr lang="fr-FR" sz="1700"/>
                    </a:p>
                  </a:txBody>
                  <a:tcPr/>
                </a:tc>
              </a:tr>
              <a:tr h="340704">
                <a:tc>
                  <a:txBody>
                    <a:bodyPr/>
                    <a:lstStyle/>
                    <a:p>
                      <a:r>
                        <a:rPr lang="fr-CA" sz="1700" err="1" smtClean="0"/>
                        <a:t>int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4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-2 147 483 648   to   2 147 483 647 (2</a:t>
                      </a:r>
                      <a:r>
                        <a:rPr lang="fr-CA" sz="1700" baseline="30000" smtClean="0"/>
                        <a:t>32-1</a:t>
                      </a:r>
                      <a:r>
                        <a:rPr lang="fr-CA" sz="1700" smtClean="0"/>
                        <a:t>)</a:t>
                      </a:r>
                      <a:endParaRPr lang="fr-FR" sz="1700"/>
                    </a:p>
                  </a:txBody>
                  <a:tcPr/>
                </a:tc>
              </a:tr>
              <a:tr h="340704">
                <a:tc>
                  <a:txBody>
                    <a:bodyPr/>
                    <a:lstStyle/>
                    <a:p>
                      <a:r>
                        <a:rPr lang="fr-CA" sz="1700" err="1" smtClean="0"/>
                        <a:t>unsigned</a:t>
                      </a:r>
                      <a:r>
                        <a:rPr lang="fr-CA" sz="1700" baseline="0" smtClean="0"/>
                        <a:t> </a:t>
                      </a:r>
                      <a:r>
                        <a:rPr lang="fr-CA" sz="1700" baseline="0" err="1" smtClean="0"/>
                        <a:t>int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4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0   to   4 294 967 295 (2</a:t>
                      </a:r>
                      <a:r>
                        <a:rPr lang="fr-CA" sz="1700" baseline="30000" smtClean="0"/>
                        <a:t>32</a:t>
                      </a:r>
                      <a:r>
                        <a:rPr lang="fr-CA" sz="1700" smtClean="0"/>
                        <a:t>)</a:t>
                      </a:r>
                      <a:endParaRPr lang="fr-FR" sz="1700"/>
                    </a:p>
                  </a:txBody>
                  <a:tcPr/>
                </a:tc>
              </a:tr>
              <a:tr h="340704">
                <a:tc>
                  <a:txBody>
                    <a:bodyPr/>
                    <a:lstStyle/>
                    <a:p>
                      <a:r>
                        <a:rPr lang="fr-CA" sz="1700" smtClean="0"/>
                        <a:t>long </a:t>
                      </a:r>
                      <a:r>
                        <a:rPr lang="fr-CA" sz="1700" err="1" smtClean="0"/>
                        <a:t>long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8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smtClean="0"/>
                        <a:t>-9 223 372 036 854</a:t>
                      </a:r>
                      <a:r>
                        <a:rPr lang="fr-CA" sz="1400" baseline="0" smtClean="0"/>
                        <a:t> 775 808 to 9 223 372 036 854 775 807 (2</a:t>
                      </a:r>
                      <a:r>
                        <a:rPr lang="fr-CA" sz="1400" baseline="30000" smtClean="0"/>
                        <a:t>64-1</a:t>
                      </a:r>
                      <a:r>
                        <a:rPr lang="fr-CA" sz="1400" baseline="0" smtClean="0"/>
                        <a:t>)</a:t>
                      </a:r>
                      <a:endParaRPr lang="fr-FR" sz="1400"/>
                    </a:p>
                  </a:txBody>
                  <a:tcPr/>
                </a:tc>
              </a:tr>
              <a:tr h="340704">
                <a:tc>
                  <a:txBody>
                    <a:bodyPr/>
                    <a:lstStyle/>
                    <a:p>
                      <a:r>
                        <a:rPr lang="fr-CA" sz="1700" err="1" smtClean="0"/>
                        <a:t>unsigned</a:t>
                      </a:r>
                      <a:r>
                        <a:rPr lang="fr-CA" sz="1700" baseline="0" smtClean="0"/>
                        <a:t> long </a:t>
                      </a:r>
                      <a:r>
                        <a:rPr lang="fr-CA" sz="1700" baseline="0" err="1" smtClean="0"/>
                        <a:t>long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8</a:t>
                      </a:r>
                      <a:endParaRPr lang="fr-FR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700" smtClean="0"/>
                        <a:t>0   to   18 446 744 073 709 551 616 (2</a:t>
                      </a:r>
                      <a:r>
                        <a:rPr lang="fr-CA" sz="1700" baseline="30000" smtClean="0"/>
                        <a:t>64</a:t>
                      </a:r>
                      <a:r>
                        <a:rPr lang="fr-CA" sz="1700" smtClean="0"/>
                        <a:t>)</a:t>
                      </a:r>
                      <a:endParaRPr lang="fr-FR" sz="17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 smtClean="0"/>
              <a:t>bool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/>
          </a:bodyPr>
          <a:lstStyle/>
          <a:p>
            <a:r>
              <a:rPr lang="fr-CA" smtClean="0"/>
              <a:t>The </a:t>
            </a:r>
            <a:r>
              <a:rPr lang="fr-CA" b="1" err="1" smtClean="0"/>
              <a:t>bool</a:t>
            </a:r>
            <a:r>
              <a:rPr lang="fr-CA" smtClean="0"/>
              <a:t> type (boolean) in C++ is a type that can have only 2 values: </a:t>
            </a:r>
            <a:r>
              <a:rPr lang="fr-CA" b="1" smtClean="0"/>
              <a:t>0</a:t>
            </a:r>
            <a:r>
              <a:rPr lang="fr-CA" smtClean="0"/>
              <a:t> or </a:t>
            </a:r>
            <a:r>
              <a:rPr lang="fr-CA" b="1" smtClean="0"/>
              <a:t>1</a:t>
            </a:r>
            <a:r>
              <a:rPr lang="fr-CA" smtClean="0"/>
              <a:t>, representing </a:t>
            </a:r>
            <a:r>
              <a:rPr lang="fr-CA" b="1" smtClean="0"/>
              <a:t>false</a:t>
            </a:r>
            <a:r>
              <a:rPr lang="fr-CA" smtClean="0"/>
              <a:t> or </a:t>
            </a:r>
            <a:r>
              <a:rPr lang="fr-CA" b="1" smtClean="0"/>
              <a:t>true</a:t>
            </a:r>
            <a:r>
              <a:rPr lang="fr-CA" smtClean="0"/>
              <a:t>.</a:t>
            </a:r>
          </a:p>
          <a:p>
            <a:r>
              <a:rPr lang="fr-CA" smtClean="0"/>
              <a:t>However, it is possible to assign any numerical value to a bool variable. The rule is:</a:t>
            </a:r>
          </a:p>
          <a:p>
            <a:pPr lvl="1"/>
            <a:r>
              <a:rPr lang="fr-CA" smtClean="0"/>
              <a:t>IF: a non-zero value is passed to a boolean variable or expression</a:t>
            </a:r>
          </a:p>
          <a:p>
            <a:pPr lvl="1"/>
            <a:r>
              <a:rPr lang="fr-CA" smtClean="0"/>
              <a:t>THEN: the result will always be true</a:t>
            </a:r>
          </a:p>
          <a:p>
            <a:pPr lvl="1"/>
            <a:r>
              <a:rPr lang="fr-CA" smtClean="0"/>
              <a:t>ELSE: the result will be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 err="1" smtClean="0"/>
              <a:t>bool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sz="320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320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320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bool1 = 0; 		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false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bool2 = 1; 		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3200" err="1" smtClean="0">
                <a:solidFill>
                  <a:srgbClr val="008000"/>
                </a:solidFill>
                <a:latin typeface="Consolas"/>
              </a:rPr>
              <a:t>true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 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32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 bool3 = 2 + 2; 	</a:t>
            </a:r>
            <a:r>
              <a:rPr lang="en-US" sz="3200" smtClean="0">
                <a:solidFill>
                  <a:srgbClr val="008000"/>
                </a:solidFill>
                <a:latin typeface="Consolas"/>
              </a:rPr>
              <a:t>// true</a:t>
            </a:r>
            <a:endParaRPr lang="en-US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32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3200" smtClean="0">
                <a:solidFill>
                  <a:srgbClr val="000000"/>
                </a:solidFill>
                <a:latin typeface="Consolas"/>
              </a:rPr>
              <a:t> bool4 = 2 - 2; 	</a:t>
            </a:r>
            <a:r>
              <a:rPr lang="en-US" sz="3200" smtClean="0">
                <a:solidFill>
                  <a:srgbClr val="008000"/>
                </a:solidFill>
                <a:latin typeface="Consolas"/>
              </a:rPr>
              <a:t>// false</a:t>
            </a:r>
            <a:endParaRPr lang="en-US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bool5 = 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; 	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3200" err="1" smtClean="0">
                <a:solidFill>
                  <a:srgbClr val="008000"/>
                </a:solidFill>
                <a:latin typeface="Consolas"/>
              </a:rPr>
              <a:t>true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bool6 = </a:t>
            </a:r>
            <a:r>
              <a:rPr lang="fr-FR" sz="320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; 	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false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bool7 = -1; 		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3200" err="1" smtClean="0">
                <a:solidFill>
                  <a:srgbClr val="008000"/>
                </a:solidFill>
                <a:latin typeface="Consolas"/>
              </a:rPr>
              <a:t>true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bool8 = 0.0001; 	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3200" err="1" smtClean="0">
                <a:solidFill>
                  <a:srgbClr val="008000"/>
                </a:solidFill>
                <a:latin typeface="Consolas"/>
              </a:rPr>
              <a:t>true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}</a:t>
            </a:r>
            <a:endParaRPr lang="fr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 smtClean="0"/>
              <a:t>char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77500" lnSpcReduction="20000"/>
          </a:bodyPr>
          <a:lstStyle/>
          <a:p>
            <a:r>
              <a:rPr lang="fr-CA" smtClean="0"/>
              <a:t>The </a:t>
            </a:r>
            <a:r>
              <a:rPr lang="fr-CA" b="1" smtClean="0"/>
              <a:t>char</a:t>
            </a:r>
            <a:r>
              <a:rPr lang="fr-CA" smtClean="0"/>
              <a:t> type (character) takes an integer as value.</a:t>
            </a:r>
          </a:p>
          <a:p>
            <a:r>
              <a:rPr lang="fr-CA" smtClean="0"/>
              <a:t>This integer can then be translated as being a value in the ASCII table </a:t>
            </a:r>
            <a:br>
              <a:rPr lang="fr-CA" smtClean="0"/>
            </a:br>
            <a:r>
              <a:rPr lang="fr-CA" smtClean="0"/>
              <a:t>(a brief search engine search will show you multiple examples of ASCII tables).</a:t>
            </a:r>
          </a:p>
          <a:p>
            <a:pPr>
              <a:buNone/>
            </a:pPr>
            <a:r>
              <a:rPr lang="fr-FR" sz="3200" smtClean="0">
                <a:solidFill>
                  <a:srgbClr val="808080"/>
                </a:solidFill>
                <a:latin typeface="Consolas"/>
              </a:rPr>
              <a:t>	#</a:t>
            </a:r>
            <a:r>
              <a:rPr lang="fr-FR" sz="320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320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32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buNone/>
            </a:pPr>
            <a:r>
              <a:rPr lang="fr-FR" sz="320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char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c;</a:t>
            </a: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	c = 65;	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65: ASCII code for ‘A’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	cout </a:t>
            </a:r>
            <a:r>
              <a:rPr lang="fr-FR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c </a:t>
            </a:r>
            <a:r>
              <a:rPr lang="fr-FR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;	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displays ‘A’</a:t>
            </a:r>
            <a:endParaRPr lang="fr-FR" sz="32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	system(</a:t>
            </a:r>
            <a:r>
              <a:rPr lang="fr-FR" sz="320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3200" smtClean="0">
                <a:solidFill>
                  <a:srgbClr val="0000FF"/>
                </a:solidFill>
                <a:latin typeface="Consolas"/>
              </a:rPr>
              <a:t>		return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}</a:t>
            </a:r>
            <a:endParaRPr lang="fr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001156" cy="990600"/>
          </a:xfrm>
        </p:spPr>
        <p:txBody>
          <a:bodyPr/>
          <a:lstStyle/>
          <a:p>
            <a:r>
              <a:rPr lang="fr-CA" smtClean="0"/>
              <a:t>char</a:t>
            </a:r>
            <a:endParaRPr lang="fr-FR"/>
          </a:p>
        </p:txBody>
      </p:sp>
      <p:pic>
        <p:nvPicPr>
          <p:cNvPr id="1026" name="Picture 2" descr="C:\Users\fcapone\Documents\420-D02-Programmation structurée\screenshots\ascii_tab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5594425" cy="53578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00430" y="2214554"/>
            <a:ext cx="171451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 rot="16200000" flipV="1">
            <a:off x="3786182" y="2643182"/>
            <a:ext cx="857256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357686" y="3214686"/>
            <a:ext cx="314327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143768" y="3214686"/>
            <a:ext cx="200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mtClean="0"/>
              <a:t>The values of char variables always represent the decimal value in the ASCII table</a:t>
            </a:r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 rot="5400000">
            <a:off x="7465239" y="3250405"/>
            <a:ext cx="7143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27618</TotalTime>
  <Words>926</Words>
  <Application>Microsoft Office PowerPoint</Application>
  <PresentationFormat>On-screen Show (4:3)</PresentationFormat>
  <Paragraphs>243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Consolas</vt:lpstr>
      <vt:lpstr>Tw Cen MT</vt:lpstr>
      <vt:lpstr>Wingdings</vt:lpstr>
      <vt:lpstr>Wingdings 2</vt:lpstr>
      <vt:lpstr>Médian</vt:lpstr>
      <vt:lpstr>Introduction to Structured Programming</vt:lpstr>
      <vt:lpstr>Basic structure of a program</vt:lpstr>
      <vt:lpstr>Adding comments</vt:lpstr>
      <vt:lpstr>Data types</vt:lpstr>
      <vt:lpstr>Data types</vt:lpstr>
      <vt:lpstr>bool</vt:lpstr>
      <vt:lpstr>bool</vt:lpstr>
      <vt:lpstr>char</vt:lpstr>
      <vt:lpstr>char</vt:lpstr>
      <vt:lpstr>Data types</vt:lpstr>
      <vt:lpstr>float versus double </vt:lpstr>
      <vt:lpstr>float versus double (result) </vt:lpstr>
      <vt:lpstr>How to declare a variable</vt:lpstr>
      <vt:lpstr>The assignment operator (=)</vt:lpstr>
      <vt:lpstr>The assignment operator (=)</vt:lpstr>
      <vt:lpstr>The assignment operator (=)</vt:lpstr>
      <vt:lpstr>Using cout and cin functionality</vt:lpstr>
      <vt:lpstr>Using cout and cin functionality</vt:lpstr>
      <vt:lpstr>Using cout and cin functionality</vt:lpstr>
      <vt:lpstr>Using cout and cin functionality</vt:lpstr>
      <vt:lpstr>Using cout and cin functionality</vt:lpstr>
      <vt:lpstr>Using cout and cin functionality</vt:lpstr>
      <vt:lpstr>Using cout and cin functionality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et logique de programmation</dc:title>
  <dc:creator>Francois Capone</dc:creator>
  <cp:lastModifiedBy>Jared Chevalier</cp:lastModifiedBy>
  <cp:revision>158</cp:revision>
  <dcterms:created xsi:type="dcterms:W3CDTF">2018-07-19T18:09:45Z</dcterms:created>
  <dcterms:modified xsi:type="dcterms:W3CDTF">2019-01-10T04:50:54Z</dcterms:modified>
</cp:coreProperties>
</file>