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90" r:id="rId4"/>
    <p:sldId id="291" r:id="rId5"/>
    <p:sldId id="302" r:id="rId6"/>
    <p:sldId id="303" r:id="rId7"/>
    <p:sldId id="304" r:id="rId8"/>
    <p:sldId id="305" r:id="rId9"/>
    <p:sldId id="306" r:id="rId10"/>
    <p:sldId id="307" r:id="rId11"/>
    <p:sldId id="308" r:id="rId12"/>
    <p:sldId id="292" r:id="rId13"/>
    <p:sldId id="293" r:id="rId14"/>
    <p:sldId id="309" r:id="rId15"/>
    <p:sldId id="310" r:id="rId16"/>
    <p:sldId id="311" r:id="rId17"/>
    <p:sldId id="312" r:id="rId18"/>
    <p:sldId id="313" r:id="rId19"/>
    <p:sldId id="314" r:id="rId20"/>
    <p:sldId id="315" r:id="rId21"/>
    <p:sldId id="316" r:id="rId22"/>
    <p:sldId id="317" r:id="rId23"/>
    <p:sldId id="318" r:id="rId2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16" autoAdjust="0"/>
    <p:restoredTop sz="94660"/>
  </p:normalViewPr>
  <p:slideViewPr>
    <p:cSldViewPr>
      <p:cViewPr varScale="1">
        <p:scale>
          <a:sx n="81" d="100"/>
          <a:sy n="81" d="100"/>
        </p:scale>
        <p:origin x="108" y="64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2362200" y="4038600"/>
            <a:ext cx="6477000" cy="1828800"/>
          </a:xfrm>
        </p:spPr>
        <p:txBody>
          <a:bodyPr anchor="b"/>
          <a:lstStyle>
            <a:lvl1pPr>
              <a:defRPr cap="all" baseline="0"/>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0C7C0E3-3EE4-41FD-80C5-ACED9F57A717}" type="datetimeFigureOut">
              <a:rPr lang="fr-FR" smtClean="0"/>
              <a:pPr/>
              <a:t>20/12/2018</a:t>
            </a:fld>
            <a:endParaRPr lang="fr-FR"/>
          </a:p>
        </p:txBody>
      </p:sp>
      <p:sp>
        <p:nvSpPr>
          <p:cNvPr id="17" name="Espace réservé du pied de page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fr-FR"/>
          </a:p>
        </p:txBody>
      </p:sp>
      <p:sp>
        <p:nvSpPr>
          <p:cNvPr id="29" name="Espace réservé du numéro de diapositive 28"/>
          <p:cNvSpPr>
            <a:spLocks noGrp="1"/>
          </p:cNvSpPr>
          <p:nvPr>
            <p:ph type="sldNum" sz="quarter" idx="12"/>
          </p:nvPr>
        </p:nvSpPr>
        <p:spPr>
          <a:xfrm>
            <a:off x="8001000" y="228600"/>
            <a:ext cx="838200" cy="381000"/>
          </a:xfrm>
        </p:spPr>
        <p:txBody>
          <a:bodyPr/>
          <a:lstStyle>
            <a:lvl1pPr>
              <a:defRPr>
                <a:solidFill>
                  <a:schemeClr val="tx2"/>
                </a:solidFill>
              </a:defRPr>
            </a:lvl1pPr>
          </a:lstStyle>
          <a:p>
            <a:fld id="{FB51D519-1866-421E-9681-A1969663AA08}" type="slidenum">
              <a:rPr lang="fr-FR" smtClean="0"/>
              <a:pPr/>
              <a:t>‹#›</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90C7C0E3-3EE4-41FD-80C5-ACED9F57A717}" type="datetimeFigureOut">
              <a:rPr lang="fr-FR" smtClean="0"/>
              <a:pPr/>
              <a:t>20/12/2018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B51D519-1866-421E-9681-A1969663AA08}"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1"/>
      </p:bgRef>
    </p:bg>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53200" y="609600"/>
            <a:ext cx="2057400" cy="55165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609600"/>
            <a:ext cx="5562600" cy="5516564"/>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a:xfrm>
            <a:off x="6553200" y="6248402"/>
            <a:ext cx="2209800" cy="365125"/>
          </a:xfrm>
        </p:spPr>
        <p:txBody>
          <a:bodyPr/>
          <a:lstStyle/>
          <a:p>
            <a:fld id="{90C7C0E3-3EE4-41FD-80C5-ACED9F57A717}" type="datetimeFigureOut">
              <a:rPr lang="fr-FR" smtClean="0"/>
              <a:pPr/>
              <a:t>20/12/2018</a:t>
            </a:fld>
            <a:endParaRPr lang="fr-FR"/>
          </a:p>
        </p:txBody>
      </p:sp>
      <p:sp>
        <p:nvSpPr>
          <p:cNvPr id="5" name="Espace réservé du pied de page 4"/>
          <p:cNvSpPr>
            <a:spLocks noGrp="1"/>
          </p:cNvSpPr>
          <p:nvPr>
            <p:ph type="ftr" sz="quarter" idx="11"/>
          </p:nvPr>
        </p:nvSpPr>
        <p:spPr>
          <a:xfrm>
            <a:off x="457201" y="6248207"/>
            <a:ext cx="5573483" cy="365125"/>
          </a:xfrm>
        </p:spPr>
        <p:txBody>
          <a:bodyPr/>
          <a:lstStyle/>
          <a:p>
            <a:endParaRPr lang="fr-F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rot="5400000">
            <a:off x="5989638" y="144462"/>
            <a:ext cx="533400" cy="244476"/>
          </a:xfrm>
        </p:spPr>
        <p:txBody>
          <a:bodyPr/>
          <a:lstStyle/>
          <a:p>
            <a:fld id="{FB51D519-1866-421E-9681-A1969663AA08}" type="slidenum">
              <a:rPr lang="fr-FR" smtClean="0"/>
              <a:pPr/>
              <a:t>‹#›</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12648" y="228600"/>
            <a:ext cx="8153400" cy="990600"/>
          </a:xfrm>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90C7C0E3-3EE4-41FD-80C5-ACED9F57A717}" type="datetimeFigureOut">
              <a:rPr lang="fr-FR" smtClean="0"/>
              <a:pPr/>
              <a:t>20/12/2018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lvl1pPr>
              <a:defRPr>
                <a:solidFill>
                  <a:srgbClr val="FFFFFF"/>
                </a:solidFill>
              </a:defRPr>
            </a:lvl1pPr>
          </a:lstStyle>
          <a:p>
            <a:fld id="{FB51D519-1866-421E-9681-A1969663AA08}" type="slidenum">
              <a:rPr lang="fr-FR" smtClean="0"/>
              <a:pPr/>
              <a:t>‹#›</a:t>
            </a:fld>
            <a:endParaRPr lang="fr-FR"/>
          </a:p>
        </p:txBody>
      </p:sp>
      <p:sp>
        <p:nvSpPr>
          <p:cNvPr id="8" name="Espace réservé du contenu 7"/>
          <p:cNvSpPr>
            <a:spLocks noGrp="1"/>
          </p:cNvSpPr>
          <p:nvPr>
            <p:ph sz="quarter" idx="1"/>
          </p:nvPr>
        </p:nvSpPr>
        <p:spPr>
          <a:xfrm>
            <a:off x="612648" y="1600200"/>
            <a:ext cx="8153400" cy="44958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fr-FR" smtClean="0"/>
              <a:t>Cliquez pour modifier le style du titre</a:t>
            </a:r>
            <a:endParaRPr kumimoji="0" lang="en-US"/>
          </a:p>
        </p:txBody>
      </p:sp>
      <p:sp>
        <p:nvSpPr>
          <p:cNvPr id="12" name="Espace réservé de la date 11"/>
          <p:cNvSpPr>
            <a:spLocks noGrp="1"/>
          </p:cNvSpPr>
          <p:nvPr>
            <p:ph type="dt" sz="half" idx="10"/>
          </p:nvPr>
        </p:nvSpPr>
        <p:spPr/>
        <p:txBody>
          <a:bodyPr/>
          <a:lstStyle/>
          <a:p>
            <a:fld id="{90C7C0E3-3EE4-41FD-80C5-ACED9F57A717}" type="datetimeFigureOut">
              <a:rPr lang="fr-FR" smtClean="0"/>
              <a:pPr/>
              <a:t>20/12/2018</a:t>
            </a:fld>
            <a:endParaRPr lang="fr-FR"/>
          </a:p>
        </p:txBody>
      </p:sp>
      <p:sp>
        <p:nvSpPr>
          <p:cNvPr id="13" name="Espace réservé du numéro de diapositiv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FB51D519-1866-421E-9681-A1969663AA08}" type="slidenum">
              <a:rPr lang="fr-FR" smtClean="0"/>
              <a:pPr/>
              <a:t>‹#›</a:t>
            </a:fld>
            <a:endParaRPr lang="fr-FR"/>
          </a:p>
        </p:txBody>
      </p:sp>
      <p:sp>
        <p:nvSpPr>
          <p:cNvPr id="14" name="Espace réservé du pied de page 13"/>
          <p:cNvSpPr>
            <a:spLocks noGrp="1"/>
          </p:cNvSpPr>
          <p:nvPr>
            <p:ph type="ftr" sz="quarter" idx="12"/>
          </p:nvPr>
        </p:nvSpPr>
        <p:spPr/>
        <p:txBody>
          <a:bodyPr/>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9" name="Espace réservé du contenu 8"/>
          <p:cNvSpPr>
            <a:spLocks noGrp="1"/>
          </p:cNvSpPr>
          <p:nvPr>
            <p:ph sz="quarter" idx="1"/>
          </p:nvPr>
        </p:nvSpPr>
        <p:spPr>
          <a:xfrm>
            <a:off x="609600"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844901"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8" name="Espace réservé de la date 7"/>
          <p:cNvSpPr>
            <a:spLocks noGrp="1"/>
          </p:cNvSpPr>
          <p:nvPr>
            <p:ph type="dt" sz="half" idx="15"/>
          </p:nvPr>
        </p:nvSpPr>
        <p:spPr/>
        <p:txBody>
          <a:bodyPr rtlCol="0"/>
          <a:lstStyle/>
          <a:p>
            <a:fld id="{90C7C0E3-3EE4-41FD-80C5-ACED9F57A717}" type="datetimeFigureOut">
              <a:rPr lang="fr-FR" smtClean="0"/>
              <a:pPr/>
              <a:t>20/12/2018</a:t>
            </a:fld>
            <a:endParaRPr lang="fr-FR"/>
          </a:p>
        </p:txBody>
      </p:sp>
      <p:sp>
        <p:nvSpPr>
          <p:cNvPr id="10" name="Espace réservé du numéro de diapositive 9"/>
          <p:cNvSpPr>
            <a:spLocks noGrp="1"/>
          </p:cNvSpPr>
          <p:nvPr>
            <p:ph type="sldNum" sz="quarter" idx="16"/>
          </p:nvPr>
        </p:nvSpPr>
        <p:spPr/>
        <p:txBody>
          <a:bodyPr rtlCol="0"/>
          <a:lstStyle/>
          <a:p>
            <a:fld id="{FB51D519-1866-421E-9681-A1969663AA08}" type="slidenum">
              <a:rPr lang="fr-FR" smtClean="0"/>
              <a:pPr/>
              <a:t>‹#›</a:t>
            </a:fld>
            <a:endParaRPr lang="fr-FR"/>
          </a:p>
        </p:txBody>
      </p:sp>
      <p:sp>
        <p:nvSpPr>
          <p:cNvPr id="12" name="Espace réservé du pied de page 11"/>
          <p:cNvSpPr>
            <a:spLocks noGrp="1"/>
          </p:cNvSpPr>
          <p:nvPr>
            <p:ph type="ftr" sz="quarter" idx="17"/>
          </p:nvPr>
        </p:nvSpPr>
        <p:spPr/>
        <p:txBody>
          <a:bodyPr rtlCol="0"/>
          <a:lstStyle/>
          <a:p>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33400" y="273050"/>
            <a:ext cx="8153400" cy="869950"/>
          </a:xfrm>
        </p:spPr>
        <p:txBody>
          <a:bodyPr anchor="ctr"/>
          <a:lstStyle>
            <a:lvl1pPr>
              <a:defRPr/>
            </a:lvl1pPr>
          </a:lstStyle>
          <a:p>
            <a:r>
              <a:rPr kumimoji="0" lang="fr-FR" smtClean="0"/>
              <a:t>Cliquez pour modifier le style du titre</a:t>
            </a:r>
            <a:endParaRPr kumimoji="0" lang="en-US"/>
          </a:p>
        </p:txBody>
      </p:sp>
      <p:sp>
        <p:nvSpPr>
          <p:cNvPr id="11" name="Espace réservé du contenu 10"/>
          <p:cNvSpPr>
            <a:spLocks noGrp="1"/>
          </p:cNvSpPr>
          <p:nvPr>
            <p:ph sz="quarter" idx="2"/>
          </p:nvPr>
        </p:nvSpPr>
        <p:spPr>
          <a:xfrm>
            <a:off x="609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800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space réservé de la date 9"/>
          <p:cNvSpPr>
            <a:spLocks noGrp="1"/>
          </p:cNvSpPr>
          <p:nvPr>
            <p:ph type="dt" sz="half" idx="15"/>
          </p:nvPr>
        </p:nvSpPr>
        <p:spPr/>
        <p:txBody>
          <a:bodyPr rtlCol="0"/>
          <a:lstStyle/>
          <a:p>
            <a:fld id="{90C7C0E3-3EE4-41FD-80C5-ACED9F57A717}" type="datetimeFigureOut">
              <a:rPr lang="fr-FR" smtClean="0"/>
              <a:pPr/>
              <a:t>20/12/2018</a:t>
            </a:fld>
            <a:endParaRPr lang="fr-FR"/>
          </a:p>
        </p:txBody>
      </p:sp>
      <p:sp>
        <p:nvSpPr>
          <p:cNvPr id="12" name="Espace réservé du numéro de diapositive 11"/>
          <p:cNvSpPr>
            <a:spLocks noGrp="1"/>
          </p:cNvSpPr>
          <p:nvPr>
            <p:ph type="sldNum" sz="quarter" idx="16"/>
          </p:nvPr>
        </p:nvSpPr>
        <p:spPr/>
        <p:txBody>
          <a:bodyPr rtlCol="0"/>
          <a:lstStyle/>
          <a:p>
            <a:fld id="{FB51D519-1866-421E-9681-A1969663AA08}" type="slidenum">
              <a:rPr lang="fr-FR" smtClean="0"/>
              <a:pPr/>
              <a:t>‹#›</a:t>
            </a:fld>
            <a:endParaRPr lang="fr-FR"/>
          </a:p>
        </p:txBody>
      </p:sp>
      <p:sp>
        <p:nvSpPr>
          <p:cNvPr id="14" name="Espace réservé du pied de page 13"/>
          <p:cNvSpPr>
            <a:spLocks noGrp="1"/>
          </p:cNvSpPr>
          <p:nvPr>
            <p:ph type="ftr" sz="quarter" idx="17"/>
          </p:nvPr>
        </p:nvSpPr>
        <p:spPr/>
        <p:txBody>
          <a:bodyPr rtlCol="0"/>
          <a:lstStyle/>
          <a:p>
            <a:endParaRPr lang="fr-FR"/>
          </a:p>
        </p:txBody>
      </p:sp>
      <p:sp>
        <p:nvSpPr>
          <p:cNvPr id="16" name="Espace réservé du texte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5" name="Espace réservé du texte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90C7C0E3-3EE4-41FD-80C5-ACED9F57A717}" type="datetimeFigureOut">
              <a:rPr lang="fr-FR" smtClean="0"/>
              <a:pPr/>
              <a:t>20/12/2018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lvl1pPr>
              <a:defRPr>
                <a:solidFill>
                  <a:srgbClr val="FFFFFF"/>
                </a:solidFill>
              </a:defRPr>
            </a:lvl1pPr>
          </a:lstStyle>
          <a:p>
            <a:fld id="{FB51D519-1866-421E-9681-A1969663AA08}"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0C7C0E3-3EE4-41FD-80C5-ACED9F57A717}" type="datetimeFigureOut">
              <a:rPr lang="fr-FR" smtClean="0"/>
              <a:pPr/>
              <a:t>20/12/2018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a:xfrm>
            <a:off x="0" y="6248400"/>
            <a:ext cx="533400" cy="381000"/>
          </a:xfrm>
        </p:spPr>
        <p:txBody>
          <a:bodyPr/>
          <a:lstStyle>
            <a:lvl1pPr>
              <a:defRPr>
                <a:solidFill>
                  <a:schemeClr val="tx2"/>
                </a:solidFill>
              </a:defRPr>
            </a:lvl1pPr>
          </a:lstStyle>
          <a:p>
            <a:fld id="{FB51D519-1866-421E-9681-A1969663AA08}"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8077200" cy="869950"/>
          </a:xfrm>
        </p:spPr>
        <p:txBody>
          <a:bodyPr anchor="ctr"/>
          <a:lstStyle>
            <a:lvl1pPr algn="l">
              <a:buNone/>
              <a:defRPr sz="4400" b="0"/>
            </a:lvl1p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90C7C0E3-3EE4-41FD-80C5-ACED9F57A717}" type="datetimeFigureOut">
              <a:rPr lang="fr-FR" smtClean="0"/>
              <a:pPr/>
              <a:t>20/12/2018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lvl1pPr>
              <a:defRPr>
                <a:solidFill>
                  <a:srgbClr val="FFFFFF"/>
                </a:solidFill>
              </a:defRPr>
            </a:lvl1pPr>
          </a:lstStyle>
          <a:p>
            <a:fld id="{FB51D519-1866-421E-9681-A1969663AA08}" type="slidenum">
              <a:rPr lang="fr-FR" smtClean="0"/>
              <a:pPr/>
              <a:t>‹#›</a:t>
            </a:fld>
            <a:endParaRPr lang="fr-FR"/>
          </a:p>
        </p:txBody>
      </p:sp>
      <p:sp>
        <p:nvSpPr>
          <p:cNvPr id="3" name="Espace réservé du text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9" name="Espace réservé du contenu 8"/>
          <p:cNvSpPr>
            <a:spLocks noGrp="1"/>
          </p:cNvSpPr>
          <p:nvPr>
            <p:ph sz="quarter" idx="1"/>
          </p:nvPr>
        </p:nvSpPr>
        <p:spPr>
          <a:xfrm>
            <a:off x="2362200" y="1752600"/>
            <a:ext cx="6400800" cy="44196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3">
        <a:schemeClr val="bg2"/>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Cliquez pour modifier les styles du texte du masque</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fr-FR" smtClean="0"/>
              <a:t>Cliquez pour modifier le style du titre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e la date 11"/>
          <p:cNvSpPr>
            <a:spLocks noGrp="1"/>
          </p:cNvSpPr>
          <p:nvPr>
            <p:ph type="dt" sz="half" idx="10"/>
          </p:nvPr>
        </p:nvSpPr>
        <p:spPr>
          <a:xfrm>
            <a:off x="6248400" y="6248400"/>
            <a:ext cx="2667000" cy="365125"/>
          </a:xfrm>
        </p:spPr>
        <p:txBody>
          <a:bodyPr rtlCol="0"/>
          <a:lstStyle/>
          <a:p>
            <a:fld id="{90C7C0E3-3EE4-41FD-80C5-ACED9F57A717}" type="datetimeFigureOut">
              <a:rPr lang="fr-FR" smtClean="0"/>
              <a:pPr/>
              <a:t>20/12/2018</a:t>
            </a:fld>
            <a:endParaRPr lang="fr-FR"/>
          </a:p>
        </p:txBody>
      </p:sp>
      <p:sp>
        <p:nvSpPr>
          <p:cNvPr id="13" name="Espace réservé du numéro de diapositive 12"/>
          <p:cNvSpPr>
            <a:spLocks noGrp="1"/>
          </p:cNvSpPr>
          <p:nvPr>
            <p:ph type="sldNum" sz="quarter" idx="11"/>
          </p:nvPr>
        </p:nvSpPr>
        <p:spPr>
          <a:xfrm>
            <a:off x="0" y="4667249"/>
            <a:ext cx="1447800" cy="663578"/>
          </a:xfrm>
        </p:spPr>
        <p:txBody>
          <a:bodyPr rtlCol="0"/>
          <a:lstStyle>
            <a:lvl1pPr>
              <a:defRPr sz="2800"/>
            </a:lvl1pPr>
          </a:lstStyle>
          <a:p>
            <a:fld id="{FB51D519-1866-421E-9681-A1969663AA08}" type="slidenum">
              <a:rPr lang="fr-FR" smtClean="0"/>
              <a:pPr/>
              <a:t>‹#›</a:t>
            </a:fld>
            <a:endParaRPr lang="fr-FR"/>
          </a:p>
        </p:txBody>
      </p:sp>
      <p:sp>
        <p:nvSpPr>
          <p:cNvPr id="14" name="Espace réservé du pied de page 13"/>
          <p:cNvSpPr>
            <a:spLocks noGrp="1"/>
          </p:cNvSpPr>
          <p:nvPr>
            <p:ph type="ftr" sz="quarter" idx="12"/>
          </p:nvPr>
        </p:nvSpPr>
        <p:spPr>
          <a:xfrm>
            <a:off x="1600200" y="6248206"/>
            <a:ext cx="4572000" cy="365125"/>
          </a:xfrm>
        </p:spPr>
        <p:txBody>
          <a:bodyPr rtlCol="0"/>
          <a:lstStyle/>
          <a:p>
            <a:endParaRPr lang="fr-FR"/>
          </a:p>
        </p:txBody>
      </p:sp>
      <p:sp>
        <p:nvSpPr>
          <p:cNvPr id="3" name="Espace réservé pour une imag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fr-FR" smtClean="0"/>
              <a:t>Cliquez sur l'icône pour ajouter une image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609600" y="228600"/>
            <a:ext cx="8153400" cy="990600"/>
          </a:xfrm>
          <a:prstGeom prst="rect">
            <a:avLst/>
          </a:prstGeom>
        </p:spPr>
        <p:txBody>
          <a:bodyPr vert="horz" anchor="ctr">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90C7C0E3-3EE4-41FD-80C5-ACED9F57A717}" type="datetimeFigureOut">
              <a:rPr lang="fr-FR" smtClean="0"/>
              <a:pPr/>
              <a:t>20/12/2018</a:t>
            </a:fld>
            <a:endParaRPr lang="fr-FR"/>
          </a:p>
        </p:txBody>
      </p:sp>
      <p:sp>
        <p:nvSpPr>
          <p:cNvPr id="3" name="Espace réservé du pied de page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fr-F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FB51D519-1866-421E-9681-A1969663AA08}"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normAutofit fontScale="92500" lnSpcReduction="20000"/>
          </a:bodyPr>
          <a:lstStyle/>
          <a:p>
            <a:r>
              <a:rPr lang="fr-CA" smtClean="0"/>
              <a:t>Operators, conditional structures,</a:t>
            </a:r>
            <a:br>
              <a:rPr lang="fr-CA" smtClean="0"/>
            </a:br>
            <a:r>
              <a:rPr lang="fr-CA" smtClean="0"/>
              <a:t>and logical operators</a:t>
            </a:r>
            <a:endParaRPr lang="fr-CA" dirty="0" smtClean="0"/>
          </a:p>
        </p:txBody>
      </p:sp>
      <p:sp>
        <p:nvSpPr>
          <p:cNvPr id="4" name="Titre 1"/>
          <p:cNvSpPr txBox="1">
            <a:spLocks/>
          </p:cNvSpPr>
          <p:nvPr/>
        </p:nvSpPr>
        <p:spPr>
          <a:xfrm>
            <a:off x="795310" y="1295384"/>
            <a:ext cx="7772400" cy="1470025"/>
          </a:xfrm>
          <a:prstGeom prst="rect">
            <a:avLst/>
          </a:prstGeom>
        </p:spPr>
        <p:txBody>
          <a:bodyPr vert="horz" anchor="b">
            <a:normAutofit/>
          </a:bodyPr>
          <a:lstStyle>
            <a:lvl1pPr algn="l" rtl="0" eaLnBrk="1" latinLnBrk="0" hangingPunct="1">
              <a:spcBef>
                <a:spcPct val="0"/>
              </a:spcBef>
              <a:buNone/>
              <a:defRPr kumimoji="0" sz="4400" kern="1200" cap="all" baseline="0">
                <a:solidFill>
                  <a:schemeClr val="tx2"/>
                </a:solidFill>
                <a:latin typeface="+mj-lt"/>
                <a:ea typeface="+mj-ea"/>
                <a:cs typeface="+mj-cs"/>
              </a:defRPr>
            </a:lvl1pPr>
          </a:lstStyle>
          <a:p>
            <a:r>
              <a:rPr lang="en-CA" smtClean="0"/>
              <a:t>Introduction to Structured Programming</a:t>
            </a:r>
            <a:endParaRPr lang="en-CA"/>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14290"/>
            <a:ext cx="9001156" cy="990600"/>
          </a:xfrm>
        </p:spPr>
        <p:txBody>
          <a:bodyPr/>
          <a:lstStyle/>
          <a:p>
            <a:r>
              <a:rPr lang="fr-CA"/>
              <a:t>Examples (integer division with casting)</a:t>
            </a:r>
            <a:endParaRPr lang="fr-FR" dirty="0"/>
          </a:p>
        </p:txBody>
      </p:sp>
      <p:pic>
        <p:nvPicPr>
          <p:cNvPr id="4098" name="Picture 2" descr="C:\Users\fcapone\Documents\420-D02-Programmation structurée\screenshots\Screenshot_4.png"/>
          <p:cNvPicPr>
            <a:picLocks noChangeAspect="1" noChangeArrowheads="1"/>
          </p:cNvPicPr>
          <p:nvPr/>
        </p:nvPicPr>
        <p:blipFill>
          <a:blip r:embed="rId2"/>
          <a:srcRect/>
          <a:stretch>
            <a:fillRect/>
          </a:stretch>
        </p:blipFill>
        <p:spPr bwMode="auto">
          <a:xfrm>
            <a:off x="1357290" y="1643049"/>
            <a:ext cx="6500858" cy="4804329"/>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14290"/>
            <a:ext cx="9001156" cy="990600"/>
          </a:xfrm>
        </p:spPr>
        <p:txBody>
          <a:bodyPr/>
          <a:lstStyle/>
          <a:p>
            <a:r>
              <a:rPr lang="fr-CA" smtClean="0"/>
              <a:t>Relational operators</a:t>
            </a:r>
            <a:endParaRPr lang="fr-FR" dirty="0"/>
          </a:p>
        </p:txBody>
      </p:sp>
      <p:sp>
        <p:nvSpPr>
          <p:cNvPr id="3" name="Espace réservé du contenu 2"/>
          <p:cNvSpPr>
            <a:spLocks noGrp="1"/>
          </p:cNvSpPr>
          <p:nvPr>
            <p:ph sz="quarter" idx="1"/>
          </p:nvPr>
        </p:nvSpPr>
        <p:spPr>
          <a:xfrm>
            <a:off x="142844" y="1500174"/>
            <a:ext cx="8786874" cy="5357826"/>
          </a:xfrm>
        </p:spPr>
        <p:txBody>
          <a:bodyPr>
            <a:normAutofit/>
          </a:bodyPr>
          <a:lstStyle/>
          <a:p>
            <a:pPr marL="355600" lvl="1" indent="11113">
              <a:buNone/>
            </a:pPr>
            <a:r>
              <a:rPr lang="fr-CA" sz="3200" smtClean="0"/>
              <a:t>Relational operators in C are practically all the same as those seen in the course on programming </a:t>
            </a:r>
            <a:r>
              <a:rPr lang="fr-CA" sz="3200" smtClean="0"/>
              <a:t>logic – except </a:t>
            </a:r>
            <a:r>
              <a:rPr lang="fr-CA" sz="3200" smtClean="0"/>
              <a:t>for certain ones (</a:t>
            </a:r>
            <a:r>
              <a:rPr lang="fr-CA" sz="3200" b="1" smtClean="0"/>
              <a:t>=</a:t>
            </a:r>
            <a:r>
              <a:rPr lang="fr-CA" sz="3200" smtClean="0"/>
              <a:t> and </a:t>
            </a:r>
            <a:r>
              <a:rPr lang="fr-CA" sz="3200" b="1" smtClean="0"/>
              <a:t>&lt;&gt;</a:t>
            </a:r>
            <a:r>
              <a:rPr lang="fr-CA" sz="3200" smtClean="0"/>
              <a:t>), which in C are written differently </a:t>
            </a:r>
            <a:r>
              <a:rPr lang="fr-CA" sz="3200" smtClean="0"/>
              <a:t>but are </a:t>
            </a:r>
            <a:r>
              <a:rPr lang="fr-CA" sz="3200" smtClean="0"/>
              <a:t>otherwise equivalent.</a:t>
            </a:r>
          </a:p>
          <a:p>
            <a:pPr marL="355600" lvl="1" indent="11113">
              <a:buNone/>
            </a:pPr>
            <a:endParaRPr lang="fr-CA" sz="3200"/>
          </a:p>
          <a:p>
            <a:pPr marL="355600" lvl="1" indent="11113">
              <a:buNone/>
            </a:pPr>
            <a:r>
              <a:rPr lang="fr-CA" sz="3200" smtClean="0"/>
              <a:t>Like when we use them in pseudocode,</a:t>
            </a:r>
            <a:br>
              <a:rPr lang="fr-CA" sz="3200" smtClean="0"/>
            </a:br>
            <a:r>
              <a:rPr lang="fr-CA" sz="3200" smtClean="0"/>
              <a:t>relational operators always return a boolean result (true or false).</a:t>
            </a:r>
            <a:endParaRPr lang="fr-CA" sz="32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14290"/>
            <a:ext cx="9001156" cy="990600"/>
          </a:xfrm>
        </p:spPr>
        <p:txBody>
          <a:bodyPr/>
          <a:lstStyle/>
          <a:p>
            <a:r>
              <a:rPr lang="fr-CA"/>
              <a:t>Relational operators</a:t>
            </a:r>
            <a:endParaRPr lang="fr-FR" dirty="0"/>
          </a:p>
        </p:txBody>
      </p:sp>
      <p:sp>
        <p:nvSpPr>
          <p:cNvPr id="3" name="Espace réservé du contenu 2"/>
          <p:cNvSpPr>
            <a:spLocks noGrp="1"/>
          </p:cNvSpPr>
          <p:nvPr>
            <p:ph sz="quarter" idx="1"/>
          </p:nvPr>
        </p:nvSpPr>
        <p:spPr>
          <a:xfrm>
            <a:off x="142844" y="1500174"/>
            <a:ext cx="8786874" cy="5357826"/>
          </a:xfrm>
        </p:spPr>
        <p:txBody>
          <a:bodyPr>
            <a:normAutofit/>
          </a:bodyPr>
          <a:lstStyle/>
          <a:p>
            <a:r>
              <a:rPr lang="fr-CA" smtClean="0"/>
              <a:t>The relational operators are:</a:t>
            </a:r>
            <a:endParaRPr lang="fr-CA" dirty="0" smtClean="0"/>
          </a:p>
          <a:p>
            <a:pPr lvl="1">
              <a:buNone/>
            </a:pPr>
            <a:endParaRPr lang="fr-CA" dirty="0" smtClean="0"/>
          </a:p>
        </p:txBody>
      </p:sp>
      <p:graphicFrame>
        <p:nvGraphicFramePr>
          <p:cNvPr id="4" name="Tableau 3"/>
          <p:cNvGraphicFramePr>
            <a:graphicFrameLocks noGrp="1"/>
          </p:cNvGraphicFramePr>
          <p:nvPr>
            <p:extLst>
              <p:ext uri="{D42A27DB-BD31-4B8C-83A1-F6EECF244321}">
                <p14:modId xmlns:p14="http://schemas.microsoft.com/office/powerpoint/2010/main" val="1883673230"/>
              </p:ext>
            </p:extLst>
          </p:nvPr>
        </p:nvGraphicFramePr>
        <p:xfrm>
          <a:off x="928662" y="2357430"/>
          <a:ext cx="7429551" cy="4099854"/>
        </p:xfrm>
        <a:graphic>
          <a:graphicData uri="http://schemas.openxmlformats.org/drawingml/2006/table">
            <a:tbl>
              <a:tblPr firstRow="1" bandRow="1">
                <a:tableStyleId>{5C22544A-7EE6-4342-B048-85BDC9FD1C3A}</a:tableStyleId>
              </a:tblPr>
              <a:tblGrid>
                <a:gridCol w="1785950"/>
                <a:gridCol w="2357454"/>
                <a:gridCol w="3286147"/>
              </a:tblGrid>
              <a:tr h="581709">
                <a:tc>
                  <a:txBody>
                    <a:bodyPr/>
                    <a:lstStyle/>
                    <a:p>
                      <a:r>
                        <a:rPr lang="fr-CA" sz="1700" smtClean="0"/>
                        <a:t>Symbol</a:t>
                      </a:r>
                      <a:endParaRPr lang="fr-FR" sz="1700" dirty="0"/>
                    </a:p>
                  </a:txBody>
                  <a:tcPr/>
                </a:tc>
                <a:tc>
                  <a:txBody>
                    <a:bodyPr/>
                    <a:lstStyle/>
                    <a:p>
                      <a:r>
                        <a:rPr lang="fr-CA" sz="1700" smtClean="0"/>
                        <a:t>Meaning</a:t>
                      </a:r>
                      <a:endParaRPr lang="fr-FR" sz="1700" dirty="0"/>
                    </a:p>
                  </a:txBody>
                  <a:tcPr/>
                </a:tc>
                <a:tc>
                  <a:txBody>
                    <a:bodyPr/>
                    <a:lstStyle/>
                    <a:p>
                      <a:r>
                        <a:rPr lang="fr-CA" sz="1700" baseline="0" smtClean="0"/>
                        <a:t>Pseudocode equivalent</a:t>
                      </a:r>
                      <a:endParaRPr lang="fr-FR" sz="1700" dirty="0"/>
                    </a:p>
                  </a:txBody>
                  <a:tcPr/>
                </a:tc>
              </a:tr>
              <a:tr h="581709">
                <a:tc>
                  <a:txBody>
                    <a:bodyPr/>
                    <a:lstStyle/>
                    <a:p>
                      <a:r>
                        <a:rPr lang="fr-CA" sz="1700" dirty="0" smtClean="0"/>
                        <a:t>&lt;</a:t>
                      </a:r>
                      <a:endParaRPr lang="fr-FR" sz="1700" dirty="0"/>
                    </a:p>
                  </a:txBody>
                  <a:tcPr/>
                </a:tc>
                <a:tc>
                  <a:txBody>
                    <a:bodyPr/>
                    <a:lstStyle/>
                    <a:p>
                      <a:r>
                        <a:rPr lang="fr-CA" sz="1700" smtClean="0"/>
                        <a:t>less</a:t>
                      </a:r>
                      <a:r>
                        <a:rPr lang="fr-CA" sz="1700" baseline="0" smtClean="0"/>
                        <a:t> than</a:t>
                      </a:r>
                      <a:endParaRPr lang="fr-FR" sz="1700" dirty="0"/>
                    </a:p>
                  </a:txBody>
                  <a:tcPr/>
                </a:tc>
                <a:tc>
                  <a:txBody>
                    <a:bodyPr/>
                    <a:lstStyle/>
                    <a:p>
                      <a:r>
                        <a:rPr lang="fr-CA" sz="1700" dirty="0" smtClean="0"/>
                        <a:t>&lt;</a:t>
                      </a:r>
                      <a:endParaRPr lang="fr-FR" sz="1700" dirty="0"/>
                    </a:p>
                  </a:txBody>
                  <a:tcPr/>
                </a:tc>
              </a:tr>
              <a:tr h="581709">
                <a:tc>
                  <a:txBody>
                    <a:bodyPr/>
                    <a:lstStyle/>
                    <a:p>
                      <a:r>
                        <a:rPr lang="fr-CA" sz="1700" dirty="0" smtClean="0"/>
                        <a:t>&lt;=</a:t>
                      </a:r>
                      <a:endParaRPr lang="fr-FR" sz="1700" dirty="0"/>
                    </a:p>
                  </a:txBody>
                  <a:tcPr/>
                </a:tc>
                <a:tc>
                  <a:txBody>
                    <a:bodyPr/>
                    <a:lstStyle/>
                    <a:p>
                      <a:r>
                        <a:rPr lang="fr-CA" sz="1700" smtClean="0"/>
                        <a:t>less than or equal to</a:t>
                      </a:r>
                      <a:endParaRPr lang="fr-FR" sz="1700" dirty="0"/>
                    </a:p>
                  </a:txBody>
                  <a:tcPr/>
                </a:tc>
                <a:tc>
                  <a:txBody>
                    <a:bodyPr/>
                    <a:lstStyle/>
                    <a:p>
                      <a:r>
                        <a:rPr lang="fr-CA" sz="1700" dirty="0" smtClean="0"/>
                        <a:t>&lt;=</a:t>
                      </a:r>
                      <a:endParaRPr lang="fr-FR" sz="1700" dirty="0"/>
                    </a:p>
                  </a:txBody>
                  <a:tcPr/>
                </a:tc>
              </a:tr>
              <a:tr h="581709">
                <a:tc>
                  <a:txBody>
                    <a:bodyPr/>
                    <a:lstStyle/>
                    <a:p>
                      <a:r>
                        <a:rPr lang="fr-CA" sz="1700" dirty="0" smtClean="0"/>
                        <a:t>&gt;</a:t>
                      </a:r>
                      <a:endParaRPr lang="fr-FR" sz="1700" dirty="0"/>
                    </a:p>
                  </a:txBody>
                  <a:tcPr/>
                </a:tc>
                <a:tc>
                  <a:txBody>
                    <a:bodyPr/>
                    <a:lstStyle/>
                    <a:p>
                      <a:r>
                        <a:rPr lang="fr-CA" sz="1700" smtClean="0"/>
                        <a:t>greater than</a:t>
                      </a:r>
                      <a:endParaRPr lang="fr-FR" sz="1700" dirty="0"/>
                    </a:p>
                  </a:txBody>
                  <a:tcPr/>
                </a:tc>
                <a:tc>
                  <a:txBody>
                    <a:bodyPr/>
                    <a:lstStyle/>
                    <a:p>
                      <a:r>
                        <a:rPr lang="fr-CA" sz="1700" dirty="0" smtClean="0"/>
                        <a:t>&gt;</a:t>
                      </a:r>
                      <a:endParaRPr lang="fr-FR" sz="1700" dirty="0"/>
                    </a:p>
                  </a:txBody>
                  <a:tcPr/>
                </a:tc>
              </a:tr>
              <a:tr h="581709">
                <a:tc>
                  <a:txBody>
                    <a:bodyPr/>
                    <a:lstStyle/>
                    <a:p>
                      <a:r>
                        <a:rPr lang="fr-CA" sz="1700" dirty="0" smtClean="0"/>
                        <a:t>&gt;=</a:t>
                      </a:r>
                      <a:endParaRPr lang="fr-FR" sz="1700" dirty="0"/>
                    </a:p>
                  </a:txBody>
                  <a:tcPr/>
                </a:tc>
                <a:tc>
                  <a:txBody>
                    <a:bodyPr/>
                    <a:lstStyle/>
                    <a:p>
                      <a:r>
                        <a:rPr lang="fr-CA" sz="1700" smtClean="0"/>
                        <a:t>greater than or equal to</a:t>
                      </a:r>
                      <a:endParaRPr lang="fr-FR" sz="1700" dirty="0"/>
                    </a:p>
                  </a:txBody>
                  <a:tcPr/>
                </a:tc>
                <a:tc>
                  <a:txBody>
                    <a:bodyPr/>
                    <a:lstStyle/>
                    <a:p>
                      <a:r>
                        <a:rPr lang="fr-CA" sz="1700" dirty="0" smtClean="0"/>
                        <a:t>&gt;=</a:t>
                      </a:r>
                      <a:endParaRPr lang="fr-FR" sz="1700" dirty="0"/>
                    </a:p>
                  </a:txBody>
                  <a:tcPr/>
                </a:tc>
              </a:tr>
              <a:tr h="581709">
                <a:tc>
                  <a:txBody>
                    <a:bodyPr/>
                    <a:lstStyle/>
                    <a:p>
                      <a:r>
                        <a:rPr lang="fr-CA" sz="1700" dirty="0" smtClean="0"/>
                        <a:t>==</a:t>
                      </a:r>
                      <a:endParaRPr lang="fr-FR" sz="1700" dirty="0"/>
                    </a:p>
                  </a:txBody>
                  <a:tcPr/>
                </a:tc>
                <a:tc>
                  <a:txBody>
                    <a:bodyPr/>
                    <a:lstStyle/>
                    <a:p>
                      <a:r>
                        <a:rPr lang="fr-CA" sz="1700" baseline="0" smtClean="0"/>
                        <a:t>equal to</a:t>
                      </a:r>
                      <a:endParaRPr lang="fr-FR" sz="1700" dirty="0"/>
                    </a:p>
                  </a:txBody>
                  <a:tcPr/>
                </a:tc>
                <a:tc>
                  <a:txBody>
                    <a:bodyPr/>
                    <a:lstStyle/>
                    <a:p>
                      <a:r>
                        <a:rPr lang="fr-CA" sz="1700" dirty="0" smtClean="0"/>
                        <a:t>=</a:t>
                      </a:r>
                      <a:endParaRPr lang="fr-FR" sz="1700" dirty="0"/>
                    </a:p>
                  </a:txBody>
                  <a:tcPr/>
                </a:tc>
              </a:tr>
              <a:tr h="581709">
                <a:tc>
                  <a:txBody>
                    <a:bodyPr/>
                    <a:lstStyle/>
                    <a:p>
                      <a:r>
                        <a:rPr lang="fr-CA" sz="1700" dirty="0" smtClean="0"/>
                        <a:t>!=</a:t>
                      </a:r>
                      <a:endParaRPr lang="fr-FR" sz="1700" dirty="0"/>
                    </a:p>
                  </a:txBody>
                  <a:tcPr/>
                </a:tc>
                <a:tc>
                  <a:txBody>
                    <a:bodyPr/>
                    <a:lstStyle/>
                    <a:p>
                      <a:r>
                        <a:rPr lang="fr-CA" sz="1700" smtClean="0"/>
                        <a:t>not equal to</a:t>
                      </a:r>
                      <a:br>
                        <a:rPr lang="fr-CA" sz="1700" smtClean="0"/>
                      </a:br>
                      <a:r>
                        <a:rPr lang="fr-CA" sz="1700" smtClean="0"/>
                        <a:t>(different than)</a:t>
                      </a:r>
                      <a:endParaRPr lang="fr-FR" sz="1700" dirty="0"/>
                    </a:p>
                  </a:txBody>
                  <a:tcPr/>
                </a:tc>
                <a:tc>
                  <a:txBody>
                    <a:bodyPr/>
                    <a:lstStyle/>
                    <a:p>
                      <a:r>
                        <a:rPr lang="fr-CA" sz="1700" dirty="0" smtClean="0"/>
                        <a:t>&lt;&gt;</a:t>
                      </a:r>
                      <a:endParaRPr lang="fr-FR" sz="1700"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14290"/>
            <a:ext cx="9001156" cy="990600"/>
          </a:xfrm>
        </p:spPr>
        <p:txBody>
          <a:bodyPr/>
          <a:lstStyle/>
          <a:p>
            <a:r>
              <a:rPr lang="fr-CA" smtClean="0"/>
              <a:t>Examples</a:t>
            </a:r>
            <a:endParaRPr lang="fr-FR" dirty="0"/>
          </a:p>
        </p:txBody>
      </p:sp>
      <p:sp>
        <p:nvSpPr>
          <p:cNvPr id="3" name="Espace réservé du contenu 2"/>
          <p:cNvSpPr>
            <a:spLocks noGrp="1"/>
          </p:cNvSpPr>
          <p:nvPr>
            <p:ph sz="quarter" idx="1"/>
          </p:nvPr>
        </p:nvSpPr>
        <p:spPr>
          <a:xfrm>
            <a:off x="142844" y="1500174"/>
            <a:ext cx="8786874" cy="5357826"/>
          </a:xfrm>
        </p:spPr>
        <p:txBody>
          <a:bodyPr>
            <a:normAutofit fontScale="77500" lnSpcReduction="20000"/>
          </a:bodyPr>
          <a:lstStyle/>
          <a:p>
            <a:pPr>
              <a:buNone/>
            </a:pPr>
            <a:r>
              <a:rPr lang="fr-FR" sz="3200" dirty="0" smtClean="0">
                <a:solidFill>
                  <a:srgbClr val="808080"/>
                </a:solidFill>
                <a:latin typeface="Consolas"/>
              </a:rPr>
              <a:t>#</a:t>
            </a:r>
            <a:r>
              <a:rPr lang="fr-FR" sz="3200" dirty="0" err="1" smtClean="0">
                <a:solidFill>
                  <a:srgbClr val="808080"/>
                </a:solidFill>
                <a:latin typeface="Consolas"/>
              </a:rPr>
              <a:t>include</a:t>
            </a:r>
            <a:r>
              <a:rPr lang="fr-FR" sz="3200" dirty="0" smtClean="0">
                <a:solidFill>
                  <a:srgbClr val="000000"/>
                </a:solidFill>
                <a:latin typeface="Consolas"/>
              </a:rPr>
              <a:t> </a:t>
            </a:r>
            <a:r>
              <a:rPr lang="fr-FR" sz="3200" dirty="0" smtClean="0">
                <a:solidFill>
                  <a:srgbClr val="A31515"/>
                </a:solidFill>
                <a:latin typeface="Consolas"/>
              </a:rPr>
              <a:t>&lt;</a:t>
            </a:r>
            <a:r>
              <a:rPr lang="fr-FR" sz="3200" dirty="0" err="1" smtClean="0">
                <a:solidFill>
                  <a:srgbClr val="A31515"/>
                </a:solidFill>
                <a:latin typeface="Consolas"/>
              </a:rPr>
              <a:t>iostream</a:t>
            </a:r>
            <a:r>
              <a:rPr lang="fr-FR" sz="3200" dirty="0" smtClean="0">
                <a:solidFill>
                  <a:srgbClr val="A31515"/>
                </a:solidFill>
                <a:latin typeface="Consolas"/>
              </a:rPr>
              <a:t>&gt;</a:t>
            </a:r>
            <a:r>
              <a:rPr lang="fr-FR" sz="3200" dirty="0" smtClean="0">
                <a:solidFill>
                  <a:srgbClr val="000000"/>
                </a:solidFill>
                <a:latin typeface="Consolas"/>
              </a:rPr>
              <a:t> </a:t>
            </a:r>
          </a:p>
          <a:p>
            <a:pPr>
              <a:buNone/>
            </a:pPr>
            <a:r>
              <a:rPr lang="fr-FR" sz="3200" dirty="0" err="1" smtClean="0">
                <a:solidFill>
                  <a:srgbClr val="0000FF"/>
                </a:solidFill>
                <a:latin typeface="Consolas"/>
              </a:rPr>
              <a:t>using</a:t>
            </a:r>
            <a:r>
              <a:rPr lang="fr-FR" sz="3200" dirty="0" smtClean="0">
                <a:solidFill>
                  <a:srgbClr val="000000"/>
                </a:solidFill>
                <a:latin typeface="Consolas"/>
              </a:rPr>
              <a:t> </a:t>
            </a:r>
            <a:r>
              <a:rPr lang="fr-FR" sz="3200" dirty="0" err="1" smtClean="0">
                <a:solidFill>
                  <a:srgbClr val="0000FF"/>
                </a:solidFill>
                <a:latin typeface="Consolas"/>
              </a:rPr>
              <a:t>namespace</a:t>
            </a:r>
            <a:r>
              <a:rPr lang="fr-FR" sz="3200" dirty="0" smtClean="0">
                <a:solidFill>
                  <a:srgbClr val="000000"/>
                </a:solidFill>
                <a:latin typeface="Consolas"/>
              </a:rPr>
              <a:t> </a:t>
            </a:r>
            <a:r>
              <a:rPr lang="fr-FR" sz="3200" dirty="0" err="1" smtClean="0">
                <a:solidFill>
                  <a:srgbClr val="000000"/>
                </a:solidFill>
                <a:latin typeface="Consolas"/>
              </a:rPr>
              <a:t>std</a:t>
            </a:r>
            <a:r>
              <a:rPr lang="fr-FR" sz="3200" dirty="0" smtClean="0">
                <a:solidFill>
                  <a:srgbClr val="000000"/>
                </a:solidFill>
                <a:latin typeface="Consolas"/>
              </a:rPr>
              <a:t>; </a:t>
            </a:r>
          </a:p>
          <a:p>
            <a:pPr>
              <a:buNone/>
            </a:pPr>
            <a:endParaRPr lang="fr-FR" sz="3200" dirty="0" smtClean="0">
              <a:solidFill>
                <a:srgbClr val="000000"/>
              </a:solidFill>
              <a:latin typeface="Consolas"/>
            </a:endParaRPr>
          </a:p>
          <a:p>
            <a:pPr>
              <a:buNone/>
            </a:pPr>
            <a:r>
              <a:rPr lang="fr-FR" sz="3200" dirty="0" err="1" smtClean="0">
                <a:solidFill>
                  <a:srgbClr val="0000FF"/>
                </a:solidFill>
                <a:latin typeface="Consolas"/>
              </a:rPr>
              <a:t>int</a:t>
            </a:r>
            <a:r>
              <a:rPr lang="fr-FR" sz="3200" dirty="0" smtClean="0">
                <a:solidFill>
                  <a:srgbClr val="000000"/>
                </a:solidFill>
                <a:latin typeface="Consolas"/>
              </a:rPr>
              <a:t> </a:t>
            </a:r>
            <a:r>
              <a:rPr lang="fr-FR" sz="3200" smtClean="0">
                <a:solidFill>
                  <a:srgbClr val="000000"/>
                </a:solidFill>
                <a:latin typeface="Consolas"/>
              </a:rPr>
              <a:t>main()</a:t>
            </a:r>
          </a:p>
          <a:p>
            <a:pPr>
              <a:buNone/>
            </a:pPr>
            <a:r>
              <a:rPr lang="fr-FR" sz="3200" smtClean="0">
                <a:solidFill>
                  <a:srgbClr val="000000"/>
                </a:solidFill>
                <a:latin typeface="Consolas"/>
              </a:rPr>
              <a:t>{ </a:t>
            </a:r>
            <a:endParaRPr lang="fr-FR" sz="3200" dirty="0" smtClean="0">
              <a:solidFill>
                <a:srgbClr val="000000"/>
              </a:solidFill>
              <a:latin typeface="Consolas"/>
            </a:endParaRPr>
          </a:p>
          <a:p>
            <a:pPr>
              <a:buNone/>
            </a:pPr>
            <a:r>
              <a:rPr lang="en-US" sz="3200" dirty="0" smtClean="0">
                <a:solidFill>
                  <a:srgbClr val="0000FF"/>
                </a:solidFill>
                <a:latin typeface="Consolas"/>
              </a:rPr>
              <a:t>	</a:t>
            </a:r>
            <a:r>
              <a:rPr lang="en-US" sz="3200" dirty="0" err="1" smtClean="0">
                <a:solidFill>
                  <a:srgbClr val="0000FF"/>
                </a:solidFill>
                <a:latin typeface="Consolas"/>
              </a:rPr>
              <a:t>int</a:t>
            </a:r>
            <a:r>
              <a:rPr lang="en-US" sz="3200" dirty="0" smtClean="0">
                <a:solidFill>
                  <a:srgbClr val="000000"/>
                </a:solidFill>
                <a:latin typeface="Consolas"/>
              </a:rPr>
              <a:t> a = 4, b = 2;</a:t>
            </a:r>
          </a:p>
          <a:p>
            <a:pPr>
              <a:buNone/>
            </a:pPr>
            <a:r>
              <a:rPr lang="fr-FR" sz="3200" dirty="0" smtClean="0">
                <a:solidFill>
                  <a:srgbClr val="0000FF"/>
                </a:solidFill>
                <a:latin typeface="Consolas"/>
              </a:rPr>
              <a:t>	</a:t>
            </a:r>
            <a:r>
              <a:rPr lang="fr-FR" sz="3200" err="1" smtClean="0">
                <a:solidFill>
                  <a:srgbClr val="0000FF"/>
                </a:solidFill>
                <a:latin typeface="Consolas"/>
              </a:rPr>
              <a:t>bool</a:t>
            </a:r>
            <a:r>
              <a:rPr lang="fr-FR" sz="3200" smtClean="0">
                <a:solidFill>
                  <a:srgbClr val="000000"/>
                </a:solidFill>
                <a:latin typeface="Consolas"/>
              </a:rPr>
              <a:t> result;</a:t>
            </a:r>
            <a:endParaRPr lang="fr-FR" sz="3200" dirty="0" smtClean="0">
              <a:solidFill>
                <a:srgbClr val="000000"/>
              </a:solidFill>
              <a:latin typeface="Consolas"/>
            </a:endParaRPr>
          </a:p>
          <a:p>
            <a:pPr>
              <a:buNone/>
            </a:pPr>
            <a:r>
              <a:rPr lang="fr-FR" sz="3200" smtClean="0">
                <a:solidFill>
                  <a:srgbClr val="000000"/>
                </a:solidFill>
                <a:latin typeface="Consolas"/>
              </a:rPr>
              <a:t>	result </a:t>
            </a:r>
            <a:r>
              <a:rPr lang="fr-FR" sz="3200" dirty="0" smtClean="0">
                <a:solidFill>
                  <a:srgbClr val="000000"/>
                </a:solidFill>
                <a:latin typeface="Consolas"/>
              </a:rPr>
              <a:t>= a &lt; b;</a:t>
            </a:r>
          </a:p>
          <a:p>
            <a:pPr>
              <a:buNone/>
            </a:pPr>
            <a:r>
              <a:rPr lang="fr-FR" sz="3200" dirty="0" smtClean="0">
                <a:solidFill>
                  <a:srgbClr val="000000"/>
                </a:solidFill>
                <a:latin typeface="Consolas"/>
              </a:rPr>
              <a:t>	cout </a:t>
            </a:r>
            <a:r>
              <a:rPr lang="fr-FR" sz="3200" smtClean="0">
                <a:solidFill>
                  <a:srgbClr val="008080"/>
                </a:solidFill>
                <a:latin typeface="Consolas"/>
              </a:rPr>
              <a:t>&lt;&lt;</a:t>
            </a:r>
            <a:r>
              <a:rPr lang="fr-FR" sz="3200" smtClean="0">
                <a:solidFill>
                  <a:srgbClr val="000000"/>
                </a:solidFill>
                <a:latin typeface="Consolas"/>
              </a:rPr>
              <a:t> </a:t>
            </a:r>
            <a:r>
              <a:rPr lang="fr-FR" sz="3200" smtClean="0">
                <a:solidFill>
                  <a:srgbClr val="A31515"/>
                </a:solidFill>
                <a:latin typeface="Consolas"/>
              </a:rPr>
              <a:t>"The result is: </a:t>
            </a:r>
            <a:r>
              <a:rPr lang="fr-FR" sz="3200" dirty="0" smtClean="0">
                <a:solidFill>
                  <a:srgbClr val="A31515"/>
                </a:solidFill>
                <a:latin typeface="Consolas"/>
              </a:rPr>
              <a:t>"</a:t>
            </a:r>
            <a:r>
              <a:rPr lang="fr-FR" sz="3200" dirty="0" smtClean="0">
                <a:solidFill>
                  <a:srgbClr val="000000"/>
                </a:solidFill>
                <a:latin typeface="Consolas"/>
              </a:rPr>
              <a:t> </a:t>
            </a:r>
            <a:r>
              <a:rPr lang="fr-FR" sz="3200" smtClean="0">
                <a:solidFill>
                  <a:srgbClr val="008080"/>
                </a:solidFill>
                <a:latin typeface="Consolas"/>
              </a:rPr>
              <a:t>&lt;&lt;</a:t>
            </a:r>
            <a:r>
              <a:rPr lang="fr-FR" sz="3200" smtClean="0">
                <a:solidFill>
                  <a:srgbClr val="000000"/>
                </a:solidFill>
                <a:latin typeface="Consolas"/>
              </a:rPr>
              <a:t> result </a:t>
            </a:r>
            <a:r>
              <a:rPr lang="fr-FR" sz="3200" dirty="0" smtClean="0">
                <a:solidFill>
                  <a:srgbClr val="008080"/>
                </a:solidFill>
                <a:latin typeface="Consolas"/>
              </a:rPr>
              <a:t>&lt;&lt;</a:t>
            </a:r>
            <a:r>
              <a:rPr lang="fr-FR" sz="3200" dirty="0" smtClean="0">
                <a:solidFill>
                  <a:srgbClr val="000000"/>
                </a:solidFill>
                <a:latin typeface="Consolas"/>
              </a:rPr>
              <a:t> </a:t>
            </a:r>
            <a:r>
              <a:rPr lang="fr-FR" sz="3200" dirty="0" err="1" smtClean="0">
                <a:solidFill>
                  <a:srgbClr val="000000"/>
                </a:solidFill>
                <a:latin typeface="Consolas"/>
              </a:rPr>
              <a:t>endl</a:t>
            </a:r>
            <a:r>
              <a:rPr lang="fr-FR" sz="3200" dirty="0" smtClean="0">
                <a:solidFill>
                  <a:srgbClr val="000000"/>
                </a:solidFill>
                <a:latin typeface="Consolas"/>
              </a:rPr>
              <a:t>;</a:t>
            </a:r>
          </a:p>
          <a:p>
            <a:pPr>
              <a:buNone/>
            </a:pPr>
            <a:r>
              <a:rPr lang="fr-FR" sz="3200" dirty="0" smtClean="0">
                <a:solidFill>
                  <a:srgbClr val="000000"/>
                </a:solidFill>
                <a:latin typeface="Consolas"/>
              </a:rPr>
              <a:t>	cout </a:t>
            </a:r>
            <a:r>
              <a:rPr lang="fr-FR" sz="3200" smtClean="0">
                <a:solidFill>
                  <a:srgbClr val="008080"/>
                </a:solidFill>
                <a:latin typeface="Consolas"/>
              </a:rPr>
              <a:t>&lt;&lt;</a:t>
            </a:r>
            <a:r>
              <a:rPr lang="fr-FR" sz="3200" smtClean="0">
                <a:solidFill>
                  <a:srgbClr val="000000"/>
                </a:solidFill>
                <a:latin typeface="Consolas"/>
              </a:rPr>
              <a:t> </a:t>
            </a:r>
            <a:r>
              <a:rPr lang="fr-FR" sz="3200" smtClean="0">
                <a:solidFill>
                  <a:srgbClr val="A31515"/>
                </a:solidFill>
                <a:latin typeface="Consolas"/>
              </a:rPr>
              <a:t>"The result is: "</a:t>
            </a:r>
            <a:r>
              <a:rPr lang="fr-FR" sz="3200" smtClean="0">
                <a:solidFill>
                  <a:srgbClr val="000000"/>
                </a:solidFill>
                <a:latin typeface="Consolas"/>
              </a:rPr>
              <a:t> </a:t>
            </a:r>
            <a:r>
              <a:rPr lang="fr-FR" sz="3200" dirty="0" smtClean="0">
                <a:solidFill>
                  <a:srgbClr val="008080"/>
                </a:solidFill>
                <a:latin typeface="Consolas"/>
              </a:rPr>
              <a:t>&lt;&lt;</a:t>
            </a:r>
            <a:r>
              <a:rPr lang="fr-FR" sz="3200" dirty="0" smtClean="0">
                <a:solidFill>
                  <a:srgbClr val="000000"/>
                </a:solidFill>
                <a:latin typeface="Consolas"/>
              </a:rPr>
              <a:t> (a &gt; b) </a:t>
            </a:r>
            <a:r>
              <a:rPr lang="fr-FR" sz="3200" dirty="0" smtClean="0">
                <a:solidFill>
                  <a:srgbClr val="008080"/>
                </a:solidFill>
                <a:latin typeface="Consolas"/>
              </a:rPr>
              <a:t>&lt;&lt;</a:t>
            </a:r>
            <a:r>
              <a:rPr lang="fr-FR" sz="3200" dirty="0" smtClean="0">
                <a:solidFill>
                  <a:srgbClr val="000000"/>
                </a:solidFill>
                <a:latin typeface="Consolas"/>
              </a:rPr>
              <a:t> </a:t>
            </a:r>
            <a:r>
              <a:rPr lang="fr-FR" sz="3200" dirty="0" err="1" smtClean="0">
                <a:solidFill>
                  <a:srgbClr val="000000"/>
                </a:solidFill>
                <a:latin typeface="Consolas"/>
              </a:rPr>
              <a:t>endl</a:t>
            </a:r>
            <a:r>
              <a:rPr lang="fr-FR" sz="3200" dirty="0" smtClean="0">
                <a:solidFill>
                  <a:srgbClr val="000000"/>
                </a:solidFill>
                <a:latin typeface="Consolas"/>
              </a:rPr>
              <a:t>;</a:t>
            </a:r>
          </a:p>
          <a:p>
            <a:pPr>
              <a:buNone/>
            </a:pPr>
            <a:r>
              <a:rPr lang="fr-FR" sz="3200" dirty="0" smtClean="0">
                <a:solidFill>
                  <a:srgbClr val="000000"/>
                </a:solidFill>
                <a:latin typeface="Consolas"/>
              </a:rPr>
              <a:t>	system(</a:t>
            </a:r>
            <a:r>
              <a:rPr lang="fr-FR" sz="3200" dirty="0" smtClean="0">
                <a:solidFill>
                  <a:srgbClr val="A31515"/>
                </a:solidFill>
                <a:latin typeface="Consolas"/>
              </a:rPr>
              <a:t>"pause"</a:t>
            </a:r>
            <a:r>
              <a:rPr lang="fr-FR" sz="3200" dirty="0" smtClean="0">
                <a:solidFill>
                  <a:srgbClr val="000000"/>
                </a:solidFill>
                <a:latin typeface="Consolas"/>
              </a:rPr>
              <a:t>); </a:t>
            </a:r>
          </a:p>
          <a:p>
            <a:pPr>
              <a:buNone/>
            </a:pPr>
            <a:r>
              <a:rPr lang="fr-FR" sz="3200" dirty="0" smtClean="0">
                <a:solidFill>
                  <a:srgbClr val="0000FF"/>
                </a:solidFill>
                <a:latin typeface="Consolas"/>
              </a:rPr>
              <a:t>	return</a:t>
            </a:r>
            <a:r>
              <a:rPr lang="fr-FR" sz="3200" dirty="0" smtClean="0">
                <a:solidFill>
                  <a:srgbClr val="000000"/>
                </a:solidFill>
                <a:latin typeface="Consolas"/>
              </a:rPr>
              <a:t> 0;</a:t>
            </a:r>
          </a:p>
          <a:p>
            <a:pPr>
              <a:buNone/>
            </a:pPr>
            <a:r>
              <a:rPr lang="fr-FR" sz="3200" dirty="0" smtClean="0">
                <a:solidFill>
                  <a:srgbClr val="000000"/>
                </a:solidFill>
                <a:latin typeface="Consolas"/>
              </a:rPr>
              <a:t>}</a:t>
            </a:r>
            <a:endParaRPr lang="fr-CA"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14290"/>
            <a:ext cx="9001156" cy="990600"/>
          </a:xfrm>
        </p:spPr>
        <p:txBody>
          <a:bodyPr/>
          <a:lstStyle/>
          <a:p>
            <a:r>
              <a:rPr lang="fr-CA" smtClean="0"/>
              <a:t>Conditional structures</a:t>
            </a:r>
            <a:endParaRPr lang="fr-FR" dirty="0"/>
          </a:p>
        </p:txBody>
      </p:sp>
      <p:sp>
        <p:nvSpPr>
          <p:cNvPr id="3" name="Espace réservé du contenu 2"/>
          <p:cNvSpPr>
            <a:spLocks noGrp="1"/>
          </p:cNvSpPr>
          <p:nvPr>
            <p:ph sz="quarter" idx="1"/>
          </p:nvPr>
        </p:nvSpPr>
        <p:spPr>
          <a:xfrm>
            <a:off x="142844" y="1643050"/>
            <a:ext cx="8786874" cy="5214950"/>
          </a:xfrm>
        </p:spPr>
        <p:txBody>
          <a:bodyPr>
            <a:normAutofit/>
          </a:bodyPr>
          <a:lstStyle/>
          <a:p>
            <a:r>
              <a:rPr lang="fr-CA" smtClean="0"/>
              <a:t>When writing pseudocode, we sometimes use the following structure:</a:t>
            </a:r>
            <a:endParaRPr lang="fr-CA" dirty="0" smtClean="0"/>
          </a:p>
          <a:p>
            <a:pPr lvl="1"/>
            <a:r>
              <a:rPr lang="fr-CA" smtClean="0"/>
              <a:t> IF condition THEN</a:t>
            </a:r>
            <a:endParaRPr lang="fr-CA" dirty="0" smtClean="0"/>
          </a:p>
          <a:p>
            <a:pPr lvl="2">
              <a:buNone/>
            </a:pPr>
            <a:r>
              <a:rPr lang="fr-CA" sz="2600" smtClean="0"/>
              <a:t>	procedure 1</a:t>
            </a:r>
            <a:endParaRPr lang="fr-CA" sz="2600" dirty="0" smtClean="0"/>
          </a:p>
          <a:p>
            <a:pPr lvl="1">
              <a:buNone/>
            </a:pPr>
            <a:r>
              <a:rPr lang="fr-CA" dirty="0" smtClean="0"/>
              <a:t>	</a:t>
            </a:r>
            <a:r>
              <a:rPr lang="fr-CA" smtClean="0"/>
              <a:t> ELSE IF condition THEN</a:t>
            </a:r>
            <a:endParaRPr lang="fr-CA" dirty="0" smtClean="0"/>
          </a:p>
          <a:p>
            <a:pPr lvl="1">
              <a:buNone/>
            </a:pPr>
            <a:r>
              <a:rPr lang="fr-CA" dirty="0" smtClean="0"/>
              <a:t>	</a:t>
            </a:r>
            <a:r>
              <a:rPr lang="fr-CA" smtClean="0"/>
              <a:t>	procedure 2</a:t>
            </a:r>
            <a:endParaRPr lang="fr-CA" dirty="0" smtClean="0"/>
          </a:p>
          <a:p>
            <a:pPr lvl="1">
              <a:buNone/>
            </a:pPr>
            <a:r>
              <a:rPr lang="fr-CA" dirty="0" smtClean="0"/>
              <a:t>	</a:t>
            </a:r>
            <a:r>
              <a:rPr lang="fr-CA" smtClean="0"/>
              <a:t> ELSE</a:t>
            </a:r>
            <a:endParaRPr lang="fr-CA" dirty="0" smtClean="0"/>
          </a:p>
          <a:p>
            <a:pPr lvl="1">
              <a:buNone/>
            </a:pPr>
            <a:r>
              <a:rPr lang="fr-CA" dirty="0" smtClean="0"/>
              <a:t>	</a:t>
            </a:r>
            <a:r>
              <a:rPr lang="fr-CA" smtClean="0"/>
              <a:t>	procedure 3</a:t>
            </a:r>
            <a:endParaRPr lang="fr-CA" dirty="0" smtClean="0"/>
          </a:p>
          <a:p>
            <a:pPr lvl="1">
              <a:buNone/>
            </a:pPr>
            <a:r>
              <a:rPr lang="fr-CA" dirty="0" smtClean="0"/>
              <a:t>	</a:t>
            </a:r>
            <a:r>
              <a:rPr lang="fr-CA" smtClean="0"/>
              <a:t> ENDIF</a:t>
            </a:r>
            <a:endParaRPr lang="fr-CA"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14290"/>
            <a:ext cx="9001156" cy="990600"/>
          </a:xfrm>
        </p:spPr>
        <p:txBody>
          <a:bodyPr/>
          <a:lstStyle/>
          <a:p>
            <a:r>
              <a:rPr lang="fr-CA"/>
              <a:t>Conditional structures</a:t>
            </a:r>
            <a:endParaRPr lang="fr-FR" dirty="0"/>
          </a:p>
        </p:txBody>
      </p:sp>
      <p:sp>
        <p:nvSpPr>
          <p:cNvPr id="3" name="Espace réservé du contenu 2"/>
          <p:cNvSpPr>
            <a:spLocks noGrp="1"/>
          </p:cNvSpPr>
          <p:nvPr>
            <p:ph sz="quarter" idx="1"/>
          </p:nvPr>
        </p:nvSpPr>
        <p:spPr>
          <a:xfrm>
            <a:off x="142844" y="1643050"/>
            <a:ext cx="8786874" cy="5214950"/>
          </a:xfrm>
        </p:spPr>
        <p:txBody>
          <a:bodyPr>
            <a:normAutofit fontScale="77500" lnSpcReduction="20000"/>
          </a:bodyPr>
          <a:lstStyle/>
          <a:p>
            <a:r>
              <a:rPr lang="fr-CA" smtClean="0"/>
              <a:t>In </a:t>
            </a:r>
            <a:r>
              <a:rPr lang="fr-CA" dirty="0" smtClean="0"/>
              <a:t>C</a:t>
            </a:r>
            <a:r>
              <a:rPr lang="fr-CA" smtClean="0"/>
              <a:t>++, we will use the following structure (very similar to the previous pseudocode structure):</a:t>
            </a:r>
            <a:endParaRPr lang="fr-CA" dirty="0" smtClean="0"/>
          </a:p>
          <a:p>
            <a:pPr lvl="1"/>
            <a:r>
              <a:rPr lang="fr-CA" smtClean="0"/>
              <a:t>if(condition(s))		// 1 : 1 cardinality</a:t>
            </a:r>
            <a:br>
              <a:rPr lang="fr-CA" smtClean="0"/>
            </a:br>
            <a:r>
              <a:rPr lang="fr-CA" smtClean="0"/>
              <a:t>{</a:t>
            </a:r>
            <a:endParaRPr lang="fr-CA" dirty="0" smtClean="0"/>
          </a:p>
          <a:p>
            <a:pPr lvl="1">
              <a:buNone/>
            </a:pPr>
            <a:r>
              <a:rPr lang="fr-CA" dirty="0" smtClean="0"/>
              <a:t>	</a:t>
            </a:r>
            <a:r>
              <a:rPr lang="fr-CA" smtClean="0"/>
              <a:t>	procedure1;</a:t>
            </a:r>
            <a:endParaRPr lang="fr-CA" dirty="0" smtClean="0"/>
          </a:p>
          <a:p>
            <a:pPr lvl="1">
              <a:buNone/>
            </a:pPr>
            <a:r>
              <a:rPr lang="fr-CA" dirty="0" smtClean="0"/>
              <a:t>	}</a:t>
            </a:r>
          </a:p>
          <a:p>
            <a:pPr lvl="1">
              <a:buNone/>
            </a:pPr>
            <a:r>
              <a:rPr lang="fr-CA" dirty="0" smtClean="0"/>
              <a:t>	</a:t>
            </a:r>
            <a:r>
              <a:rPr lang="fr-CA" dirty="0" err="1" smtClean="0"/>
              <a:t>else</a:t>
            </a:r>
            <a:r>
              <a:rPr lang="fr-CA" dirty="0" smtClean="0"/>
              <a:t> </a:t>
            </a:r>
            <a:r>
              <a:rPr lang="fr-CA" smtClean="0"/>
              <a:t>if(condition(s))		// 0 : N cardinality</a:t>
            </a:r>
            <a:br>
              <a:rPr lang="fr-CA" smtClean="0"/>
            </a:br>
            <a:r>
              <a:rPr lang="fr-CA" smtClean="0"/>
              <a:t>{</a:t>
            </a:r>
          </a:p>
          <a:p>
            <a:pPr lvl="1">
              <a:buNone/>
            </a:pPr>
            <a:r>
              <a:rPr lang="fr-CA" smtClean="0"/>
              <a:t>		procedure2;</a:t>
            </a:r>
          </a:p>
          <a:p>
            <a:pPr lvl="1">
              <a:buNone/>
            </a:pPr>
            <a:r>
              <a:rPr lang="fr-CA" dirty="0" smtClean="0"/>
              <a:t>	} </a:t>
            </a:r>
          </a:p>
          <a:p>
            <a:pPr lvl="1">
              <a:buNone/>
            </a:pPr>
            <a:r>
              <a:rPr lang="fr-CA" smtClean="0"/>
              <a:t>	else			// 0 : 1 cardinality</a:t>
            </a:r>
            <a:r>
              <a:rPr lang="fr-CA"/>
              <a:t/>
            </a:r>
            <a:br>
              <a:rPr lang="fr-CA"/>
            </a:br>
            <a:r>
              <a:rPr lang="fr-CA" smtClean="0"/>
              <a:t>{</a:t>
            </a:r>
            <a:endParaRPr lang="fr-CA" dirty="0" smtClean="0"/>
          </a:p>
          <a:p>
            <a:pPr lvl="1">
              <a:buNone/>
            </a:pPr>
            <a:r>
              <a:rPr lang="fr-CA" dirty="0" smtClean="0"/>
              <a:t>	</a:t>
            </a:r>
            <a:r>
              <a:rPr lang="fr-CA" smtClean="0"/>
              <a:t>	procedure3</a:t>
            </a:r>
            <a:r>
              <a:rPr lang="fr-CA" dirty="0" smtClean="0"/>
              <a:t>;</a:t>
            </a:r>
          </a:p>
          <a:p>
            <a:pPr lvl="1">
              <a:buNone/>
            </a:pPr>
            <a:r>
              <a:rPr lang="fr-CA" dirty="0" smtClean="0"/>
              <a:t>	}</a:t>
            </a:r>
          </a:p>
          <a:p>
            <a:r>
              <a:rPr lang="fr-CA" b="1" smtClean="0"/>
              <a:t>Conditions</a:t>
            </a:r>
            <a:r>
              <a:rPr lang="fr-CA" smtClean="0"/>
              <a:t> are placed inside parentheses ( )</a:t>
            </a:r>
            <a:endParaRPr lang="fr-CA" dirty="0" smtClean="0"/>
          </a:p>
          <a:p>
            <a:r>
              <a:rPr lang="fr-CA" b="1" smtClean="0"/>
              <a:t>Procedures</a:t>
            </a:r>
            <a:r>
              <a:rPr lang="fr-CA" smtClean="0"/>
              <a:t> are placed inside braces { }</a:t>
            </a:r>
            <a:endParaRPr lang="fr-CA"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14290"/>
            <a:ext cx="9001156" cy="990600"/>
          </a:xfrm>
        </p:spPr>
        <p:txBody>
          <a:bodyPr/>
          <a:lstStyle/>
          <a:p>
            <a:r>
              <a:rPr lang="fr-CA"/>
              <a:t>Conditional structures</a:t>
            </a:r>
            <a:endParaRPr lang="fr-FR" dirty="0"/>
          </a:p>
        </p:txBody>
      </p:sp>
      <p:sp>
        <p:nvSpPr>
          <p:cNvPr id="3" name="Espace réservé du contenu 2"/>
          <p:cNvSpPr>
            <a:spLocks noGrp="1"/>
          </p:cNvSpPr>
          <p:nvPr>
            <p:ph sz="quarter" idx="1"/>
          </p:nvPr>
        </p:nvSpPr>
        <p:spPr>
          <a:xfrm>
            <a:off x="142844" y="1643050"/>
            <a:ext cx="8786874" cy="5214950"/>
          </a:xfrm>
        </p:spPr>
        <p:txBody>
          <a:bodyPr>
            <a:normAutofit fontScale="47500" lnSpcReduction="20000"/>
          </a:bodyPr>
          <a:lstStyle/>
          <a:p>
            <a:pPr defTabSz="712788">
              <a:buNone/>
            </a:pPr>
            <a:r>
              <a:rPr lang="fr-FR" sz="3200" dirty="0" smtClean="0">
                <a:solidFill>
                  <a:srgbClr val="808080"/>
                </a:solidFill>
                <a:latin typeface="Consolas"/>
              </a:rPr>
              <a:t>#</a:t>
            </a:r>
            <a:r>
              <a:rPr lang="fr-FR" sz="3200" dirty="0" err="1" smtClean="0">
                <a:solidFill>
                  <a:srgbClr val="808080"/>
                </a:solidFill>
                <a:latin typeface="Consolas"/>
              </a:rPr>
              <a:t>include</a:t>
            </a:r>
            <a:r>
              <a:rPr lang="fr-FR" sz="3200" dirty="0" smtClean="0">
                <a:solidFill>
                  <a:srgbClr val="000000"/>
                </a:solidFill>
                <a:latin typeface="Consolas"/>
              </a:rPr>
              <a:t> </a:t>
            </a:r>
            <a:r>
              <a:rPr lang="fr-FR" sz="3200" dirty="0" smtClean="0">
                <a:solidFill>
                  <a:srgbClr val="A31515"/>
                </a:solidFill>
                <a:latin typeface="Consolas"/>
              </a:rPr>
              <a:t>&lt;</a:t>
            </a:r>
            <a:r>
              <a:rPr lang="fr-FR" sz="3200" dirty="0" err="1" smtClean="0">
                <a:solidFill>
                  <a:srgbClr val="A31515"/>
                </a:solidFill>
                <a:latin typeface="Consolas"/>
              </a:rPr>
              <a:t>iostream</a:t>
            </a:r>
            <a:r>
              <a:rPr lang="fr-FR" sz="3200" dirty="0" smtClean="0">
                <a:solidFill>
                  <a:srgbClr val="A31515"/>
                </a:solidFill>
                <a:latin typeface="Consolas"/>
              </a:rPr>
              <a:t>&gt;</a:t>
            </a:r>
            <a:r>
              <a:rPr lang="fr-FR" sz="3200" dirty="0" smtClean="0">
                <a:solidFill>
                  <a:srgbClr val="000000"/>
                </a:solidFill>
                <a:latin typeface="Consolas"/>
              </a:rPr>
              <a:t> </a:t>
            </a:r>
          </a:p>
          <a:p>
            <a:pPr defTabSz="712788">
              <a:buNone/>
            </a:pPr>
            <a:r>
              <a:rPr lang="fr-FR" sz="3200" dirty="0" err="1" smtClean="0">
                <a:solidFill>
                  <a:srgbClr val="0000FF"/>
                </a:solidFill>
                <a:latin typeface="Consolas"/>
              </a:rPr>
              <a:t>using</a:t>
            </a:r>
            <a:r>
              <a:rPr lang="fr-FR" sz="3200" dirty="0" smtClean="0">
                <a:solidFill>
                  <a:srgbClr val="000000"/>
                </a:solidFill>
                <a:latin typeface="Consolas"/>
              </a:rPr>
              <a:t> </a:t>
            </a:r>
            <a:r>
              <a:rPr lang="fr-FR" sz="3200" dirty="0" err="1" smtClean="0">
                <a:solidFill>
                  <a:srgbClr val="0000FF"/>
                </a:solidFill>
                <a:latin typeface="Consolas"/>
              </a:rPr>
              <a:t>namespace</a:t>
            </a:r>
            <a:r>
              <a:rPr lang="fr-FR" sz="3200" dirty="0" smtClean="0">
                <a:solidFill>
                  <a:srgbClr val="000000"/>
                </a:solidFill>
                <a:latin typeface="Consolas"/>
              </a:rPr>
              <a:t> </a:t>
            </a:r>
            <a:r>
              <a:rPr lang="fr-FR" sz="3200" dirty="0" err="1" smtClean="0">
                <a:solidFill>
                  <a:srgbClr val="000000"/>
                </a:solidFill>
                <a:latin typeface="Consolas"/>
              </a:rPr>
              <a:t>std</a:t>
            </a:r>
            <a:r>
              <a:rPr lang="fr-FR" sz="3200" dirty="0" smtClean="0">
                <a:solidFill>
                  <a:srgbClr val="000000"/>
                </a:solidFill>
                <a:latin typeface="Consolas"/>
              </a:rPr>
              <a:t>; </a:t>
            </a:r>
          </a:p>
          <a:p>
            <a:pPr defTabSz="712788">
              <a:buNone/>
            </a:pPr>
            <a:endParaRPr lang="fr-FR" sz="3200" dirty="0" smtClean="0">
              <a:solidFill>
                <a:srgbClr val="000000"/>
              </a:solidFill>
              <a:latin typeface="Consolas"/>
            </a:endParaRPr>
          </a:p>
          <a:p>
            <a:pPr defTabSz="712788">
              <a:buNone/>
            </a:pPr>
            <a:r>
              <a:rPr lang="fr-FR" sz="3200" dirty="0" err="1" smtClean="0">
                <a:solidFill>
                  <a:srgbClr val="0000FF"/>
                </a:solidFill>
                <a:latin typeface="Consolas"/>
              </a:rPr>
              <a:t>int</a:t>
            </a:r>
            <a:r>
              <a:rPr lang="fr-FR" sz="3200" dirty="0" smtClean="0">
                <a:solidFill>
                  <a:srgbClr val="000000"/>
                </a:solidFill>
                <a:latin typeface="Consolas"/>
              </a:rPr>
              <a:t> </a:t>
            </a:r>
            <a:r>
              <a:rPr lang="fr-FR" sz="3200" smtClean="0">
                <a:solidFill>
                  <a:srgbClr val="000000"/>
                </a:solidFill>
                <a:latin typeface="Consolas"/>
              </a:rPr>
              <a:t>main()</a:t>
            </a:r>
          </a:p>
          <a:p>
            <a:pPr defTabSz="712788">
              <a:buNone/>
            </a:pPr>
            <a:r>
              <a:rPr lang="fr-FR" sz="3200" smtClean="0">
                <a:solidFill>
                  <a:srgbClr val="000000"/>
                </a:solidFill>
                <a:latin typeface="Consolas"/>
              </a:rPr>
              <a:t>{ </a:t>
            </a:r>
            <a:endParaRPr lang="fr-FR" sz="3200" dirty="0" smtClean="0">
              <a:solidFill>
                <a:srgbClr val="000000"/>
              </a:solidFill>
              <a:latin typeface="Consolas"/>
            </a:endParaRPr>
          </a:p>
          <a:p>
            <a:pPr defTabSz="712788">
              <a:buNone/>
            </a:pPr>
            <a:r>
              <a:rPr lang="fr-FR" sz="3200" dirty="0" smtClean="0">
                <a:solidFill>
                  <a:srgbClr val="0000FF"/>
                </a:solidFill>
                <a:latin typeface="Consolas"/>
              </a:rPr>
              <a:t>	</a:t>
            </a:r>
            <a:r>
              <a:rPr lang="fr-FR" sz="3200" dirty="0" err="1" smtClean="0">
                <a:solidFill>
                  <a:srgbClr val="0000FF"/>
                </a:solidFill>
                <a:latin typeface="Consolas"/>
              </a:rPr>
              <a:t>int</a:t>
            </a:r>
            <a:r>
              <a:rPr lang="fr-FR" sz="3200" dirty="0" smtClean="0">
                <a:solidFill>
                  <a:srgbClr val="000000"/>
                </a:solidFill>
                <a:latin typeface="Consolas"/>
              </a:rPr>
              <a:t> </a:t>
            </a:r>
            <a:r>
              <a:rPr lang="fr-FR" sz="3200" dirty="0" err="1" smtClean="0">
                <a:solidFill>
                  <a:srgbClr val="000000"/>
                </a:solidFill>
                <a:latin typeface="Consolas"/>
              </a:rPr>
              <a:t>age</a:t>
            </a:r>
            <a:r>
              <a:rPr lang="fr-FR" sz="3200" dirty="0" smtClean="0">
                <a:solidFill>
                  <a:srgbClr val="000000"/>
                </a:solidFill>
                <a:latin typeface="Consolas"/>
              </a:rPr>
              <a:t>;</a:t>
            </a:r>
          </a:p>
          <a:p>
            <a:pPr defTabSz="712788">
              <a:buNone/>
            </a:pPr>
            <a:r>
              <a:rPr lang="fr-FR" sz="3200" dirty="0" smtClean="0">
                <a:solidFill>
                  <a:srgbClr val="000000"/>
                </a:solidFill>
                <a:latin typeface="Consolas"/>
              </a:rPr>
              <a:t>	cout </a:t>
            </a:r>
            <a:r>
              <a:rPr lang="fr-FR" sz="3200" smtClean="0">
                <a:solidFill>
                  <a:srgbClr val="008080"/>
                </a:solidFill>
                <a:latin typeface="Consolas"/>
              </a:rPr>
              <a:t>&lt;&lt;</a:t>
            </a:r>
            <a:r>
              <a:rPr lang="fr-FR" sz="3200" smtClean="0">
                <a:solidFill>
                  <a:srgbClr val="000000"/>
                </a:solidFill>
                <a:latin typeface="Consolas"/>
              </a:rPr>
              <a:t> </a:t>
            </a:r>
            <a:r>
              <a:rPr lang="fr-FR" sz="3200" smtClean="0">
                <a:solidFill>
                  <a:srgbClr val="A31515"/>
                </a:solidFill>
                <a:latin typeface="Consolas"/>
              </a:rPr>
              <a:t>"Enter your age: "</a:t>
            </a:r>
            <a:r>
              <a:rPr lang="fr-FR" sz="3200" smtClean="0">
                <a:solidFill>
                  <a:srgbClr val="000000"/>
                </a:solidFill>
                <a:latin typeface="Consolas"/>
              </a:rPr>
              <a:t>;</a:t>
            </a:r>
            <a:endParaRPr lang="fr-FR" sz="3200" dirty="0" smtClean="0">
              <a:solidFill>
                <a:srgbClr val="000000"/>
              </a:solidFill>
              <a:latin typeface="Consolas"/>
            </a:endParaRPr>
          </a:p>
          <a:p>
            <a:pPr defTabSz="712788">
              <a:buNone/>
            </a:pPr>
            <a:r>
              <a:rPr lang="fr-FR" sz="3200" dirty="0" smtClean="0">
                <a:solidFill>
                  <a:srgbClr val="000000"/>
                </a:solidFill>
                <a:latin typeface="Consolas"/>
              </a:rPr>
              <a:t>	</a:t>
            </a:r>
            <a:r>
              <a:rPr lang="fr-FR" sz="3200" dirty="0" err="1" smtClean="0">
                <a:solidFill>
                  <a:srgbClr val="000000"/>
                </a:solidFill>
                <a:latin typeface="Consolas"/>
              </a:rPr>
              <a:t>cin</a:t>
            </a:r>
            <a:r>
              <a:rPr lang="fr-FR" sz="3200" dirty="0" smtClean="0">
                <a:solidFill>
                  <a:srgbClr val="000000"/>
                </a:solidFill>
                <a:latin typeface="Consolas"/>
              </a:rPr>
              <a:t> </a:t>
            </a:r>
            <a:r>
              <a:rPr lang="fr-FR" sz="3200" dirty="0" smtClean="0">
                <a:solidFill>
                  <a:srgbClr val="008080"/>
                </a:solidFill>
                <a:latin typeface="Consolas"/>
              </a:rPr>
              <a:t>&gt;&gt;</a:t>
            </a:r>
            <a:r>
              <a:rPr lang="fr-FR" sz="3200" dirty="0" smtClean="0">
                <a:solidFill>
                  <a:srgbClr val="000000"/>
                </a:solidFill>
                <a:latin typeface="Consolas"/>
              </a:rPr>
              <a:t> </a:t>
            </a:r>
            <a:r>
              <a:rPr lang="fr-FR" sz="3200" dirty="0" err="1" smtClean="0">
                <a:solidFill>
                  <a:srgbClr val="000000"/>
                </a:solidFill>
                <a:latin typeface="Consolas"/>
              </a:rPr>
              <a:t>age</a:t>
            </a:r>
            <a:r>
              <a:rPr lang="fr-FR" sz="3200" dirty="0" smtClean="0">
                <a:solidFill>
                  <a:srgbClr val="000000"/>
                </a:solidFill>
                <a:latin typeface="Consolas"/>
              </a:rPr>
              <a:t>;</a:t>
            </a:r>
          </a:p>
          <a:p>
            <a:pPr defTabSz="712788">
              <a:buNone/>
            </a:pPr>
            <a:r>
              <a:rPr lang="fr-FR" sz="3200" dirty="0" smtClean="0">
                <a:solidFill>
                  <a:srgbClr val="0000FF"/>
                </a:solidFill>
                <a:latin typeface="Consolas"/>
              </a:rPr>
              <a:t>	if</a:t>
            </a:r>
            <a:r>
              <a:rPr lang="fr-FR" sz="3200" dirty="0" smtClean="0">
                <a:solidFill>
                  <a:srgbClr val="000000"/>
                </a:solidFill>
                <a:latin typeface="Consolas"/>
              </a:rPr>
              <a:t> (</a:t>
            </a:r>
            <a:r>
              <a:rPr lang="fr-FR" sz="3200" dirty="0" err="1" smtClean="0">
                <a:solidFill>
                  <a:srgbClr val="000000"/>
                </a:solidFill>
                <a:latin typeface="Consolas"/>
              </a:rPr>
              <a:t>age</a:t>
            </a:r>
            <a:r>
              <a:rPr lang="fr-FR" sz="3200" dirty="0" smtClean="0">
                <a:solidFill>
                  <a:srgbClr val="000000"/>
                </a:solidFill>
                <a:latin typeface="Consolas"/>
              </a:rPr>
              <a:t> </a:t>
            </a:r>
            <a:r>
              <a:rPr lang="fr-FR" sz="3200" smtClean="0">
                <a:solidFill>
                  <a:srgbClr val="000000"/>
                </a:solidFill>
                <a:latin typeface="Consolas"/>
              </a:rPr>
              <a:t>&gt;= 18)</a:t>
            </a:r>
          </a:p>
          <a:p>
            <a:pPr defTabSz="712788">
              <a:buNone/>
            </a:pPr>
            <a:r>
              <a:rPr lang="fr-FR" sz="3200">
                <a:solidFill>
                  <a:srgbClr val="000000"/>
                </a:solidFill>
                <a:latin typeface="Consolas"/>
              </a:rPr>
              <a:t>	</a:t>
            </a:r>
            <a:r>
              <a:rPr lang="fr-FR" sz="3200" smtClean="0">
                <a:solidFill>
                  <a:srgbClr val="000000"/>
                </a:solidFill>
                <a:latin typeface="Consolas"/>
              </a:rPr>
              <a:t>{</a:t>
            </a:r>
            <a:endParaRPr lang="fr-FR" sz="3200" dirty="0" smtClean="0">
              <a:solidFill>
                <a:srgbClr val="000000"/>
              </a:solidFill>
              <a:latin typeface="Consolas"/>
            </a:endParaRPr>
          </a:p>
          <a:p>
            <a:pPr defTabSz="712788">
              <a:buNone/>
            </a:pPr>
            <a:r>
              <a:rPr lang="fr-FR" sz="3200" dirty="0" smtClean="0">
                <a:solidFill>
                  <a:srgbClr val="000000"/>
                </a:solidFill>
                <a:latin typeface="Consolas"/>
              </a:rPr>
              <a:t>		cout </a:t>
            </a:r>
            <a:r>
              <a:rPr lang="fr-FR" sz="3200" smtClean="0">
                <a:solidFill>
                  <a:srgbClr val="008080"/>
                </a:solidFill>
                <a:latin typeface="Consolas"/>
              </a:rPr>
              <a:t>&lt;&lt;</a:t>
            </a:r>
            <a:r>
              <a:rPr lang="fr-FR" sz="3200" smtClean="0">
                <a:solidFill>
                  <a:srgbClr val="000000"/>
                </a:solidFill>
                <a:latin typeface="Consolas"/>
              </a:rPr>
              <a:t> </a:t>
            </a:r>
            <a:r>
              <a:rPr lang="fr-FR" sz="3200" smtClean="0">
                <a:solidFill>
                  <a:srgbClr val="A31515"/>
                </a:solidFill>
                <a:latin typeface="Consolas"/>
              </a:rPr>
              <a:t>"You are an adult."</a:t>
            </a:r>
            <a:r>
              <a:rPr lang="fr-FR" sz="3200" smtClean="0">
                <a:solidFill>
                  <a:srgbClr val="000000"/>
                </a:solidFill>
                <a:latin typeface="Consolas"/>
              </a:rPr>
              <a:t> </a:t>
            </a:r>
            <a:r>
              <a:rPr lang="fr-FR" sz="3200" dirty="0" smtClean="0">
                <a:solidFill>
                  <a:srgbClr val="008080"/>
                </a:solidFill>
                <a:latin typeface="Consolas"/>
              </a:rPr>
              <a:t>&lt;&lt;</a:t>
            </a:r>
            <a:r>
              <a:rPr lang="fr-FR" sz="3200" dirty="0" smtClean="0">
                <a:solidFill>
                  <a:srgbClr val="000000"/>
                </a:solidFill>
                <a:latin typeface="Consolas"/>
              </a:rPr>
              <a:t> </a:t>
            </a:r>
            <a:r>
              <a:rPr lang="fr-FR" sz="3200" dirty="0" err="1" smtClean="0">
                <a:solidFill>
                  <a:srgbClr val="000000"/>
                </a:solidFill>
                <a:latin typeface="Consolas"/>
              </a:rPr>
              <a:t>endl</a:t>
            </a:r>
            <a:r>
              <a:rPr lang="fr-FR" sz="3200" dirty="0" smtClean="0">
                <a:solidFill>
                  <a:srgbClr val="000000"/>
                </a:solidFill>
                <a:latin typeface="Consolas"/>
              </a:rPr>
              <a:t>;</a:t>
            </a:r>
          </a:p>
          <a:p>
            <a:pPr defTabSz="712788">
              <a:buNone/>
            </a:pPr>
            <a:r>
              <a:rPr lang="fr-FR" sz="3200" dirty="0" smtClean="0">
                <a:solidFill>
                  <a:srgbClr val="000000"/>
                </a:solidFill>
                <a:latin typeface="Consolas"/>
              </a:rPr>
              <a:t>	}</a:t>
            </a:r>
          </a:p>
          <a:p>
            <a:pPr defTabSz="712788">
              <a:buNone/>
            </a:pPr>
            <a:r>
              <a:rPr lang="fr-FR" sz="3200" smtClean="0">
                <a:solidFill>
                  <a:srgbClr val="0000FF"/>
                </a:solidFill>
                <a:latin typeface="Consolas"/>
              </a:rPr>
              <a:t>	else</a:t>
            </a:r>
          </a:p>
          <a:p>
            <a:pPr defTabSz="712788">
              <a:buNone/>
            </a:pPr>
            <a:r>
              <a:rPr lang="fr-FR" sz="3200">
                <a:solidFill>
                  <a:srgbClr val="0000FF"/>
                </a:solidFill>
                <a:latin typeface="Consolas"/>
              </a:rPr>
              <a:t>	</a:t>
            </a:r>
            <a:r>
              <a:rPr lang="fr-FR" sz="3200" smtClean="0">
                <a:solidFill>
                  <a:srgbClr val="000000"/>
                </a:solidFill>
                <a:latin typeface="Consolas"/>
              </a:rPr>
              <a:t>{</a:t>
            </a:r>
            <a:endParaRPr lang="fr-FR" sz="3200" dirty="0" smtClean="0">
              <a:solidFill>
                <a:srgbClr val="000000"/>
              </a:solidFill>
              <a:latin typeface="Consolas"/>
            </a:endParaRPr>
          </a:p>
          <a:p>
            <a:pPr defTabSz="712788">
              <a:buNone/>
            </a:pPr>
            <a:r>
              <a:rPr lang="fr-FR" sz="3200" dirty="0" smtClean="0">
                <a:solidFill>
                  <a:srgbClr val="000000"/>
                </a:solidFill>
                <a:latin typeface="Consolas"/>
              </a:rPr>
              <a:t>		cout </a:t>
            </a:r>
            <a:r>
              <a:rPr lang="fr-FR" sz="3200" smtClean="0">
                <a:solidFill>
                  <a:srgbClr val="008080"/>
                </a:solidFill>
                <a:latin typeface="Consolas"/>
              </a:rPr>
              <a:t>&lt;&lt;</a:t>
            </a:r>
            <a:r>
              <a:rPr lang="fr-FR" sz="3200" smtClean="0">
                <a:solidFill>
                  <a:srgbClr val="000000"/>
                </a:solidFill>
                <a:latin typeface="Consolas"/>
              </a:rPr>
              <a:t> </a:t>
            </a:r>
            <a:r>
              <a:rPr lang="fr-FR" sz="3200" smtClean="0">
                <a:solidFill>
                  <a:srgbClr val="A31515"/>
                </a:solidFill>
                <a:latin typeface="Consolas"/>
              </a:rPr>
              <a:t>"You are a minor."</a:t>
            </a:r>
            <a:r>
              <a:rPr lang="fr-FR" sz="3200" smtClean="0">
                <a:solidFill>
                  <a:srgbClr val="000000"/>
                </a:solidFill>
                <a:latin typeface="Consolas"/>
              </a:rPr>
              <a:t> </a:t>
            </a:r>
            <a:r>
              <a:rPr lang="fr-FR" sz="3200" dirty="0" smtClean="0">
                <a:solidFill>
                  <a:srgbClr val="008080"/>
                </a:solidFill>
                <a:latin typeface="Consolas"/>
              </a:rPr>
              <a:t>&lt;&lt;</a:t>
            </a:r>
            <a:r>
              <a:rPr lang="fr-FR" sz="3200" dirty="0" smtClean="0">
                <a:solidFill>
                  <a:srgbClr val="000000"/>
                </a:solidFill>
                <a:latin typeface="Consolas"/>
              </a:rPr>
              <a:t> </a:t>
            </a:r>
            <a:r>
              <a:rPr lang="fr-FR" sz="3200" dirty="0" err="1" smtClean="0">
                <a:solidFill>
                  <a:srgbClr val="000000"/>
                </a:solidFill>
                <a:latin typeface="Consolas"/>
              </a:rPr>
              <a:t>endl</a:t>
            </a:r>
            <a:r>
              <a:rPr lang="fr-FR" sz="3200" dirty="0" smtClean="0">
                <a:solidFill>
                  <a:srgbClr val="000000"/>
                </a:solidFill>
                <a:latin typeface="Consolas"/>
              </a:rPr>
              <a:t>;</a:t>
            </a:r>
          </a:p>
          <a:p>
            <a:pPr defTabSz="712788">
              <a:buNone/>
            </a:pPr>
            <a:r>
              <a:rPr lang="fr-FR" sz="3200" dirty="0" smtClean="0">
                <a:solidFill>
                  <a:srgbClr val="000000"/>
                </a:solidFill>
                <a:latin typeface="Consolas"/>
              </a:rPr>
              <a:t>	}</a:t>
            </a:r>
          </a:p>
          <a:p>
            <a:pPr defTabSz="712788">
              <a:buNone/>
            </a:pPr>
            <a:r>
              <a:rPr lang="fr-FR" sz="3200" dirty="0" smtClean="0">
                <a:solidFill>
                  <a:srgbClr val="0000FF"/>
                </a:solidFill>
                <a:latin typeface="Consolas"/>
              </a:rPr>
              <a:t>	return</a:t>
            </a:r>
            <a:r>
              <a:rPr lang="fr-FR" sz="3200" dirty="0" smtClean="0">
                <a:solidFill>
                  <a:srgbClr val="000000"/>
                </a:solidFill>
                <a:latin typeface="Consolas"/>
              </a:rPr>
              <a:t> 0;</a:t>
            </a:r>
          </a:p>
          <a:p>
            <a:pPr defTabSz="712788">
              <a:buNone/>
            </a:pPr>
            <a:r>
              <a:rPr lang="fr-FR" sz="3200" dirty="0" smtClean="0">
                <a:solidFill>
                  <a:srgbClr val="000000"/>
                </a:solidFill>
                <a:latin typeface="Consolas"/>
              </a:rPr>
              <a:t>}</a:t>
            </a:r>
            <a:endParaRPr lang="fr-CA"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14290"/>
            <a:ext cx="9001156" cy="990600"/>
          </a:xfrm>
        </p:spPr>
        <p:txBody>
          <a:bodyPr/>
          <a:lstStyle/>
          <a:p>
            <a:r>
              <a:rPr lang="fr-CA"/>
              <a:t>Conditional structures</a:t>
            </a:r>
            <a:endParaRPr lang="fr-FR" dirty="0"/>
          </a:p>
        </p:txBody>
      </p:sp>
      <p:sp>
        <p:nvSpPr>
          <p:cNvPr id="3" name="Espace réservé du contenu 2"/>
          <p:cNvSpPr>
            <a:spLocks noGrp="1"/>
          </p:cNvSpPr>
          <p:nvPr>
            <p:ph sz="quarter" idx="1"/>
          </p:nvPr>
        </p:nvSpPr>
        <p:spPr>
          <a:xfrm>
            <a:off x="142844" y="1643050"/>
            <a:ext cx="8786874" cy="5214950"/>
          </a:xfrm>
        </p:spPr>
        <p:txBody>
          <a:bodyPr>
            <a:normAutofit fontScale="47500" lnSpcReduction="20000"/>
          </a:bodyPr>
          <a:lstStyle/>
          <a:p>
            <a:pPr>
              <a:buNone/>
            </a:pPr>
            <a:r>
              <a:rPr lang="fr-FR" sz="3200" dirty="0" smtClean="0">
                <a:solidFill>
                  <a:srgbClr val="808080"/>
                </a:solidFill>
                <a:latin typeface="Consolas"/>
              </a:rPr>
              <a:t>#</a:t>
            </a:r>
            <a:r>
              <a:rPr lang="fr-FR" sz="3200" dirty="0" err="1" smtClean="0">
                <a:solidFill>
                  <a:srgbClr val="808080"/>
                </a:solidFill>
                <a:latin typeface="Consolas"/>
              </a:rPr>
              <a:t>include</a:t>
            </a:r>
            <a:r>
              <a:rPr lang="fr-FR" sz="3200" dirty="0" smtClean="0">
                <a:solidFill>
                  <a:srgbClr val="000000"/>
                </a:solidFill>
                <a:latin typeface="Consolas"/>
              </a:rPr>
              <a:t> </a:t>
            </a:r>
            <a:r>
              <a:rPr lang="fr-FR" sz="3200" dirty="0" smtClean="0">
                <a:solidFill>
                  <a:srgbClr val="A31515"/>
                </a:solidFill>
                <a:latin typeface="Consolas"/>
              </a:rPr>
              <a:t>&lt;</a:t>
            </a:r>
            <a:r>
              <a:rPr lang="fr-FR" sz="3200" dirty="0" err="1" smtClean="0">
                <a:solidFill>
                  <a:srgbClr val="A31515"/>
                </a:solidFill>
                <a:latin typeface="Consolas"/>
              </a:rPr>
              <a:t>iostream</a:t>
            </a:r>
            <a:r>
              <a:rPr lang="fr-FR" sz="3200" dirty="0" smtClean="0">
                <a:solidFill>
                  <a:srgbClr val="A31515"/>
                </a:solidFill>
                <a:latin typeface="Consolas"/>
              </a:rPr>
              <a:t>&gt;</a:t>
            </a:r>
            <a:r>
              <a:rPr lang="fr-FR" sz="3200" dirty="0" smtClean="0">
                <a:solidFill>
                  <a:srgbClr val="000000"/>
                </a:solidFill>
                <a:latin typeface="Consolas"/>
              </a:rPr>
              <a:t> </a:t>
            </a:r>
          </a:p>
          <a:p>
            <a:pPr>
              <a:buNone/>
            </a:pPr>
            <a:r>
              <a:rPr lang="fr-FR" sz="3200" dirty="0" err="1" smtClean="0">
                <a:solidFill>
                  <a:srgbClr val="0000FF"/>
                </a:solidFill>
                <a:latin typeface="Consolas"/>
              </a:rPr>
              <a:t>using</a:t>
            </a:r>
            <a:r>
              <a:rPr lang="fr-FR" sz="3200" dirty="0" smtClean="0">
                <a:solidFill>
                  <a:srgbClr val="000000"/>
                </a:solidFill>
                <a:latin typeface="Consolas"/>
              </a:rPr>
              <a:t> </a:t>
            </a:r>
            <a:r>
              <a:rPr lang="fr-FR" sz="3200" dirty="0" err="1" smtClean="0">
                <a:solidFill>
                  <a:srgbClr val="0000FF"/>
                </a:solidFill>
                <a:latin typeface="Consolas"/>
              </a:rPr>
              <a:t>namespace</a:t>
            </a:r>
            <a:r>
              <a:rPr lang="fr-FR" sz="3200" dirty="0" smtClean="0">
                <a:solidFill>
                  <a:srgbClr val="000000"/>
                </a:solidFill>
                <a:latin typeface="Consolas"/>
              </a:rPr>
              <a:t> </a:t>
            </a:r>
            <a:r>
              <a:rPr lang="fr-FR" sz="3200" dirty="0" err="1" smtClean="0">
                <a:solidFill>
                  <a:srgbClr val="000000"/>
                </a:solidFill>
                <a:latin typeface="Consolas"/>
              </a:rPr>
              <a:t>std</a:t>
            </a:r>
            <a:r>
              <a:rPr lang="fr-FR" sz="3200" dirty="0" smtClean="0">
                <a:solidFill>
                  <a:srgbClr val="000000"/>
                </a:solidFill>
                <a:latin typeface="Consolas"/>
              </a:rPr>
              <a:t>; </a:t>
            </a:r>
          </a:p>
          <a:p>
            <a:pPr>
              <a:buNone/>
            </a:pPr>
            <a:r>
              <a:rPr lang="fr-FR" sz="3200" dirty="0" err="1" smtClean="0">
                <a:solidFill>
                  <a:srgbClr val="0000FF"/>
                </a:solidFill>
                <a:latin typeface="Consolas"/>
              </a:rPr>
              <a:t>int</a:t>
            </a:r>
            <a:r>
              <a:rPr lang="fr-FR" sz="3200" dirty="0" smtClean="0">
                <a:solidFill>
                  <a:srgbClr val="000000"/>
                </a:solidFill>
                <a:latin typeface="Consolas"/>
              </a:rPr>
              <a:t> </a:t>
            </a:r>
            <a:r>
              <a:rPr lang="fr-FR" sz="3200" smtClean="0">
                <a:solidFill>
                  <a:srgbClr val="000000"/>
                </a:solidFill>
                <a:latin typeface="Consolas"/>
              </a:rPr>
              <a:t>main()</a:t>
            </a:r>
          </a:p>
          <a:p>
            <a:pPr>
              <a:buNone/>
            </a:pPr>
            <a:r>
              <a:rPr lang="fr-FR" sz="3200" smtClean="0">
                <a:solidFill>
                  <a:srgbClr val="000000"/>
                </a:solidFill>
                <a:latin typeface="Consolas"/>
              </a:rPr>
              <a:t>{ </a:t>
            </a:r>
            <a:endParaRPr lang="fr-FR" sz="3200" dirty="0" smtClean="0">
              <a:solidFill>
                <a:srgbClr val="000000"/>
              </a:solidFill>
              <a:latin typeface="Consolas"/>
            </a:endParaRPr>
          </a:p>
          <a:p>
            <a:pPr>
              <a:buNone/>
            </a:pPr>
            <a:r>
              <a:rPr lang="fr-FR" sz="3200" dirty="0" smtClean="0">
                <a:solidFill>
                  <a:srgbClr val="0000FF"/>
                </a:solidFill>
                <a:latin typeface="Consolas"/>
              </a:rPr>
              <a:t>	</a:t>
            </a:r>
            <a:r>
              <a:rPr lang="fr-FR" sz="3200" err="1" smtClean="0">
                <a:solidFill>
                  <a:srgbClr val="0000FF"/>
                </a:solidFill>
                <a:latin typeface="Consolas"/>
              </a:rPr>
              <a:t>int</a:t>
            </a:r>
            <a:r>
              <a:rPr lang="fr-FR" sz="3200" smtClean="0">
                <a:solidFill>
                  <a:srgbClr val="000000"/>
                </a:solidFill>
                <a:latin typeface="Consolas"/>
              </a:rPr>
              <a:t> grade;</a:t>
            </a:r>
            <a:endParaRPr lang="fr-FR" sz="3200" dirty="0" smtClean="0">
              <a:solidFill>
                <a:srgbClr val="000000"/>
              </a:solidFill>
              <a:latin typeface="Consolas"/>
            </a:endParaRPr>
          </a:p>
          <a:p>
            <a:pPr>
              <a:buNone/>
            </a:pPr>
            <a:r>
              <a:rPr lang="fr-FR" sz="3200" dirty="0" smtClean="0">
                <a:solidFill>
                  <a:srgbClr val="000000"/>
                </a:solidFill>
                <a:latin typeface="Consolas"/>
              </a:rPr>
              <a:t>	cout </a:t>
            </a:r>
            <a:r>
              <a:rPr lang="fr-FR" sz="3200" smtClean="0">
                <a:solidFill>
                  <a:srgbClr val="008080"/>
                </a:solidFill>
                <a:latin typeface="Consolas"/>
              </a:rPr>
              <a:t>&lt;&lt;</a:t>
            </a:r>
            <a:r>
              <a:rPr lang="fr-FR" sz="3200" smtClean="0">
                <a:solidFill>
                  <a:srgbClr val="000000"/>
                </a:solidFill>
                <a:latin typeface="Consolas"/>
              </a:rPr>
              <a:t> </a:t>
            </a:r>
            <a:r>
              <a:rPr lang="fr-FR" sz="3200" smtClean="0">
                <a:solidFill>
                  <a:srgbClr val="A31515"/>
                </a:solidFill>
                <a:latin typeface="Consolas"/>
              </a:rPr>
              <a:t>"Enter the grade: </a:t>
            </a:r>
            <a:r>
              <a:rPr lang="fr-FR" sz="3200" dirty="0" smtClean="0">
                <a:solidFill>
                  <a:srgbClr val="A31515"/>
                </a:solidFill>
                <a:latin typeface="Consolas"/>
              </a:rPr>
              <a:t>"</a:t>
            </a:r>
            <a:r>
              <a:rPr lang="fr-FR" sz="3200" dirty="0" smtClean="0">
                <a:solidFill>
                  <a:srgbClr val="000000"/>
                </a:solidFill>
                <a:latin typeface="Consolas"/>
              </a:rPr>
              <a:t>;</a:t>
            </a:r>
          </a:p>
          <a:p>
            <a:pPr>
              <a:buNone/>
            </a:pPr>
            <a:r>
              <a:rPr lang="fr-FR" sz="3200" dirty="0" smtClean="0">
                <a:solidFill>
                  <a:srgbClr val="000000"/>
                </a:solidFill>
                <a:latin typeface="Consolas"/>
              </a:rPr>
              <a:t>	</a:t>
            </a:r>
            <a:r>
              <a:rPr lang="fr-FR" sz="3200" dirty="0" err="1" smtClean="0">
                <a:solidFill>
                  <a:srgbClr val="000000"/>
                </a:solidFill>
                <a:latin typeface="Consolas"/>
              </a:rPr>
              <a:t>cin</a:t>
            </a:r>
            <a:r>
              <a:rPr lang="fr-FR" sz="3200" dirty="0" smtClean="0">
                <a:solidFill>
                  <a:srgbClr val="000000"/>
                </a:solidFill>
                <a:latin typeface="Consolas"/>
              </a:rPr>
              <a:t> </a:t>
            </a:r>
            <a:r>
              <a:rPr lang="fr-FR" sz="3200" smtClean="0">
                <a:solidFill>
                  <a:srgbClr val="008080"/>
                </a:solidFill>
                <a:latin typeface="Consolas"/>
              </a:rPr>
              <a:t>&gt;&gt;</a:t>
            </a:r>
            <a:r>
              <a:rPr lang="fr-FR" sz="3200" smtClean="0">
                <a:solidFill>
                  <a:srgbClr val="000000"/>
                </a:solidFill>
                <a:latin typeface="Consolas"/>
              </a:rPr>
              <a:t> grade;</a:t>
            </a:r>
            <a:endParaRPr lang="fr-FR" sz="3200" dirty="0" smtClean="0">
              <a:solidFill>
                <a:srgbClr val="000000"/>
              </a:solidFill>
              <a:latin typeface="Consolas"/>
            </a:endParaRPr>
          </a:p>
          <a:p>
            <a:pPr>
              <a:buNone/>
            </a:pPr>
            <a:r>
              <a:rPr lang="fr-FR" sz="3200" dirty="0" smtClean="0">
                <a:solidFill>
                  <a:srgbClr val="0000FF"/>
                </a:solidFill>
                <a:latin typeface="Consolas"/>
              </a:rPr>
              <a:t>	</a:t>
            </a:r>
            <a:r>
              <a:rPr lang="fr-FR" sz="3200" smtClean="0">
                <a:solidFill>
                  <a:srgbClr val="0000FF"/>
                </a:solidFill>
                <a:latin typeface="Consolas"/>
              </a:rPr>
              <a:t>if</a:t>
            </a:r>
            <a:r>
              <a:rPr lang="fr-FR" sz="3200" smtClean="0">
                <a:solidFill>
                  <a:srgbClr val="000000"/>
                </a:solidFill>
                <a:latin typeface="Consolas"/>
              </a:rPr>
              <a:t> (grade </a:t>
            </a:r>
            <a:r>
              <a:rPr lang="fr-FR" sz="3200" dirty="0" smtClean="0">
                <a:solidFill>
                  <a:srgbClr val="000000"/>
                </a:solidFill>
                <a:latin typeface="Consolas"/>
              </a:rPr>
              <a:t>&gt;= </a:t>
            </a:r>
            <a:r>
              <a:rPr lang="fr-FR" sz="3200" smtClean="0">
                <a:solidFill>
                  <a:srgbClr val="000000"/>
                </a:solidFill>
                <a:latin typeface="Consolas"/>
              </a:rPr>
              <a:t>90) {</a:t>
            </a:r>
            <a:endParaRPr lang="fr-FR" sz="3200" dirty="0" smtClean="0">
              <a:solidFill>
                <a:srgbClr val="000000"/>
              </a:solidFill>
              <a:latin typeface="Consolas"/>
            </a:endParaRPr>
          </a:p>
          <a:p>
            <a:pPr>
              <a:buNone/>
            </a:pPr>
            <a:r>
              <a:rPr lang="fr-FR" sz="3200" dirty="0" smtClean="0">
                <a:solidFill>
                  <a:srgbClr val="000000"/>
                </a:solidFill>
                <a:latin typeface="Consolas"/>
              </a:rPr>
              <a:t>		cout </a:t>
            </a:r>
            <a:r>
              <a:rPr lang="fr-FR" sz="3200" smtClean="0">
                <a:solidFill>
                  <a:srgbClr val="008080"/>
                </a:solidFill>
                <a:latin typeface="Consolas"/>
              </a:rPr>
              <a:t>&lt;&lt;</a:t>
            </a:r>
            <a:r>
              <a:rPr lang="fr-FR" sz="3200" smtClean="0">
                <a:solidFill>
                  <a:srgbClr val="000000"/>
                </a:solidFill>
                <a:latin typeface="Consolas"/>
              </a:rPr>
              <a:t> </a:t>
            </a:r>
            <a:r>
              <a:rPr lang="fr-FR" sz="3200" smtClean="0">
                <a:solidFill>
                  <a:srgbClr val="A31515"/>
                </a:solidFill>
                <a:latin typeface="Consolas"/>
              </a:rPr>
              <a:t>"Grade is in A range."</a:t>
            </a:r>
            <a:r>
              <a:rPr lang="fr-FR" sz="3200" smtClean="0">
                <a:solidFill>
                  <a:srgbClr val="000000"/>
                </a:solidFill>
                <a:latin typeface="Consolas"/>
              </a:rPr>
              <a:t> </a:t>
            </a:r>
            <a:r>
              <a:rPr lang="fr-FR" sz="3200" dirty="0" smtClean="0">
                <a:solidFill>
                  <a:srgbClr val="008080"/>
                </a:solidFill>
                <a:latin typeface="Consolas"/>
              </a:rPr>
              <a:t>&lt;&lt;</a:t>
            </a:r>
            <a:r>
              <a:rPr lang="fr-FR" sz="3200" dirty="0" smtClean="0">
                <a:solidFill>
                  <a:srgbClr val="000000"/>
                </a:solidFill>
                <a:latin typeface="Consolas"/>
              </a:rPr>
              <a:t> </a:t>
            </a:r>
            <a:r>
              <a:rPr lang="fr-FR" sz="3200" dirty="0" err="1" smtClean="0">
                <a:solidFill>
                  <a:srgbClr val="000000"/>
                </a:solidFill>
                <a:latin typeface="Consolas"/>
              </a:rPr>
              <a:t>endl</a:t>
            </a:r>
            <a:r>
              <a:rPr lang="fr-FR" sz="3200" dirty="0" smtClean="0">
                <a:solidFill>
                  <a:srgbClr val="000000"/>
                </a:solidFill>
                <a:latin typeface="Consolas"/>
              </a:rPr>
              <a:t>;</a:t>
            </a:r>
          </a:p>
          <a:p>
            <a:pPr>
              <a:buNone/>
            </a:pPr>
            <a:r>
              <a:rPr lang="fr-FR" sz="3200" dirty="0" smtClean="0">
                <a:solidFill>
                  <a:srgbClr val="000000"/>
                </a:solidFill>
                <a:latin typeface="Consolas"/>
              </a:rPr>
              <a:t>	}</a:t>
            </a:r>
          </a:p>
          <a:p>
            <a:pPr>
              <a:buNone/>
            </a:pPr>
            <a:r>
              <a:rPr lang="fr-FR" sz="3200" dirty="0" smtClean="0">
                <a:solidFill>
                  <a:srgbClr val="0000FF"/>
                </a:solidFill>
                <a:latin typeface="Consolas"/>
              </a:rPr>
              <a:t>	</a:t>
            </a:r>
            <a:r>
              <a:rPr lang="fr-FR" sz="3200" dirty="0" err="1" smtClean="0">
                <a:solidFill>
                  <a:srgbClr val="0000FF"/>
                </a:solidFill>
                <a:latin typeface="Consolas"/>
              </a:rPr>
              <a:t>else</a:t>
            </a:r>
            <a:r>
              <a:rPr lang="fr-FR" sz="3200" dirty="0" smtClean="0">
                <a:solidFill>
                  <a:srgbClr val="000000"/>
                </a:solidFill>
                <a:latin typeface="Consolas"/>
              </a:rPr>
              <a:t> </a:t>
            </a:r>
            <a:r>
              <a:rPr lang="fr-FR" sz="3200" smtClean="0">
                <a:solidFill>
                  <a:srgbClr val="0000FF"/>
                </a:solidFill>
                <a:latin typeface="Consolas"/>
              </a:rPr>
              <a:t>if</a:t>
            </a:r>
            <a:r>
              <a:rPr lang="fr-FR" sz="3200" smtClean="0">
                <a:solidFill>
                  <a:srgbClr val="000000"/>
                </a:solidFill>
                <a:latin typeface="Consolas"/>
              </a:rPr>
              <a:t> (grade </a:t>
            </a:r>
            <a:r>
              <a:rPr lang="fr-FR" sz="3200" dirty="0" smtClean="0">
                <a:solidFill>
                  <a:srgbClr val="000000"/>
                </a:solidFill>
                <a:latin typeface="Consolas"/>
              </a:rPr>
              <a:t>&gt;= </a:t>
            </a:r>
            <a:r>
              <a:rPr lang="fr-FR" sz="3200" smtClean="0">
                <a:solidFill>
                  <a:srgbClr val="000000"/>
                </a:solidFill>
                <a:latin typeface="Consolas"/>
              </a:rPr>
              <a:t>80) {</a:t>
            </a:r>
            <a:endParaRPr lang="fr-FR" sz="3200" dirty="0" smtClean="0">
              <a:solidFill>
                <a:srgbClr val="000000"/>
              </a:solidFill>
              <a:latin typeface="Consolas"/>
            </a:endParaRPr>
          </a:p>
          <a:p>
            <a:pPr>
              <a:buNone/>
            </a:pPr>
            <a:r>
              <a:rPr lang="fr-FR" sz="3200" dirty="0" smtClean="0">
                <a:solidFill>
                  <a:srgbClr val="000000"/>
                </a:solidFill>
                <a:latin typeface="Consolas"/>
              </a:rPr>
              <a:t>		cout </a:t>
            </a:r>
            <a:r>
              <a:rPr lang="fr-FR" sz="3200" smtClean="0">
                <a:solidFill>
                  <a:srgbClr val="008080"/>
                </a:solidFill>
                <a:latin typeface="Consolas"/>
              </a:rPr>
              <a:t>&lt;&lt;</a:t>
            </a:r>
            <a:r>
              <a:rPr lang="fr-FR" sz="3200" smtClean="0">
                <a:solidFill>
                  <a:srgbClr val="000000"/>
                </a:solidFill>
                <a:latin typeface="Consolas"/>
              </a:rPr>
              <a:t> </a:t>
            </a:r>
            <a:r>
              <a:rPr lang="fr-FR" sz="3200" smtClean="0">
                <a:solidFill>
                  <a:srgbClr val="A31515"/>
                </a:solidFill>
                <a:latin typeface="Consolas"/>
              </a:rPr>
              <a:t>"Grade is in B range."</a:t>
            </a:r>
            <a:r>
              <a:rPr lang="fr-FR" sz="3200" smtClean="0">
                <a:solidFill>
                  <a:srgbClr val="000000"/>
                </a:solidFill>
                <a:latin typeface="Consolas"/>
              </a:rPr>
              <a:t> </a:t>
            </a:r>
            <a:r>
              <a:rPr lang="fr-FR" sz="3200" dirty="0" smtClean="0">
                <a:solidFill>
                  <a:srgbClr val="008080"/>
                </a:solidFill>
                <a:latin typeface="Consolas"/>
              </a:rPr>
              <a:t>&lt;&lt;</a:t>
            </a:r>
            <a:r>
              <a:rPr lang="fr-FR" sz="3200" dirty="0" smtClean="0">
                <a:solidFill>
                  <a:srgbClr val="000000"/>
                </a:solidFill>
                <a:latin typeface="Consolas"/>
              </a:rPr>
              <a:t> </a:t>
            </a:r>
            <a:r>
              <a:rPr lang="fr-FR" sz="3200" dirty="0" err="1" smtClean="0">
                <a:solidFill>
                  <a:srgbClr val="000000"/>
                </a:solidFill>
                <a:latin typeface="Consolas"/>
              </a:rPr>
              <a:t>endl</a:t>
            </a:r>
            <a:r>
              <a:rPr lang="fr-FR" sz="3200" dirty="0" smtClean="0">
                <a:solidFill>
                  <a:srgbClr val="000000"/>
                </a:solidFill>
                <a:latin typeface="Consolas"/>
              </a:rPr>
              <a:t>;</a:t>
            </a:r>
          </a:p>
          <a:p>
            <a:pPr>
              <a:buNone/>
            </a:pPr>
            <a:r>
              <a:rPr lang="fr-FR" sz="3200" dirty="0" smtClean="0">
                <a:solidFill>
                  <a:srgbClr val="000000"/>
                </a:solidFill>
                <a:latin typeface="Consolas"/>
              </a:rPr>
              <a:t>	}</a:t>
            </a:r>
          </a:p>
          <a:p>
            <a:pPr>
              <a:buNone/>
            </a:pPr>
            <a:r>
              <a:rPr lang="fr-FR" sz="3200" dirty="0" smtClean="0">
                <a:solidFill>
                  <a:srgbClr val="000000"/>
                </a:solidFill>
                <a:latin typeface="Consolas"/>
              </a:rPr>
              <a:t>	...</a:t>
            </a:r>
          </a:p>
          <a:p>
            <a:pPr>
              <a:buNone/>
            </a:pPr>
            <a:r>
              <a:rPr lang="fr-FR" sz="3200" dirty="0" smtClean="0">
                <a:solidFill>
                  <a:srgbClr val="0000FF"/>
                </a:solidFill>
                <a:latin typeface="Consolas"/>
              </a:rPr>
              <a:t>	</a:t>
            </a:r>
            <a:r>
              <a:rPr lang="fr-FR" sz="3200" dirty="0" err="1" smtClean="0">
                <a:solidFill>
                  <a:srgbClr val="0000FF"/>
                </a:solidFill>
                <a:latin typeface="Consolas"/>
              </a:rPr>
              <a:t>else</a:t>
            </a:r>
            <a:r>
              <a:rPr lang="fr-FR" sz="3200" dirty="0" smtClean="0">
                <a:solidFill>
                  <a:srgbClr val="000000"/>
                </a:solidFill>
                <a:latin typeface="Consolas"/>
              </a:rPr>
              <a:t> </a:t>
            </a:r>
            <a:r>
              <a:rPr lang="fr-FR" sz="3200" smtClean="0">
                <a:solidFill>
                  <a:srgbClr val="0000FF"/>
                </a:solidFill>
                <a:latin typeface="Consolas"/>
              </a:rPr>
              <a:t>if</a:t>
            </a:r>
            <a:r>
              <a:rPr lang="fr-FR" sz="3200" smtClean="0">
                <a:solidFill>
                  <a:srgbClr val="000000"/>
                </a:solidFill>
                <a:latin typeface="Consolas"/>
              </a:rPr>
              <a:t> (grade </a:t>
            </a:r>
            <a:r>
              <a:rPr lang="fr-FR" sz="3200" dirty="0" smtClean="0">
                <a:solidFill>
                  <a:srgbClr val="000000"/>
                </a:solidFill>
                <a:latin typeface="Consolas"/>
              </a:rPr>
              <a:t>&lt; </a:t>
            </a:r>
            <a:r>
              <a:rPr lang="fr-FR" sz="3200" smtClean="0">
                <a:solidFill>
                  <a:srgbClr val="000000"/>
                </a:solidFill>
                <a:latin typeface="Consolas"/>
              </a:rPr>
              <a:t>60) {</a:t>
            </a:r>
            <a:endParaRPr lang="fr-FR" sz="3200" dirty="0" smtClean="0">
              <a:solidFill>
                <a:srgbClr val="000000"/>
              </a:solidFill>
              <a:latin typeface="Consolas"/>
            </a:endParaRPr>
          </a:p>
          <a:p>
            <a:pPr>
              <a:buNone/>
            </a:pPr>
            <a:r>
              <a:rPr lang="fr-FR" sz="3200" dirty="0" smtClean="0">
                <a:solidFill>
                  <a:srgbClr val="000000"/>
                </a:solidFill>
                <a:latin typeface="Consolas"/>
              </a:rPr>
              <a:t>		cout </a:t>
            </a:r>
            <a:r>
              <a:rPr lang="fr-FR" sz="3200" smtClean="0">
                <a:solidFill>
                  <a:srgbClr val="000000"/>
                </a:solidFill>
                <a:latin typeface="Consolas"/>
              </a:rPr>
              <a:t>&lt;&lt; </a:t>
            </a:r>
            <a:r>
              <a:rPr lang="fr-FR" sz="3200" smtClean="0">
                <a:solidFill>
                  <a:srgbClr val="A31515"/>
                </a:solidFill>
                <a:latin typeface="Consolas"/>
              </a:rPr>
              <a:t>"Grade is in F range."</a:t>
            </a:r>
            <a:r>
              <a:rPr lang="fr-FR" sz="3200" smtClean="0">
                <a:solidFill>
                  <a:srgbClr val="000000"/>
                </a:solidFill>
                <a:latin typeface="Consolas"/>
              </a:rPr>
              <a:t> </a:t>
            </a:r>
            <a:r>
              <a:rPr lang="fr-FR" sz="3200" dirty="0" smtClean="0">
                <a:solidFill>
                  <a:srgbClr val="000000"/>
                </a:solidFill>
                <a:latin typeface="Consolas"/>
              </a:rPr>
              <a:t>&lt;&lt; </a:t>
            </a:r>
            <a:r>
              <a:rPr lang="fr-FR" sz="3200" dirty="0" err="1" smtClean="0">
                <a:solidFill>
                  <a:srgbClr val="000000"/>
                </a:solidFill>
                <a:latin typeface="Consolas"/>
              </a:rPr>
              <a:t>endl</a:t>
            </a:r>
            <a:r>
              <a:rPr lang="fr-FR" sz="3200" dirty="0" smtClean="0">
                <a:solidFill>
                  <a:srgbClr val="000000"/>
                </a:solidFill>
                <a:latin typeface="Consolas"/>
              </a:rPr>
              <a:t>;</a:t>
            </a:r>
          </a:p>
          <a:p>
            <a:pPr>
              <a:buNone/>
            </a:pPr>
            <a:r>
              <a:rPr lang="fr-FR" sz="3200" dirty="0" smtClean="0">
                <a:solidFill>
                  <a:srgbClr val="000000"/>
                </a:solidFill>
                <a:latin typeface="Consolas"/>
              </a:rPr>
              <a:t>	}</a:t>
            </a:r>
          </a:p>
          <a:p>
            <a:pPr>
              <a:buNone/>
            </a:pPr>
            <a:r>
              <a:rPr lang="fr-FR" sz="3200" dirty="0" smtClean="0">
                <a:solidFill>
                  <a:srgbClr val="0000FF"/>
                </a:solidFill>
                <a:latin typeface="Consolas"/>
              </a:rPr>
              <a:t>	return</a:t>
            </a:r>
            <a:r>
              <a:rPr lang="fr-FR" sz="3200" dirty="0" smtClean="0">
                <a:solidFill>
                  <a:srgbClr val="000000"/>
                </a:solidFill>
                <a:latin typeface="Consolas"/>
              </a:rPr>
              <a:t> 0;</a:t>
            </a:r>
          </a:p>
          <a:p>
            <a:pPr>
              <a:buNone/>
            </a:pPr>
            <a:r>
              <a:rPr lang="fr-FR" sz="3200" dirty="0" smtClean="0">
                <a:solidFill>
                  <a:srgbClr val="000000"/>
                </a:solidFill>
                <a:latin typeface="Consolas"/>
              </a:rPr>
              <a:t>}</a:t>
            </a:r>
            <a:endParaRPr lang="fr-CA"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14290"/>
            <a:ext cx="9001156" cy="990600"/>
          </a:xfrm>
        </p:spPr>
        <p:txBody>
          <a:bodyPr/>
          <a:lstStyle/>
          <a:p>
            <a:r>
              <a:rPr lang="fr-CA"/>
              <a:t>Conditional structures</a:t>
            </a:r>
            <a:endParaRPr lang="fr-FR" dirty="0"/>
          </a:p>
        </p:txBody>
      </p:sp>
      <p:sp>
        <p:nvSpPr>
          <p:cNvPr id="3" name="Espace réservé du contenu 2"/>
          <p:cNvSpPr>
            <a:spLocks noGrp="1"/>
          </p:cNvSpPr>
          <p:nvPr>
            <p:ph sz="quarter" idx="1"/>
          </p:nvPr>
        </p:nvSpPr>
        <p:spPr>
          <a:xfrm>
            <a:off x="142844" y="1643050"/>
            <a:ext cx="8786874" cy="5214950"/>
          </a:xfrm>
        </p:spPr>
        <p:txBody>
          <a:bodyPr>
            <a:normAutofit fontScale="70000" lnSpcReduction="20000"/>
          </a:bodyPr>
          <a:lstStyle/>
          <a:p>
            <a:r>
              <a:rPr lang="fr-CA" smtClean="0"/>
              <a:t>You can also place the an arithmetic operation’s result in a condition with </a:t>
            </a:r>
            <a:br>
              <a:rPr lang="fr-CA" smtClean="0"/>
            </a:br>
            <a:r>
              <a:rPr lang="fr-CA" smtClean="0"/>
              <a:t>no relational operator, following the rule on boolean variables seen last class:</a:t>
            </a:r>
          </a:p>
          <a:p>
            <a:pPr marL="0" indent="0">
              <a:buNone/>
            </a:pPr>
            <a:endParaRPr lang="fr-CA" dirty="0" smtClean="0"/>
          </a:p>
          <a:p>
            <a:pPr>
              <a:buNone/>
            </a:pPr>
            <a:r>
              <a:rPr lang="fr-FR" sz="3200" dirty="0" smtClean="0">
                <a:solidFill>
                  <a:srgbClr val="808080"/>
                </a:solidFill>
                <a:latin typeface="Consolas"/>
              </a:rPr>
              <a:t>#</a:t>
            </a:r>
            <a:r>
              <a:rPr lang="fr-FR" sz="3200" dirty="0" err="1" smtClean="0">
                <a:solidFill>
                  <a:srgbClr val="808080"/>
                </a:solidFill>
                <a:latin typeface="Consolas"/>
              </a:rPr>
              <a:t>include</a:t>
            </a:r>
            <a:r>
              <a:rPr lang="fr-FR" sz="3200" dirty="0" smtClean="0">
                <a:solidFill>
                  <a:srgbClr val="000000"/>
                </a:solidFill>
                <a:latin typeface="Consolas"/>
              </a:rPr>
              <a:t> </a:t>
            </a:r>
            <a:r>
              <a:rPr lang="fr-FR" sz="3200" dirty="0" smtClean="0">
                <a:solidFill>
                  <a:srgbClr val="A31515"/>
                </a:solidFill>
                <a:latin typeface="Consolas"/>
              </a:rPr>
              <a:t>&lt;</a:t>
            </a:r>
            <a:r>
              <a:rPr lang="fr-FR" sz="3200" dirty="0" err="1" smtClean="0">
                <a:solidFill>
                  <a:srgbClr val="A31515"/>
                </a:solidFill>
                <a:latin typeface="Consolas"/>
              </a:rPr>
              <a:t>iostream</a:t>
            </a:r>
            <a:r>
              <a:rPr lang="fr-FR" sz="3200" dirty="0" smtClean="0">
                <a:solidFill>
                  <a:srgbClr val="A31515"/>
                </a:solidFill>
                <a:latin typeface="Consolas"/>
              </a:rPr>
              <a:t>&gt;</a:t>
            </a:r>
            <a:r>
              <a:rPr lang="fr-FR" sz="3200" dirty="0" smtClean="0">
                <a:solidFill>
                  <a:srgbClr val="000000"/>
                </a:solidFill>
                <a:latin typeface="Consolas"/>
              </a:rPr>
              <a:t> </a:t>
            </a:r>
          </a:p>
          <a:p>
            <a:pPr>
              <a:buNone/>
            </a:pPr>
            <a:r>
              <a:rPr lang="fr-FR" sz="3200" dirty="0" err="1" smtClean="0">
                <a:solidFill>
                  <a:srgbClr val="0000FF"/>
                </a:solidFill>
                <a:latin typeface="Consolas"/>
              </a:rPr>
              <a:t>using</a:t>
            </a:r>
            <a:r>
              <a:rPr lang="fr-FR" sz="3200" dirty="0" smtClean="0">
                <a:solidFill>
                  <a:srgbClr val="000000"/>
                </a:solidFill>
                <a:latin typeface="Consolas"/>
              </a:rPr>
              <a:t> </a:t>
            </a:r>
            <a:r>
              <a:rPr lang="fr-FR" sz="3200" dirty="0" err="1" smtClean="0">
                <a:solidFill>
                  <a:srgbClr val="0000FF"/>
                </a:solidFill>
                <a:latin typeface="Consolas"/>
              </a:rPr>
              <a:t>namespace</a:t>
            </a:r>
            <a:r>
              <a:rPr lang="fr-FR" sz="3200" dirty="0" smtClean="0">
                <a:solidFill>
                  <a:srgbClr val="000000"/>
                </a:solidFill>
                <a:latin typeface="Consolas"/>
              </a:rPr>
              <a:t> </a:t>
            </a:r>
            <a:r>
              <a:rPr lang="fr-FR" sz="3200" dirty="0" err="1" smtClean="0">
                <a:solidFill>
                  <a:srgbClr val="000000"/>
                </a:solidFill>
                <a:latin typeface="Consolas"/>
              </a:rPr>
              <a:t>std</a:t>
            </a:r>
            <a:r>
              <a:rPr lang="fr-FR" sz="3200" dirty="0" smtClean="0">
                <a:solidFill>
                  <a:srgbClr val="000000"/>
                </a:solidFill>
                <a:latin typeface="Consolas"/>
              </a:rPr>
              <a:t>; </a:t>
            </a:r>
          </a:p>
          <a:p>
            <a:pPr>
              <a:buNone/>
            </a:pPr>
            <a:r>
              <a:rPr lang="fr-FR" sz="3200" dirty="0" err="1" smtClean="0">
                <a:solidFill>
                  <a:srgbClr val="0000FF"/>
                </a:solidFill>
                <a:latin typeface="Consolas"/>
              </a:rPr>
              <a:t>int</a:t>
            </a:r>
            <a:r>
              <a:rPr lang="fr-FR" sz="3200" dirty="0" smtClean="0">
                <a:solidFill>
                  <a:srgbClr val="000000"/>
                </a:solidFill>
                <a:latin typeface="Consolas"/>
              </a:rPr>
              <a:t> </a:t>
            </a:r>
            <a:r>
              <a:rPr lang="fr-FR" sz="3200" smtClean="0">
                <a:solidFill>
                  <a:srgbClr val="000000"/>
                </a:solidFill>
                <a:latin typeface="Consolas"/>
              </a:rPr>
              <a:t>main()</a:t>
            </a:r>
          </a:p>
          <a:p>
            <a:pPr>
              <a:buNone/>
            </a:pPr>
            <a:r>
              <a:rPr lang="fr-FR" sz="3200" smtClean="0">
                <a:solidFill>
                  <a:srgbClr val="000000"/>
                </a:solidFill>
                <a:latin typeface="Consolas"/>
              </a:rPr>
              <a:t>{ </a:t>
            </a:r>
            <a:endParaRPr lang="fr-FR" sz="3200" dirty="0" smtClean="0">
              <a:solidFill>
                <a:srgbClr val="000000"/>
              </a:solidFill>
              <a:latin typeface="Consolas"/>
            </a:endParaRPr>
          </a:p>
          <a:p>
            <a:pPr>
              <a:buNone/>
            </a:pPr>
            <a:r>
              <a:rPr lang="fr-FR" sz="3200" smtClean="0">
                <a:solidFill>
                  <a:srgbClr val="2B91AF"/>
                </a:solidFill>
                <a:latin typeface="Consolas"/>
              </a:rPr>
              <a:t>	</a:t>
            </a:r>
            <a:r>
              <a:rPr lang="fr-FR" sz="3200" smtClean="0">
                <a:solidFill>
                  <a:srgbClr val="0000FF"/>
                </a:solidFill>
                <a:latin typeface="Consolas"/>
              </a:rPr>
              <a:t>if</a:t>
            </a:r>
            <a:r>
              <a:rPr lang="fr-FR" sz="3200" smtClean="0">
                <a:solidFill>
                  <a:srgbClr val="000000"/>
                </a:solidFill>
                <a:latin typeface="Consolas"/>
              </a:rPr>
              <a:t> </a:t>
            </a:r>
            <a:r>
              <a:rPr lang="fr-FR" sz="3200" dirty="0" smtClean="0">
                <a:solidFill>
                  <a:srgbClr val="000000"/>
                </a:solidFill>
                <a:latin typeface="Consolas"/>
              </a:rPr>
              <a:t>(2 + </a:t>
            </a:r>
            <a:r>
              <a:rPr lang="fr-FR" sz="3200" smtClean="0">
                <a:solidFill>
                  <a:srgbClr val="000000"/>
                </a:solidFill>
                <a:latin typeface="Consolas"/>
              </a:rPr>
              <a:t>2)</a:t>
            </a:r>
          </a:p>
          <a:p>
            <a:pPr>
              <a:buNone/>
            </a:pPr>
            <a:r>
              <a:rPr lang="fr-FR" sz="3200">
                <a:solidFill>
                  <a:srgbClr val="000000"/>
                </a:solidFill>
                <a:latin typeface="Consolas"/>
              </a:rPr>
              <a:t>	</a:t>
            </a:r>
            <a:r>
              <a:rPr lang="fr-FR" sz="3200" smtClean="0">
                <a:solidFill>
                  <a:srgbClr val="000000"/>
                </a:solidFill>
                <a:latin typeface="Consolas"/>
              </a:rPr>
              <a:t>{</a:t>
            </a:r>
            <a:endParaRPr lang="fr-FR" sz="3200" dirty="0" smtClean="0">
              <a:solidFill>
                <a:srgbClr val="000000"/>
              </a:solidFill>
              <a:latin typeface="Consolas"/>
            </a:endParaRPr>
          </a:p>
          <a:p>
            <a:pPr>
              <a:buNone/>
            </a:pPr>
            <a:r>
              <a:rPr lang="fr-FR" sz="3200" dirty="0" smtClean="0">
                <a:solidFill>
                  <a:srgbClr val="000000"/>
                </a:solidFill>
                <a:latin typeface="Consolas"/>
              </a:rPr>
              <a:t>		cout </a:t>
            </a:r>
            <a:r>
              <a:rPr lang="fr-FR" sz="3200" smtClean="0">
                <a:solidFill>
                  <a:srgbClr val="008080"/>
                </a:solidFill>
                <a:latin typeface="Consolas"/>
              </a:rPr>
              <a:t>&lt;&lt;</a:t>
            </a:r>
            <a:r>
              <a:rPr lang="fr-FR" sz="3200" smtClean="0">
                <a:solidFill>
                  <a:srgbClr val="000000"/>
                </a:solidFill>
                <a:latin typeface="Consolas"/>
              </a:rPr>
              <a:t> </a:t>
            </a:r>
            <a:r>
              <a:rPr lang="fr-FR" sz="3200" smtClean="0">
                <a:solidFill>
                  <a:srgbClr val="A31515"/>
                </a:solidFill>
                <a:latin typeface="Consolas"/>
              </a:rPr>
              <a:t>"This is a message."</a:t>
            </a:r>
            <a:r>
              <a:rPr lang="fr-FR" sz="3200" smtClean="0">
                <a:solidFill>
                  <a:srgbClr val="000000"/>
                </a:solidFill>
                <a:latin typeface="Consolas"/>
              </a:rPr>
              <a:t> </a:t>
            </a:r>
            <a:r>
              <a:rPr lang="fr-FR" sz="3200" dirty="0" smtClean="0">
                <a:solidFill>
                  <a:srgbClr val="008080"/>
                </a:solidFill>
                <a:latin typeface="Consolas"/>
              </a:rPr>
              <a:t>&lt;&lt;</a:t>
            </a:r>
            <a:r>
              <a:rPr lang="fr-FR" sz="3200" dirty="0" smtClean="0">
                <a:solidFill>
                  <a:srgbClr val="000000"/>
                </a:solidFill>
                <a:latin typeface="Consolas"/>
              </a:rPr>
              <a:t> </a:t>
            </a:r>
            <a:r>
              <a:rPr lang="fr-FR" sz="3200" dirty="0" err="1" smtClean="0">
                <a:solidFill>
                  <a:srgbClr val="000000"/>
                </a:solidFill>
                <a:latin typeface="Consolas"/>
              </a:rPr>
              <a:t>endl</a:t>
            </a:r>
            <a:r>
              <a:rPr lang="fr-FR" sz="3200" dirty="0" smtClean="0">
                <a:solidFill>
                  <a:srgbClr val="000000"/>
                </a:solidFill>
                <a:latin typeface="Consolas"/>
              </a:rPr>
              <a:t>;</a:t>
            </a:r>
          </a:p>
          <a:p>
            <a:pPr>
              <a:buNone/>
            </a:pPr>
            <a:r>
              <a:rPr lang="fr-FR" sz="3200" dirty="0" smtClean="0">
                <a:solidFill>
                  <a:srgbClr val="000000"/>
                </a:solidFill>
                <a:latin typeface="Consolas"/>
              </a:rPr>
              <a:t>	}</a:t>
            </a:r>
          </a:p>
          <a:p>
            <a:pPr>
              <a:buNone/>
            </a:pPr>
            <a:r>
              <a:rPr lang="fr-FR" sz="3200" dirty="0" smtClean="0">
                <a:solidFill>
                  <a:srgbClr val="000000"/>
                </a:solidFill>
                <a:latin typeface="Consolas"/>
              </a:rPr>
              <a:t>	system(</a:t>
            </a:r>
            <a:r>
              <a:rPr lang="fr-FR" sz="3200" dirty="0" smtClean="0">
                <a:solidFill>
                  <a:srgbClr val="A31515"/>
                </a:solidFill>
                <a:latin typeface="Consolas"/>
              </a:rPr>
              <a:t>"pause"</a:t>
            </a:r>
            <a:r>
              <a:rPr lang="fr-FR" sz="3200" dirty="0" smtClean="0">
                <a:solidFill>
                  <a:srgbClr val="000000"/>
                </a:solidFill>
                <a:latin typeface="Consolas"/>
              </a:rPr>
              <a:t>);</a:t>
            </a:r>
          </a:p>
          <a:p>
            <a:pPr>
              <a:buNone/>
            </a:pPr>
            <a:r>
              <a:rPr lang="fr-FR" sz="3200" dirty="0" smtClean="0">
                <a:solidFill>
                  <a:srgbClr val="0000FF"/>
                </a:solidFill>
                <a:latin typeface="Consolas"/>
              </a:rPr>
              <a:t>	return</a:t>
            </a:r>
            <a:r>
              <a:rPr lang="fr-FR" sz="3200" dirty="0" smtClean="0">
                <a:solidFill>
                  <a:srgbClr val="000000"/>
                </a:solidFill>
                <a:latin typeface="Consolas"/>
              </a:rPr>
              <a:t> 0;</a:t>
            </a:r>
          </a:p>
          <a:p>
            <a:pPr>
              <a:buNone/>
            </a:pPr>
            <a:r>
              <a:rPr lang="fr-FR" sz="3200" dirty="0" smtClean="0">
                <a:solidFill>
                  <a:srgbClr val="000000"/>
                </a:solidFill>
                <a:latin typeface="Consolas"/>
              </a:rPr>
              <a:t>}</a:t>
            </a:r>
            <a:endParaRPr lang="fr-CA"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14290"/>
            <a:ext cx="9001156" cy="990600"/>
          </a:xfrm>
        </p:spPr>
        <p:txBody>
          <a:bodyPr/>
          <a:lstStyle/>
          <a:p>
            <a:r>
              <a:rPr lang="fr-CA"/>
              <a:t>Conditional structures</a:t>
            </a:r>
            <a:endParaRPr lang="fr-FR" dirty="0"/>
          </a:p>
        </p:txBody>
      </p:sp>
      <p:sp>
        <p:nvSpPr>
          <p:cNvPr id="3" name="Espace réservé du contenu 2"/>
          <p:cNvSpPr>
            <a:spLocks noGrp="1"/>
          </p:cNvSpPr>
          <p:nvPr>
            <p:ph sz="quarter" idx="1"/>
          </p:nvPr>
        </p:nvSpPr>
        <p:spPr>
          <a:xfrm>
            <a:off x="142844" y="1643050"/>
            <a:ext cx="8786874" cy="5214950"/>
          </a:xfrm>
        </p:spPr>
        <p:txBody>
          <a:bodyPr>
            <a:normAutofit fontScale="70000" lnSpcReduction="20000"/>
          </a:bodyPr>
          <a:lstStyle/>
          <a:p>
            <a:r>
              <a:rPr lang="fr-CA" smtClean="0"/>
              <a:t>It is equally possible to simply place a variable in a condition with</a:t>
            </a:r>
            <a:br>
              <a:rPr lang="fr-CA" smtClean="0"/>
            </a:br>
            <a:r>
              <a:rPr lang="fr-CA" smtClean="0"/>
              <a:t>no relational operator:</a:t>
            </a:r>
          </a:p>
          <a:p>
            <a:pPr marL="0" indent="0">
              <a:buNone/>
            </a:pPr>
            <a:endParaRPr lang="fr-CA" dirty="0" smtClean="0"/>
          </a:p>
          <a:p>
            <a:pPr>
              <a:buNone/>
            </a:pPr>
            <a:r>
              <a:rPr lang="fr-FR" sz="3200" dirty="0" smtClean="0">
                <a:solidFill>
                  <a:srgbClr val="808080"/>
                </a:solidFill>
                <a:latin typeface="Consolas"/>
              </a:rPr>
              <a:t>#</a:t>
            </a:r>
            <a:r>
              <a:rPr lang="fr-FR" sz="3200" dirty="0" err="1" smtClean="0">
                <a:solidFill>
                  <a:srgbClr val="808080"/>
                </a:solidFill>
                <a:latin typeface="Consolas"/>
              </a:rPr>
              <a:t>include</a:t>
            </a:r>
            <a:r>
              <a:rPr lang="fr-FR" sz="3200" dirty="0" smtClean="0">
                <a:solidFill>
                  <a:srgbClr val="000000"/>
                </a:solidFill>
                <a:latin typeface="Consolas"/>
              </a:rPr>
              <a:t> </a:t>
            </a:r>
            <a:r>
              <a:rPr lang="fr-FR" sz="3200" dirty="0" smtClean="0">
                <a:solidFill>
                  <a:srgbClr val="A31515"/>
                </a:solidFill>
                <a:latin typeface="Consolas"/>
              </a:rPr>
              <a:t>&lt;</a:t>
            </a:r>
            <a:r>
              <a:rPr lang="fr-FR" sz="3200" dirty="0" err="1" smtClean="0">
                <a:solidFill>
                  <a:srgbClr val="A31515"/>
                </a:solidFill>
                <a:latin typeface="Consolas"/>
              </a:rPr>
              <a:t>iostream</a:t>
            </a:r>
            <a:r>
              <a:rPr lang="fr-FR" sz="3200" dirty="0" smtClean="0">
                <a:solidFill>
                  <a:srgbClr val="A31515"/>
                </a:solidFill>
                <a:latin typeface="Consolas"/>
              </a:rPr>
              <a:t>&gt;</a:t>
            </a:r>
            <a:r>
              <a:rPr lang="fr-FR" sz="3200" dirty="0" smtClean="0">
                <a:solidFill>
                  <a:srgbClr val="000000"/>
                </a:solidFill>
                <a:latin typeface="Consolas"/>
              </a:rPr>
              <a:t> </a:t>
            </a:r>
          </a:p>
          <a:p>
            <a:pPr>
              <a:buNone/>
            </a:pPr>
            <a:r>
              <a:rPr lang="fr-FR" sz="3200" dirty="0" err="1" smtClean="0">
                <a:solidFill>
                  <a:srgbClr val="0000FF"/>
                </a:solidFill>
                <a:latin typeface="Consolas"/>
              </a:rPr>
              <a:t>using</a:t>
            </a:r>
            <a:r>
              <a:rPr lang="fr-FR" sz="3200" dirty="0" smtClean="0">
                <a:solidFill>
                  <a:srgbClr val="000000"/>
                </a:solidFill>
                <a:latin typeface="Consolas"/>
              </a:rPr>
              <a:t> </a:t>
            </a:r>
            <a:r>
              <a:rPr lang="fr-FR" sz="3200" dirty="0" err="1" smtClean="0">
                <a:solidFill>
                  <a:srgbClr val="0000FF"/>
                </a:solidFill>
                <a:latin typeface="Consolas"/>
              </a:rPr>
              <a:t>namespace</a:t>
            </a:r>
            <a:r>
              <a:rPr lang="fr-FR" sz="3200" dirty="0" smtClean="0">
                <a:solidFill>
                  <a:srgbClr val="000000"/>
                </a:solidFill>
                <a:latin typeface="Consolas"/>
              </a:rPr>
              <a:t> </a:t>
            </a:r>
            <a:r>
              <a:rPr lang="fr-FR" sz="3200" dirty="0" err="1" smtClean="0">
                <a:solidFill>
                  <a:srgbClr val="000000"/>
                </a:solidFill>
                <a:latin typeface="Consolas"/>
              </a:rPr>
              <a:t>std</a:t>
            </a:r>
            <a:r>
              <a:rPr lang="fr-FR" sz="3200" dirty="0" smtClean="0">
                <a:solidFill>
                  <a:srgbClr val="000000"/>
                </a:solidFill>
                <a:latin typeface="Consolas"/>
              </a:rPr>
              <a:t>; </a:t>
            </a:r>
          </a:p>
          <a:p>
            <a:pPr>
              <a:buNone/>
            </a:pPr>
            <a:r>
              <a:rPr lang="fr-FR" sz="3200" dirty="0" err="1" smtClean="0">
                <a:solidFill>
                  <a:srgbClr val="0000FF"/>
                </a:solidFill>
                <a:latin typeface="Consolas"/>
              </a:rPr>
              <a:t>int</a:t>
            </a:r>
            <a:r>
              <a:rPr lang="fr-FR" sz="3200" dirty="0" smtClean="0">
                <a:solidFill>
                  <a:srgbClr val="000000"/>
                </a:solidFill>
                <a:latin typeface="Consolas"/>
              </a:rPr>
              <a:t> </a:t>
            </a:r>
            <a:r>
              <a:rPr lang="fr-FR" sz="3200" smtClean="0">
                <a:solidFill>
                  <a:srgbClr val="000000"/>
                </a:solidFill>
                <a:latin typeface="Consolas"/>
              </a:rPr>
              <a:t>main()</a:t>
            </a:r>
          </a:p>
          <a:p>
            <a:pPr>
              <a:buNone/>
            </a:pPr>
            <a:r>
              <a:rPr lang="fr-FR" sz="3200" smtClean="0">
                <a:solidFill>
                  <a:srgbClr val="000000"/>
                </a:solidFill>
                <a:latin typeface="Consolas"/>
              </a:rPr>
              <a:t>{ </a:t>
            </a:r>
            <a:endParaRPr lang="fr-FR" sz="3200" dirty="0" smtClean="0">
              <a:solidFill>
                <a:srgbClr val="000000"/>
              </a:solidFill>
              <a:latin typeface="Consolas"/>
            </a:endParaRPr>
          </a:p>
          <a:p>
            <a:pPr>
              <a:buNone/>
            </a:pPr>
            <a:r>
              <a:rPr lang="fr-FR" sz="3200" dirty="0" smtClean="0">
                <a:solidFill>
                  <a:srgbClr val="0000FF"/>
                </a:solidFill>
                <a:latin typeface="Consolas"/>
              </a:rPr>
              <a:t>	</a:t>
            </a:r>
            <a:r>
              <a:rPr lang="fr-FR" sz="3200" dirty="0" err="1" smtClean="0">
                <a:solidFill>
                  <a:srgbClr val="0000FF"/>
                </a:solidFill>
                <a:latin typeface="Consolas"/>
              </a:rPr>
              <a:t>int</a:t>
            </a:r>
            <a:r>
              <a:rPr lang="fr-FR" sz="3200" dirty="0" smtClean="0">
                <a:solidFill>
                  <a:srgbClr val="000000"/>
                </a:solidFill>
                <a:latin typeface="Consolas"/>
              </a:rPr>
              <a:t> a = 0;</a:t>
            </a:r>
          </a:p>
          <a:p>
            <a:pPr>
              <a:buNone/>
            </a:pPr>
            <a:r>
              <a:rPr lang="fr-FR" sz="3200" dirty="0" smtClean="0">
                <a:solidFill>
                  <a:srgbClr val="0000FF"/>
                </a:solidFill>
                <a:latin typeface="Consolas"/>
              </a:rPr>
              <a:t>	if</a:t>
            </a:r>
            <a:r>
              <a:rPr lang="fr-FR" sz="3200" dirty="0" smtClean="0">
                <a:solidFill>
                  <a:srgbClr val="000000"/>
                </a:solidFill>
                <a:latin typeface="Consolas"/>
              </a:rPr>
              <a:t> (</a:t>
            </a:r>
            <a:r>
              <a:rPr lang="fr-FR" sz="3200" smtClean="0">
                <a:solidFill>
                  <a:srgbClr val="000000"/>
                </a:solidFill>
                <a:latin typeface="Consolas"/>
              </a:rPr>
              <a:t>a)</a:t>
            </a:r>
          </a:p>
          <a:p>
            <a:pPr>
              <a:buNone/>
            </a:pPr>
            <a:r>
              <a:rPr lang="fr-FR" sz="3200">
                <a:solidFill>
                  <a:srgbClr val="000000"/>
                </a:solidFill>
                <a:latin typeface="Consolas"/>
              </a:rPr>
              <a:t>	</a:t>
            </a:r>
            <a:r>
              <a:rPr lang="fr-FR" sz="3200" smtClean="0">
                <a:solidFill>
                  <a:srgbClr val="000000"/>
                </a:solidFill>
                <a:latin typeface="Consolas"/>
              </a:rPr>
              <a:t>{</a:t>
            </a:r>
            <a:endParaRPr lang="fr-FR" sz="3200" dirty="0" smtClean="0">
              <a:solidFill>
                <a:srgbClr val="000000"/>
              </a:solidFill>
              <a:latin typeface="Consolas"/>
            </a:endParaRPr>
          </a:p>
          <a:p>
            <a:pPr>
              <a:buNone/>
            </a:pPr>
            <a:r>
              <a:rPr lang="fr-FR" sz="3200" dirty="0" smtClean="0">
                <a:solidFill>
                  <a:srgbClr val="000000"/>
                </a:solidFill>
                <a:latin typeface="Consolas"/>
              </a:rPr>
              <a:t>		cout </a:t>
            </a:r>
            <a:r>
              <a:rPr lang="fr-FR" sz="3200" smtClean="0">
                <a:solidFill>
                  <a:srgbClr val="008080"/>
                </a:solidFill>
                <a:latin typeface="Consolas"/>
              </a:rPr>
              <a:t>&lt;&lt;</a:t>
            </a:r>
            <a:r>
              <a:rPr lang="fr-FR" sz="3200" smtClean="0">
                <a:solidFill>
                  <a:srgbClr val="000000"/>
                </a:solidFill>
                <a:latin typeface="Consolas"/>
              </a:rPr>
              <a:t> </a:t>
            </a:r>
            <a:r>
              <a:rPr lang="fr-FR" sz="3200" smtClean="0">
                <a:solidFill>
                  <a:srgbClr val="A31515"/>
                </a:solidFill>
                <a:latin typeface="Consolas"/>
              </a:rPr>
              <a:t>"This </a:t>
            </a:r>
            <a:r>
              <a:rPr lang="fr-FR" sz="3200">
                <a:solidFill>
                  <a:srgbClr val="A31515"/>
                </a:solidFill>
                <a:latin typeface="Consolas"/>
              </a:rPr>
              <a:t>is a </a:t>
            </a:r>
            <a:r>
              <a:rPr lang="fr-FR" sz="3200" smtClean="0">
                <a:solidFill>
                  <a:srgbClr val="A31515"/>
                </a:solidFill>
                <a:latin typeface="Consolas"/>
              </a:rPr>
              <a:t>message."</a:t>
            </a:r>
            <a:r>
              <a:rPr lang="fr-FR" sz="3200" smtClean="0">
                <a:solidFill>
                  <a:srgbClr val="000000"/>
                </a:solidFill>
                <a:latin typeface="Consolas"/>
              </a:rPr>
              <a:t> </a:t>
            </a:r>
            <a:r>
              <a:rPr lang="fr-FR" sz="3200" dirty="0" smtClean="0">
                <a:solidFill>
                  <a:srgbClr val="008080"/>
                </a:solidFill>
                <a:latin typeface="Consolas"/>
              </a:rPr>
              <a:t>&lt;&lt;</a:t>
            </a:r>
            <a:r>
              <a:rPr lang="fr-FR" sz="3200" dirty="0" smtClean="0">
                <a:solidFill>
                  <a:srgbClr val="000000"/>
                </a:solidFill>
                <a:latin typeface="Consolas"/>
              </a:rPr>
              <a:t> </a:t>
            </a:r>
            <a:r>
              <a:rPr lang="fr-FR" sz="3200" dirty="0" err="1" smtClean="0">
                <a:solidFill>
                  <a:srgbClr val="000000"/>
                </a:solidFill>
                <a:latin typeface="Consolas"/>
              </a:rPr>
              <a:t>endl</a:t>
            </a:r>
            <a:r>
              <a:rPr lang="fr-FR" sz="3200" dirty="0" smtClean="0">
                <a:solidFill>
                  <a:srgbClr val="000000"/>
                </a:solidFill>
                <a:latin typeface="Consolas"/>
              </a:rPr>
              <a:t>;</a:t>
            </a:r>
          </a:p>
          <a:p>
            <a:pPr>
              <a:buNone/>
            </a:pPr>
            <a:r>
              <a:rPr lang="fr-FR" sz="3200" dirty="0" smtClean="0">
                <a:solidFill>
                  <a:srgbClr val="000000"/>
                </a:solidFill>
                <a:latin typeface="Consolas"/>
              </a:rPr>
              <a:t>	}	</a:t>
            </a:r>
          </a:p>
          <a:p>
            <a:pPr>
              <a:buNone/>
            </a:pPr>
            <a:r>
              <a:rPr lang="fr-FR" sz="3200" dirty="0" smtClean="0">
                <a:solidFill>
                  <a:srgbClr val="000000"/>
                </a:solidFill>
                <a:latin typeface="Consolas"/>
              </a:rPr>
              <a:t>	system(</a:t>
            </a:r>
            <a:r>
              <a:rPr lang="fr-FR" sz="3200" dirty="0" smtClean="0">
                <a:solidFill>
                  <a:srgbClr val="A31515"/>
                </a:solidFill>
                <a:latin typeface="Consolas"/>
              </a:rPr>
              <a:t>"pause"</a:t>
            </a:r>
            <a:r>
              <a:rPr lang="fr-FR" sz="3200" dirty="0" smtClean="0">
                <a:solidFill>
                  <a:srgbClr val="000000"/>
                </a:solidFill>
                <a:latin typeface="Consolas"/>
              </a:rPr>
              <a:t>);</a:t>
            </a:r>
          </a:p>
          <a:p>
            <a:pPr>
              <a:buNone/>
            </a:pPr>
            <a:r>
              <a:rPr lang="fr-FR" sz="3200" dirty="0" smtClean="0">
                <a:solidFill>
                  <a:srgbClr val="0000FF"/>
                </a:solidFill>
                <a:latin typeface="Consolas"/>
              </a:rPr>
              <a:t>	return</a:t>
            </a:r>
            <a:r>
              <a:rPr lang="fr-FR" sz="3200" dirty="0" smtClean="0">
                <a:solidFill>
                  <a:srgbClr val="000000"/>
                </a:solidFill>
                <a:latin typeface="Consolas"/>
              </a:rPr>
              <a:t> 0;</a:t>
            </a:r>
          </a:p>
          <a:p>
            <a:pPr>
              <a:buNone/>
            </a:pPr>
            <a:r>
              <a:rPr lang="fr-FR" sz="3200" dirty="0" smtClean="0">
                <a:solidFill>
                  <a:srgbClr val="000000"/>
                </a:solidFill>
                <a:latin typeface="Consolas"/>
              </a:rPr>
              <a:t>}</a:t>
            </a:r>
            <a:endParaRPr lang="fr-CA"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fr-CA" smtClean="0"/>
              <a:t>Arithmetic operators</a:t>
            </a:r>
            <a:endParaRPr lang="fr-FR" dirty="0"/>
          </a:p>
        </p:txBody>
      </p:sp>
      <p:sp>
        <p:nvSpPr>
          <p:cNvPr id="3" name="Espace réservé du contenu 2"/>
          <p:cNvSpPr>
            <a:spLocks noGrp="1"/>
          </p:cNvSpPr>
          <p:nvPr>
            <p:ph sz="quarter" idx="1"/>
          </p:nvPr>
        </p:nvSpPr>
        <p:spPr>
          <a:xfrm>
            <a:off x="142844" y="1643050"/>
            <a:ext cx="8786874" cy="4714908"/>
          </a:xfrm>
        </p:spPr>
        <p:txBody>
          <a:bodyPr>
            <a:normAutofit/>
          </a:bodyPr>
          <a:lstStyle/>
          <a:p>
            <a:r>
              <a:rPr lang="fr-CA" sz="2800" smtClean="0"/>
              <a:t>The arithmetic operators are:</a:t>
            </a:r>
            <a:endParaRPr lang="fr-FR" sz="2800" dirty="0"/>
          </a:p>
        </p:txBody>
      </p:sp>
      <p:graphicFrame>
        <p:nvGraphicFramePr>
          <p:cNvPr id="4" name="Tableau 3"/>
          <p:cNvGraphicFramePr>
            <a:graphicFrameLocks noGrp="1"/>
          </p:cNvGraphicFramePr>
          <p:nvPr>
            <p:extLst>
              <p:ext uri="{D42A27DB-BD31-4B8C-83A1-F6EECF244321}">
                <p14:modId xmlns:p14="http://schemas.microsoft.com/office/powerpoint/2010/main" val="309316232"/>
              </p:ext>
            </p:extLst>
          </p:nvPr>
        </p:nvGraphicFramePr>
        <p:xfrm>
          <a:off x="1071538" y="2643182"/>
          <a:ext cx="6096000" cy="222504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fr-CA" smtClean="0"/>
                        <a:t>Operator</a:t>
                      </a:r>
                      <a:endParaRPr lang="fr-FR" dirty="0"/>
                    </a:p>
                  </a:txBody>
                  <a:tcPr/>
                </a:tc>
                <a:tc>
                  <a:txBody>
                    <a:bodyPr/>
                    <a:lstStyle/>
                    <a:p>
                      <a:r>
                        <a:rPr lang="fr-CA" smtClean="0"/>
                        <a:t>Operation (integer)</a:t>
                      </a:r>
                      <a:endParaRPr lang="fr-FR" dirty="0"/>
                    </a:p>
                  </a:txBody>
                  <a:tcPr/>
                </a:tc>
                <a:tc>
                  <a:txBody>
                    <a:bodyPr/>
                    <a:lstStyle/>
                    <a:p>
                      <a:r>
                        <a:rPr lang="fr-FR" smtClean="0"/>
                        <a:t>Operation (real)</a:t>
                      </a:r>
                      <a:endParaRPr lang="fr-FR"/>
                    </a:p>
                  </a:txBody>
                  <a:tcPr/>
                </a:tc>
              </a:tr>
              <a:tr h="370840">
                <a:tc>
                  <a:txBody>
                    <a:bodyPr/>
                    <a:lstStyle/>
                    <a:p>
                      <a:r>
                        <a:rPr lang="fr-CA" dirty="0" smtClean="0"/>
                        <a:t>+</a:t>
                      </a:r>
                      <a:endParaRPr lang="fr-FR" dirty="0"/>
                    </a:p>
                  </a:txBody>
                  <a:tcPr/>
                </a:tc>
                <a:tc>
                  <a:txBody>
                    <a:bodyPr/>
                    <a:lstStyle/>
                    <a:p>
                      <a:r>
                        <a:rPr lang="fr-CA" dirty="0" smtClean="0"/>
                        <a:t>addition</a:t>
                      </a:r>
                      <a:endParaRPr lang="fr-FR" dirty="0"/>
                    </a:p>
                  </a:txBody>
                  <a:tcPr/>
                </a:tc>
                <a:tc>
                  <a:txBody>
                    <a:bodyPr/>
                    <a:lstStyle/>
                    <a:p>
                      <a:r>
                        <a:rPr lang="fr-CA" dirty="0" smtClean="0"/>
                        <a:t>addition</a:t>
                      </a:r>
                      <a:endParaRPr lang="fr-FR" dirty="0"/>
                    </a:p>
                  </a:txBody>
                  <a:tcPr/>
                </a:tc>
              </a:tr>
              <a:tr h="370840">
                <a:tc>
                  <a:txBody>
                    <a:bodyPr/>
                    <a:lstStyle/>
                    <a:p>
                      <a:r>
                        <a:rPr lang="fr-CA" dirty="0" smtClean="0"/>
                        <a:t>-</a:t>
                      </a:r>
                      <a:endParaRPr lang="fr-FR" dirty="0"/>
                    </a:p>
                  </a:txBody>
                  <a:tcPr/>
                </a:tc>
                <a:tc>
                  <a:txBody>
                    <a:bodyPr/>
                    <a:lstStyle/>
                    <a:p>
                      <a:r>
                        <a:rPr lang="fr-CA" smtClean="0"/>
                        <a:t>subtraction</a:t>
                      </a:r>
                      <a:endParaRPr lang="fr-FR" dirty="0"/>
                    </a:p>
                  </a:txBody>
                  <a:tcPr/>
                </a:tc>
                <a:tc>
                  <a:txBody>
                    <a:bodyPr/>
                    <a:lstStyle/>
                    <a:p>
                      <a:r>
                        <a:rPr lang="fr-CA" smtClean="0"/>
                        <a:t>subtraction</a:t>
                      </a:r>
                      <a:endParaRPr lang="fr-FR" dirty="0"/>
                    </a:p>
                  </a:txBody>
                  <a:tcPr/>
                </a:tc>
              </a:tr>
              <a:tr h="370840">
                <a:tc>
                  <a:txBody>
                    <a:bodyPr/>
                    <a:lstStyle/>
                    <a:p>
                      <a:r>
                        <a:rPr lang="fr-CA" dirty="0" smtClean="0"/>
                        <a:t>*</a:t>
                      </a:r>
                      <a:endParaRPr lang="fr-FR" dirty="0"/>
                    </a:p>
                  </a:txBody>
                  <a:tcPr/>
                </a:tc>
                <a:tc>
                  <a:txBody>
                    <a:bodyPr/>
                    <a:lstStyle/>
                    <a:p>
                      <a:r>
                        <a:rPr lang="fr-CA" smtClean="0"/>
                        <a:t>multiplication</a:t>
                      </a:r>
                      <a:endParaRPr lang="fr-FR" dirty="0"/>
                    </a:p>
                  </a:txBody>
                  <a:tcPr/>
                </a:tc>
                <a:tc>
                  <a:txBody>
                    <a:bodyPr/>
                    <a:lstStyle/>
                    <a:p>
                      <a:r>
                        <a:rPr lang="fr-CA" smtClean="0"/>
                        <a:t>multiplication</a:t>
                      </a:r>
                      <a:endParaRPr lang="fr-FR" dirty="0"/>
                    </a:p>
                  </a:txBody>
                  <a:tcPr/>
                </a:tc>
              </a:tr>
              <a:tr h="370840">
                <a:tc>
                  <a:txBody>
                    <a:bodyPr/>
                    <a:lstStyle/>
                    <a:p>
                      <a:r>
                        <a:rPr lang="fr-CA" dirty="0" smtClean="0"/>
                        <a:t>/</a:t>
                      </a:r>
                      <a:endParaRPr lang="fr-FR" dirty="0"/>
                    </a:p>
                  </a:txBody>
                  <a:tcPr/>
                </a:tc>
                <a:tc>
                  <a:txBody>
                    <a:bodyPr/>
                    <a:lstStyle/>
                    <a:p>
                      <a:r>
                        <a:rPr lang="fr-CA" smtClean="0"/>
                        <a:t>integer</a:t>
                      </a:r>
                      <a:r>
                        <a:rPr lang="fr-CA" baseline="0" smtClean="0"/>
                        <a:t> division</a:t>
                      </a:r>
                      <a:endParaRPr lang="fr-FR" dirty="0"/>
                    </a:p>
                  </a:txBody>
                  <a:tcPr/>
                </a:tc>
                <a:tc>
                  <a:txBody>
                    <a:bodyPr/>
                    <a:lstStyle/>
                    <a:p>
                      <a:r>
                        <a:rPr lang="fr-CA" smtClean="0"/>
                        <a:t>division</a:t>
                      </a:r>
                      <a:endParaRPr lang="fr-FR" dirty="0"/>
                    </a:p>
                  </a:txBody>
                  <a:tcPr/>
                </a:tc>
              </a:tr>
              <a:tr h="370840">
                <a:tc>
                  <a:txBody>
                    <a:bodyPr/>
                    <a:lstStyle/>
                    <a:p>
                      <a:r>
                        <a:rPr lang="fr-CA" dirty="0" smtClean="0"/>
                        <a:t>%</a:t>
                      </a:r>
                      <a:endParaRPr lang="fr-FR" dirty="0"/>
                    </a:p>
                  </a:txBody>
                  <a:tcPr/>
                </a:tc>
                <a:tc>
                  <a:txBody>
                    <a:bodyPr/>
                    <a:lstStyle/>
                    <a:p>
                      <a:r>
                        <a:rPr lang="fr-CA" smtClean="0"/>
                        <a:t>modulus</a:t>
                      </a:r>
                      <a:endParaRPr lang="fr-FR" dirty="0"/>
                    </a:p>
                  </a:txBody>
                  <a:tcPr/>
                </a:tc>
                <a:tc>
                  <a:txBody>
                    <a:bodyPr/>
                    <a:lstStyle/>
                    <a:p>
                      <a:endParaRPr lang="fr-FR" dirty="0"/>
                    </a:p>
                  </a:txBody>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14290"/>
            <a:ext cx="9001156" cy="990600"/>
          </a:xfrm>
        </p:spPr>
        <p:txBody>
          <a:bodyPr/>
          <a:lstStyle/>
          <a:p>
            <a:r>
              <a:rPr lang="fr-CA"/>
              <a:t>Conditional structures</a:t>
            </a:r>
            <a:endParaRPr lang="fr-FR" dirty="0"/>
          </a:p>
        </p:txBody>
      </p:sp>
      <p:sp>
        <p:nvSpPr>
          <p:cNvPr id="3" name="Espace réservé du contenu 2"/>
          <p:cNvSpPr>
            <a:spLocks noGrp="1"/>
          </p:cNvSpPr>
          <p:nvPr>
            <p:ph sz="quarter" idx="1"/>
          </p:nvPr>
        </p:nvSpPr>
        <p:spPr>
          <a:xfrm>
            <a:off x="142844" y="1643050"/>
            <a:ext cx="8786874" cy="5214950"/>
          </a:xfrm>
        </p:spPr>
        <p:txBody>
          <a:bodyPr>
            <a:normAutofit fontScale="70000" lnSpcReduction="20000"/>
          </a:bodyPr>
          <a:lstStyle/>
          <a:p>
            <a:r>
              <a:rPr lang="fr-CA" smtClean="0"/>
              <a:t>Moreover, it is common to place only a bool variable in a condition with no relational operator:</a:t>
            </a:r>
          </a:p>
          <a:p>
            <a:pPr marL="0" indent="0">
              <a:buNone/>
            </a:pPr>
            <a:endParaRPr lang="fr-CA" dirty="0" smtClean="0"/>
          </a:p>
          <a:p>
            <a:pPr>
              <a:buNone/>
            </a:pPr>
            <a:r>
              <a:rPr lang="fr-FR" sz="3200" dirty="0" smtClean="0">
                <a:solidFill>
                  <a:srgbClr val="808080"/>
                </a:solidFill>
                <a:latin typeface="Consolas"/>
              </a:rPr>
              <a:t>#</a:t>
            </a:r>
            <a:r>
              <a:rPr lang="fr-FR" sz="3200" dirty="0" err="1" smtClean="0">
                <a:solidFill>
                  <a:srgbClr val="808080"/>
                </a:solidFill>
                <a:latin typeface="Consolas"/>
              </a:rPr>
              <a:t>include</a:t>
            </a:r>
            <a:r>
              <a:rPr lang="fr-FR" sz="3200" dirty="0" smtClean="0">
                <a:solidFill>
                  <a:srgbClr val="000000"/>
                </a:solidFill>
                <a:latin typeface="Consolas"/>
              </a:rPr>
              <a:t> </a:t>
            </a:r>
            <a:r>
              <a:rPr lang="fr-FR" sz="3200" dirty="0" smtClean="0">
                <a:solidFill>
                  <a:srgbClr val="A31515"/>
                </a:solidFill>
                <a:latin typeface="Consolas"/>
              </a:rPr>
              <a:t>&lt;</a:t>
            </a:r>
            <a:r>
              <a:rPr lang="fr-FR" sz="3200" dirty="0" err="1" smtClean="0">
                <a:solidFill>
                  <a:srgbClr val="A31515"/>
                </a:solidFill>
                <a:latin typeface="Consolas"/>
              </a:rPr>
              <a:t>iostream</a:t>
            </a:r>
            <a:r>
              <a:rPr lang="fr-FR" sz="3200" dirty="0" smtClean="0">
                <a:solidFill>
                  <a:srgbClr val="A31515"/>
                </a:solidFill>
                <a:latin typeface="Consolas"/>
              </a:rPr>
              <a:t>&gt;</a:t>
            </a:r>
            <a:r>
              <a:rPr lang="fr-FR" sz="3200" dirty="0" smtClean="0">
                <a:solidFill>
                  <a:srgbClr val="000000"/>
                </a:solidFill>
                <a:latin typeface="Consolas"/>
              </a:rPr>
              <a:t> </a:t>
            </a:r>
          </a:p>
          <a:p>
            <a:pPr>
              <a:buNone/>
            </a:pPr>
            <a:r>
              <a:rPr lang="fr-FR" sz="3200" dirty="0" err="1" smtClean="0">
                <a:solidFill>
                  <a:srgbClr val="0000FF"/>
                </a:solidFill>
                <a:latin typeface="Consolas"/>
              </a:rPr>
              <a:t>using</a:t>
            </a:r>
            <a:r>
              <a:rPr lang="fr-FR" sz="3200" dirty="0" smtClean="0">
                <a:solidFill>
                  <a:srgbClr val="000000"/>
                </a:solidFill>
                <a:latin typeface="Consolas"/>
              </a:rPr>
              <a:t> </a:t>
            </a:r>
            <a:r>
              <a:rPr lang="fr-FR" sz="3200" dirty="0" err="1" smtClean="0">
                <a:solidFill>
                  <a:srgbClr val="0000FF"/>
                </a:solidFill>
                <a:latin typeface="Consolas"/>
              </a:rPr>
              <a:t>namespace</a:t>
            </a:r>
            <a:r>
              <a:rPr lang="fr-FR" sz="3200" dirty="0" smtClean="0">
                <a:solidFill>
                  <a:srgbClr val="000000"/>
                </a:solidFill>
                <a:latin typeface="Consolas"/>
              </a:rPr>
              <a:t> </a:t>
            </a:r>
            <a:r>
              <a:rPr lang="fr-FR" sz="3200" dirty="0" err="1" smtClean="0">
                <a:solidFill>
                  <a:srgbClr val="000000"/>
                </a:solidFill>
                <a:latin typeface="Consolas"/>
              </a:rPr>
              <a:t>std</a:t>
            </a:r>
            <a:r>
              <a:rPr lang="fr-FR" sz="3200" dirty="0" smtClean="0">
                <a:solidFill>
                  <a:srgbClr val="000000"/>
                </a:solidFill>
                <a:latin typeface="Consolas"/>
              </a:rPr>
              <a:t>; </a:t>
            </a:r>
          </a:p>
          <a:p>
            <a:pPr>
              <a:buNone/>
            </a:pPr>
            <a:r>
              <a:rPr lang="fr-FR" sz="3200" dirty="0" err="1" smtClean="0">
                <a:solidFill>
                  <a:srgbClr val="0000FF"/>
                </a:solidFill>
                <a:latin typeface="Consolas"/>
              </a:rPr>
              <a:t>int</a:t>
            </a:r>
            <a:r>
              <a:rPr lang="fr-FR" sz="3200" dirty="0" smtClean="0">
                <a:solidFill>
                  <a:srgbClr val="000000"/>
                </a:solidFill>
                <a:latin typeface="Consolas"/>
              </a:rPr>
              <a:t> </a:t>
            </a:r>
            <a:r>
              <a:rPr lang="fr-FR" sz="3200" smtClean="0">
                <a:solidFill>
                  <a:srgbClr val="000000"/>
                </a:solidFill>
                <a:latin typeface="Consolas"/>
              </a:rPr>
              <a:t>main()</a:t>
            </a:r>
          </a:p>
          <a:p>
            <a:pPr>
              <a:buNone/>
            </a:pPr>
            <a:r>
              <a:rPr lang="fr-FR" sz="3200" smtClean="0">
                <a:solidFill>
                  <a:srgbClr val="000000"/>
                </a:solidFill>
                <a:latin typeface="Consolas"/>
              </a:rPr>
              <a:t>{ </a:t>
            </a:r>
            <a:endParaRPr lang="fr-FR" sz="3200" dirty="0" smtClean="0">
              <a:solidFill>
                <a:srgbClr val="000000"/>
              </a:solidFill>
              <a:latin typeface="Consolas"/>
            </a:endParaRPr>
          </a:p>
          <a:p>
            <a:pPr>
              <a:buNone/>
            </a:pPr>
            <a:r>
              <a:rPr lang="fr-FR" sz="3200" dirty="0" smtClean="0">
                <a:solidFill>
                  <a:srgbClr val="0000FF"/>
                </a:solidFill>
                <a:latin typeface="Consolas"/>
              </a:rPr>
              <a:t>	</a:t>
            </a:r>
            <a:r>
              <a:rPr lang="fr-FR" sz="3200" err="1" smtClean="0">
                <a:solidFill>
                  <a:srgbClr val="0000FF"/>
                </a:solidFill>
                <a:latin typeface="Consolas"/>
              </a:rPr>
              <a:t>bool</a:t>
            </a:r>
            <a:r>
              <a:rPr lang="fr-FR" sz="3200" smtClean="0">
                <a:solidFill>
                  <a:srgbClr val="000000"/>
                </a:solidFill>
                <a:latin typeface="Consolas"/>
              </a:rPr>
              <a:t> isRaining </a:t>
            </a:r>
            <a:r>
              <a:rPr lang="fr-FR" sz="3200" dirty="0" smtClean="0">
                <a:solidFill>
                  <a:srgbClr val="000000"/>
                </a:solidFill>
                <a:latin typeface="Consolas"/>
              </a:rPr>
              <a:t>= </a:t>
            </a:r>
            <a:r>
              <a:rPr lang="fr-FR" sz="3200" dirty="0" err="1" smtClean="0">
                <a:solidFill>
                  <a:srgbClr val="0000FF"/>
                </a:solidFill>
                <a:latin typeface="Consolas"/>
              </a:rPr>
              <a:t>true</a:t>
            </a:r>
            <a:r>
              <a:rPr lang="fr-FR" sz="3200" dirty="0" smtClean="0">
                <a:solidFill>
                  <a:srgbClr val="000000"/>
                </a:solidFill>
                <a:latin typeface="Consolas"/>
              </a:rPr>
              <a:t>;</a:t>
            </a:r>
          </a:p>
          <a:p>
            <a:pPr>
              <a:buNone/>
            </a:pPr>
            <a:r>
              <a:rPr lang="fr-FR" sz="3200" dirty="0" smtClean="0">
                <a:solidFill>
                  <a:srgbClr val="0000FF"/>
                </a:solidFill>
                <a:latin typeface="Consolas"/>
              </a:rPr>
              <a:t>	</a:t>
            </a:r>
            <a:r>
              <a:rPr lang="fr-FR" sz="3200" smtClean="0">
                <a:solidFill>
                  <a:srgbClr val="0000FF"/>
                </a:solidFill>
                <a:latin typeface="Consolas"/>
              </a:rPr>
              <a:t>if</a:t>
            </a:r>
            <a:r>
              <a:rPr lang="fr-FR" sz="3200" smtClean="0">
                <a:solidFill>
                  <a:srgbClr val="000000"/>
                </a:solidFill>
                <a:latin typeface="Consolas"/>
              </a:rPr>
              <a:t> (isRaining)</a:t>
            </a:r>
          </a:p>
          <a:p>
            <a:pPr>
              <a:buNone/>
            </a:pPr>
            <a:r>
              <a:rPr lang="fr-FR" sz="3200">
                <a:solidFill>
                  <a:srgbClr val="000000"/>
                </a:solidFill>
                <a:latin typeface="Consolas"/>
              </a:rPr>
              <a:t>	</a:t>
            </a:r>
            <a:r>
              <a:rPr lang="fr-FR" sz="3200" smtClean="0">
                <a:solidFill>
                  <a:srgbClr val="000000"/>
                </a:solidFill>
                <a:latin typeface="Consolas"/>
              </a:rPr>
              <a:t>{</a:t>
            </a:r>
            <a:endParaRPr lang="fr-FR" sz="3200" dirty="0" smtClean="0">
              <a:solidFill>
                <a:srgbClr val="000000"/>
              </a:solidFill>
              <a:latin typeface="Consolas"/>
            </a:endParaRPr>
          </a:p>
          <a:p>
            <a:pPr>
              <a:buNone/>
            </a:pPr>
            <a:r>
              <a:rPr lang="fr-FR" sz="3200" dirty="0" smtClean="0">
                <a:solidFill>
                  <a:srgbClr val="000000"/>
                </a:solidFill>
                <a:latin typeface="Consolas"/>
              </a:rPr>
              <a:t>		cout </a:t>
            </a:r>
            <a:r>
              <a:rPr lang="fr-FR" sz="3200" smtClean="0">
                <a:solidFill>
                  <a:srgbClr val="008080"/>
                </a:solidFill>
                <a:latin typeface="Consolas"/>
              </a:rPr>
              <a:t>&lt;&lt;</a:t>
            </a:r>
            <a:r>
              <a:rPr lang="fr-FR" sz="3200" smtClean="0">
                <a:solidFill>
                  <a:srgbClr val="000000"/>
                </a:solidFill>
                <a:latin typeface="Consolas"/>
              </a:rPr>
              <a:t> </a:t>
            </a:r>
            <a:r>
              <a:rPr lang="fr-FR" sz="3200" smtClean="0">
                <a:solidFill>
                  <a:srgbClr val="A31515"/>
                </a:solidFill>
                <a:latin typeface="Consolas"/>
              </a:rPr>
              <a:t>"Bring an umbrella."</a:t>
            </a:r>
            <a:r>
              <a:rPr lang="fr-FR" sz="3200" smtClean="0">
                <a:solidFill>
                  <a:srgbClr val="000000"/>
                </a:solidFill>
                <a:latin typeface="Consolas"/>
              </a:rPr>
              <a:t> </a:t>
            </a:r>
            <a:r>
              <a:rPr lang="fr-FR" sz="3200" dirty="0" smtClean="0">
                <a:solidFill>
                  <a:srgbClr val="008080"/>
                </a:solidFill>
                <a:latin typeface="Consolas"/>
              </a:rPr>
              <a:t>&lt;&lt;</a:t>
            </a:r>
            <a:r>
              <a:rPr lang="fr-FR" sz="3200" dirty="0" smtClean="0">
                <a:solidFill>
                  <a:srgbClr val="000000"/>
                </a:solidFill>
                <a:latin typeface="Consolas"/>
              </a:rPr>
              <a:t> </a:t>
            </a:r>
            <a:r>
              <a:rPr lang="fr-FR" sz="3200" dirty="0" err="1" smtClean="0">
                <a:solidFill>
                  <a:srgbClr val="000000"/>
                </a:solidFill>
                <a:latin typeface="Consolas"/>
              </a:rPr>
              <a:t>endl</a:t>
            </a:r>
            <a:r>
              <a:rPr lang="fr-FR" sz="3200" dirty="0" smtClean="0">
                <a:solidFill>
                  <a:srgbClr val="000000"/>
                </a:solidFill>
                <a:latin typeface="Consolas"/>
              </a:rPr>
              <a:t>;</a:t>
            </a:r>
          </a:p>
          <a:p>
            <a:pPr>
              <a:buNone/>
            </a:pPr>
            <a:r>
              <a:rPr lang="fr-FR" sz="3200" dirty="0" smtClean="0">
                <a:solidFill>
                  <a:srgbClr val="000000"/>
                </a:solidFill>
                <a:latin typeface="Consolas"/>
              </a:rPr>
              <a:t>	}</a:t>
            </a:r>
          </a:p>
          <a:p>
            <a:pPr>
              <a:buNone/>
            </a:pPr>
            <a:r>
              <a:rPr lang="fr-FR" sz="3200" dirty="0" smtClean="0">
                <a:solidFill>
                  <a:srgbClr val="000000"/>
                </a:solidFill>
                <a:latin typeface="Consolas"/>
              </a:rPr>
              <a:t>	system(</a:t>
            </a:r>
            <a:r>
              <a:rPr lang="fr-FR" sz="3200" dirty="0" smtClean="0">
                <a:solidFill>
                  <a:srgbClr val="A31515"/>
                </a:solidFill>
                <a:latin typeface="Consolas"/>
              </a:rPr>
              <a:t>"pause"</a:t>
            </a:r>
            <a:r>
              <a:rPr lang="fr-FR" sz="3200" dirty="0" smtClean="0">
                <a:solidFill>
                  <a:srgbClr val="000000"/>
                </a:solidFill>
                <a:latin typeface="Consolas"/>
              </a:rPr>
              <a:t>);</a:t>
            </a:r>
          </a:p>
          <a:p>
            <a:pPr>
              <a:buNone/>
            </a:pPr>
            <a:r>
              <a:rPr lang="fr-FR" sz="3200" dirty="0" smtClean="0">
                <a:solidFill>
                  <a:srgbClr val="0000FF"/>
                </a:solidFill>
                <a:latin typeface="Consolas"/>
              </a:rPr>
              <a:t>	return</a:t>
            </a:r>
            <a:r>
              <a:rPr lang="fr-FR" sz="3200" dirty="0" smtClean="0">
                <a:solidFill>
                  <a:srgbClr val="000000"/>
                </a:solidFill>
                <a:latin typeface="Consolas"/>
              </a:rPr>
              <a:t> 0;</a:t>
            </a:r>
          </a:p>
          <a:p>
            <a:pPr>
              <a:buNone/>
            </a:pPr>
            <a:r>
              <a:rPr lang="fr-FR" sz="3200" dirty="0" smtClean="0">
                <a:solidFill>
                  <a:srgbClr val="000000"/>
                </a:solidFill>
                <a:latin typeface="Consolas"/>
              </a:rPr>
              <a:t>}</a:t>
            </a:r>
            <a:endParaRPr lang="fr-CA"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14290"/>
            <a:ext cx="9001156" cy="990600"/>
          </a:xfrm>
        </p:spPr>
        <p:txBody>
          <a:bodyPr/>
          <a:lstStyle/>
          <a:p>
            <a:r>
              <a:rPr lang="fr-CA" smtClean="0"/>
              <a:t>Logical operators</a:t>
            </a:r>
            <a:endParaRPr lang="fr-FR" dirty="0"/>
          </a:p>
        </p:txBody>
      </p:sp>
      <p:sp>
        <p:nvSpPr>
          <p:cNvPr id="3" name="Espace réservé du contenu 2"/>
          <p:cNvSpPr>
            <a:spLocks noGrp="1"/>
          </p:cNvSpPr>
          <p:nvPr>
            <p:ph sz="quarter" idx="1"/>
          </p:nvPr>
        </p:nvSpPr>
        <p:spPr>
          <a:xfrm>
            <a:off x="142844" y="1643050"/>
            <a:ext cx="8786874" cy="5214950"/>
          </a:xfrm>
        </p:spPr>
        <p:txBody>
          <a:bodyPr>
            <a:normAutofit/>
          </a:bodyPr>
          <a:lstStyle/>
          <a:p>
            <a:r>
              <a:rPr lang="fr-CA" smtClean="0"/>
              <a:t>In pseudocode, the logical operators (</a:t>
            </a:r>
            <a:r>
              <a:rPr lang="fr-CA" b="1" smtClean="0"/>
              <a:t>AND</a:t>
            </a:r>
            <a:r>
              <a:rPr lang="fr-CA" smtClean="0"/>
              <a:t>, </a:t>
            </a:r>
            <a:r>
              <a:rPr lang="fr-CA" b="1" smtClean="0"/>
              <a:t>OR</a:t>
            </a:r>
            <a:r>
              <a:rPr lang="fr-CA" smtClean="0"/>
              <a:t>, and </a:t>
            </a:r>
            <a:r>
              <a:rPr lang="fr-CA" b="1" smtClean="0"/>
              <a:t>NOT</a:t>
            </a:r>
            <a:r>
              <a:rPr lang="fr-CA" smtClean="0"/>
              <a:t>) could be used.</a:t>
            </a:r>
          </a:p>
          <a:p>
            <a:r>
              <a:rPr lang="fr-CA" smtClean="0"/>
              <a:t>These can also be used in C/C++, but they are written differently:</a:t>
            </a:r>
            <a:endParaRPr lang="fr-CA" dirty="0" smtClean="0"/>
          </a:p>
          <a:p>
            <a:pPr>
              <a:buNone/>
            </a:pPr>
            <a:endParaRPr lang="fr-CA" dirty="0" smtClean="0"/>
          </a:p>
        </p:txBody>
      </p:sp>
      <p:graphicFrame>
        <p:nvGraphicFramePr>
          <p:cNvPr id="4" name="Tableau 3"/>
          <p:cNvGraphicFramePr>
            <a:graphicFrameLocks noGrp="1"/>
          </p:cNvGraphicFramePr>
          <p:nvPr>
            <p:extLst>
              <p:ext uri="{D42A27DB-BD31-4B8C-83A1-F6EECF244321}">
                <p14:modId xmlns:p14="http://schemas.microsoft.com/office/powerpoint/2010/main" val="3953560417"/>
              </p:ext>
            </p:extLst>
          </p:nvPr>
        </p:nvGraphicFramePr>
        <p:xfrm>
          <a:off x="285719" y="3889856"/>
          <a:ext cx="8572560" cy="1483360"/>
        </p:xfrm>
        <a:graphic>
          <a:graphicData uri="http://schemas.openxmlformats.org/drawingml/2006/table">
            <a:tbl>
              <a:tblPr firstRow="1" bandRow="1">
                <a:tableStyleId>{5C22544A-7EE6-4342-B048-85BDC9FD1C3A}</a:tableStyleId>
              </a:tblPr>
              <a:tblGrid>
                <a:gridCol w="1639968"/>
                <a:gridCol w="3727897"/>
                <a:gridCol w="3204695"/>
              </a:tblGrid>
              <a:tr h="370840">
                <a:tc>
                  <a:txBody>
                    <a:bodyPr/>
                    <a:lstStyle/>
                    <a:p>
                      <a:r>
                        <a:rPr lang="fr-CA" smtClean="0"/>
                        <a:t>Symbol</a:t>
                      </a:r>
                      <a:endParaRPr lang="fr-FR" dirty="0"/>
                    </a:p>
                  </a:txBody>
                  <a:tcPr/>
                </a:tc>
                <a:tc>
                  <a:txBody>
                    <a:bodyPr/>
                    <a:lstStyle/>
                    <a:p>
                      <a:r>
                        <a:rPr lang="fr-CA" smtClean="0"/>
                        <a:t>Meaning</a:t>
                      </a:r>
                      <a:endParaRPr lang="fr-FR" dirty="0"/>
                    </a:p>
                  </a:txBody>
                  <a:tcPr/>
                </a:tc>
                <a:tc>
                  <a:txBody>
                    <a:bodyPr/>
                    <a:lstStyle/>
                    <a:p>
                      <a:r>
                        <a:rPr lang="fr-CA" smtClean="0"/>
                        <a:t>Pseudocode equivalent</a:t>
                      </a:r>
                      <a:endParaRPr lang="fr-FR" dirty="0"/>
                    </a:p>
                  </a:txBody>
                  <a:tcPr/>
                </a:tc>
              </a:tr>
              <a:tr h="370840">
                <a:tc>
                  <a:txBody>
                    <a:bodyPr/>
                    <a:lstStyle/>
                    <a:p>
                      <a:r>
                        <a:rPr lang="fr-CA" dirty="0" smtClean="0"/>
                        <a:t>&amp;&amp;</a:t>
                      </a:r>
                      <a:endParaRPr lang="fr-FR" dirty="0"/>
                    </a:p>
                  </a:txBody>
                  <a:tcPr/>
                </a:tc>
                <a:tc>
                  <a:txBody>
                    <a:bodyPr/>
                    <a:lstStyle/>
                    <a:p>
                      <a:r>
                        <a:rPr lang="fr-CA" smtClean="0"/>
                        <a:t>Conjunction (logical AND)</a:t>
                      </a:r>
                      <a:endParaRPr lang="fr-FR" dirty="0"/>
                    </a:p>
                  </a:txBody>
                  <a:tcPr/>
                </a:tc>
                <a:tc>
                  <a:txBody>
                    <a:bodyPr/>
                    <a:lstStyle/>
                    <a:p>
                      <a:r>
                        <a:rPr lang="fr-CA" smtClean="0"/>
                        <a:t>AND </a:t>
                      </a:r>
                      <a:r>
                        <a:rPr lang="fr-CA" dirty="0" smtClean="0"/>
                        <a:t>(</a:t>
                      </a:r>
                      <a:r>
                        <a:rPr kumimoji="0" lang="fr-FR" b="0" i="0" kern="1200" dirty="0" smtClean="0">
                          <a:solidFill>
                            <a:schemeClr val="dk1"/>
                          </a:solidFill>
                          <a:latin typeface="+mn-lt"/>
                          <a:ea typeface="+mn-ea"/>
                          <a:cs typeface="+mn-cs"/>
                        </a:rPr>
                        <a:t>∧</a:t>
                      </a:r>
                      <a:r>
                        <a:rPr lang="fr-CA" dirty="0" smtClean="0"/>
                        <a:t>)</a:t>
                      </a:r>
                      <a:endParaRPr lang="fr-FR" dirty="0"/>
                    </a:p>
                  </a:txBody>
                  <a:tcPr/>
                </a:tc>
              </a:tr>
              <a:tr h="370840">
                <a:tc>
                  <a:txBody>
                    <a:bodyPr/>
                    <a:lstStyle/>
                    <a:p>
                      <a:r>
                        <a:rPr lang="fr-CA" dirty="0" smtClean="0"/>
                        <a:t>||</a:t>
                      </a:r>
                      <a:endParaRPr lang="fr-FR" dirty="0"/>
                    </a:p>
                  </a:txBody>
                  <a:tcPr/>
                </a:tc>
                <a:tc>
                  <a:txBody>
                    <a:bodyPr/>
                    <a:lstStyle/>
                    <a:p>
                      <a:r>
                        <a:rPr lang="fr-CA" smtClean="0"/>
                        <a:t>Disjunction</a:t>
                      </a:r>
                      <a:r>
                        <a:rPr lang="fr-CA" baseline="0" smtClean="0"/>
                        <a:t> (logical OR</a:t>
                      </a:r>
                      <a:r>
                        <a:rPr lang="fr-CA" smtClean="0"/>
                        <a:t>)</a:t>
                      </a:r>
                      <a:endParaRPr lang="fr-FR" dirty="0"/>
                    </a:p>
                  </a:txBody>
                  <a:tcPr/>
                </a:tc>
                <a:tc>
                  <a:txBody>
                    <a:bodyPr/>
                    <a:lstStyle/>
                    <a:p>
                      <a:r>
                        <a:rPr lang="fr-CA" smtClean="0"/>
                        <a:t>OR </a:t>
                      </a:r>
                      <a:r>
                        <a:rPr lang="fr-CA" dirty="0" smtClean="0"/>
                        <a:t>(</a:t>
                      </a:r>
                      <a:r>
                        <a:rPr kumimoji="0" lang="fr-FR" b="0" i="0" kern="1200" dirty="0" smtClean="0">
                          <a:solidFill>
                            <a:schemeClr val="dk1"/>
                          </a:solidFill>
                          <a:latin typeface="+mn-lt"/>
                          <a:ea typeface="+mn-ea"/>
                          <a:cs typeface="+mn-cs"/>
                        </a:rPr>
                        <a:t>∨</a:t>
                      </a:r>
                      <a:r>
                        <a:rPr lang="fr-CA" dirty="0" smtClean="0"/>
                        <a:t>)</a:t>
                      </a:r>
                      <a:endParaRPr lang="fr-FR" dirty="0"/>
                    </a:p>
                  </a:txBody>
                  <a:tcPr/>
                </a:tc>
              </a:tr>
              <a:tr h="370840">
                <a:tc>
                  <a:txBody>
                    <a:bodyPr/>
                    <a:lstStyle/>
                    <a:p>
                      <a:r>
                        <a:rPr lang="fr-CA" dirty="0" smtClean="0"/>
                        <a:t>!</a:t>
                      </a:r>
                      <a:endParaRPr lang="fr-FR" dirty="0"/>
                    </a:p>
                  </a:txBody>
                  <a:tcPr/>
                </a:tc>
                <a:tc>
                  <a:txBody>
                    <a:bodyPr/>
                    <a:lstStyle/>
                    <a:p>
                      <a:r>
                        <a:rPr lang="fr-CA" smtClean="0"/>
                        <a:t>Negation</a:t>
                      </a:r>
                      <a:r>
                        <a:rPr lang="fr-CA" baseline="0" smtClean="0"/>
                        <a:t> (logical NOT</a:t>
                      </a:r>
                      <a:r>
                        <a:rPr lang="fr-CA" smtClean="0"/>
                        <a:t>)</a:t>
                      </a:r>
                      <a:endParaRPr lang="fr-FR" dirty="0"/>
                    </a:p>
                  </a:txBody>
                  <a:tcPr/>
                </a:tc>
                <a:tc>
                  <a:txBody>
                    <a:bodyPr/>
                    <a:lstStyle/>
                    <a:p>
                      <a:r>
                        <a:rPr lang="fr-CA" smtClean="0"/>
                        <a:t>NOT </a:t>
                      </a:r>
                      <a:r>
                        <a:rPr lang="fr-CA" dirty="0" smtClean="0"/>
                        <a:t>(</a:t>
                      </a:r>
                      <a:r>
                        <a:rPr kumimoji="0" lang="fr-FR" b="1" i="0" kern="1200" dirty="0" smtClean="0">
                          <a:solidFill>
                            <a:schemeClr val="dk1"/>
                          </a:solidFill>
                          <a:latin typeface="+mn-lt"/>
                          <a:ea typeface="+mn-ea"/>
                          <a:cs typeface="+mn-cs"/>
                        </a:rPr>
                        <a:t>¬</a:t>
                      </a:r>
                      <a:r>
                        <a:rPr lang="fr-CA" dirty="0" smtClean="0"/>
                        <a:t>)</a:t>
                      </a:r>
                      <a:endParaRPr lang="fr-FR" dirty="0"/>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14290"/>
            <a:ext cx="9001156" cy="990600"/>
          </a:xfrm>
        </p:spPr>
        <p:txBody>
          <a:bodyPr/>
          <a:lstStyle/>
          <a:p>
            <a:r>
              <a:rPr lang="fr-CA" smtClean="0"/>
              <a:t>Logical operators</a:t>
            </a:r>
            <a:endParaRPr lang="fr-FR" dirty="0"/>
          </a:p>
        </p:txBody>
      </p:sp>
      <p:sp>
        <p:nvSpPr>
          <p:cNvPr id="3" name="Espace réservé du contenu 2"/>
          <p:cNvSpPr>
            <a:spLocks noGrp="1"/>
          </p:cNvSpPr>
          <p:nvPr>
            <p:ph sz="quarter" idx="1"/>
          </p:nvPr>
        </p:nvSpPr>
        <p:spPr>
          <a:xfrm>
            <a:off x="142844" y="1643050"/>
            <a:ext cx="8786874" cy="5214950"/>
          </a:xfrm>
        </p:spPr>
        <p:txBody>
          <a:bodyPr>
            <a:normAutofit fontScale="40000" lnSpcReduction="20000"/>
          </a:bodyPr>
          <a:lstStyle/>
          <a:p>
            <a:pPr>
              <a:buNone/>
            </a:pPr>
            <a:r>
              <a:rPr lang="fr-FR" sz="3200" dirty="0" smtClean="0">
                <a:solidFill>
                  <a:srgbClr val="808080"/>
                </a:solidFill>
                <a:latin typeface="Consolas"/>
              </a:rPr>
              <a:t>#</a:t>
            </a:r>
            <a:r>
              <a:rPr lang="fr-FR" sz="3200" dirty="0" err="1" smtClean="0">
                <a:solidFill>
                  <a:srgbClr val="808080"/>
                </a:solidFill>
                <a:latin typeface="Consolas"/>
              </a:rPr>
              <a:t>include</a:t>
            </a:r>
            <a:r>
              <a:rPr lang="fr-FR" sz="3200" dirty="0" smtClean="0">
                <a:solidFill>
                  <a:srgbClr val="000000"/>
                </a:solidFill>
                <a:latin typeface="Consolas"/>
              </a:rPr>
              <a:t> </a:t>
            </a:r>
            <a:r>
              <a:rPr lang="fr-FR" sz="3200" dirty="0" smtClean="0">
                <a:solidFill>
                  <a:srgbClr val="A31515"/>
                </a:solidFill>
                <a:latin typeface="Consolas"/>
              </a:rPr>
              <a:t>&lt;</a:t>
            </a:r>
            <a:r>
              <a:rPr lang="fr-FR" sz="3200" dirty="0" err="1" smtClean="0">
                <a:solidFill>
                  <a:srgbClr val="A31515"/>
                </a:solidFill>
                <a:latin typeface="Consolas"/>
              </a:rPr>
              <a:t>iostream</a:t>
            </a:r>
            <a:r>
              <a:rPr lang="fr-FR" sz="3200" dirty="0" smtClean="0">
                <a:solidFill>
                  <a:srgbClr val="A31515"/>
                </a:solidFill>
                <a:latin typeface="Consolas"/>
              </a:rPr>
              <a:t>&gt;</a:t>
            </a:r>
            <a:r>
              <a:rPr lang="fr-FR" sz="3200" dirty="0" smtClean="0">
                <a:solidFill>
                  <a:srgbClr val="000000"/>
                </a:solidFill>
                <a:latin typeface="Consolas"/>
              </a:rPr>
              <a:t> </a:t>
            </a:r>
          </a:p>
          <a:p>
            <a:pPr>
              <a:buNone/>
            </a:pPr>
            <a:r>
              <a:rPr lang="fr-FR" sz="3200" dirty="0" err="1" smtClean="0">
                <a:solidFill>
                  <a:srgbClr val="0000FF"/>
                </a:solidFill>
                <a:latin typeface="Consolas"/>
              </a:rPr>
              <a:t>using</a:t>
            </a:r>
            <a:r>
              <a:rPr lang="fr-FR" sz="3200" dirty="0" smtClean="0">
                <a:solidFill>
                  <a:srgbClr val="000000"/>
                </a:solidFill>
                <a:latin typeface="Consolas"/>
              </a:rPr>
              <a:t> </a:t>
            </a:r>
            <a:r>
              <a:rPr lang="fr-FR" sz="3200" dirty="0" err="1" smtClean="0">
                <a:solidFill>
                  <a:srgbClr val="0000FF"/>
                </a:solidFill>
                <a:latin typeface="Consolas"/>
              </a:rPr>
              <a:t>namespace</a:t>
            </a:r>
            <a:r>
              <a:rPr lang="fr-FR" sz="3200" dirty="0" smtClean="0">
                <a:solidFill>
                  <a:srgbClr val="000000"/>
                </a:solidFill>
                <a:latin typeface="Consolas"/>
              </a:rPr>
              <a:t> </a:t>
            </a:r>
            <a:r>
              <a:rPr lang="fr-FR" sz="3200" dirty="0" err="1" smtClean="0">
                <a:solidFill>
                  <a:srgbClr val="000000"/>
                </a:solidFill>
                <a:latin typeface="Consolas"/>
              </a:rPr>
              <a:t>std</a:t>
            </a:r>
            <a:r>
              <a:rPr lang="fr-FR" sz="3200" dirty="0" smtClean="0">
                <a:solidFill>
                  <a:srgbClr val="000000"/>
                </a:solidFill>
                <a:latin typeface="Consolas"/>
              </a:rPr>
              <a:t>; </a:t>
            </a:r>
          </a:p>
          <a:p>
            <a:pPr>
              <a:buNone/>
            </a:pPr>
            <a:r>
              <a:rPr lang="fr-FR" sz="3200" dirty="0" err="1" smtClean="0">
                <a:solidFill>
                  <a:srgbClr val="0000FF"/>
                </a:solidFill>
                <a:latin typeface="Consolas"/>
              </a:rPr>
              <a:t>int</a:t>
            </a:r>
            <a:r>
              <a:rPr lang="fr-FR" sz="3200" dirty="0" smtClean="0">
                <a:solidFill>
                  <a:srgbClr val="000000"/>
                </a:solidFill>
                <a:latin typeface="Consolas"/>
              </a:rPr>
              <a:t> main() { </a:t>
            </a:r>
          </a:p>
          <a:p>
            <a:pPr>
              <a:buNone/>
            </a:pPr>
            <a:r>
              <a:rPr lang="fr-FR" sz="3200" dirty="0" smtClean="0">
                <a:solidFill>
                  <a:srgbClr val="0000FF"/>
                </a:solidFill>
                <a:latin typeface="Consolas"/>
              </a:rPr>
              <a:t>	</a:t>
            </a:r>
            <a:r>
              <a:rPr lang="fr-FR" sz="3200" err="1" smtClean="0">
                <a:solidFill>
                  <a:srgbClr val="0000FF"/>
                </a:solidFill>
                <a:latin typeface="Consolas"/>
              </a:rPr>
              <a:t>bool</a:t>
            </a:r>
            <a:r>
              <a:rPr lang="fr-FR" sz="3200" smtClean="0">
                <a:solidFill>
                  <a:srgbClr val="000000"/>
                </a:solidFill>
                <a:latin typeface="Consolas"/>
              </a:rPr>
              <a:t> isSnowing </a:t>
            </a:r>
            <a:r>
              <a:rPr lang="fr-FR" sz="3200" dirty="0" smtClean="0">
                <a:solidFill>
                  <a:srgbClr val="000000"/>
                </a:solidFill>
                <a:latin typeface="Consolas"/>
              </a:rPr>
              <a:t>= </a:t>
            </a:r>
            <a:r>
              <a:rPr lang="fr-FR" sz="3200" dirty="0" err="1" smtClean="0">
                <a:solidFill>
                  <a:srgbClr val="0000FF"/>
                </a:solidFill>
                <a:latin typeface="Consolas"/>
              </a:rPr>
              <a:t>true</a:t>
            </a:r>
            <a:r>
              <a:rPr lang="fr-FR" sz="3200" dirty="0" smtClean="0">
                <a:solidFill>
                  <a:srgbClr val="000000"/>
                </a:solidFill>
                <a:latin typeface="Consolas"/>
              </a:rPr>
              <a:t>;</a:t>
            </a:r>
          </a:p>
          <a:p>
            <a:pPr>
              <a:buNone/>
            </a:pPr>
            <a:r>
              <a:rPr lang="fr-FR" sz="3200" dirty="0" smtClean="0">
                <a:solidFill>
                  <a:srgbClr val="0000FF"/>
                </a:solidFill>
                <a:latin typeface="Consolas"/>
              </a:rPr>
              <a:t>	</a:t>
            </a:r>
            <a:r>
              <a:rPr lang="fr-FR" sz="3200" err="1" smtClean="0">
                <a:solidFill>
                  <a:srgbClr val="0000FF"/>
                </a:solidFill>
                <a:latin typeface="Consolas"/>
              </a:rPr>
              <a:t>bool</a:t>
            </a:r>
            <a:r>
              <a:rPr lang="fr-FR" sz="3200" smtClean="0">
                <a:solidFill>
                  <a:srgbClr val="000000"/>
                </a:solidFill>
                <a:latin typeface="Consolas"/>
              </a:rPr>
              <a:t> isCold </a:t>
            </a:r>
            <a:r>
              <a:rPr lang="fr-FR" sz="3200" dirty="0" smtClean="0">
                <a:solidFill>
                  <a:srgbClr val="000000"/>
                </a:solidFill>
                <a:latin typeface="Consolas"/>
              </a:rPr>
              <a:t>= </a:t>
            </a:r>
            <a:r>
              <a:rPr lang="fr-FR" sz="3200" dirty="0" smtClean="0">
                <a:solidFill>
                  <a:srgbClr val="0000FF"/>
                </a:solidFill>
                <a:latin typeface="Consolas"/>
              </a:rPr>
              <a:t>false</a:t>
            </a:r>
            <a:r>
              <a:rPr lang="fr-FR" sz="3200" dirty="0" smtClean="0">
                <a:solidFill>
                  <a:srgbClr val="000000"/>
                </a:solidFill>
                <a:latin typeface="Consolas"/>
              </a:rPr>
              <a:t>;</a:t>
            </a:r>
          </a:p>
          <a:p>
            <a:pPr>
              <a:buNone/>
            </a:pPr>
            <a:r>
              <a:rPr lang="fr-FR" sz="3200" dirty="0" smtClean="0">
                <a:solidFill>
                  <a:srgbClr val="0000FF"/>
                </a:solidFill>
                <a:latin typeface="Consolas"/>
              </a:rPr>
              <a:t>	if</a:t>
            </a:r>
            <a:r>
              <a:rPr lang="fr-FR" sz="3200" dirty="0" smtClean="0">
                <a:solidFill>
                  <a:srgbClr val="000000"/>
                </a:solidFill>
                <a:latin typeface="Consolas"/>
              </a:rPr>
              <a:t> </a:t>
            </a:r>
            <a:r>
              <a:rPr lang="fr-FR" sz="3200" smtClean="0">
                <a:solidFill>
                  <a:srgbClr val="000000"/>
                </a:solidFill>
                <a:latin typeface="Consolas"/>
              </a:rPr>
              <a:t>(isSnowing &amp;&amp; isCold) </a:t>
            </a:r>
            <a:r>
              <a:rPr lang="fr-FR" sz="3200" dirty="0" smtClean="0">
                <a:solidFill>
                  <a:srgbClr val="000000"/>
                </a:solidFill>
                <a:latin typeface="Consolas"/>
              </a:rPr>
              <a:t>{</a:t>
            </a:r>
          </a:p>
          <a:p>
            <a:pPr>
              <a:buNone/>
            </a:pPr>
            <a:r>
              <a:rPr lang="fr-FR" sz="3200" dirty="0" smtClean="0">
                <a:solidFill>
                  <a:srgbClr val="000000"/>
                </a:solidFill>
                <a:latin typeface="Consolas"/>
              </a:rPr>
              <a:t>		cout </a:t>
            </a:r>
            <a:r>
              <a:rPr lang="fr-FR" sz="3200" smtClean="0">
                <a:solidFill>
                  <a:srgbClr val="008080"/>
                </a:solidFill>
                <a:latin typeface="Consolas"/>
              </a:rPr>
              <a:t>&lt;&lt;</a:t>
            </a:r>
            <a:r>
              <a:rPr lang="fr-FR" sz="3200" smtClean="0">
                <a:solidFill>
                  <a:srgbClr val="000000"/>
                </a:solidFill>
                <a:latin typeface="Consolas"/>
              </a:rPr>
              <a:t> </a:t>
            </a:r>
            <a:r>
              <a:rPr lang="fr-FR" sz="3200" smtClean="0">
                <a:solidFill>
                  <a:srgbClr val="A31515"/>
                </a:solidFill>
                <a:latin typeface="Consolas"/>
              </a:rPr>
              <a:t>"Wear a tuque and tall boots."</a:t>
            </a:r>
            <a:r>
              <a:rPr lang="fr-FR" sz="3200" smtClean="0">
                <a:solidFill>
                  <a:srgbClr val="000000"/>
                </a:solidFill>
                <a:latin typeface="Consolas"/>
              </a:rPr>
              <a:t> </a:t>
            </a:r>
            <a:r>
              <a:rPr lang="fr-FR" sz="3200" dirty="0" smtClean="0">
                <a:solidFill>
                  <a:srgbClr val="008080"/>
                </a:solidFill>
                <a:latin typeface="Consolas"/>
              </a:rPr>
              <a:t>&lt;&lt;</a:t>
            </a:r>
            <a:r>
              <a:rPr lang="fr-FR" sz="3200" dirty="0" smtClean="0">
                <a:solidFill>
                  <a:srgbClr val="000000"/>
                </a:solidFill>
                <a:latin typeface="Consolas"/>
              </a:rPr>
              <a:t> </a:t>
            </a:r>
            <a:r>
              <a:rPr lang="fr-FR" sz="3200" dirty="0" err="1" smtClean="0">
                <a:solidFill>
                  <a:srgbClr val="000000"/>
                </a:solidFill>
                <a:latin typeface="Consolas"/>
              </a:rPr>
              <a:t>endl</a:t>
            </a:r>
            <a:r>
              <a:rPr lang="fr-FR" sz="3200" dirty="0" smtClean="0">
                <a:solidFill>
                  <a:srgbClr val="000000"/>
                </a:solidFill>
                <a:latin typeface="Consolas"/>
              </a:rPr>
              <a:t>;</a:t>
            </a:r>
          </a:p>
          <a:p>
            <a:pPr>
              <a:buNone/>
            </a:pPr>
            <a:r>
              <a:rPr lang="fr-FR" sz="3200" dirty="0" smtClean="0">
                <a:solidFill>
                  <a:srgbClr val="000000"/>
                </a:solidFill>
                <a:latin typeface="Consolas"/>
              </a:rPr>
              <a:t>	}</a:t>
            </a:r>
          </a:p>
          <a:p>
            <a:pPr>
              <a:buNone/>
            </a:pPr>
            <a:r>
              <a:rPr lang="fr-FR" sz="3200" dirty="0" smtClean="0">
                <a:solidFill>
                  <a:srgbClr val="0000FF"/>
                </a:solidFill>
                <a:latin typeface="Consolas"/>
              </a:rPr>
              <a:t>	</a:t>
            </a:r>
            <a:r>
              <a:rPr lang="fr-FR" sz="3200" dirty="0" err="1" smtClean="0">
                <a:solidFill>
                  <a:srgbClr val="0000FF"/>
                </a:solidFill>
                <a:latin typeface="Consolas"/>
              </a:rPr>
              <a:t>else</a:t>
            </a:r>
            <a:r>
              <a:rPr lang="fr-FR" sz="3200" dirty="0" smtClean="0">
                <a:solidFill>
                  <a:srgbClr val="000000"/>
                </a:solidFill>
                <a:latin typeface="Consolas"/>
              </a:rPr>
              <a:t> </a:t>
            </a:r>
            <a:r>
              <a:rPr lang="fr-FR" sz="3200" smtClean="0">
                <a:solidFill>
                  <a:srgbClr val="0000FF"/>
                </a:solidFill>
                <a:latin typeface="Consolas"/>
              </a:rPr>
              <a:t>if</a:t>
            </a:r>
            <a:r>
              <a:rPr lang="fr-FR" sz="3200" smtClean="0">
                <a:solidFill>
                  <a:srgbClr val="000000"/>
                </a:solidFill>
                <a:latin typeface="Consolas"/>
              </a:rPr>
              <a:t> (!isSnowing &amp;&amp; isCold) </a:t>
            </a:r>
            <a:r>
              <a:rPr lang="fr-FR" sz="3200" dirty="0" smtClean="0">
                <a:solidFill>
                  <a:srgbClr val="000000"/>
                </a:solidFill>
                <a:latin typeface="Consolas"/>
              </a:rPr>
              <a:t>{</a:t>
            </a:r>
          </a:p>
          <a:p>
            <a:pPr>
              <a:buNone/>
            </a:pPr>
            <a:r>
              <a:rPr lang="fr-FR" sz="3200" dirty="0" smtClean="0">
                <a:solidFill>
                  <a:srgbClr val="000000"/>
                </a:solidFill>
                <a:latin typeface="Consolas"/>
              </a:rPr>
              <a:t>		cout </a:t>
            </a:r>
            <a:r>
              <a:rPr lang="fr-FR" sz="3200" smtClean="0">
                <a:solidFill>
                  <a:srgbClr val="008080"/>
                </a:solidFill>
                <a:latin typeface="Consolas"/>
              </a:rPr>
              <a:t>&lt;&lt;</a:t>
            </a:r>
            <a:r>
              <a:rPr lang="fr-FR" sz="3200" smtClean="0">
                <a:solidFill>
                  <a:srgbClr val="000000"/>
                </a:solidFill>
                <a:latin typeface="Consolas"/>
              </a:rPr>
              <a:t> </a:t>
            </a:r>
            <a:r>
              <a:rPr lang="fr-FR" sz="3200" smtClean="0">
                <a:solidFill>
                  <a:srgbClr val="A31515"/>
                </a:solidFill>
                <a:latin typeface="Consolas"/>
              </a:rPr>
              <a:t>"Wear a tuque."</a:t>
            </a:r>
            <a:r>
              <a:rPr lang="fr-FR" sz="3200" smtClean="0">
                <a:solidFill>
                  <a:srgbClr val="000000"/>
                </a:solidFill>
                <a:latin typeface="Consolas"/>
              </a:rPr>
              <a:t> </a:t>
            </a:r>
            <a:r>
              <a:rPr lang="fr-FR" sz="3200" dirty="0" smtClean="0">
                <a:solidFill>
                  <a:srgbClr val="008080"/>
                </a:solidFill>
                <a:latin typeface="Consolas"/>
              </a:rPr>
              <a:t>&lt;&lt;</a:t>
            </a:r>
            <a:r>
              <a:rPr lang="fr-FR" sz="3200" dirty="0" smtClean="0">
                <a:solidFill>
                  <a:srgbClr val="000000"/>
                </a:solidFill>
                <a:latin typeface="Consolas"/>
              </a:rPr>
              <a:t> </a:t>
            </a:r>
            <a:r>
              <a:rPr lang="fr-FR" sz="3200" dirty="0" err="1" smtClean="0">
                <a:solidFill>
                  <a:srgbClr val="000000"/>
                </a:solidFill>
                <a:latin typeface="Consolas"/>
              </a:rPr>
              <a:t>endl</a:t>
            </a:r>
            <a:r>
              <a:rPr lang="fr-FR" sz="3200" dirty="0" smtClean="0">
                <a:solidFill>
                  <a:srgbClr val="000000"/>
                </a:solidFill>
                <a:latin typeface="Consolas"/>
              </a:rPr>
              <a:t>;</a:t>
            </a:r>
          </a:p>
          <a:p>
            <a:pPr>
              <a:buNone/>
            </a:pPr>
            <a:r>
              <a:rPr lang="fr-FR" sz="3200" dirty="0" smtClean="0">
                <a:solidFill>
                  <a:srgbClr val="000000"/>
                </a:solidFill>
                <a:latin typeface="Consolas"/>
              </a:rPr>
              <a:t>	}</a:t>
            </a:r>
          </a:p>
          <a:p>
            <a:pPr>
              <a:buNone/>
            </a:pPr>
            <a:r>
              <a:rPr lang="fr-FR" sz="3200" dirty="0" smtClean="0">
                <a:solidFill>
                  <a:srgbClr val="0000FF"/>
                </a:solidFill>
                <a:latin typeface="Consolas"/>
              </a:rPr>
              <a:t>	</a:t>
            </a:r>
            <a:r>
              <a:rPr lang="fr-FR" sz="3200" dirty="0" err="1" smtClean="0">
                <a:solidFill>
                  <a:srgbClr val="0000FF"/>
                </a:solidFill>
                <a:latin typeface="Consolas"/>
              </a:rPr>
              <a:t>else</a:t>
            </a:r>
            <a:r>
              <a:rPr lang="fr-FR" sz="3200" dirty="0" smtClean="0">
                <a:solidFill>
                  <a:srgbClr val="000000"/>
                </a:solidFill>
                <a:latin typeface="Consolas"/>
              </a:rPr>
              <a:t> </a:t>
            </a:r>
            <a:r>
              <a:rPr lang="fr-FR" sz="3200" dirty="0" smtClean="0">
                <a:solidFill>
                  <a:srgbClr val="0000FF"/>
                </a:solidFill>
                <a:latin typeface="Consolas"/>
              </a:rPr>
              <a:t>if</a:t>
            </a:r>
            <a:r>
              <a:rPr lang="fr-FR" sz="3200" dirty="0" smtClean="0">
                <a:solidFill>
                  <a:srgbClr val="000000"/>
                </a:solidFill>
                <a:latin typeface="Consolas"/>
              </a:rPr>
              <a:t> </a:t>
            </a:r>
            <a:r>
              <a:rPr lang="fr-FR" sz="3200" smtClean="0">
                <a:solidFill>
                  <a:srgbClr val="000000"/>
                </a:solidFill>
                <a:latin typeface="Consolas"/>
              </a:rPr>
              <a:t>(isSnowing &amp;&amp; !isCold) </a:t>
            </a:r>
            <a:r>
              <a:rPr lang="fr-FR" sz="3200" dirty="0" smtClean="0">
                <a:solidFill>
                  <a:srgbClr val="000000"/>
                </a:solidFill>
                <a:latin typeface="Consolas"/>
              </a:rPr>
              <a:t>{</a:t>
            </a:r>
          </a:p>
          <a:p>
            <a:pPr>
              <a:buNone/>
            </a:pPr>
            <a:r>
              <a:rPr lang="fr-FR" sz="3200" dirty="0" smtClean="0">
                <a:solidFill>
                  <a:srgbClr val="000000"/>
                </a:solidFill>
                <a:latin typeface="Consolas"/>
              </a:rPr>
              <a:t>		cout </a:t>
            </a:r>
            <a:r>
              <a:rPr lang="fr-FR" sz="3200" smtClean="0">
                <a:solidFill>
                  <a:srgbClr val="008080"/>
                </a:solidFill>
                <a:latin typeface="Consolas"/>
              </a:rPr>
              <a:t>&lt;&lt;</a:t>
            </a:r>
            <a:r>
              <a:rPr lang="fr-FR" sz="3200" smtClean="0">
                <a:solidFill>
                  <a:srgbClr val="000000"/>
                </a:solidFill>
                <a:latin typeface="Consolas"/>
              </a:rPr>
              <a:t> </a:t>
            </a:r>
            <a:r>
              <a:rPr lang="fr-FR" sz="3200" smtClean="0">
                <a:solidFill>
                  <a:srgbClr val="A31515"/>
                </a:solidFill>
                <a:latin typeface="Consolas"/>
              </a:rPr>
              <a:t>"Wear high boots."</a:t>
            </a:r>
            <a:r>
              <a:rPr lang="fr-FR" sz="3200" smtClean="0">
                <a:solidFill>
                  <a:srgbClr val="000000"/>
                </a:solidFill>
                <a:latin typeface="Consolas"/>
              </a:rPr>
              <a:t> </a:t>
            </a:r>
            <a:r>
              <a:rPr lang="fr-FR" sz="3200" dirty="0" smtClean="0">
                <a:solidFill>
                  <a:srgbClr val="008080"/>
                </a:solidFill>
                <a:latin typeface="Consolas"/>
              </a:rPr>
              <a:t>&lt;&lt;</a:t>
            </a:r>
            <a:r>
              <a:rPr lang="fr-FR" sz="3200" dirty="0" smtClean="0">
                <a:solidFill>
                  <a:srgbClr val="000000"/>
                </a:solidFill>
                <a:latin typeface="Consolas"/>
              </a:rPr>
              <a:t> </a:t>
            </a:r>
            <a:r>
              <a:rPr lang="fr-FR" sz="3200" dirty="0" err="1" smtClean="0">
                <a:solidFill>
                  <a:srgbClr val="000000"/>
                </a:solidFill>
                <a:latin typeface="Consolas"/>
              </a:rPr>
              <a:t>endl</a:t>
            </a:r>
            <a:r>
              <a:rPr lang="fr-FR" sz="3200" dirty="0" smtClean="0">
                <a:solidFill>
                  <a:srgbClr val="000000"/>
                </a:solidFill>
                <a:latin typeface="Consolas"/>
              </a:rPr>
              <a:t>;</a:t>
            </a:r>
          </a:p>
          <a:p>
            <a:pPr>
              <a:buNone/>
            </a:pPr>
            <a:r>
              <a:rPr lang="fr-FR" sz="3200" dirty="0" smtClean="0">
                <a:solidFill>
                  <a:srgbClr val="000000"/>
                </a:solidFill>
                <a:latin typeface="Consolas"/>
              </a:rPr>
              <a:t>	}</a:t>
            </a:r>
          </a:p>
          <a:p>
            <a:pPr>
              <a:buNone/>
            </a:pPr>
            <a:r>
              <a:rPr lang="fr-FR" sz="3200" dirty="0" smtClean="0">
                <a:solidFill>
                  <a:srgbClr val="0000FF"/>
                </a:solidFill>
                <a:latin typeface="Consolas"/>
              </a:rPr>
              <a:t>	</a:t>
            </a:r>
            <a:r>
              <a:rPr lang="fr-FR" sz="3200" smtClean="0">
                <a:solidFill>
                  <a:srgbClr val="0000FF"/>
                </a:solidFill>
                <a:latin typeface="Consolas"/>
              </a:rPr>
              <a:t>if</a:t>
            </a:r>
            <a:r>
              <a:rPr lang="fr-FR" sz="3200" smtClean="0">
                <a:solidFill>
                  <a:srgbClr val="000000"/>
                </a:solidFill>
                <a:latin typeface="Consolas"/>
              </a:rPr>
              <a:t> (isSnowing || isCold) </a:t>
            </a:r>
            <a:r>
              <a:rPr lang="fr-FR" sz="3200" dirty="0" smtClean="0">
                <a:solidFill>
                  <a:srgbClr val="000000"/>
                </a:solidFill>
                <a:latin typeface="Consolas"/>
              </a:rPr>
              <a:t>{</a:t>
            </a:r>
          </a:p>
          <a:p>
            <a:pPr>
              <a:buNone/>
            </a:pPr>
            <a:r>
              <a:rPr lang="fr-FR" sz="3200" dirty="0" smtClean="0">
                <a:solidFill>
                  <a:srgbClr val="000000"/>
                </a:solidFill>
                <a:latin typeface="Consolas"/>
              </a:rPr>
              <a:t>		cout </a:t>
            </a:r>
            <a:r>
              <a:rPr lang="fr-FR" sz="3200" smtClean="0">
                <a:solidFill>
                  <a:srgbClr val="008080"/>
                </a:solidFill>
                <a:latin typeface="Consolas"/>
              </a:rPr>
              <a:t>&lt;&lt;</a:t>
            </a:r>
            <a:r>
              <a:rPr lang="fr-FR" sz="3200" smtClean="0">
                <a:solidFill>
                  <a:srgbClr val="000000"/>
                </a:solidFill>
                <a:latin typeface="Consolas"/>
              </a:rPr>
              <a:t> </a:t>
            </a:r>
            <a:r>
              <a:rPr lang="fr-FR" sz="3200" smtClean="0">
                <a:solidFill>
                  <a:srgbClr val="A31515"/>
                </a:solidFill>
                <a:latin typeface="Consolas"/>
              </a:rPr>
              <a:t>"Wear a coat."</a:t>
            </a:r>
            <a:r>
              <a:rPr lang="fr-FR" sz="3200" smtClean="0">
                <a:solidFill>
                  <a:srgbClr val="000000"/>
                </a:solidFill>
                <a:latin typeface="Consolas"/>
              </a:rPr>
              <a:t> </a:t>
            </a:r>
            <a:r>
              <a:rPr lang="fr-FR" sz="3200" dirty="0" smtClean="0">
                <a:solidFill>
                  <a:srgbClr val="008080"/>
                </a:solidFill>
                <a:latin typeface="Consolas"/>
              </a:rPr>
              <a:t>&lt;&lt;</a:t>
            </a:r>
            <a:r>
              <a:rPr lang="fr-FR" sz="3200" dirty="0" smtClean="0">
                <a:solidFill>
                  <a:srgbClr val="000000"/>
                </a:solidFill>
                <a:latin typeface="Consolas"/>
              </a:rPr>
              <a:t> </a:t>
            </a:r>
            <a:r>
              <a:rPr lang="fr-FR" sz="3200" dirty="0" err="1" smtClean="0">
                <a:solidFill>
                  <a:srgbClr val="000000"/>
                </a:solidFill>
                <a:latin typeface="Consolas"/>
              </a:rPr>
              <a:t>endl</a:t>
            </a:r>
            <a:r>
              <a:rPr lang="fr-FR" sz="3200" dirty="0" smtClean="0">
                <a:solidFill>
                  <a:srgbClr val="000000"/>
                </a:solidFill>
                <a:latin typeface="Consolas"/>
              </a:rPr>
              <a:t>;</a:t>
            </a:r>
          </a:p>
          <a:p>
            <a:pPr>
              <a:buNone/>
            </a:pPr>
            <a:r>
              <a:rPr lang="fr-FR" sz="3200" dirty="0" smtClean="0">
                <a:solidFill>
                  <a:srgbClr val="000000"/>
                </a:solidFill>
                <a:latin typeface="Consolas"/>
              </a:rPr>
              <a:t>	}</a:t>
            </a:r>
          </a:p>
          <a:p>
            <a:pPr>
              <a:buNone/>
            </a:pPr>
            <a:r>
              <a:rPr lang="fr-FR" sz="3200" dirty="0" smtClean="0">
                <a:solidFill>
                  <a:srgbClr val="000000"/>
                </a:solidFill>
                <a:latin typeface="Consolas"/>
              </a:rPr>
              <a:t>	system(</a:t>
            </a:r>
            <a:r>
              <a:rPr lang="fr-FR" sz="3200" dirty="0" smtClean="0">
                <a:solidFill>
                  <a:srgbClr val="A31515"/>
                </a:solidFill>
                <a:latin typeface="Consolas"/>
              </a:rPr>
              <a:t>"pause"</a:t>
            </a:r>
            <a:r>
              <a:rPr lang="fr-FR" sz="3200" dirty="0" smtClean="0">
                <a:solidFill>
                  <a:srgbClr val="000000"/>
                </a:solidFill>
                <a:latin typeface="Consolas"/>
              </a:rPr>
              <a:t>);</a:t>
            </a:r>
          </a:p>
          <a:p>
            <a:pPr>
              <a:buNone/>
            </a:pPr>
            <a:r>
              <a:rPr lang="fr-FR" sz="3200" dirty="0" smtClean="0">
                <a:solidFill>
                  <a:srgbClr val="0000FF"/>
                </a:solidFill>
                <a:latin typeface="Consolas"/>
              </a:rPr>
              <a:t>	return</a:t>
            </a:r>
            <a:r>
              <a:rPr lang="fr-FR" sz="3200" dirty="0" smtClean="0">
                <a:solidFill>
                  <a:srgbClr val="000000"/>
                </a:solidFill>
                <a:latin typeface="Consolas"/>
              </a:rPr>
              <a:t> 0;</a:t>
            </a:r>
          </a:p>
          <a:p>
            <a:pPr>
              <a:buNone/>
            </a:pPr>
            <a:r>
              <a:rPr lang="fr-FR" sz="3200" dirty="0" smtClean="0">
                <a:solidFill>
                  <a:srgbClr val="000000"/>
                </a:solidFill>
                <a:latin typeface="Consolas"/>
              </a:rPr>
              <a:t>}</a:t>
            </a:r>
            <a:endParaRPr lang="fr-CA"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14290"/>
            <a:ext cx="9001156" cy="990600"/>
          </a:xfrm>
        </p:spPr>
        <p:txBody>
          <a:bodyPr/>
          <a:lstStyle/>
          <a:p>
            <a:r>
              <a:rPr lang="fr-CA" smtClean="0"/>
              <a:t>Exercise</a:t>
            </a:r>
            <a:endParaRPr lang="fr-FR" dirty="0"/>
          </a:p>
        </p:txBody>
      </p:sp>
      <p:sp>
        <p:nvSpPr>
          <p:cNvPr id="3" name="Espace réservé du contenu 2"/>
          <p:cNvSpPr>
            <a:spLocks noGrp="1"/>
          </p:cNvSpPr>
          <p:nvPr>
            <p:ph sz="quarter" idx="1"/>
          </p:nvPr>
        </p:nvSpPr>
        <p:spPr>
          <a:xfrm>
            <a:off x="142844" y="1643050"/>
            <a:ext cx="8786874" cy="5214950"/>
          </a:xfrm>
        </p:spPr>
        <p:txBody>
          <a:bodyPr>
            <a:normAutofit fontScale="85000" lnSpcReduction="20000"/>
          </a:bodyPr>
          <a:lstStyle/>
          <a:p>
            <a:r>
              <a:rPr lang="fr-CA" smtClean="0"/>
              <a:t>A manager of a bar wants an application that is able to determine whether or not a person can enter the bar.</a:t>
            </a:r>
          </a:p>
          <a:p>
            <a:r>
              <a:rPr lang="fr-CA" smtClean="0"/>
              <a:t>If the person does not have a piece of identification, then they cannot enter.</a:t>
            </a:r>
          </a:p>
          <a:p>
            <a:r>
              <a:rPr lang="fr-CA" smtClean="0"/>
              <a:t>Identification is not all that is needed. They </a:t>
            </a:r>
            <a:r>
              <a:rPr lang="fr-CA"/>
              <a:t>also need to be at least as old as </a:t>
            </a:r>
            <a:r>
              <a:rPr lang="fr-CA" smtClean="0"/>
              <a:t>the local </a:t>
            </a:r>
            <a:r>
              <a:rPr lang="fr-CA"/>
              <a:t>minimum legal drinking age, which is </a:t>
            </a:r>
            <a:r>
              <a:rPr lang="fr-CA" smtClean="0"/>
              <a:t>18 years old </a:t>
            </a:r>
            <a:r>
              <a:rPr lang="fr-CA"/>
              <a:t>in </a:t>
            </a:r>
            <a:r>
              <a:rPr lang="fr-CA" smtClean="0"/>
              <a:t>Québec.</a:t>
            </a:r>
          </a:p>
          <a:p>
            <a:r>
              <a:rPr lang="fr-CA" smtClean="0"/>
              <a:t>Furthermore, the bar manager may need to be able to install the application outside of Québec, and in fact they are planning to install it in Ontario as well, where the legal drinking age is 19.</a:t>
            </a:r>
          </a:p>
          <a:p>
            <a:r>
              <a:rPr lang="fr-CA"/>
              <a:t>Make an application matching the above </a:t>
            </a:r>
            <a:r>
              <a:rPr lang="fr-CA" smtClean="0"/>
              <a:t>specifications.</a:t>
            </a:r>
            <a:br>
              <a:rPr lang="fr-CA" smtClean="0"/>
            </a:br>
            <a:r>
              <a:rPr lang="fr-CA" smtClean="0"/>
              <a:t>Using </a:t>
            </a:r>
            <a:r>
              <a:rPr lang="fr-CA"/>
              <a:t>the information collected from the </a:t>
            </a:r>
            <a:r>
              <a:rPr lang="fr-CA" smtClean="0"/>
              <a:t>client, it </a:t>
            </a:r>
            <a:r>
              <a:rPr lang="fr-CA"/>
              <a:t>must display a message indicating acceptance if the person is legally allowed to </a:t>
            </a:r>
            <a:r>
              <a:rPr lang="fr-CA" smtClean="0"/>
              <a:t>drink alcohol, </a:t>
            </a:r>
            <a:r>
              <a:rPr lang="fr-CA"/>
              <a:t>and a message indicating rejection if the person is not </a:t>
            </a:r>
            <a:r>
              <a:rPr lang="fr-CA" smtClean="0"/>
              <a:t>allowed.</a:t>
            </a:r>
            <a:endParaRPr lang="fr-CA"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smtClean="0"/>
              <a:t>Examples</a:t>
            </a:r>
            <a:endParaRPr lang="fr-FR" dirty="0"/>
          </a:p>
        </p:txBody>
      </p:sp>
      <p:sp>
        <p:nvSpPr>
          <p:cNvPr id="3" name="Espace réservé du contenu 2"/>
          <p:cNvSpPr>
            <a:spLocks noGrp="1"/>
          </p:cNvSpPr>
          <p:nvPr>
            <p:ph sz="quarter" idx="1"/>
          </p:nvPr>
        </p:nvSpPr>
        <p:spPr>
          <a:xfrm>
            <a:off x="0" y="1556792"/>
            <a:ext cx="9215470" cy="5301208"/>
          </a:xfrm>
        </p:spPr>
        <p:txBody>
          <a:bodyPr>
            <a:noAutofit/>
          </a:bodyPr>
          <a:lstStyle/>
          <a:p>
            <a:pPr>
              <a:buNone/>
            </a:pPr>
            <a:r>
              <a:rPr lang="fr-FR" sz="1800" dirty="0" smtClean="0">
                <a:solidFill>
                  <a:srgbClr val="808080"/>
                </a:solidFill>
                <a:latin typeface="Consolas"/>
              </a:rPr>
              <a:t>	#</a:t>
            </a:r>
            <a:r>
              <a:rPr lang="fr-FR" sz="1800" dirty="0" err="1" smtClean="0">
                <a:solidFill>
                  <a:srgbClr val="808080"/>
                </a:solidFill>
                <a:latin typeface="Consolas"/>
              </a:rPr>
              <a:t>include</a:t>
            </a:r>
            <a:r>
              <a:rPr lang="fr-FR" sz="1800" dirty="0" smtClean="0">
                <a:solidFill>
                  <a:srgbClr val="000000"/>
                </a:solidFill>
                <a:latin typeface="Consolas"/>
              </a:rPr>
              <a:t> </a:t>
            </a:r>
            <a:r>
              <a:rPr lang="fr-FR" sz="1800" dirty="0" smtClean="0">
                <a:solidFill>
                  <a:srgbClr val="A31515"/>
                </a:solidFill>
                <a:latin typeface="Consolas"/>
              </a:rPr>
              <a:t>&lt;</a:t>
            </a:r>
            <a:r>
              <a:rPr lang="fr-FR" sz="1800" dirty="0" err="1" smtClean="0">
                <a:solidFill>
                  <a:srgbClr val="A31515"/>
                </a:solidFill>
                <a:latin typeface="Consolas"/>
              </a:rPr>
              <a:t>iostream</a:t>
            </a:r>
            <a:r>
              <a:rPr lang="fr-FR" sz="1800" dirty="0" smtClean="0">
                <a:solidFill>
                  <a:srgbClr val="A31515"/>
                </a:solidFill>
                <a:latin typeface="Consolas"/>
              </a:rPr>
              <a:t>&gt;</a:t>
            </a:r>
            <a:r>
              <a:rPr lang="fr-FR" sz="1800" dirty="0" smtClean="0">
                <a:solidFill>
                  <a:srgbClr val="000000"/>
                </a:solidFill>
                <a:latin typeface="Consolas"/>
              </a:rPr>
              <a:t> </a:t>
            </a:r>
          </a:p>
          <a:p>
            <a:pPr>
              <a:buNone/>
            </a:pPr>
            <a:r>
              <a:rPr lang="fr-FR" sz="1800" dirty="0" smtClean="0">
                <a:solidFill>
                  <a:srgbClr val="0000FF"/>
                </a:solidFill>
                <a:latin typeface="Consolas"/>
              </a:rPr>
              <a:t>	</a:t>
            </a:r>
            <a:r>
              <a:rPr lang="fr-FR" sz="1800" dirty="0" err="1" smtClean="0">
                <a:solidFill>
                  <a:srgbClr val="0000FF"/>
                </a:solidFill>
                <a:latin typeface="Consolas"/>
              </a:rPr>
              <a:t>using</a:t>
            </a:r>
            <a:r>
              <a:rPr lang="fr-FR" sz="1800" dirty="0" smtClean="0">
                <a:solidFill>
                  <a:srgbClr val="000000"/>
                </a:solidFill>
                <a:latin typeface="Consolas"/>
              </a:rPr>
              <a:t> </a:t>
            </a:r>
            <a:r>
              <a:rPr lang="fr-FR" sz="1800" dirty="0" err="1" smtClean="0">
                <a:solidFill>
                  <a:srgbClr val="0000FF"/>
                </a:solidFill>
                <a:latin typeface="Consolas"/>
              </a:rPr>
              <a:t>namespace</a:t>
            </a:r>
            <a:r>
              <a:rPr lang="fr-FR" sz="1800" dirty="0" smtClean="0">
                <a:solidFill>
                  <a:srgbClr val="000000"/>
                </a:solidFill>
                <a:latin typeface="Consolas"/>
              </a:rPr>
              <a:t> </a:t>
            </a:r>
            <a:r>
              <a:rPr lang="fr-FR" sz="1800" dirty="0" err="1" smtClean="0">
                <a:solidFill>
                  <a:srgbClr val="000000"/>
                </a:solidFill>
                <a:latin typeface="Consolas"/>
              </a:rPr>
              <a:t>std</a:t>
            </a:r>
            <a:r>
              <a:rPr lang="fr-FR" sz="1800" dirty="0" smtClean="0">
                <a:solidFill>
                  <a:srgbClr val="000000"/>
                </a:solidFill>
                <a:latin typeface="Consolas"/>
              </a:rPr>
              <a:t>; </a:t>
            </a:r>
          </a:p>
          <a:p>
            <a:endParaRPr lang="fr-FR" sz="1800" dirty="0" smtClean="0">
              <a:solidFill>
                <a:srgbClr val="000000"/>
              </a:solidFill>
              <a:latin typeface="Consolas"/>
            </a:endParaRPr>
          </a:p>
          <a:p>
            <a:pPr>
              <a:buNone/>
            </a:pPr>
            <a:r>
              <a:rPr lang="fr-FR" sz="1800" dirty="0" smtClean="0">
                <a:solidFill>
                  <a:srgbClr val="0000FF"/>
                </a:solidFill>
                <a:latin typeface="Consolas"/>
              </a:rPr>
              <a:t>	</a:t>
            </a:r>
            <a:r>
              <a:rPr lang="fr-FR" sz="1800" dirty="0" err="1" smtClean="0">
                <a:solidFill>
                  <a:srgbClr val="0000FF"/>
                </a:solidFill>
                <a:latin typeface="Consolas"/>
              </a:rPr>
              <a:t>int</a:t>
            </a:r>
            <a:r>
              <a:rPr lang="fr-FR" sz="1800" dirty="0" smtClean="0">
                <a:solidFill>
                  <a:srgbClr val="000000"/>
                </a:solidFill>
                <a:latin typeface="Consolas"/>
              </a:rPr>
              <a:t> </a:t>
            </a:r>
            <a:r>
              <a:rPr lang="fr-FR" sz="1800" smtClean="0">
                <a:solidFill>
                  <a:srgbClr val="000000"/>
                </a:solidFill>
                <a:latin typeface="Consolas"/>
              </a:rPr>
              <a:t>main()</a:t>
            </a:r>
          </a:p>
          <a:p>
            <a:pPr>
              <a:buNone/>
            </a:pPr>
            <a:r>
              <a:rPr lang="fr-FR" sz="1800">
                <a:solidFill>
                  <a:srgbClr val="000000"/>
                </a:solidFill>
                <a:latin typeface="Consolas"/>
              </a:rPr>
              <a:t>	</a:t>
            </a:r>
            <a:r>
              <a:rPr lang="fr-FR" sz="1800" smtClean="0">
                <a:solidFill>
                  <a:srgbClr val="000000"/>
                </a:solidFill>
                <a:latin typeface="Consolas"/>
              </a:rPr>
              <a:t>{ </a:t>
            </a:r>
            <a:endParaRPr lang="fr-FR" sz="1800" dirty="0" smtClean="0">
              <a:solidFill>
                <a:srgbClr val="000000"/>
              </a:solidFill>
              <a:latin typeface="Consolas"/>
            </a:endParaRPr>
          </a:p>
          <a:p>
            <a:pPr>
              <a:buNone/>
            </a:pPr>
            <a:r>
              <a:rPr lang="en-US" sz="1800" dirty="0" smtClean="0">
                <a:solidFill>
                  <a:srgbClr val="0000FF"/>
                </a:solidFill>
                <a:latin typeface="Consolas"/>
              </a:rPr>
              <a:t>		</a:t>
            </a:r>
            <a:r>
              <a:rPr lang="en-US" sz="1800" dirty="0" err="1" smtClean="0">
                <a:solidFill>
                  <a:srgbClr val="0000FF"/>
                </a:solidFill>
                <a:latin typeface="Consolas"/>
              </a:rPr>
              <a:t>int</a:t>
            </a:r>
            <a:r>
              <a:rPr lang="en-US" sz="1800" dirty="0" smtClean="0">
                <a:solidFill>
                  <a:srgbClr val="000000"/>
                </a:solidFill>
                <a:latin typeface="Consolas"/>
              </a:rPr>
              <a:t> a = 4, b = 2;</a:t>
            </a:r>
          </a:p>
          <a:p>
            <a:pPr>
              <a:buNone/>
            </a:pPr>
            <a:r>
              <a:rPr lang="fr-FR" sz="1800" dirty="0" smtClean="0">
                <a:solidFill>
                  <a:srgbClr val="000000"/>
                </a:solidFill>
                <a:latin typeface="Consolas"/>
              </a:rPr>
              <a:t>		cout </a:t>
            </a:r>
            <a:r>
              <a:rPr lang="fr-FR" sz="1800" smtClean="0">
                <a:solidFill>
                  <a:srgbClr val="008080"/>
                </a:solidFill>
                <a:latin typeface="Consolas"/>
              </a:rPr>
              <a:t>&lt;&lt;</a:t>
            </a:r>
            <a:r>
              <a:rPr lang="fr-FR" sz="1800" smtClean="0">
                <a:solidFill>
                  <a:srgbClr val="000000"/>
                </a:solidFill>
                <a:latin typeface="Consolas"/>
              </a:rPr>
              <a:t> </a:t>
            </a:r>
            <a:r>
              <a:rPr lang="fr-FR" sz="1800" smtClean="0">
                <a:solidFill>
                  <a:srgbClr val="A31515"/>
                </a:solidFill>
                <a:latin typeface="Consolas"/>
              </a:rPr>
              <a:t>"The </a:t>
            </a:r>
            <a:r>
              <a:rPr lang="fr-FR" sz="1800">
                <a:solidFill>
                  <a:srgbClr val="A31515"/>
                </a:solidFill>
                <a:latin typeface="Consolas"/>
              </a:rPr>
              <a:t>sum of </a:t>
            </a:r>
            <a:r>
              <a:rPr lang="fr-FR" sz="1800" dirty="0" smtClean="0">
                <a:solidFill>
                  <a:srgbClr val="A31515"/>
                </a:solidFill>
                <a:latin typeface="Consolas"/>
              </a:rPr>
              <a:t>a + b = "</a:t>
            </a:r>
            <a:r>
              <a:rPr lang="fr-FR" sz="1800" dirty="0" smtClean="0">
                <a:solidFill>
                  <a:srgbClr val="000000"/>
                </a:solidFill>
                <a:latin typeface="Consolas"/>
              </a:rPr>
              <a:t> </a:t>
            </a:r>
            <a:r>
              <a:rPr lang="fr-FR" sz="1800" dirty="0" smtClean="0">
                <a:solidFill>
                  <a:srgbClr val="008080"/>
                </a:solidFill>
                <a:latin typeface="Consolas"/>
              </a:rPr>
              <a:t>&lt;&lt;</a:t>
            </a:r>
            <a:r>
              <a:rPr lang="fr-FR" sz="1800" dirty="0" smtClean="0">
                <a:solidFill>
                  <a:srgbClr val="000000"/>
                </a:solidFill>
                <a:latin typeface="Consolas"/>
              </a:rPr>
              <a:t> a + b </a:t>
            </a:r>
            <a:r>
              <a:rPr lang="fr-FR" sz="1800" dirty="0" smtClean="0">
                <a:solidFill>
                  <a:srgbClr val="008080"/>
                </a:solidFill>
                <a:latin typeface="Consolas"/>
              </a:rPr>
              <a:t>&lt;&lt;</a:t>
            </a:r>
            <a:r>
              <a:rPr lang="fr-FR" sz="1800" dirty="0" smtClean="0">
                <a:solidFill>
                  <a:srgbClr val="000000"/>
                </a:solidFill>
                <a:latin typeface="Consolas"/>
              </a:rPr>
              <a:t> </a:t>
            </a:r>
            <a:r>
              <a:rPr lang="fr-FR" sz="1800" dirty="0" err="1" smtClean="0">
                <a:solidFill>
                  <a:srgbClr val="000000"/>
                </a:solidFill>
                <a:latin typeface="Consolas"/>
              </a:rPr>
              <a:t>endl</a:t>
            </a:r>
            <a:r>
              <a:rPr lang="fr-FR" sz="1800" dirty="0" smtClean="0">
                <a:solidFill>
                  <a:srgbClr val="000000"/>
                </a:solidFill>
                <a:latin typeface="Consolas"/>
              </a:rPr>
              <a:t>;</a:t>
            </a:r>
          </a:p>
          <a:p>
            <a:pPr>
              <a:buNone/>
            </a:pPr>
            <a:r>
              <a:rPr lang="fr-FR" sz="1800" dirty="0" smtClean="0">
                <a:solidFill>
                  <a:srgbClr val="000000"/>
                </a:solidFill>
                <a:latin typeface="Consolas"/>
              </a:rPr>
              <a:t>		cout </a:t>
            </a:r>
            <a:r>
              <a:rPr lang="fr-FR" sz="1800" smtClean="0">
                <a:solidFill>
                  <a:srgbClr val="008080"/>
                </a:solidFill>
                <a:latin typeface="Consolas"/>
              </a:rPr>
              <a:t>&lt;&lt;</a:t>
            </a:r>
            <a:r>
              <a:rPr lang="fr-FR" sz="1800" smtClean="0">
                <a:solidFill>
                  <a:srgbClr val="000000"/>
                </a:solidFill>
                <a:latin typeface="Consolas"/>
              </a:rPr>
              <a:t> </a:t>
            </a:r>
            <a:r>
              <a:rPr lang="fr-FR" sz="1800" smtClean="0">
                <a:solidFill>
                  <a:srgbClr val="A31515"/>
                </a:solidFill>
                <a:latin typeface="Consolas"/>
              </a:rPr>
              <a:t>"The subtraction of </a:t>
            </a:r>
            <a:r>
              <a:rPr lang="fr-FR" sz="1800" dirty="0" smtClean="0">
                <a:solidFill>
                  <a:srgbClr val="A31515"/>
                </a:solidFill>
                <a:latin typeface="Consolas"/>
              </a:rPr>
              <a:t>a - b = "</a:t>
            </a:r>
            <a:r>
              <a:rPr lang="fr-FR" sz="1800" dirty="0" smtClean="0">
                <a:solidFill>
                  <a:srgbClr val="000000"/>
                </a:solidFill>
                <a:latin typeface="Consolas"/>
              </a:rPr>
              <a:t> </a:t>
            </a:r>
            <a:r>
              <a:rPr lang="fr-FR" sz="1800" dirty="0" smtClean="0">
                <a:solidFill>
                  <a:srgbClr val="008080"/>
                </a:solidFill>
                <a:latin typeface="Consolas"/>
              </a:rPr>
              <a:t>&lt;&lt;</a:t>
            </a:r>
            <a:r>
              <a:rPr lang="fr-FR" sz="1800" dirty="0" smtClean="0">
                <a:solidFill>
                  <a:srgbClr val="000000"/>
                </a:solidFill>
                <a:latin typeface="Consolas"/>
              </a:rPr>
              <a:t> a - b </a:t>
            </a:r>
            <a:r>
              <a:rPr lang="fr-FR" sz="1800" dirty="0" smtClean="0">
                <a:solidFill>
                  <a:srgbClr val="008080"/>
                </a:solidFill>
                <a:latin typeface="Consolas"/>
              </a:rPr>
              <a:t>&lt;&lt;</a:t>
            </a:r>
            <a:r>
              <a:rPr lang="fr-FR" sz="1800" dirty="0" smtClean="0">
                <a:solidFill>
                  <a:srgbClr val="000000"/>
                </a:solidFill>
                <a:latin typeface="Consolas"/>
              </a:rPr>
              <a:t> </a:t>
            </a:r>
            <a:r>
              <a:rPr lang="fr-FR" sz="1800" dirty="0" err="1" smtClean="0">
                <a:solidFill>
                  <a:srgbClr val="000000"/>
                </a:solidFill>
                <a:latin typeface="Consolas"/>
              </a:rPr>
              <a:t>endl</a:t>
            </a:r>
            <a:r>
              <a:rPr lang="fr-FR" sz="1800" dirty="0" smtClean="0">
                <a:solidFill>
                  <a:srgbClr val="000000"/>
                </a:solidFill>
                <a:latin typeface="Consolas"/>
              </a:rPr>
              <a:t>;</a:t>
            </a:r>
          </a:p>
          <a:p>
            <a:pPr>
              <a:buNone/>
            </a:pPr>
            <a:r>
              <a:rPr lang="fr-FR" sz="1800" dirty="0" smtClean="0">
                <a:solidFill>
                  <a:srgbClr val="000000"/>
                </a:solidFill>
                <a:latin typeface="Consolas"/>
              </a:rPr>
              <a:t>		cout </a:t>
            </a:r>
            <a:r>
              <a:rPr lang="fr-FR" sz="1800" smtClean="0">
                <a:solidFill>
                  <a:srgbClr val="008080"/>
                </a:solidFill>
                <a:latin typeface="Consolas"/>
              </a:rPr>
              <a:t>&lt;&lt;</a:t>
            </a:r>
            <a:r>
              <a:rPr lang="fr-FR" sz="1800" smtClean="0">
                <a:solidFill>
                  <a:srgbClr val="000000"/>
                </a:solidFill>
                <a:latin typeface="Consolas"/>
              </a:rPr>
              <a:t> </a:t>
            </a:r>
            <a:r>
              <a:rPr lang="fr-FR" sz="1800" smtClean="0">
                <a:solidFill>
                  <a:srgbClr val="A31515"/>
                </a:solidFill>
                <a:latin typeface="Consolas"/>
              </a:rPr>
              <a:t>"The </a:t>
            </a:r>
            <a:r>
              <a:rPr lang="fr-FR" sz="1800">
                <a:solidFill>
                  <a:srgbClr val="A31515"/>
                </a:solidFill>
                <a:latin typeface="Consolas"/>
              </a:rPr>
              <a:t>multiplication of a </a:t>
            </a:r>
            <a:r>
              <a:rPr lang="fr-FR" sz="1800" dirty="0" smtClean="0">
                <a:solidFill>
                  <a:srgbClr val="A31515"/>
                </a:solidFill>
                <a:latin typeface="Consolas"/>
              </a:rPr>
              <a:t>* b = "</a:t>
            </a:r>
            <a:r>
              <a:rPr lang="fr-FR" sz="1800" dirty="0" smtClean="0">
                <a:solidFill>
                  <a:srgbClr val="000000"/>
                </a:solidFill>
                <a:latin typeface="Consolas"/>
              </a:rPr>
              <a:t> </a:t>
            </a:r>
            <a:r>
              <a:rPr lang="fr-FR" sz="1800" dirty="0" smtClean="0">
                <a:solidFill>
                  <a:srgbClr val="008080"/>
                </a:solidFill>
                <a:latin typeface="Consolas"/>
              </a:rPr>
              <a:t>&lt;&lt;</a:t>
            </a:r>
            <a:r>
              <a:rPr lang="fr-FR" sz="1800" dirty="0" smtClean="0">
                <a:solidFill>
                  <a:srgbClr val="000000"/>
                </a:solidFill>
                <a:latin typeface="Consolas"/>
              </a:rPr>
              <a:t> a * b </a:t>
            </a:r>
            <a:r>
              <a:rPr lang="fr-FR" sz="1800" dirty="0" smtClean="0">
                <a:solidFill>
                  <a:srgbClr val="008080"/>
                </a:solidFill>
                <a:latin typeface="Consolas"/>
              </a:rPr>
              <a:t>&lt;&lt;</a:t>
            </a:r>
            <a:r>
              <a:rPr lang="fr-FR" sz="1800" dirty="0" smtClean="0">
                <a:solidFill>
                  <a:srgbClr val="000000"/>
                </a:solidFill>
                <a:latin typeface="Consolas"/>
              </a:rPr>
              <a:t> </a:t>
            </a:r>
            <a:r>
              <a:rPr lang="fr-FR" sz="1800" dirty="0" err="1" smtClean="0">
                <a:solidFill>
                  <a:srgbClr val="000000"/>
                </a:solidFill>
                <a:latin typeface="Consolas"/>
              </a:rPr>
              <a:t>endl</a:t>
            </a:r>
            <a:r>
              <a:rPr lang="fr-FR" sz="1800" dirty="0" smtClean="0">
                <a:solidFill>
                  <a:srgbClr val="000000"/>
                </a:solidFill>
                <a:latin typeface="Consolas"/>
              </a:rPr>
              <a:t>;</a:t>
            </a:r>
          </a:p>
          <a:p>
            <a:pPr>
              <a:buNone/>
            </a:pPr>
            <a:r>
              <a:rPr lang="fr-FR" sz="1800" dirty="0" smtClean="0">
                <a:solidFill>
                  <a:srgbClr val="000000"/>
                </a:solidFill>
                <a:latin typeface="Consolas"/>
              </a:rPr>
              <a:t>		cout </a:t>
            </a:r>
            <a:r>
              <a:rPr lang="fr-FR" sz="1800" smtClean="0">
                <a:solidFill>
                  <a:srgbClr val="008080"/>
                </a:solidFill>
                <a:latin typeface="Consolas"/>
              </a:rPr>
              <a:t>&lt;&lt;</a:t>
            </a:r>
            <a:r>
              <a:rPr lang="fr-FR" sz="1800" smtClean="0">
                <a:solidFill>
                  <a:srgbClr val="000000"/>
                </a:solidFill>
                <a:latin typeface="Consolas"/>
              </a:rPr>
              <a:t> </a:t>
            </a:r>
            <a:r>
              <a:rPr lang="fr-FR" sz="1800" smtClean="0">
                <a:solidFill>
                  <a:srgbClr val="A31515"/>
                </a:solidFill>
                <a:latin typeface="Consolas"/>
              </a:rPr>
              <a:t>"The division of </a:t>
            </a:r>
            <a:r>
              <a:rPr lang="fr-FR" sz="1800" dirty="0" smtClean="0">
                <a:solidFill>
                  <a:srgbClr val="A31515"/>
                </a:solidFill>
                <a:latin typeface="Consolas"/>
              </a:rPr>
              <a:t>a / b = "</a:t>
            </a:r>
            <a:r>
              <a:rPr lang="fr-FR" sz="1800" dirty="0" smtClean="0">
                <a:solidFill>
                  <a:srgbClr val="000000"/>
                </a:solidFill>
                <a:latin typeface="Consolas"/>
              </a:rPr>
              <a:t> </a:t>
            </a:r>
            <a:r>
              <a:rPr lang="fr-FR" sz="1800" dirty="0" smtClean="0">
                <a:solidFill>
                  <a:srgbClr val="008080"/>
                </a:solidFill>
                <a:latin typeface="Consolas"/>
              </a:rPr>
              <a:t>&lt;&lt;</a:t>
            </a:r>
            <a:r>
              <a:rPr lang="fr-FR" sz="1800" dirty="0" smtClean="0">
                <a:solidFill>
                  <a:srgbClr val="000000"/>
                </a:solidFill>
                <a:latin typeface="Consolas"/>
              </a:rPr>
              <a:t> a / b </a:t>
            </a:r>
            <a:r>
              <a:rPr lang="fr-FR" sz="1800" dirty="0" smtClean="0">
                <a:solidFill>
                  <a:srgbClr val="008080"/>
                </a:solidFill>
                <a:latin typeface="Consolas"/>
              </a:rPr>
              <a:t>&lt;&lt;</a:t>
            </a:r>
            <a:r>
              <a:rPr lang="fr-FR" sz="1800" dirty="0" smtClean="0">
                <a:solidFill>
                  <a:srgbClr val="000000"/>
                </a:solidFill>
                <a:latin typeface="Consolas"/>
              </a:rPr>
              <a:t> </a:t>
            </a:r>
            <a:r>
              <a:rPr lang="fr-FR" sz="1800" dirty="0" err="1" smtClean="0">
                <a:solidFill>
                  <a:srgbClr val="000000"/>
                </a:solidFill>
                <a:latin typeface="Consolas"/>
              </a:rPr>
              <a:t>endl</a:t>
            </a:r>
            <a:r>
              <a:rPr lang="fr-FR" sz="1800" dirty="0" smtClean="0">
                <a:solidFill>
                  <a:srgbClr val="000000"/>
                </a:solidFill>
                <a:latin typeface="Consolas"/>
              </a:rPr>
              <a:t>;</a:t>
            </a:r>
          </a:p>
          <a:p>
            <a:pPr>
              <a:buNone/>
            </a:pPr>
            <a:r>
              <a:rPr lang="fr-FR" sz="1800" dirty="0" smtClean="0">
                <a:solidFill>
                  <a:srgbClr val="000000"/>
                </a:solidFill>
                <a:latin typeface="Consolas"/>
              </a:rPr>
              <a:t>		cout </a:t>
            </a:r>
            <a:r>
              <a:rPr lang="fr-FR" sz="1800" smtClean="0">
                <a:solidFill>
                  <a:srgbClr val="008080"/>
                </a:solidFill>
                <a:latin typeface="Consolas"/>
              </a:rPr>
              <a:t>&lt;&lt;</a:t>
            </a:r>
            <a:r>
              <a:rPr lang="fr-FR" sz="1800" smtClean="0">
                <a:solidFill>
                  <a:srgbClr val="000000"/>
                </a:solidFill>
                <a:latin typeface="Consolas"/>
              </a:rPr>
              <a:t> </a:t>
            </a:r>
            <a:r>
              <a:rPr lang="fr-FR" sz="1800" smtClean="0">
                <a:solidFill>
                  <a:srgbClr val="A31515"/>
                </a:solidFill>
                <a:latin typeface="Consolas"/>
              </a:rPr>
              <a:t>"The modulus of </a:t>
            </a:r>
            <a:r>
              <a:rPr lang="fr-FR" sz="1800" dirty="0" smtClean="0">
                <a:solidFill>
                  <a:srgbClr val="A31515"/>
                </a:solidFill>
                <a:latin typeface="Consolas"/>
              </a:rPr>
              <a:t>a % b = "</a:t>
            </a:r>
            <a:r>
              <a:rPr lang="fr-FR" sz="1800" dirty="0" smtClean="0">
                <a:solidFill>
                  <a:srgbClr val="000000"/>
                </a:solidFill>
                <a:latin typeface="Consolas"/>
              </a:rPr>
              <a:t> </a:t>
            </a:r>
            <a:r>
              <a:rPr lang="fr-FR" sz="1800" dirty="0" smtClean="0">
                <a:solidFill>
                  <a:srgbClr val="008080"/>
                </a:solidFill>
                <a:latin typeface="Consolas"/>
              </a:rPr>
              <a:t>&lt;&lt;</a:t>
            </a:r>
            <a:r>
              <a:rPr lang="fr-FR" sz="1800" dirty="0" smtClean="0">
                <a:solidFill>
                  <a:srgbClr val="000000"/>
                </a:solidFill>
                <a:latin typeface="Consolas"/>
              </a:rPr>
              <a:t> a % b </a:t>
            </a:r>
            <a:r>
              <a:rPr lang="fr-FR" sz="1800" dirty="0" smtClean="0">
                <a:solidFill>
                  <a:srgbClr val="008080"/>
                </a:solidFill>
                <a:latin typeface="Consolas"/>
              </a:rPr>
              <a:t>&lt;&lt;</a:t>
            </a:r>
            <a:r>
              <a:rPr lang="fr-FR" sz="1800" dirty="0" smtClean="0">
                <a:solidFill>
                  <a:srgbClr val="000000"/>
                </a:solidFill>
                <a:latin typeface="Consolas"/>
              </a:rPr>
              <a:t> </a:t>
            </a:r>
            <a:r>
              <a:rPr lang="fr-FR" sz="1800" dirty="0" err="1" smtClean="0">
                <a:solidFill>
                  <a:srgbClr val="000000"/>
                </a:solidFill>
                <a:latin typeface="Consolas"/>
              </a:rPr>
              <a:t>endl</a:t>
            </a:r>
            <a:r>
              <a:rPr lang="fr-FR" sz="1800" dirty="0" smtClean="0">
                <a:solidFill>
                  <a:srgbClr val="000000"/>
                </a:solidFill>
                <a:latin typeface="Consolas"/>
              </a:rPr>
              <a:t>;</a:t>
            </a:r>
          </a:p>
          <a:p>
            <a:pPr>
              <a:buNone/>
            </a:pPr>
            <a:r>
              <a:rPr lang="fr-FR" sz="1800" dirty="0" smtClean="0">
                <a:solidFill>
                  <a:srgbClr val="000000"/>
                </a:solidFill>
                <a:latin typeface="Consolas"/>
              </a:rPr>
              <a:t>		system(</a:t>
            </a:r>
            <a:r>
              <a:rPr lang="fr-FR" sz="1800" dirty="0" smtClean="0">
                <a:solidFill>
                  <a:srgbClr val="A31515"/>
                </a:solidFill>
                <a:latin typeface="Consolas"/>
              </a:rPr>
              <a:t>"pause"</a:t>
            </a:r>
            <a:r>
              <a:rPr lang="fr-FR" sz="1800" dirty="0" smtClean="0">
                <a:solidFill>
                  <a:srgbClr val="000000"/>
                </a:solidFill>
                <a:latin typeface="Consolas"/>
              </a:rPr>
              <a:t>); </a:t>
            </a:r>
          </a:p>
          <a:p>
            <a:pPr>
              <a:buNone/>
            </a:pPr>
            <a:r>
              <a:rPr lang="fr-FR" sz="1800" dirty="0" smtClean="0">
                <a:solidFill>
                  <a:srgbClr val="0000FF"/>
                </a:solidFill>
                <a:latin typeface="Consolas"/>
              </a:rPr>
              <a:t>		return</a:t>
            </a:r>
            <a:r>
              <a:rPr lang="fr-FR" sz="1800" dirty="0" smtClean="0">
                <a:solidFill>
                  <a:srgbClr val="000000"/>
                </a:solidFill>
                <a:latin typeface="Consolas"/>
              </a:rPr>
              <a:t> 0;</a:t>
            </a:r>
          </a:p>
          <a:p>
            <a:pPr>
              <a:buNone/>
            </a:pPr>
            <a:r>
              <a:rPr lang="fr-FR" sz="1800" dirty="0" smtClean="0">
                <a:solidFill>
                  <a:srgbClr val="000000"/>
                </a:solidFill>
                <a:latin typeface="Consolas"/>
              </a:rPr>
              <a:t>	}</a:t>
            </a:r>
            <a:endParaRPr lang="fr-CA" sz="18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14290"/>
            <a:ext cx="9001156" cy="990600"/>
          </a:xfrm>
        </p:spPr>
        <p:txBody>
          <a:bodyPr/>
          <a:lstStyle/>
          <a:p>
            <a:r>
              <a:rPr lang="fr-CA" smtClean="0"/>
              <a:t>Important rules</a:t>
            </a:r>
            <a:endParaRPr lang="fr-FR" dirty="0"/>
          </a:p>
        </p:txBody>
      </p:sp>
      <p:sp>
        <p:nvSpPr>
          <p:cNvPr id="3" name="Espace réservé du contenu 2"/>
          <p:cNvSpPr>
            <a:spLocks noGrp="1"/>
          </p:cNvSpPr>
          <p:nvPr>
            <p:ph sz="quarter" idx="1"/>
          </p:nvPr>
        </p:nvSpPr>
        <p:spPr>
          <a:xfrm>
            <a:off x="142844" y="1643050"/>
            <a:ext cx="8786874" cy="5214950"/>
          </a:xfrm>
        </p:spPr>
        <p:txBody>
          <a:bodyPr>
            <a:normAutofit/>
          </a:bodyPr>
          <a:lstStyle/>
          <a:p>
            <a:r>
              <a:rPr lang="fr-CA" smtClean="0"/>
              <a:t>When an arithmetic operation is applied, it is important to know what variable types are used in the operation. The following rules apply:</a:t>
            </a:r>
            <a:endParaRPr lang="fr-CA" dirty="0" smtClean="0"/>
          </a:p>
          <a:p>
            <a:pPr lvl="1"/>
            <a:r>
              <a:rPr lang="fr-CA" smtClean="0"/>
              <a:t>If at least one variable used in the arithmetic operation is of a real number type</a:t>
            </a:r>
            <a:r>
              <a:rPr lang="fr-CA"/>
              <a:t> </a:t>
            </a:r>
            <a:r>
              <a:rPr lang="fr-CA" smtClean="0"/>
              <a:t>(</a:t>
            </a:r>
            <a:r>
              <a:rPr lang="fr-CA" b="1" smtClean="0"/>
              <a:t>float</a:t>
            </a:r>
            <a:r>
              <a:rPr lang="fr-CA" smtClean="0"/>
              <a:t>, </a:t>
            </a:r>
            <a:r>
              <a:rPr lang="fr-CA" b="1" smtClean="0"/>
              <a:t>double</a:t>
            </a:r>
            <a:r>
              <a:rPr lang="fr-CA" smtClean="0"/>
              <a:t>, or </a:t>
            </a:r>
            <a:r>
              <a:rPr lang="fr-CA" b="1" smtClean="0"/>
              <a:t>long double</a:t>
            </a:r>
            <a:r>
              <a:rPr lang="fr-CA" smtClean="0"/>
              <a:t>), then the operation’s result will be real.</a:t>
            </a:r>
            <a:endParaRPr lang="fr-CA" dirty="0" smtClean="0"/>
          </a:p>
          <a:p>
            <a:pPr lvl="1"/>
            <a:r>
              <a:rPr lang="fr-CA" smtClean="0"/>
              <a:t>If none of the variables is real, then the operation’s result will be an integer.</a:t>
            </a:r>
            <a:br>
              <a:rPr lang="fr-CA" smtClean="0"/>
            </a:br>
            <a:r>
              <a:rPr lang="fr-CA" smtClean="0"/>
              <a:t>This point is very important to understand, especially for integer division, which can result in loss of decimal precision.</a:t>
            </a:r>
            <a:endParaRPr lang="fr-CA"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14290"/>
            <a:ext cx="9001156" cy="990600"/>
          </a:xfrm>
        </p:spPr>
        <p:txBody>
          <a:bodyPr/>
          <a:lstStyle/>
          <a:p>
            <a:r>
              <a:rPr lang="fr-CA" smtClean="0"/>
              <a:t>Examples (integer division)</a:t>
            </a:r>
            <a:endParaRPr lang="fr-FR" dirty="0"/>
          </a:p>
        </p:txBody>
      </p:sp>
      <p:sp>
        <p:nvSpPr>
          <p:cNvPr id="3" name="Espace réservé du contenu 2"/>
          <p:cNvSpPr>
            <a:spLocks noGrp="1"/>
          </p:cNvSpPr>
          <p:nvPr>
            <p:ph sz="quarter" idx="1"/>
          </p:nvPr>
        </p:nvSpPr>
        <p:spPr>
          <a:xfrm>
            <a:off x="142844" y="1643050"/>
            <a:ext cx="8786874" cy="5214950"/>
          </a:xfrm>
        </p:spPr>
        <p:txBody>
          <a:bodyPr>
            <a:normAutofit fontScale="70000" lnSpcReduction="20000"/>
          </a:bodyPr>
          <a:lstStyle/>
          <a:p>
            <a:pPr>
              <a:buNone/>
            </a:pPr>
            <a:r>
              <a:rPr lang="fr-FR" sz="3200" dirty="0" smtClean="0">
                <a:solidFill>
                  <a:srgbClr val="808080"/>
                </a:solidFill>
                <a:latin typeface="Consolas"/>
              </a:rPr>
              <a:t>#</a:t>
            </a:r>
            <a:r>
              <a:rPr lang="fr-FR" sz="3200" dirty="0" err="1" smtClean="0">
                <a:solidFill>
                  <a:srgbClr val="808080"/>
                </a:solidFill>
                <a:latin typeface="Consolas"/>
              </a:rPr>
              <a:t>include</a:t>
            </a:r>
            <a:r>
              <a:rPr lang="fr-FR" sz="3200" dirty="0" smtClean="0">
                <a:solidFill>
                  <a:srgbClr val="000000"/>
                </a:solidFill>
                <a:latin typeface="Consolas"/>
              </a:rPr>
              <a:t> </a:t>
            </a:r>
            <a:r>
              <a:rPr lang="fr-FR" sz="3200" dirty="0" smtClean="0">
                <a:solidFill>
                  <a:srgbClr val="A31515"/>
                </a:solidFill>
                <a:latin typeface="Consolas"/>
              </a:rPr>
              <a:t>&lt;</a:t>
            </a:r>
            <a:r>
              <a:rPr lang="fr-FR" sz="3200" dirty="0" err="1" smtClean="0">
                <a:solidFill>
                  <a:srgbClr val="A31515"/>
                </a:solidFill>
                <a:latin typeface="Consolas"/>
              </a:rPr>
              <a:t>iostream</a:t>
            </a:r>
            <a:r>
              <a:rPr lang="fr-FR" sz="3200" dirty="0" smtClean="0">
                <a:solidFill>
                  <a:srgbClr val="A31515"/>
                </a:solidFill>
                <a:latin typeface="Consolas"/>
              </a:rPr>
              <a:t>&gt;</a:t>
            </a:r>
            <a:r>
              <a:rPr lang="fr-FR" sz="3200" dirty="0" smtClean="0">
                <a:solidFill>
                  <a:srgbClr val="000000"/>
                </a:solidFill>
                <a:latin typeface="Consolas"/>
              </a:rPr>
              <a:t> </a:t>
            </a:r>
          </a:p>
          <a:p>
            <a:pPr>
              <a:buNone/>
            </a:pPr>
            <a:r>
              <a:rPr lang="fr-FR" sz="3200" dirty="0" err="1" smtClean="0">
                <a:solidFill>
                  <a:srgbClr val="0000FF"/>
                </a:solidFill>
                <a:latin typeface="Consolas"/>
              </a:rPr>
              <a:t>using</a:t>
            </a:r>
            <a:r>
              <a:rPr lang="fr-FR" sz="3200" dirty="0" smtClean="0">
                <a:solidFill>
                  <a:srgbClr val="000000"/>
                </a:solidFill>
                <a:latin typeface="Consolas"/>
              </a:rPr>
              <a:t> </a:t>
            </a:r>
            <a:r>
              <a:rPr lang="fr-FR" sz="3200" dirty="0" err="1" smtClean="0">
                <a:solidFill>
                  <a:srgbClr val="0000FF"/>
                </a:solidFill>
                <a:latin typeface="Consolas"/>
              </a:rPr>
              <a:t>namespace</a:t>
            </a:r>
            <a:r>
              <a:rPr lang="fr-FR" sz="3200" dirty="0" smtClean="0">
                <a:solidFill>
                  <a:srgbClr val="000000"/>
                </a:solidFill>
                <a:latin typeface="Consolas"/>
              </a:rPr>
              <a:t> </a:t>
            </a:r>
            <a:r>
              <a:rPr lang="fr-FR" sz="3200" dirty="0" err="1" smtClean="0">
                <a:solidFill>
                  <a:srgbClr val="000000"/>
                </a:solidFill>
                <a:latin typeface="Consolas"/>
              </a:rPr>
              <a:t>std</a:t>
            </a:r>
            <a:r>
              <a:rPr lang="fr-FR" sz="3200" dirty="0" smtClean="0">
                <a:solidFill>
                  <a:srgbClr val="000000"/>
                </a:solidFill>
                <a:latin typeface="Consolas"/>
              </a:rPr>
              <a:t>;</a:t>
            </a:r>
          </a:p>
          <a:p>
            <a:pPr>
              <a:buNone/>
            </a:pPr>
            <a:endParaRPr lang="fr-FR" sz="3200" dirty="0" smtClean="0">
              <a:solidFill>
                <a:srgbClr val="000000"/>
              </a:solidFill>
              <a:latin typeface="Consolas"/>
            </a:endParaRPr>
          </a:p>
          <a:p>
            <a:pPr>
              <a:buNone/>
            </a:pPr>
            <a:r>
              <a:rPr lang="fr-FR" sz="3200" dirty="0" err="1" smtClean="0">
                <a:solidFill>
                  <a:srgbClr val="0000FF"/>
                </a:solidFill>
                <a:latin typeface="Consolas"/>
              </a:rPr>
              <a:t>int</a:t>
            </a:r>
            <a:r>
              <a:rPr lang="fr-FR" sz="3200" dirty="0" smtClean="0">
                <a:solidFill>
                  <a:srgbClr val="000000"/>
                </a:solidFill>
                <a:latin typeface="Consolas"/>
              </a:rPr>
              <a:t> </a:t>
            </a:r>
            <a:r>
              <a:rPr lang="fr-FR" sz="3200" smtClean="0">
                <a:solidFill>
                  <a:srgbClr val="000000"/>
                </a:solidFill>
                <a:latin typeface="Consolas"/>
              </a:rPr>
              <a:t>main()</a:t>
            </a:r>
          </a:p>
          <a:p>
            <a:pPr>
              <a:buNone/>
            </a:pPr>
            <a:r>
              <a:rPr lang="fr-FR" sz="3200" smtClean="0">
                <a:solidFill>
                  <a:srgbClr val="000000"/>
                </a:solidFill>
                <a:latin typeface="Consolas"/>
              </a:rPr>
              <a:t>{</a:t>
            </a:r>
            <a:endParaRPr lang="fr-FR" sz="3200" dirty="0" smtClean="0">
              <a:solidFill>
                <a:srgbClr val="000000"/>
              </a:solidFill>
              <a:latin typeface="Consolas"/>
            </a:endParaRPr>
          </a:p>
          <a:p>
            <a:pPr>
              <a:buNone/>
            </a:pPr>
            <a:r>
              <a:rPr lang="en-US" sz="3200" dirty="0" smtClean="0">
                <a:solidFill>
                  <a:srgbClr val="0000FF"/>
                </a:solidFill>
                <a:latin typeface="Consolas"/>
              </a:rPr>
              <a:t>	</a:t>
            </a:r>
            <a:r>
              <a:rPr lang="en-US" sz="3200" dirty="0" err="1" smtClean="0">
                <a:solidFill>
                  <a:srgbClr val="0000FF"/>
                </a:solidFill>
                <a:latin typeface="Consolas"/>
              </a:rPr>
              <a:t>int</a:t>
            </a:r>
            <a:r>
              <a:rPr lang="en-US" sz="3200" dirty="0" smtClean="0">
                <a:solidFill>
                  <a:srgbClr val="000000"/>
                </a:solidFill>
                <a:latin typeface="Consolas"/>
              </a:rPr>
              <a:t> a = 10, b = 3;</a:t>
            </a:r>
          </a:p>
          <a:p>
            <a:pPr>
              <a:buNone/>
            </a:pPr>
            <a:r>
              <a:rPr lang="fr-FR" sz="3200" dirty="0" smtClean="0">
                <a:solidFill>
                  <a:srgbClr val="0000FF"/>
                </a:solidFill>
                <a:latin typeface="Consolas"/>
              </a:rPr>
              <a:t>	</a:t>
            </a:r>
            <a:r>
              <a:rPr lang="fr-FR" sz="3200" smtClean="0">
                <a:solidFill>
                  <a:srgbClr val="0000FF"/>
                </a:solidFill>
                <a:latin typeface="Consolas"/>
              </a:rPr>
              <a:t>double</a:t>
            </a:r>
            <a:r>
              <a:rPr lang="fr-FR" sz="3200" smtClean="0">
                <a:solidFill>
                  <a:srgbClr val="000000"/>
                </a:solidFill>
                <a:latin typeface="Consolas"/>
              </a:rPr>
              <a:t> result;</a:t>
            </a:r>
            <a:endParaRPr lang="fr-FR" sz="3200" dirty="0" smtClean="0">
              <a:solidFill>
                <a:srgbClr val="000000"/>
              </a:solidFill>
              <a:latin typeface="Consolas"/>
            </a:endParaRPr>
          </a:p>
          <a:p>
            <a:pPr>
              <a:buNone/>
            </a:pPr>
            <a:endParaRPr lang="fr-FR" sz="3200" dirty="0" smtClean="0">
              <a:solidFill>
                <a:srgbClr val="000000"/>
              </a:solidFill>
              <a:latin typeface="Consolas"/>
            </a:endParaRPr>
          </a:p>
          <a:p>
            <a:pPr>
              <a:buNone/>
            </a:pPr>
            <a:r>
              <a:rPr lang="fr-FR" sz="3200" smtClean="0">
                <a:solidFill>
                  <a:srgbClr val="000000"/>
                </a:solidFill>
                <a:latin typeface="Consolas"/>
              </a:rPr>
              <a:t>	result </a:t>
            </a:r>
            <a:r>
              <a:rPr lang="fr-FR" sz="3200" dirty="0" smtClean="0">
                <a:solidFill>
                  <a:srgbClr val="000000"/>
                </a:solidFill>
                <a:latin typeface="Consolas"/>
              </a:rPr>
              <a:t>= a / b;</a:t>
            </a:r>
          </a:p>
          <a:p>
            <a:pPr>
              <a:buNone/>
            </a:pPr>
            <a:endParaRPr lang="fr-FR" sz="3200" dirty="0" smtClean="0">
              <a:solidFill>
                <a:srgbClr val="000000"/>
              </a:solidFill>
              <a:latin typeface="Consolas"/>
            </a:endParaRPr>
          </a:p>
          <a:p>
            <a:pPr>
              <a:buNone/>
            </a:pPr>
            <a:r>
              <a:rPr lang="fr-FR" sz="3200" dirty="0" smtClean="0">
                <a:solidFill>
                  <a:srgbClr val="000000"/>
                </a:solidFill>
                <a:latin typeface="Consolas"/>
              </a:rPr>
              <a:t>	cout </a:t>
            </a:r>
            <a:r>
              <a:rPr lang="fr-FR" sz="3200" smtClean="0">
                <a:solidFill>
                  <a:srgbClr val="008080"/>
                </a:solidFill>
                <a:latin typeface="Consolas"/>
              </a:rPr>
              <a:t>&lt;&lt;</a:t>
            </a:r>
            <a:r>
              <a:rPr lang="fr-FR" sz="3200" smtClean="0">
                <a:solidFill>
                  <a:srgbClr val="000000"/>
                </a:solidFill>
                <a:latin typeface="Consolas"/>
              </a:rPr>
              <a:t> </a:t>
            </a:r>
            <a:r>
              <a:rPr lang="fr-FR" sz="3200" smtClean="0">
                <a:solidFill>
                  <a:srgbClr val="A31515"/>
                </a:solidFill>
                <a:latin typeface="Consolas"/>
              </a:rPr>
              <a:t>"The result is: "</a:t>
            </a:r>
            <a:r>
              <a:rPr lang="fr-FR" sz="3200" smtClean="0">
                <a:solidFill>
                  <a:srgbClr val="000000"/>
                </a:solidFill>
                <a:latin typeface="Consolas"/>
              </a:rPr>
              <a:t> </a:t>
            </a:r>
            <a:r>
              <a:rPr lang="fr-FR" sz="3200" smtClean="0">
                <a:solidFill>
                  <a:srgbClr val="008080"/>
                </a:solidFill>
                <a:latin typeface="Consolas"/>
              </a:rPr>
              <a:t>&lt;&lt;</a:t>
            </a:r>
            <a:r>
              <a:rPr lang="fr-FR" sz="3200" smtClean="0">
                <a:solidFill>
                  <a:srgbClr val="000000"/>
                </a:solidFill>
                <a:latin typeface="Consolas"/>
              </a:rPr>
              <a:t> result </a:t>
            </a:r>
            <a:r>
              <a:rPr lang="fr-FR" sz="3200" dirty="0" smtClean="0">
                <a:solidFill>
                  <a:srgbClr val="008080"/>
                </a:solidFill>
                <a:latin typeface="Consolas"/>
              </a:rPr>
              <a:t>&lt;&lt;</a:t>
            </a:r>
            <a:r>
              <a:rPr lang="fr-FR" sz="3200" dirty="0" smtClean="0">
                <a:solidFill>
                  <a:srgbClr val="000000"/>
                </a:solidFill>
                <a:latin typeface="Consolas"/>
              </a:rPr>
              <a:t> </a:t>
            </a:r>
            <a:r>
              <a:rPr lang="fr-FR" sz="3200" dirty="0" err="1" smtClean="0">
                <a:solidFill>
                  <a:srgbClr val="000000"/>
                </a:solidFill>
                <a:latin typeface="Consolas"/>
              </a:rPr>
              <a:t>endl</a:t>
            </a:r>
            <a:r>
              <a:rPr lang="fr-FR" sz="3200" dirty="0" smtClean="0">
                <a:solidFill>
                  <a:srgbClr val="000000"/>
                </a:solidFill>
                <a:latin typeface="Consolas"/>
              </a:rPr>
              <a:t>;</a:t>
            </a:r>
          </a:p>
          <a:p>
            <a:pPr>
              <a:buNone/>
            </a:pPr>
            <a:r>
              <a:rPr lang="fr-FR" sz="3200" dirty="0" smtClean="0">
                <a:solidFill>
                  <a:srgbClr val="000000"/>
                </a:solidFill>
                <a:latin typeface="Consolas"/>
              </a:rPr>
              <a:t>	system(</a:t>
            </a:r>
            <a:r>
              <a:rPr lang="fr-FR" sz="3200" dirty="0" smtClean="0">
                <a:solidFill>
                  <a:srgbClr val="A31515"/>
                </a:solidFill>
                <a:latin typeface="Consolas"/>
              </a:rPr>
              <a:t>"pause"</a:t>
            </a:r>
            <a:r>
              <a:rPr lang="fr-FR" sz="3200" dirty="0" smtClean="0">
                <a:solidFill>
                  <a:srgbClr val="000000"/>
                </a:solidFill>
                <a:latin typeface="Consolas"/>
              </a:rPr>
              <a:t>);</a:t>
            </a:r>
          </a:p>
          <a:p>
            <a:pPr>
              <a:buNone/>
            </a:pPr>
            <a:r>
              <a:rPr lang="fr-FR" sz="3200" dirty="0" smtClean="0">
                <a:solidFill>
                  <a:srgbClr val="0000FF"/>
                </a:solidFill>
                <a:latin typeface="Consolas"/>
              </a:rPr>
              <a:t>	return</a:t>
            </a:r>
            <a:r>
              <a:rPr lang="fr-FR" sz="3200" dirty="0" smtClean="0">
                <a:solidFill>
                  <a:srgbClr val="000000"/>
                </a:solidFill>
                <a:latin typeface="Consolas"/>
              </a:rPr>
              <a:t> 0;</a:t>
            </a:r>
          </a:p>
          <a:p>
            <a:pPr>
              <a:buNone/>
            </a:pPr>
            <a:r>
              <a:rPr lang="fr-FR" sz="3200" dirty="0" smtClean="0">
                <a:solidFill>
                  <a:srgbClr val="000000"/>
                </a:solidFill>
                <a:latin typeface="Consolas"/>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14290"/>
            <a:ext cx="9001156" cy="990600"/>
          </a:xfrm>
        </p:spPr>
        <p:txBody>
          <a:bodyPr/>
          <a:lstStyle/>
          <a:p>
            <a:r>
              <a:rPr lang="fr-CA"/>
              <a:t>Examples (integer division)</a:t>
            </a:r>
            <a:endParaRPr lang="fr-FR" dirty="0"/>
          </a:p>
        </p:txBody>
      </p:sp>
      <p:pic>
        <p:nvPicPr>
          <p:cNvPr id="2050" name="Picture 2" descr="C:\Users\fcapone\Documents\420-D02-Programmation structurée\screenshots\Screenshot_2.png"/>
          <p:cNvPicPr>
            <a:picLocks noChangeAspect="1" noChangeArrowheads="1"/>
          </p:cNvPicPr>
          <p:nvPr/>
        </p:nvPicPr>
        <p:blipFill>
          <a:blip r:embed="rId2"/>
          <a:srcRect/>
          <a:stretch>
            <a:fillRect/>
          </a:stretch>
        </p:blipFill>
        <p:spPr bwMode="auto">
          <a:xfrm>
            <a:off x="1571604" y="1714488"/>
            <a:ext cx="5705208" cy="4887933"/>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14290"/>
            <a:ext cx="9001156" cy="990600"/>
          </a:xfrm>
        </p:spPr>
        <p:txBody>
          <a:bodyPr/>
          <a:lstStyle/>
          <a:p>
            <a:r>
              <a:rPr lang="fr-CA"/>
              <a:t>Examples (integer division)</a:t>
            </a:r>
            <a:endParaRPr lang="fr-FR" dirty="0"/>
          </a:p>
        </p:txBody>
      </p:sp>
      <p:sp>
        <p:nvSpPr>
          <p:cNvPr id="3" name="Espace réservé du contenu 2"/>
          <p:cNvSpPr>
            <a:spLocks noGrp="1"/>
          </p:cNvSpPr>
          <p:nvPr>
            <p:ph sz="quarter" idx="1"/>
          </p:nvPr>
        </p:nvSpPr>
        <p:spPr>
          <a:xfrm>
            <a:off x="142844" y="1643050"/>
            <a:ext cx="8786874" cy="5214950"/>
          </a:xfrm>
        </p:spPr>
        <p:txBody>
          <a:bodyPr>
            <a:normAutofit fontScale="70000" lnSpcReduction="20000"/>
          </a:bodyPr>
          <a:lstStyle/>
          <a:p>
            <a:pPr>
              <a:buNone/>
            </a:pPr>
            <a:r>
              <a:rPr lang="fr-FR" sz="3200" dirty="0" smtClean="0">
                <a:solidFill>
                  <a:srgbClr val="808080"/>
                </a:solidFill>
                <a:latin typeface="Consolas"/>
              </a:rPr>
              <a:t>#</a:t>
            </a:r>
            <a:r>
              <a:rPr lang="fr-FR" sz="3200" dirty="0" err="1" smtClean="0">
                <a:solidFill>
                  <a:srgbClr val="808080"/>
                </a:solidFill>
                <a:latin typeface="Consolas"/>
              </a:rPr>
              <a:t>include</a:t>
            </a:r>
            <a:r>
              <a:rPr lang="fr-FR" sz="3200" dirty="0" smtClean="0">
                <a:solidFill>
                  <a:srgbClr val="000000"/>
                </a:solidFill>
                <a:latin typeface="Consolas"/>
              </a:rPr>
              <a:t> </a:t>
            </a:r>
            <a:r>
              <a:rPr lang="fr-FR" sz="3200" dirty="0" smtClean="0">
                <a:solidFill>
                  <a:srgbClr val="A31515"/>
                </a:solidFill>
                <a:latin typeface="Consolas"/>
              </a:rPr>
              <a:t>&lt;</a:t>
            </a:r>
            <a:r>
              <a:rPr lang="fr-FR" sz="3200" dirty="0" err="1" smtClean="0">
                <a:solidFill>
                  <a:srgbClr val="A31515"/>
                </a:solidFill>
                <a:latin typeface="Consolas"/>
              </a:rPr>
              <a:t>iostream</a:t>
            </a:r>
            <a:r>
              <a:rPr lang="fr-FR" sz="3200" dirty="0" smtClean="0">
                <a:solidFill>
                  <a:srgbClr val="A31515"/>
                </a:solidFill>
                <a:latin typeface="Consolas"/>
              </a:rPr>
              <a:t>&gt;</a:t>
            </a:r>
            <a:r>
              <a:rPr lang="fr-FR" sz="3200" dirty="0" smtClean="0">
                <a:solidFill>
                  <a:srgbClr val="000000"/>
                </a:solidFill>
                <a:latin typeface="Consolas"/>
              </a:rPr>
              <a:t> </a:t>
            </a:r>
          </a:p>
          <a:p>
            <a:pPr>
              <a:buNone/>
            </a:pPr>
            <a:r>
              <a:rPr lang="fr-FR" sz="3200" dirty="0" err="1" smtClean="0">
                <a:solidFill>
                  <a:srgbClr val="0000FF"/>
                </a:solidFill>
                <a:latin typeface="Consolas"/>
              </a:rPr>
              <a:t>using</a:t>
            </a:r>
            <a:r>
              <a:rPr lang="fr-FR" sz="3200" dirty="0" smtClean="0">
                <a:solidFill>
                  <a:srgbClr val="000000"/>
                </a:solidFill>
                <a:latin typeface="Consolas"/>
              </a:rPr>
              <a:t> </a:t>
            </a:r>
            <a:r>
              <a:rPr lang="fr-FR" sz="3200" dirty="0" err="1" smtClean="0">
                <a:solidFill>
                  <a:srgbClr val="0000FF"/>
                </a:solidFill>
                <a:latin typeface="Consolas"/>
              </a:rPr>
              <a:t>namespace</a:t>
            </a:r>
            <a:r>
              <a:rPr lang="fr-FR" sz="3200" dirty="0" smtClean="0">
                <a:solidFill>
                  <a:srgbClr val="000000"/>
                </a:solidFill>
                <a:latin typeface="Consolas"/>
              </a:rPr>
              <a:t> </a:t>
            </a:r>
            <a:r>
              <a:rPr lang="fr-FR" sz="3200" dirty="0" err="1" smtClean="0">
                <a:solidFill>
                  <a:srgbClr val="000000"/>
                </a:solidFill>
                <a:latin typeface="Consolas"/>
              </a:rPr>
              <a:t>std</a:t>
            </a:r>
            <a:r>
              <a:rPr lang="fr-FR" sz="3200" dirty="0" smtClean="0">
                <a:solidFill>
                  <a:srgbClr val="000000"/>
                </a:solidFill>
                <a:latin typeface="Consolas"/>
              </a:rPr>
              <a:t>;</a:t>
            </a:r>
          </a:p>
          <a:p>
            <a:pPr>
              <a:buNone/>
            </a:pPr>
            <a:endParaRPr lang="fr-FR" sz="3200" dirty="0" smtClean="0">
              <a:solidFill>
                <a:srgbClr val="000000"/>
              </a:solidFill>
              <a:latin typeface="Consolas"/>
            </a:endParaRPr>
          </a:p>
          <a:p>
            <a:pPr>
              <a:buNone/>
            </a:pPr>
            <a:r>
              <a:rPr lang="fr-FR" sz="3200" dirty="0" err="1" smtClean="0">
                <a:solidFill>
                  <a:srgbClr val="0000FF"/>
                </a:solidFill>
                <a:latin typeface="Consolas"/>
              </a:rPr>
              <a:t>int</a:t>
            </a:r>
            <a:r>
              <a:rPr lang="fr-FR" sz="3200" dirty="0" smtClean="0">
                <a:solidFill>
                  <a:srgbClr val="000000"/>
                </a:solidFill>
                <a:latin typeface="Consolas"/>
              </a:rPr>
              <a:t> </a:t>
            </a:r>
            <a:r>
              <a:rPr lang="fr-FR" sz="3200" smtClean="0">
                <a:solidFill>
                  <a:srgbClr val="000000"/>
                </a:solidFill>
                <a:latin typeface="Consolas"/>
              </a:rPr>
              <a:t>main()</a:t>
            </a:r>
          </a:p>
          <a:p>
            <a:pPr>
              <a:buNone/>
            </a:pPr>
            <a:r>
              <a:rPr lang="fr-FR" sz="3200" smtClean="0">
                <a:solidFill>
                  <a:srgbClr val="000000"/>
                </a:solidFill>
                <a:latin typeface="Consolas"/>
              </a:rPr>
              <a:t>{</a:t>
            </a:r>
            <a:endParaRPr lang="fr-FR" sz="3200" dirty="0" smtClean="0">
              <a:solidFill>
                <a:srgbClr val="000000"/>
              </a:solidFill>
              <a:latin typeface="Consolas"/>
            </a:endParaRPr>
          </a:p>
          <a:p>
            <a:pPr>
              <a:buNone/>
            </a:pPr>
            <a:r>
              <a:rPr lang="en-US" sz="3200" dirty="0" smtClean="0">
                <a:solidFill>
                  <a:srgbClr val="0000FF"/>
                </a:solidFill>
                <a:latin typeface="Consolas"/>
              </a:rPr>
              <a:t>	double </a:t>
            </a:r>
            <a:r>
              <a:rPr lang="en-US" sz="3200" dirty="0" smtClean="0">
                <a:solidFill>
                  <a:srgbClr val="000000"/>
                </a:solidFill>
                <a:latin typeface="Consolas"/>
              </a:rPr>
              <a:t>a = 10, b = 3;</a:t>
            </a:r>
          </a:p>
          <a:p>
            <a:pPr>
              <a:buNone/>
            </a:pPr>
            <a:r>
              <a:rPr lang="fr-FR" sz="3200" dirty="0" smtClean="0">
                <a:solidFill>
                  <a:srgbClr val="0000FF"/>
                </a:solidFill>
                <a:latin typeface="Consolas"/>
              </a:rPr>
              <a:t>	</a:t>
            </a:r>
            <a:r>
              <a:rPr lang="fr-FR" sz="3200" smtClean="0">
                <a:solidFill>
                  <a:srgbClr val="0000FF"/>
                </a:solidFill>
                <a:latin typeface="Consolas"/>
              </a:rPr>
              <a:t>double</a:t>
            </a:r>
            <a:r>
              <a:rPr lang="fr-FR" sz="3200" smtClean="0">
                <a:solidFill>
                  <a:srgbClr val="000000"/>
                </a:solidFill>
                <a:latin typeface="Consolas"/>
              </a:rPr>
              <a:t> result;</a:t>
            </a:r>
            <a:endParaRPr lang="fr-FR" sz="3200" dirty="0" smtClean="0">
              <a:solidFill>
                <a:srgbClr val="000000"/>
              </a:solidFill>
              <a:latin typeface="Consolas"/>
            </a:endParaRPr>
          </a:p>
          <a:p>
            <a:pPr>
              <a:buNone/>
            </a:pPr>
            <a:endParaRPr lang="fr-FR" sz="3200" dirty="0" smtClean="0">
              <a:solidFill>
                <a:srgbClr val="000000"/>
              </a:solidFill>
              <a:latin typeface="Consolas"/>
            </a:endParaRPr>
          </a:p>
          <a:p>
            <a:pPr>
              <a:buNone/>
            </a:pPr>
            <a:r>
              <a:rPr lang="fr-FR" sz="3200" smtClean="0">
                <a:solidFill>
                  <a:srgbClr val="000000"/>
                </a:solidFill>
                <a:latin typeface="Consolas"/>
              </a:rPr>
              <a:t>	result </a:t>
            </a:r>
            <a:r>
              <a:rPr lang="fr-FR" sz="3200" dirty="0" smtClean="0">
                <a:solidFill>
                  <a:srgbClr val="000000"/>
                </a:solidFill>
                <a:latin typeface="Consolas"/>
              </a:rPr>
              <a:t>= a / b;</a:t>
            </a:r>
          </a:p>
          <a:p>
            <a:pPr>
              <a:buNone/>
            </a:pPr>
            <a:endParaRPr lang="fr-FR" sz="3200" dirty="0" smtClean="0">
              <a:solidFill>
                <a:srgbClr val="000000"/>
              </a:solidFill>
              <a:latin typeface="Consolas"/>
            </a:endParaRPr>
          </a:p>
          <a:p>
            <a:pPr>
              <a:buNone/>
            </a:pPr>
            <a:r>
              <a:rPr lang="fr-FR" sz="3200" dirty="0" smtClean="0">
                <a:solidFill>
                  <a:srgbClr val="000000"/>
                </a:solidFill>
                <a:latin typeface="Consolas"/>
              </a:rPr>
              <a:t>	cout </a:t>
            </a:r>
            <a:r>
              <a:rPr lang="fr-FR" sz="3200" smtClean="0">
                <a:solidFill>
                  <a:srgbClr val="008080"/>
                </a:solidFill>
                <a:latin typeface="Consolas"/>
              </a:rPr>
              <a:t>&lt;&lt;</a:t>
            </a:r>
            <a:r>
              <a:rPr lang="fr-FR" sz="3200" smtClean="0">
                <a:solidFill>
                  <a:srgbClr val="000000"/>
                </a:solidFill>
                <a:latin typeface="Consolas"/>
              </a:rPr>
              <a:t> </a:t>
            </a:r>
            <a:r>
              <a:rPr lang="fr-FR" sz="3200" smtClean="0">
                <a:solidFill>
                  <a:srgbClr val="A31515"/>
                </a:solidFill>
                <a:latin typeface="Consolas"/>
              </a:rPr>
              <a:t>"The result is: </a:t>
            </a:r>
            <a:r>
              <a:rPr lang="fr-FR" sz="3200" dirty="0" smtClean="0">
                <a:solidFill>
                  <a:srgbClr val="A31515"/>
                </a:solidFill>
                <a:latin typeface="Consolas"/>
              </a:rPr>
              <a:t>"</a:t>
            </a:r>
            <a:r>
              <a:rPr lang="fr-FR" sz="3200" dirty="0" smtClean="0">
                <a:solidFill>
                  <a:srgbClr val="000000"/>
                </a:solidFill>
                <a:latin typeface="Consolas"/>
              </a:rPr>
              <a:t> </a:t>
            </a:r>
            <a:r>
              <a:rPr lang="fr-FR" sz="3200" smtClean="0">
                <a:solidFill>
                  <a:srgbClr val="008080"/>
                </a:solidFill>
                <a:latin typeface="Consolas"/>
              </a:rPr>
              <a:t>&lt;&lt;</a:t>
            </a:r>
            <a:r>
              <a:rPr lang="fr-FR" sz="3200" smtClean="0">
                <a:solidFill>
                  <a:srgbClr val="000000"/>
                </a:solidFill>
                <a:latin typeface="Consolas"/>
              </a:rPr>
              <a:t> result </a:t>
            </a:r>
            <a:r>
              <a:rPr lang="fr-FR" sz="3200" dirty="0" smtClean="0">
                <a:solidFill>
                  <a:srgbClr val="008080"/>
                </a:solidFill>
                <a:latin typeface="Consolas"/>
              </a:rPr>
              <a:t>&lt;&lt;</a:t>
            </a:r>
            <a:r>
              <a:rPr lang="fr-FR" sz="3200" dirty="0" smtClean="0">
                <a:solidFill>
                  <a:srgbClr val="000000"/>
                </a:solidFill>
                <a:latin typeface="Consolas"/>
              </a:rPr>
              <a:t> </a:t>
            </a:r>
            <a:r>
              <a:rPr lang="fr-FR" sz="3200" dirty="0" err="1" smtClean="0">
                <a:solidFill>
                  <a:srgbClr val="000000"/>
                </a:solidFill>
                <a:latin typeface="Consolas"/>
              </a:rPr>
              <a:t>endl</a:t>
            </a:r>
            <a:r>
              <a:rPr lang="fr-FR" sz="3200" dirty="0" smtClean="0">
                <a:solidFill>
                  <a:srgbClr val="000000"/>
                </a:solidFill>
                <a:latin typeface="Consolas"/>
              </a:rPr>
              <a:t>;</a:t>
            </a:r>
          </a:p>
          <a:p>
            <a:pPr>
              <a:buNone/>
            </a:pPr>
            <a:r>
              <a:rPr lang="fr-FR" sz="3200" dirty="0" smtClean="0">
                <a:solidFill>
                  <a:srgbClr val="000000"/>
                </a:solidFill>
                <a:latin typeface="Consolas"/>
              </a:rPr>
              <a:t>	system(</a:t>
            </a:r>
            <a:r>
              <a:rPr lang="fr-FR" sz="3200" dirty="0" smtClean="0">
                <a:solidFill>
                  <a:srgbClr val="A31515"/>
                </a:solidFill>
                <a:latin typeface="Consolas"/>
              </a:rPr>
              <a:t>"pause"</a:t>
            </a:r>
            <a:r>
              <a:rPr lang="fr-FR" sz="3200" dirty="0" smtClean="0">
                <a:solidFill>
                  <a:srgbClr val="000000"/>
                </a:solidFill>
                <a:latin typeface="Consolas"/>
              </a:rPr>
              <a:t>);</a:t>
            </a:r>
          </a:p>
          <a:p>
            <a:pPr>
              <a:buNone/>
            </a:pPr>
            <a:r>
              <a:rPr lang="fr-FR" sz="3200" dirty="0" smtClean="0">
                <a:solidFill>
                  <a:srgbClr val="0000FF"/>
                </a:solidFill>
                <a:latin typeface="Consolas"/>
              </a:rPr>
              <a:t>	return</a:t>
            </a:r>
            <a:r>
              <a:rPr lang="fr-FR" sz="3200" dirty="0" smtClean="0">
                <a:solidFill>
                  <a:srgbClr val="000000"/>
                </a:solidFill>
                <a:latin typeface="Consolas"/>
              </a:rPr>
              <a:t> 0;</a:t>
            </a:r>
          </a:p>
          <a:p>
            <a:pPr>
              <a:buNone/>
            </a:pPr>
            <a:r>
              <a:rPr lang="fr-FR" sz="3200" dirty="0" smtClean="0">
                <a:solidFill>
                  <a:srgbClr val="000000"/>
                </a:solidFill>
                <a:latin typeface="Consolas"/>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14290"/>
            <a:ext cx="9001156" cy="990600"/>
          </a:xfrm>
        </p:spPr>
        <p:txBody>
          <a:bodyPr/>
          <a:lstStyle/>
          <a:p>
            <a:r>
              <a:rPr lang="fr-CA"/>
              <a:t>Examples (integer division)</a:t>
            </a:r>
            <a:endParaRPr lang="fr-FR" dirty="0"/>
          </a:p>
        </p:txBody>
      </p:sp>
      <p:pic>
        <p:nvPicPr>
          <p:cNvPr id="3074" name="Picture 2" descr="C:\Users\fcapone\Documents\420-D02-Programmation structurée\screenshots\Screenshot_3.png"/>
          <p:cNvPicPr>
            <a:picLocks noChangeAspect="1" noChangeArrowheads="1"/>
          </p:cNvPicPr>
          <p:nvPr/>
        </p:nvPicPr>
        <p:blipFill>
          <a:blip r:embed="rId2"/>
          <a:srcRect/>
          <a:stretch>
            <a:fillRect/>
          </a:stretch>
        </p:blipFill>
        <p:spPr bwMode="auto">
          <a:xfrm>
            <a:off x="1071538" y="1714488"/>
            <a:ext cx="6624722" cy="4895867"/>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14290"/>
            <a:ext cx="9001156" cy="990600"/>
          </a:xfrm>
        </p:spPr>
        <p:txBody>
          <a:bodyPr/>
          <a:lstStyle/>
          <a:p>
            <a:r>
              <a:rPr lang="fr-CA"/>
              <a:t>Examples (integer </a:t>
            </a:r>
            <a:r>
              <a:rPr lang="fr-CA" smtClean="0"/>
              <a:t>division with casting)</a:t>
            </a:r>
            <a:endParaRPr lang="fr-FR" dirty="0"/>
          </a:p>
        </p:txBody>
      </p:sp>
      <p:sp>
        <p:nvSpPr>
          <p:cNvPr id="3" name="Espace réservé du contenu 2"/>
          <p:cNvSpPr>
            <a:spLocks noGrp="1"/>
          </p:cNvSpPr>
          <p:nvPr>
            <p:ph sz="quarter" idx="1"/>
          </p:nvPr>
        </p:nvSpPr>
        <p:spPr>
          <a:xfrm>
            <a:off x="142844" y="1643050"/>
            <a:ext cx="8786874" cy="5214950"/>
          </a:xfrm>
        </p:spPr>
        <p:txBody>
          <a:bodyPr>
            <a:normAutofit fontScale="70000" lnSpcReduction="20000"/>
          </a:bodyPr>
          <a:lstStyle/>
          <a:p>
            <a:pPr>
              <a:buNone/>
            </a:pPr>
            <a:r>
              <a:rPr lang="fr-FR" sz="3200" dirty="0" smtClean="0">
                <a:solidFill>
                  <a:srgbClr val="808080"/>
                </a:solidFill>
                <a:latin typeface="Consolas"/>
              </a:rPr>
              <a:t>#</a:t>
            </a:r>
            <a:r>
              <a:rPr lang="fr-FR" sz="3200" dirty="0" err="1" smtClean="0">
                <a:solidFill>
                  <a:srgbClr val="808080"/>
                </a:solidFill>
                <a:latin typeface="Consolas"/>
              </a:rPr>
              <a:t>include</a:t>
            </a:r>
            <a:r>
              <a:rPr lang="fr-FR" sz="3200" dirty="0" smtClean="0">
                <a:solidFill>
                  <a:srgbClr val="000000"/>
                </a:solidFill>
                <a:latin typeface="Consolas"/>
              </a:rPr>
              <a:t> </a:t>
            </a:r>
            <a:r>
              <a:rPr lang="fr-FR" sz="3200" dirty="0" smtClean="0">
                <a:solidFill>
                  <a:srgbClr val="A31515"/>
                </a:solidFill>
                <a:latin typeface="Consolas"/>
              </a:rPr>
              <a:t>&lt;</a:t>
            </a:r>
            <a:r>
              <a:rPr lang="fr-FR" sz="3200" dirty="0" err="1" smtClean="0">
                <a:solidFill>
                  <a:srgbClr val="A31515"/>
                </a:solidFill>
                <a:latin typeface="Consolas"/>
              </a:rPr>
              <a:t>iostream</a:t>
            </a:r>
            <a:r>
              <a:rPr lang="fr-FR" sz="3200" dirty="0" smtClean="0">
                <a:solidFill>
                  <a:srgbClr val="A31515"/>
                </a:solidFill>
                <a:latin typeface="Consolas"/>
              </a:rPr>
              <a:t>&gt;</a:t>
            </a:r>
            <a:r>
              <a:rPr lang="fr-FR" sz="3200" dirty="0" smtClean="0">
                <a:solidFill>
                  <a:srgbClr val="000000"/>
                </a:solidFill>
                <a:latin typeface="Consolas"/>
              </a:rPr>
              <a:t> </a:t>
            </a:r>
          </a:p>
          <a:p>
            <a:pPr>
              <a:buNone/>
            </a:pPr>
            <a:r>
              <a:rPr lang="fr-FR" sz="3200" dirty="0" err="1" smtClean="0">
                <a:solidFill>
                  <a:srgbClr val="0000FF"/>
                </a:solidFill>
                <a:latin typeface="Consolas"/>
              </a:rPr>
              <a:t>using</a:t>
            </a:r>
            <a:r>
              <a:rPr lang="fr-FR" sz="3200" dirty="0" smtClean="0">
                <a:solidFill>
                  <a:srgbClr val="000000"/>
                </a:solidFill>
                <a:latin typeface="Consolas"/>
              </a:rPr>
              <a:t> </a:t>
            </a:r>
            <a:r>
              <a:rPr lang="fr-FR" sz="3200" dirty="0" err="1" smtClean="0">
                <a:solidFill>
                  <a:srgbClr val="0000FF"/>
                </a:solidFill>
                <a:latin typeface="Consolas"/>
              </a:rPr>
              <a:t>namespace</a:t>
            </a:r>
            <a:r>
              <a:rPr lang="fr-FR" sz="3200" dirty="0" smtClean="0">
                <a:solidFill>
                  <a:srgbClr val="000000"/>
                </a:solidFill>
                <a:latin typeface="Consolas"/>
              </a:rPr>
              <a:t> </a:t>
            </a:r>
            <a:r>
              <a:rPr lang="fr-FR" sz="3200" dirty="0" err="1" smtClean="0">
                <a:solidFill>
                  <a:srgbClr val="000000"/>
                </a:solidFill>
                <a:latin typeface="Consolas"/>
              </a:rPr>
              <a:t>std</a:t>
            </a:r>
            <a:r>
              <a:rPr lang="fr-FR" sz="3200" dirty="0" smtClean="0">
                <a:solidFill>
                  <a:srgbClr val="000000"/>
                </a:solidFill>
                <a:latin typeface="Consolas"/>
              </a:rPr>
              <a:t>;</a:t>
            </a:r>
          </a:p>
          <a:p>
            <a:pPr>
              <a:buNone/>
            </a:pPr>
            <a:endParaRPr lang="fr-FR" sz="3200" dirty="0" smtClean="0">
              <a:solidFill>
                <a:srgbClr val="000000"/>
              </a:solidFill>
              <a:latin typeface="Consolas"/>
            </a:endParaRPr>
          </a:p>
          <a:p>
            <a:pPr>
              <a:buNone/>
            </a:pPr>
            <a:r>
              <a:rPr lang="fr-FR" sz="3200" dirty="0" err="1" smtClean="0">
                <a:solidFill>
                  <a:srgbClr val="0000FF"/>
                </a:solidFill>
                <a:latin typeface="Consolas"/>
              </a:rPr>
              <a:t>int</a:t>
            </a:r>
            <a:r>
              <a:rPr lang="fr-FR" sz="3200" dirty="0" smtClean="0">
                <a:solidFill>
                  <a:srgbClr val="000000"/>
                </a:solidFill>
                <a:latin typeface="Consolas"/>
              </a:rPr>
              <a:t> </a:t>
            </a:r>
            <a:r>
              <a:rPr lang="fr-FR" sz="3200" smtClean="0">
                <a:solidFill>
                  <a:srgbClr val="000000"/>
                </a:solidFill>
                <a:latin typeface="Consolas"/>
              </a:rPr>
              <a:t>main()</a:t>
            </a:r>
          </a:p>
          <a:p>
            <a:pPr>
              <a:buNone/>
            </a:pPr>
            <a:r>
              <a:rPr lang="fr-FR" sz="3200" smtClean="0">
                <a:solidFill>
                  <a:srgbClr val="000000"/>
                </a:solidFill>
                <a:latin typeface="Consolas"/>
              </a:rPr>
              <a:t>{</a:t>
            </a:r>
            <a:endParaRPr lang="fr-FR" sz="3200" dirty="0" smtClean="0">
              <a:solidFill>
                <a:srgbClr val="000000"/>
              </a:solidFill>
              <a:latin typeface="Consolas"/>
            </a:endParaRPr>
          </a:p>
          <a:p>
            <a:pPr>
              <a:buNone/>
            </a:pPr>
            <a:r>
              <a:rPr lang="en-US" sz="3200" dirty="0" smtClean="0">
                <a:solidFill>
                  <a:srgbClr val="0000FF"/>
                </a:solidFill>
                <a:latin typeface="Consolas"/>
              </a:rPr>
              <a:t>	</a:t>
            </a:r>
            <a:r>
              <a:rPr lang="en-US" sz="3200" dirty="0" err="1" smtClean="0">
                <a:solidFill>
                  <a:srgbClr val="0000FF"/>
                </a:solidFill>
                <a:latin typeface="Consolas"/>
              </a:rPr>
              <a:t>int</a:t>
            </a:r>
            <a:r>
              <a:rPr lang="en-US" sz="3200" dirty="0" smtClean="0">
                <a:solidFill>
                  <a:srgbClr val="000000"/>
                </a:solidFill>
                <a:latin typeface="Consolas"/>
              </a:rPr>
              <a:t> a = 10, b = 3;</a:t>
            </a:r>
          </a:p>
          <a:p>
            <a:pPr>
              <a:buNone/>
            </a:pPr>
            <a:r>
              <a:rPr lang="fr-FR" sz="3200" dirty="0" smtClean="0">
                <a:solidFill>
                  <a:srgbClr val="0000FF"/>
                </a:solidFill>
                <a:latin typeface="Consolas"/>
              </a:rPr>
              <a:t>	</a:t>
            </a:r>
            <a:r>
              <a:rPr lang="fr-FR" sz="3200" smtClean="0">
                <a:solidFill>
                  <a:srgbClr val="0000FF"/>
                </a:solidFill>
                <a:latin typeface="Consolas"/>
              </a:rPr>
              <a:t>double</a:t>
            </a:r>
            <a:r>
              <a:rPr lang="fr-FR" sz="3200" smtClean="0">
                <a:solidFill>
                  <a:srgbClr val="000000"/>
                </a:solidFill>
                <a:latin typeface="Consolas"/>
              </a:rPr>
              <a:t> result;</a:t>
            </a:r>
            <a:endParaRPr lang="fr-FR" sz="3200" dirty="0" smtClean="0">
              <a:solidFill>
                <a:srgbClr val="000000"/>
              </a:solidFill>
              <a:latin typeface="Consolas"/>
            </a:endParaRPr>
          </a:p>
          <a:p>
            <a:pPr>
              <a:buNone/>
            </a:pPr>
            <a:endParaRPr lang="fr-FR" sz="3200" dirty="0" smtClean="0">
              <a:solidFill>
                <a:srgbClr val="000000"/>
              </a:solidFill>
              <a:latin typeface="Consolas"/>
            </a:endParaRPr>
          </a:p>
          <a:p>
            <a:pPr>
              <a:buNone/>
            </a:pPr>
            <a:r>
              <a:rPr lang="fr-FR" sz="3200" smtClean="0">
                <a:solidFill>
                  <a:srgbClr val="000000"/>
                </a:solidFill>
                <a:latin typeface="Consolas"/>
              </a:rPr>
              <a:t>	result </a:t>
            </a:r>
            <a:r>
              <a:rPr lang="fr-FR" sz="3200" dirty="0" smtClean="0">
                <a:solidFill>
                  <a:srgbClr val="000000"/>
                </a:solidFill>
                <a:latin typeface="Consolas"/>
              </a:rPr>
              <a:t>= (</a:t>
            </a:r>
            <a:r>
              <a:rPr lang="fr-FR" sz="3200" dirty="0" smtClean="0">
                <a:solidFill>
                  <a:srgbClr val="0000FF"/>
                </a:solidFill>
                <a:latin typeface="Consolas"/>
              </a:rPr>
              <a:t>double</a:t>
            </a:r>
            <a:r>
              <a:rPr lang="fr-FR" sz="3200" dirty="0" smtClean="0">
                <a:solidFill>
                  <a:srgbClr val="000000"/>
                </a:solidFill>
                <a:latin typeface="Consolas"/>
              </a:rPr>
              <a:t>)a / b;</a:t>
            </a:r>
          </a:p>
          <a:p>
            <a:pPr>
              <a:buNone/>
            </a:pPr>
            <a:endParaRPr lang="fr-FR" sz="3200" dirty="0" smtClean="0">
              <a:solidFill>
                <a:srgbClr val="000000"/>
              </a:solidFill>
              <a:latin typeface="Consolas"/>
            </a:endParaRPr>
          </a:p>
          <a:p>
            <a:pPr>
              <a:buNone/>
            </a:pPr>
            <a:r>
              <a:rPr lang="fr-FR" sz="3200" dirty="0" smtClean="0">
                <a:solidFill>
                  <a:srgbClr val="000000"/>
                </a:solidFill>
                <a:latin typeface="Consolas"/>
              </a:rPr>
              <a:t>	cout </a:t>
            </a:r>
            <a:r>
              <a:rPr lang="fr-FR" sz="3200" smtClean="0">
                <a:solidFill>
                  <a:srgbClr val="008080"/>
                </a:solidFill>
                <a:latin typeface="Consolas"/>
              </a:rPr>
              <a:t>&lt;&lt;</a:t>
            </a:r>
            <a:r>
              <a:rPr lang="fr-FR" sz="3200" smtClean="0">
                <a:solidFill>
                  <a:srgbClr val="000000"/>
                </a:solidFill>
                <a:latin typeface="Consolas"/>
              </a:rPr>
              <a:t> </a:t>
            </a:r>
            <a:r>
              <a:rPr lang="fr-FR" sz="3200" smtClean="0">
                <a:solidFill>
                  <a:srgbClr val="A31515"/>
                </a:solidFill>
                <a:latin typeface="Consolas"/>
              </a:rPr>
              <a:t>"The result is: </a:t>
            </a:r>
            <a:r>
              <a:rPr lang="fr-FR" sz="3200" dirty="0" smtClean="0">
                <a:solidFill>
                  <a:srgbClr val="A31515"/>
                </a:solidFill>
                <a:latin typeface="Consolas"/>
              </a:rPr>
              <a:t>"</a:t>
            </a:r>
            <a:r>
              <a:rPr lang="fr-FR" sz="3200" dirty="0" smtClean="0">
                <a:solidFill>
                  <a:srgbClr val="000000"/>
                </a:solidFill>
                <a:latin typeface="Consolas"/>
              </a:rPr>
              <a:t> </a:t>
            </a:r>
            <a:r>
              <a:rPr lang="fr-FR" sz="3200" smtClean="0">
                <a:solidFill>
                  <a:srgbClr val="008080"/>
                </a:solidFill>
                <a:latin typeface="Consolas"/>
              </a:rPr>
              <a:t>&lt;&lt;</a:t>
            </a:r>
            <a:r>
              <a:rPr lang="fr-FR" sz="3200" smtClean="0">
                <a:solidFill>
                  <a:srgbClr val="000000"/>
                </a:solidFill>
                <a:latin typeface="Consolas"/>
              </a:rPr>
              <a:t> result </a:t>
            </a:r>
            <a:r>
              <a:rPr lang="fr-FR" sz="3200" dirty="0" smtClean="0">
                <a:solidFill>
                  <a:srgbClr val="008080"/>
                </a:solidFill>
                <a:latin typeface="Consolas"/>
              </a:rPr>
              <a:t>&lt;&lt;</a:t>
            </a:r>
            <a:r>
              <a:rPr lang="fr-FR" sz="3200" dirty="0" smtClean="0">
                <a:solidFill>
                  <a:srgbClr val="000000"/>
                </a:solidFill>
                <a:latin typeface="Consolas"/>
              </a:rPr>
              <a:t> </a:t>
            </a:r>
            <a:r>
              <a:rPr lang="fr-FR" sz="3200" dirty="0" err="1" smtClean="0">
                <a:solidFill>
                  <a:srgbClr val="000000"/>
                </a:solidFill>
                <a:latin typeface="Consolas"/>
              </a:rPr>
              <a:t>endl</a:t>
            </a:r>
            <a:r>
              <a:rPr lang="fr-FR" sz="3200" dirty="0" smtClean="0">
                <a:solidFill>
                  <a:srgbClr val="000000"/>
                </a:solidFill>
                <a:latin typeface="Consolas"/>
              </a:rPr>
              <a:t>;</a:t>
            </a:r>
          </a:p>
          <a:p>
            <a:pPr>
              <a:buNone/>
            </a:pPr>
            <a:r>
              <a:rPr lang="fr-FR" sz="3200" dirty="0" smtClean="0">
                <a:solidFill>
                  <a:srgbClr val="000000"/>
                </a:solidFill>
                <a:latin typeface="Consolas"/>
              </a:rPr>
              <a:t>	system(</a:t>
            </a:r>
            <a:r>
              <a:rPr lang="fr-FR" sz="3200" dirty="0" smtClean="0">
                <a:solidFill>
                  <a:srgbClr val="A31515"/>
                </a:solidFill>
                <a:latin typeface="Consolas"/>
              </a:rPr>
              <a:t>"pause"</a:t>
            </a:r>
            <a:r>
              <a:rPr lang="fr-FR" sz="3200" dirty="0" smtClean="0">
                <a:solidFill>
                  <a:srgbClr val="000000"/>
                </a:solidFill>
                <a:latin typeface="Consolas"/>
              </a:rPr>
              <a:t>);</a:t>
            </a:r>
          </a:p>
          <a:p>
            <a:pPr>
              <a:buNone/>
            </a:pPr>
            <a:r>
              <a:rPr lang="fr-FR" sz="3200" dirty="0" smtClean="0">
                <a:solidFill>
                  <a:srgbClr val="0000FF"/>
                </a:solidFill>
                <a:latin typeface="Consolas"/>
              </a:rPr>
              <a:t>	return</a:t>
            </a:r>
            <a:r>
              <a:rPr lang="fr-FR" sz="3200" dirty="0" smtClean="0">
                <a:solidFill>
                  <a:srgbClr val="000000"/>
                </a:solidFill>
                <a:latin typeface="Consolas"/>
              </a:rPr>
              <a:t> 0;</a:t>
            </a:r>
          </a:p>
          <a:p>
            <a:pPr>
              <a:buNone/>
            </a:pPr>
            <a:r>
              <a:rPr lang="fr-FR" sz="3200" dirty="0" smtClean="0">
                <a:solidFill>
                  <a:srgbClr val="000000"/>
                </a:solidFill>
                <a:latin typeface="Consolas"/>
              </a:rPr>
              <a:t>}</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édian">
  <a:themeElements>
    <a:clrScheme name="Mé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é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é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25061</TotalTime>
  <Words>632</Words>
  <Application>Microsoft Office PowerPoint</Application>
  <PresentationFormat>On-screen Show (4:3)</PresentationFormat>
  <Paragraphs>276</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Consolas</vt:lpstr>
      <vt:lpstr>Tw Cen MT</vt:lpstr>
      <vt:lpstr>Wingdings</vt:lpstr>
      <vt:lpstr>Wingdings 2</vt:lpstr>
      <vt:lpstr>Médian</vt:lpstr>
      <vt:lpstr>PowerPoint Presentation</vt:lpstr>
      <vt:lpstr>Arithmetic operators</vt:lpstr>
      <vt:lpstr>Examples</vt:lpstr>
      <vt:lpstr>Important rules</vt:lpstr>
      <vt:lpstr>Examples (integer division)</vt:lpstr>
      <vt:lpstr>Examples (integer division)</vt:lpstr>
      <vt:lpstr>Examples (integer division)</vt:lpstr>
      <vt:lpstr>Examples (integer division)</vt:lpstr>
      <vt:lpstr>Examples (integer division with casting)</vt:lpstr>
      <vt:lpstr>Examples (integer division with casting)</vt:lpstr>
      <vt:lpstr>Relational operators</vt:lpstr>
      <vt:lpstr>Relational operators</vt:lpstr>
      <vt:lpstr>Examples</vt:lpstr>
      <vt:lpstr>Conditional structures</vt:lpstr>
      <vt:lpstr>Conditional structures</vt:lpstr>
      <vt:lpstr>Conditional structures</vt:lpstr>
      <vt:lpstr>Conditional structures</vt:lpstr>
      <vt:lpstr>Conditional structures</vt:lpstr>
      <vt:lpstr>Conditional structures</vt:lpstr>
      <vt:lpstr>Conditional structures</vt:lpstr>
      <vt:lpstr>Logical operators</vt:lpstr>
      <vt:lpstr>Logical operators</vt:lpstr>
      <vt:lpstr>Exercise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Technique et logique de programmation</dc:title>
  <dc:creator>Francois Capone</dc:creator>
  <cp:lastModifiedBy>Jared Chevalier</cp:lastModifiedBy>
  <cp:revision>150</cp:revision>
  <dcterms:created xsi:type="dcterms:W3CDTF">2018-07-19T18:09:45Z</dcterms:created>
  <dcterms:modified xsi:type="dcterms:W3CDTF">2018-12-20T08:07:06Z</dcterms:modified>
</cp:coreProperties>
</file>