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319" r:id="rId4"/>
    <p:sldId id="322" r:id="rId5"/>
    <p:sldId id="324" r:id="rId6"/>
    <p:sldId id="320" r:id="rId7"/>
    <p:sldId id="325" r:id="rId8"/>
    <p:sldId id="321" r:id="rId9"/>
    <p:sldId id="326" r:id="rId10"/>
    <p:sldId id="327" r:id="rId11"/>
    <p:sldId id="328" r:id="rId12"/>
    <p:sldId id="329" r:id="rId13"/>
    <p:sldId id="330" r:id="rId14"/>
    <p:sldId id="331" r:id="rId15"/>
    <p:sldId id="332" r:id="rId16"/>
    <p:sldId id="333" r:id="rId17"/>
    <p:sldId id="334" r:id="rId18"/>
    <p:sldId id="335" r:id="rId19"/>
    <p:sldId id="343" r:id="rId20"/>
    <p:sldId id="336" r:id="rId21"/>
    <p:sldId id="337" r:id="rId22"/>
    <p:sldId id="338" r:id="rId23"/>
    <p:sldId id="339" r:id="rId24"/>
    <p:sldId id="340" r:id="rId25"/>
    <p:sldId id="341" r:id="rId26"/>
    <p:sldId id="342" r:id="rId27"/>
    <p:sldId id="346" r:id="rId28"/>
    <p:sldId id="347" r:id="rId29"/>
    <p:sldId id="348" r:id="rId30"/>
    <p:sldId id="349" r:id="rId31"/>
    <p:sldId id="350" r:id="rId32"/>
    <p:sldId id="351" r:id="rId33"/>
    <p:sldId id="352" r:id="rId34"/>
    <p:sldId id="353" r:id="rId35"/>
    <p:sldId id="354" r:id="rId36"/>
    <p:sldId id="355"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6" autoAdjust="0"/>
    <p:restoredTop sz="94660"/>
  </p:normalViewPr>
  <p:slideViewPr>
    <p:cSldViewPr>
      <p:cViewPr varScale="1">
        <p:scale>
          <a:sx n="106" d="100"/>
          <a:sy n="106" d="100"/>
        </p:scale>
        <p:origin x="193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19/01/2019</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19/01/2019</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19/01/2019</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19/01/2019</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19/01/2019</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19/01/2019</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fontScale="85000" lnSpcReduction="20000"/>
          </a:bodyPr>
          <a:lstStyle/>
          <a:p>
            <a:r>
              <a:rPr lang="fr-CA" smtClean="0"/>
              <a:t>Types of errors, casting, ternary operators,</a:t>
            </a:r>
            <a:br>
              <a:rPr lang="fr-CA" smtClean="0"/>
            </a:br>
            <a:r>
              <a:rPr lang="fr-CA" smtClean="0"/>
              <a:t>and switch/case statements</a:t>
            </a:r>
            <a:endParaRPr lang="fr-CA" dirty="0" smtClean="0"/>
          </a:p>
        </p:txBody>
      </p:sp>
      <p:sp>
        <p:nvSpPr>
          <p:cNvPr id="4" name="Titre 1"/>
          <p:cNvSpPr txBox="1">
            <a:spLocks/>
          </p:cNvSpPr>
          <p:nvPr/>
        </p:nvSpPr>
        <p:spPr>
          <a:xfrm>
            <a:off x="795310" y="1295384"/>
            <a:ext cx="7772400" cy="1470025"/>
          </a:xfrm>
          <a:prstGeom prst="rect">
            <a:avLst/>
          </a:prstGeom>
        </p:spPr>
        <p:txBody>
          <a:bodyPr vert="horz" anchor="b">
            <a:norm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r>
              <a:rPr lang="en-CA" smtClean="0"/>
              <a:t>Introduction to Structured Programming</a:t>
            </a:r>
            <a:endParaRPr lang="en-C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Logic errors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Logic errors are the most difficult to detect and diagnose:</a:t>
            </a:r>
            <a:endParaRPr lang="fr-FR" sz="1900" dirty="0" smtClean="0"/>
          </a:p>
          <a:p>
            <a:pPr lvl="1"/>
            <a:r>
              <a:rPr lang="fr-CA" sz="2500" smtClean="0"/>
              <a:t>Using code structures without braces  { </a:t>
            </a:r>
            <a:r>
              <a:rPr lang="fr-CA" sz="2500" dirty="0" smtClean="0"/>
              <a:t>}.</a:t>
            </a:r>
          </a:p>
          <a:p>
            <a:pPr lvl="1"/>
            <a:r>
              <a:rPr lang="fr-CA" sz="2500" smtClean="0"/>
              <a:t>Using the symbol  =  in place of  ==  when testing the condition of equality.</a:t>
            </a:r>
            <a:endParaRPr lang="fr-CA" sz="2500" dirty="0" smtClean="0"/>
          </a:p>
          <a:p>
            <a:pPr lvl="1"/>
            <a:r>
              <a:rPr lang="fr-CA" sz="2500" smtClean="0"/>
              <a:t>The  ;  symbol put in the wrong place.</a:t>
            </a:r>
            <a:endParaRPr lang="fr-CA" sz="2500" dirty="0" smtClean="0"/>
          </a:p>
          <a:p>
            <a:pPr lvl="1"/>
            <a:r>
              <a:rPr lang="fr-CA" sz="2500" smtClean="0"/>
              <a:t>Dividing real numbers by 0.</a:t>
            </a:r>
            <a:endParaRPr lang="fr-CA" sz="2500" dirty="0" smtClean="0"/>
          </a:p>
          <a:p>
            <a:pPr lvl="1"/>
            <a:r>
              <a:rPr lang="fr-CA" sz="2500" smtClean="0"/>
              <a:t>Loss of decimal precision.</a:t>
            </a:r>
            <a:endParaRPr lang="fr-CA" sz="2500" dirty="0" smtClean="0"/>
          </a:p>
          <a:p>
            <a:pPr lvl="1"/>
            <a:r>
              <a:rPr lang="fr-CA" sz="2500" smtClean="0"/>
              <a:t>Exceeding the value limits of a variable.</a:t>
            </a:r>
            <a:endParaRPr lang="fr-CA" sz="2500" dirty="0" smtClean="0"/>
          </a:p>
          <a:p>
            <a:pPr lvl="1"/>
            <a:endParaRPr lang="fr-CA" sz="2500" dirty="0" smtClean="0"/>
          </a:p>
          <a:p>
            <a:pPr lvl="1"/>
            <a:endParaRPr lang="fr-CA" sz="25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fr-CA" smtClean="0"/>
              <a:t>Using code structures without braces </a:t>
            </a:r>
            <a:r>
              <a:rPr lang="fr-CA" dirty="0" smtClean="0"/>
              <a:t>{ }</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62500" lnSpcReduction="20000"/>
          </a:bodyPr>
          <a:lstStyle/>
          <a:p>
            <a:pPr defTabSz="712788"/>
            <a:r>
              <a:rPr lang="fr-CA" sz="3800" smtClean="0"/>
              <a:t>In this example, we want to execute 2 instructions in a conditional structure, but this structure is not placed inside braces.</a:t>
            </a:r>
          </a:p>
          <a:p>
            <a:pPr defTabSz="712788"/>
            <a:r>
              <a:rPr lang="fr-CA" sz="3800" smtClean="0"/>
              <a:t>In this case, only the first instruction will be conditionally executed as part of the structure, and the other will always be executed.</a:t>
            </a:r>
            <a:endParaRPr lang="fr-FR" sz="2600" dirty="0" smtClean="0"/>
          </a:p>
          <a:p>
            <a:pPr defTabSz="712788">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defTabSz="712788">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defTabSz="712788">
              <a:buNone/>
            </a:pPr>
            <a:r>
              <a:rPr lang="fr-FR" sz="3200" smtClean="0">
                <a:solidFill>
                  <a:srgbClr val="0000FF"/>
                </a:solidFill>
                <a:latin typeface="Consolas"/>
              </a:rPr>
              <a:t>int</a:t>
            </a:r>
            <a:r>
              <a:rPr lang="fr-FR" sz="3200" smtClean="0">
                <a:solidFill>
                  <a:srgbClr val="000000"/>
                </a:solidFill>
                <a:latin typeface="Consolas"/>
              </a:rPr>
              <a:t> main()</a:t>
            </a:r>
          </a:p>
          <a:p>
            <a:pPr defTabSz="712788">
              <a:buNone/>
            </a:pPr>
            <a:r>
              <a:rPr lang="fr-FR" sz="3200" smtClean="0">
                <a:solidFill>
                  <a:srgbClr val="000000"/>
                </a:solidFill>
                <a:latin typeface="Consolas"/>
              </a:rPr>
              <a:t>{ </a:t>
            </a:r>
            <a:endParaRPr lang="fr-FR" sz="3200" dirty="0" smtClean="0">
              <a:solidFill>
                <a:srgbClr val="000000"/>
              </a:solidFill>
              <a:latin typeface="Consolas"/>
            </a:endParaRPr>
          </a:p>
          <a:p>
            <a:pPr defTabSz="712788">
              <a:buNone/>
            </a:pPr>
            <a:r>
              <a:rPr lang="fr-FR" sz="3200" dirty="0" smtClean="0">
                <a:solidFill>
                  <a:srgbClr val="0000FF"/>
                </a:solidFill>
                <a:latin typeface="Consolas"/>
              </a:rPr>
              <a:t>	</a:t>
            </a:r>
            <a:r>
              <a:rPr lang="fr-FR" sz="3200" err="1" smtClean="0">
                <a:solidFill>
                  <a:srgbClr val="0000FF"/>
                </a:solidFill>
                <a:latin typeface="Consolas"/>
              </a:rPr>
              <a:t>int</a:t>
            </a:r>
            <a:r>
              <a:rPr lang="fr-FR" sz="3200" smtClean="0">
                <a:solidFill>
                  <a:srgbClr val="000000"/>
                </a:solidFill>
                <a:latin typeface="Consolas"/>
              </a:rPr>
              <a:t> value </a:t>
            </a:r>
            <a:r>
              <a:rPr lang="fr-FR" sz="3200" dirty="0" smtClean="0">
                <a:solidFill>
                  <a:srgbClr val="000000"/>
                </a:solidFill>
                <a:latin typeface="Consolas"/>
              </a:rPr>
              <a:t>= 0;</a:t>
            </a:r>
          </a:p>
          <a:p>
            <a:pPr defTabSz="712788">
              <a:buNone/>
            </a:pPr>
            <a:r>
              <a:rPr lang="fr-FR" sz="3200" dirty="0" smtClean="0">
                <a:solidFill>
                  <a:srgbClr val="0000FF"/>
                </a:solidFill>
                <a:latin typeface="Consolas"/>
              </a:rPr>
              <a:t>	if</a:t>
            </a:r>
            <a:r>
              <a:rPr lang="fr-FR" sz="3200" dirty="0" smtClean="0">
                <a:solidFill>
                  <a:srgbClr val="000000"/>
                </a:solidFill>
                <a:latin typeface="Consolas"/>
              </a:rPr>
              <a:t> </a:t>
            </a:r>
            <a:r>
              <a:rPr lang="fr-FR" sz="3200" smtClean="0">
                <a:solidFill>
                  <a:srgbClr val="000000"/>
                </a:solidFill>
                <a:latin typeface="Consolas"/>
              </a:rPr>
              <a:t>(value </a:t>
            </a:r>
            <a:r>
              <a:rPr lang="fr-FR" sz="3200" dirty="0" smtClean="0">
                <a:solidFill>
                  <a:srgbClr val="000000"/>
                </a:solidFill>
                <a:latin typeface="Consolas"/>
              </a:rPr>
              <a:t>== 0)</a:t>
            </a:r>
          </a:p>
          <a:p>
            <a:pPr defTabSz="712788">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"The value </a:t>
            </a:r>
            <a:r>
              <a:rPr lang="fr-FR" sz="3200" dirty="0" smtClean="0">
                <a:solidFill>
                  <a:srgbClr val="A31515"/>
                </a:solidFill>
                <a:latin typeface="Consolas"/>
              </a:rPr>
              <a:t>= "</a:t>
            </a:r>
            <a:r>
              <a:rPr lang="fr-FR" sz="3200" dirty="0" smtClean="0">
                <a:solidFill>
                  <a:srgbClr val="000000"/>
                </a:solidFill>
                <a:latin typeface="Consolas"/>
              </a:rPr>
              <a:t> </a:t>
            </a:r>
            <a:r>
              <a:rPr lang="fr-FR" sz="3200" smtClean="0">
                <a:solidFill>
                  <a:srgbClr val="008080"/>
                </a:solidFill>
                <a:latin typeface="Consolas"/>
              </a:rPr>
              <a:t>&lt;&lt;</a:t>
            </a:r>
            <a:r>
              <a:rPr lang="fr-FR" sz="3200" smtClean="0">
                <a:solidFill>
                  <a:srgbClr val="000000"/>
                </a:solidFill>
                <a:latin typeface="Consolas"/>
              </a:rPr>
              <a:t> value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defTabSz="712788">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"This message should be displayed from the if"</a:t>
            </a:r>
            <a:r>
              <a:rPr lang="fr-FR" sz="3200" smtClean="0">
                <a:solidFill>
                  <a:srgbClr val="000000"/>
                </a:solidFill>
                <a:latin typeface="Consolas"/>
              </a:rPr>
              <a:t>;</a:t>
            </a:r>
            <a:endParaRPr lang="fr-FR" sz="3200" dirty="0" smtClean="0">
              <a:solidFill>
                <a:srgbClr val="000000"/>
              </a:solidFill>
              <a:latin typeface="Consolas"/>
            </a:endParaRPr>
          </a:p>
          <a:p>
            <a:pPr defTabSz="712788">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defTabSz="712788">
              <a:buNone/>
            </a:pPr>
            <a:r>
              <a:rPr lang="fr-FR" sz="3200" dirty="0" smtClean="0">
                <a:solidFill>
                  <a:srgbClr val="0000FF"/>
                </a:solidFill>
                <a:latin typeface="Consolas"/>
              </a:rPr>
              <a:t>	return</a:t>
            </a:r>
            <a:r>
              <a:rPr lang="fr-FR" sz="3200" dirty="0" smtClean="0">
                <a:solidFill>
                  <a:srgbClr val="000000"/>
                </a:solidFill>
                <a:latin typeface="Consolas"/>
              </a:rPr>
              <a:t> 0;</a:t>
            </a:r>
          </a:p>
          <a:p>
            <a:pPr defTabSz="712788">
              <a:buNone/>
            </a:pPr>
            <a:r>
              <a:rPr lang="fr-FR" sz="3200" dirty="0" smtClean="0">
                <a:solidFill>
                  <a:srgbClr val="000000"/>
                </a:solidFill>
                <a:latin typeface="Consolas"/>
              </a:rPr>
              <a:t>}</a:t>
            </a:r>
            <a:endParaRPr lang="fr-CA" sz="8800" dirty="0" smtClean="0"/>
          </a:p>
          <a:p>
            <a:pPr lvl="1" defTabSz="712788"/>
            <a:endParaRPr lang="fr-CA" sz="25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fr-CA" smtClean="0"/>
              <a:t>Using = instead of == for equality test</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70000" lnSpcReduction="20000"/>
          </a:bodyPr>
          <a:lstStyle/>
          <a:p>
            <a:pPr defTabSz="712788"/>
            <a:r>
              <a:rPr lang="fr-CA" sz="4000" smtClean="0"/>
              <a:t>In the following case, we will enter into the if statement, even if we should not:</a:t>
            </a:r>
            <a:endParaRPr lang="fr-FR" sz="2300" dirty="0" smtClean="0"/>
          </a:p>
          <a:p>
            <a:pPr defTabSz="712788">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defTabSz="712788">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defTabSz="712788">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defTabSz="712788">
              <a:buNone/>
            </a:pPr>
            <a:r>
              <a:rPr lang="fr-FR" sz="3200" smtClean="0">
                <a:solidFill>
                  <a:srgbClr val="000000"/>
                </a:solidFill>
                <a:latin typeface="Consolas"/>
              </a:rPr>
              <a:t>{ </a:t>
            </a:r>
            <a:endParaRPr lang="fr-FR" sz="3200" dirty="0" smtClean="0">
              <a:solidFill>
                <a:srgbClr val="000000"/>
              </a:solidFill>
              <a:latin typeface="Consolas"/>
            </a:endParaRPr>
          </a:p>
          <a:p>
            <a:pPr defTabSz="712788">
              <a:buNone/>
            </a:pPr>
            <a:r>
              <a:rPr lang="fr-FR" sz="3200" dirty="0" smtClean="0">
                <a:solidFill>
                  <a:srgbClr val="0000FF"/>
                </a:solidFill>
                <a:latin typeface="Consolas"/>
              </a:rPr>
              <a:t>	</a:t>
            </a:r>
            <a:r>
              <a:rPr lang="fr-FR" sz="3200" dirty="0" err="1" smtClean="0">
                <a:solidFill>
                  <a:srgbClr val="0000FF"/>
                </a:solidFill>
                <a:latin typeface="Consolas"/>
              </a:rPr>
              <a:t>int</a:t>
            </a:r>
            <a:r>
              <a:rPr lang="fr-FR" sz="3200" dirty="0" smtClean="0">
                <a:solidFill>
                  <a:srgbClr val="000000"/>
                </a:solidFill>
                <a:latin typeface="Consolas"/>
              </a:rPr>
              <a:t> valeur = 5;</a:t>
            </a:r>
          </a:p>
          <a:p>
            <a:pPr defTabSz="712788">
              <a:buNone/>
            </a:pPr>
            <a:r>
              <a:rPr lang="fr-FR" sz="3200" dirty="0" smtClean="0">
                <a:solidFill>
                  <a:srgbClr val="0000FF"/>
                </a:solidFill>
                <a:latin typeface="Consolas"/>
              </a:rPr>
              <a:t>	if</a:t>
            </a:r>
            <a:r>
              <a:rPr lang="fr-FR" sz="3200" dirty="0" smtClean="0">
                <a:solidFill>
                  <a:srgbClr val="000000"/>
                </a:solidFill>
                <a:latin typeface="Consolas"/>
              </a:rPr>
              <a:t> (valeur = </a:t>
            </a:r>
            <a:r>
              <a:rPr lang="fr-FR" sz="3200" smtClean="0">
                <a:solidFill>
                  <a:srgbClr val="000000"/>
                </a:solidFill>
                <a:latin typeface="Consolas"/>
              </a:rPr>
              <a:t>10)</a:t>
            </a:r>
          </a:p>
          <a:p>
            <a:pPr defTabSz="712788">
              <a:buNone/>
            </a:pPr>
            <a:r>
              <a:rPr lang="fr-FR" sz="3200">
                <a:solidFill>
                  <a:srgbClr val="000000"/>
                </a:solidFill>
                <a:latin typeface="Consolas"/>
              </a:rPr>
              <a:t>	</a:t>
            </a:r>
            <a:r>
              <a:rPr lang="fr-FR" sz="3200" smtClean="0">
                <a:solidFill>
                  <a:srgbClr val="000000"/>
                </a:solidFill>
                <a:latin typeface="Consolas"/>
              </a:rPr>
              <a:t>{</a:t>
            </a:r>
            <a:endParaRPr lang="fr-FR" sz="3200" dirty="0" smtClean="0">
              <a:solidFill>
                <a:srgbClr val="000000"/>
              </a:solidFill>
              <a:latin typeface="Consolas"/>
            </a:endParaRPr>
          </a:p>
          <a:p>
            <a:pPr defTabSz="712788">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"This message will be displayed."</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defTabSz="712788">
              <a:buNone/>
            </a:pPr>
            <a:r>
              <a:rPr lang="fr-FR" sz="3200" dirty="0" smtClean="0">
                <a:solidFill>
                  <a:srgbClr val="000000"/>
                </a:solidFill>
                <a:latin typeface="Consolas"/>
              </a:rPr>
              <a:t>	}</a:t>
            </a:r>
          </a:p>
          <a:p>
            <a:pPr defTabSz="712788">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defTabSz="712788">
              <a:buNone/>
            </a:pPr>
            <a:r>
              <a:rPr lang="fr-FR" sz="3200" dirty="0" smtClean="0">
                <a:solidFill>
                  <a:srgbClr val="0000FF"/>
                </a:solidFill>
                <a:latin typeface="Consolas"/>
              </a:rPr>
              <a:t>	return</a:t>
            </a:r>
            <a:r>
              <a:rPr lang="fr-FR" sz="3200" dirty="0" smtClean="0">
                <a:solidFill>
                  <a:srgbClr val="000000"/>
                </a:solidFill>
                <a:latin typeface="Consolas"/>
              </a:rPr>
              <a:t> 0;</a:t>
            </a:r>
          </a:p>
          <a:p>
            <a:pPr defTabSz="712788">
              <a:buNone/>
            </a:pPr>
            <a:r>
              <a:rPr lang="fr-FR" sz="3200" dirty="0" smtClean="0">
                <a:solidFill>
                  <a:srgbClr val="000000"/>
                </a:solidFill>
                <a:latin typeface="Consolas"/>
              </a:rPr>
              <a:t>}</a:t>
            </a:r>
            <a:endParaRPr lang="fr-CA" sz="25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fr-CA" smtClean="0"/>
              <a:t>The ; symbol put in the wrong place</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70000" lnSpcReduction="20000"/>
          </a:bodyPr>
          <a:lstStyle/>
          <a:p>
            <a:pPr defTabSz="712788"/>
            <a:r>
              <a:rPr lang="fr-CA" sz="4000" smtClean="0"/>
              <a:t>In the following case, the message will be displayed! :</a:t>
            </a:r>
            <a:br>
              <a:rPr lang="fr-CA" sz="4000" smtClean="0"/>
            </a:br>
            <a:endParaRPr lang="fr-FR" sz="2300" smtClean="0"/>
          </a:p>
          <a:p>
            <a:pPr defTabSz="712788">
              <a:buNone/>
            </a:pPr>
            <a:r>
              <a:rPr lang="fr-FR" sz="3200" smtClean="0">
                <a:solidFill>
                  <a:srgbClr val="808080"/>
                </a:solidFill>
                <a:latin typeface="Consolas"/>
              </a:rPr>
              <a:t>#include</a:t>
            </a:r>
            <a:r>
              <a:rPr lang="fr-FR" sz="3200" smtClean="0">
                <a:solidFill>
                  <a:srgbClr val="000000"/>
                </a:solidFill>
                <a:latin typeface="Consolas"/>
              </a:rPr>
              <a:t> </a:t>
            </a:r>
            <a:r>
              <a:rPr lang="fr-FR" sz="3200" smtClean="0">
                <a:solidFill>
                  <a:srgbClr val="A31515"/>
                </a:solidFill>
                <a:latin typeface="Consolas"/>
              </a:rPr>
              <a:t>&lt;iostream&gt;</a:t>
            </a:r>
            <a:r>
              <a:rPr lang="fr-FR" sz="3200" smtClean="0">
                <a:solidFill>
                  <a:srgbClr val="000000"/>
                </a:solidFill>
                <a:latin typeface="Consolas"/>
              </a:rPr>
              <a:t> </a:t>
            </a:r>
          </a:p>
          <a:p>
            <a:pPr defTabSz="712788">
              <a:buNone/>
            </a:pPr>
            <a:r>
              <a:rPr lang="fr-FR" sz="3200" smtClean="0">
                <a:solidFill>
                  <a:srgbClr val="0000FF"/>
                </a:solidFill>
                <a:latin typeface="Consolas"/>
              </a:rPr>
              <a:t>using</a:t>
            </a:r>
            <a:r>
              <a:rPr lang="fr-FR" sz="320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defTabSz="712788">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defTabSz="712788">
              <a:buNone/>
            </a:pPr>
            <a:r>
              <a:rPr lang="fr-FR" sz="3200" smtClean="0">
                <a:solidFill>
                  <a:srgbClr val="000000"/>
                </a:solidFill>
                <a:latin typeface="Consolas"/>
              </a:rPr>
              <a:t>{ </a:t>
            </a:r>
            <a:endParaRPr lang="fr-FR" sz="3200" dirty="0" smtClean="0">
              <a:solidFill>
                <a:srgbClr val="000000"/>
              </a:solidFill>
              <a:latin typeface="Consolas"/>
            </a:endParaRPr>
          </a:p>
          <a:p>
            <a:pPr defTabSz="712788">
              <a:buNone/>
            </a:pPr>
            <a:r>
              <a:rPr lang="fr-FR" sz="3200" dirty="0" smtClean="0">
                <a:solidFill>
                  <a:srgbClr val="0000FF"/>
                </a:solidFill>
                <a:latin typeface="Consolas"/>
              </a:rPr>
              <a:t>	</a:t>
            </a:r>
            <a:r>
              <a:rPr lang="fr-FR" sz="3200" err="1" smtClean="0">
                <a:solidFill>
                  <a:srgbClr val="0000FF"/>
                </a:solidFill>
                <a:latin typeface="Consolas"/>
              </a:rPr>
              <a:t>int</a:t>
            </a:r>
            <a:r>
              <a:rPr lang="fr-FR" sz="3200" smtClean="0">
                <a:solidFill>
                  <a:srgbClr val="000000"/>
                </a:solidFill>
                <a:latin typeface="Consolas"/>
              </a:rPr>
              <a:t> value </a:t>
            </a:r>
            <a:r>
              <a:rPr lang="fr-FR" sz="3200" dirty="0" smtClean="0">
                <a:solidFill>
                  <a:srgbClr val="000000"/>
                </a:solidFill>
                <a:latin typeface="Consolas"/>
              </a:rPr>
              <a:t>= 5;</a:t>
            </a:r>
          </a:p>
          <a:p>
            <a:pPr defTabSz="712788">
              <a:buNone/>
            </a:pPr>
            <a:r>
              <a:rPr lang="fr-FR" sz="3200" dirty="0" smtClean="0">
                <a:solidFill>
                  <a:srgbClr val="0000FF"/>
                </a:solidFill>
                <a:latin typeface="Consolas"/>
              </a:rPr>
              <a:t>	if</a:t>
            </a:r>
            <a:r>
              <a:rPr lang="fr-FR" sz="3200" dirty="0" smtClean="0">
                <a:solidFill>
                  <a:srgbClr val="000000"/>
                </a:solidFill>
                <a:latin typeface="Consolas"/>
              </a:rPr>
              <a:t> </a:t>
            </a:r>
            <a:r>
              <a:rPr lang="fr-FR" sz="3200" smtClean="0">
                <a:solidFill>
                  <a:srgbClr val="000000"/>
                </a:solidFill>
                <a:latin typeface="Consolas"/>
              </a:rPr>
              <a:t>(value </a:t>
            </a:r>
            <a:r>
              <a:rPr lang="fr-FR" sz="3200" dirty="0" smtClean="0">
                <a:solidFill>
                  <a:srgbClr val="000000"/>
                </a:solidFill>
                <a:latin typeface="Consolas"/>
              </a:rPr>
              <a:t>== </a:t>
            </a:r>
            <a:r>
              <a:rPr lang="fr-FR" sz="3200" smtClean="0">
                <a:solidFill>
                  <a:srgbClr val="000000"/>
                </a:solidFill>
                <a:latin typeface="Consolas"/>
              </a:rPr>
              <a:t>10);</a:t>
            </a:r>
          </a:p>
          <a:p>
            <a:pPr defTabSz="712788">
              <a:buNone/>
            </a:pPr>
            <a:r>
              <a:rPr lang="fr-FR" sz="3200">
                <a:solidFill>
                  <a:srgbClr val="000000"/>
                </a:solidFill>
                <a:latin typeface="Consolas"/>
              </a:rPr>
              <a:t>	</a:t>
            </a:r>
            <a:r>
              <a:rPr lang="fr-FR" sz="3200" smtClean="0">
                <a:solidFill>
                  <a:srgbClr val="000000"/>
                </a:solidFill>
                <a:latin typeface="Consolas"/>
              </a:rPr>
              <a:t>{</a:t>
            </a:r>
            <a:endParaRPr lang="fr-FR" sz="3200" dirty="0" smtClean="0">
              <a:solidFill>
                <a:srgbClr val="000000"/>
              </a:solidFill>
              <a:latin typeface="Consolas"/>
            </a:endParaRPr>
          </a:p>
          <a:p>
            <a:pPr defTabSz="712788">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"This message will be displayed."</a:t>
            </a:r>
            <a:r>
              <a:rPr lang="fr-FR" sz="3200" smtClean="0">
                <a:solidFill>
                  <a:srgbClr val="000000"/>
                </a:solidFill>
                <a:latin typeface="Consolas"/>
              </a:rPr>
              <a: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defTabSz="712788">
              <a:buNone/>
            </a:pPr>
            <a:r>
              <a:rPr lang="fr-FR" sz="3200" dirty="0" smtClean="0">
                <a:solidFill>
                  <a:srgbClr val="000000"/>
                </a:solidFill>
                <a:latin typeface="Consolas"/>
              </a:rPr>
              <a:t>	}</a:t>
            </a:r>
          </a:p>
          <a:p>
            <a:pPr defTabSz="712788">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defTabSz="712788">
              <a:buNone/>
            </a:pPr>
            <a:r>
              <a:rPr lang="fr-FR" sz="3200" dirty="0" smtClean="0">
                <a:solidFill>
                  <a:srgbClr val="0000FF"/>
                </a:solidFill>
                <a:latin typeface="Consolas"/>
              </a:rPr>
              <a:t>	return</a:t>
            </a:r>
            <a:r>
              <a:rPr lang="fr-FR" sz="3200" dirty="0" smtClean="0">
                <a:solidFill>
                  <a:srgbClr val="000000"/>
                </a:solidFill>
                <a:latin typeface="Consolas"/>
              </a:rPr>
              <a:t> 0;</a:t>
            </a:r>
          </a:p>
          <a:p>
            <a:pPr defTabSz="712788">
              <a:buNone/>
            </a:pPr>
            <a:r>
              <a:rPr lang="fr-FR" sz="3200" dirty="0" smtClean="0">
                <a:solidFill>
                  <a:srgbClr val="000000"/>
                </a:solidFill>
                <a:latin typeface="Consolas"/>
              </a:rPr>
              <a:t>}</a:t>
            </a:r>
            <a:endParaRPr lang="fr-CA" sz="25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fr-CA" smtClean="0"/>
              <a:t>Dividing real numbers by 0</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85000" lnSpcReduction="20000"/>
          </a:bodyPr>
          <a:lstStyle/>
          <a:p>
            <a:r>
              <a:rPr lang="fr-CA" sz="3300" smtClean="0"/>
              <a:t>In the following case, the value dispalyed will not be a number. The value displayed will be </a:t>
            </a:r>
            <a:r>
              <a:rPr lang="fr-CA" sz="3300" b="1" smtClean="0"/>
              <a:t>inf</a:t>
            </a:r>
            <a:r>
              <a:rPr lang="fr-CA" sz="3300" smtClean="0"/>
              <a:t>:</a:t>
            </a:r>
            <a:endParaRPr lang="fr-FR" sz="2100" dirty="0" smtClean="0"/>
          </a:p>
          <a:p>
            <a:pPr>
              <a:buNone/>
            </a:pPr>
            <a:r>
              <a:rPr lang="fr-FR" sz="320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 </a:t>
            </a:r>
            <a:endParaRPr lang="fr-FR" sz="3200" dirty="0" smtClean="0">
              <a:solidFill>
                <a:srgbClr val="000000"/>
              </a:solidFill>
              <a:latin typeface="Consolas"/>
            </a:endParaRPr>
          </a:p>
          <a:p>
            <a:pPr>
              <a:buNone/>
            </a:pPr>
            <a:r>
              <a:rPr lang="fr-FR" sz="3200" dirty="0" smtClean="0">
                <a:solidFill>
                  <a:srgbClr val="0000FF"/>
                </a:solidFill>
                <a:latin typeface="Consolas"/>
              </a:rPr>
              <a:t>	</a:t>
            </a:r>
            <a:r>
              <a:rPr lang="fr-FR" sz="3200" smtClean="0">
                <a:solidFill>
                  <a:srgbClr val="0000FF"/>
                </a:solidFill>
                <a:latin typeface="Consolas"/>
              </a:rPr>
              <a:t>double</a:t>
            </a:r>
            <a:r>
              <a:rPr lang="fr-FR" sz="3200" smtClean="0">
                <a:solidFill>
                  <a:srgbClr val="000000"/>
                </a:solidFill>
                <a:latin typeface="Consolas"/>
              </a:rPr>
              <a:t> value </a:t>
            </a:r>
            <a:r>
              <a:rPr lang="fr-FR" sz="3200" dirty="0" smtClean="0">
                <a:solidFill>
                  <a:srgbClr val="000000"/>
                </a:solidFill>
                <a:latin typeface="Consolas"/>
              </a:rPr>
              <a:t>= 5;</a:t>
            </a:r>
          </a:p>
          <a:p>
            <a:pPr>
              <a:buNone/>
            </a:pPr>
            <a:r>
              <a:rPr lang="fr-FR" sz="3200" smtClean="0">
                <a:solidFill>
                  <a:srgbClr val="000000"/>
                </a:solidFill>
                <a:latin typeface="Consolas"/>
              </a:rPr>
              <a:t>	value = value </a:t>
            </a:r>
            <a:r>
              <a:rPr lang="fr-FR" sz="3200" dirty="0" smtClean="0">
                <a:solidFill>
                  <a:srgbClr val="000000"/>
                </a:solidFill>
                <a:latin typeface="Consolas"/>
              </a:rPr>
              <a:t>/ 0;</a:t>
            </a:r>
          </a:p>
          <a:p>
            <a:pPr>
              <a:buNone/>
            </a:pPr>
            <a:r>
              <a:rPr lang="fr-FR" sz="3200" dirty="0" smtClean="0">
                <a:solidFill>
                  <a:srgbClr val="000000"/>
                </a:solidFill>
                <a:latin typeface="Consolas"/>
              </a:rPr>
              <a:t>	cout </a:t>
            </a:r>
            <a:r>
              <a:rPr lang="fr-FR" sz="3200" dirty="0" smtClean="0">
                <a:solidFill>
                  <a:srgbClr val="008080"/>
                </a:solidFill>
                <a:latin typeface="Consolas"/>
              </a:rPr>
              <a:t>&lt;&lt;</a:t>
            </a:r>
            <a:r>
              <a:rPr lang="fr-FR" sz="3200" dirty="0" smtClean="0">
                <a:solidFill>
                  <a:srgbClr val="000000"/>
                </a:solidFill>
                <a:latin typeface="Consolas"/>
              </a:rPr>
              <a:t> </a:t>
            </a:r>
            <a:r>
              <a:rPr lang="fr-FR" sz="3200" smtClean="0">
                <a:solidFill>
                  <a:srgbClr val="A31515"/>
                </a:solidFill>
                <a:latin typeface="Consolas"/>
              </a:rPr>
              <a:t>"Value </a:t>
            </a:r>
            <a:r>
              <a:rPr lang="fr-FR" sz="3200" dirty="0" smtClean="0">
                <a:solidFill>
                  <a:srgbClr val="A31515"/>
                </a:solidFill>
                <a:latin typeface="Consolas"/>
              </a:rPr>
              <a:t>= "</a:t>
            </a:r>
            <a:r>
              <a:rPr lang="fr-FR" sz="3200" dirty="0" smtClean="0">
                <a:solidFill>
                  <a:srgbClr val="000000"/>
                </a:solidFill>
                <a:latin typeface="Consolas"/>
              </a:rPr>
              <a:t> </a:t>
            </a:r>
            <a:r>
              <a:rPr lang="fr-FR" sz="3200" smtClean="0">
                <a:solidFill>
                  <a:srgbClr val="008080"/>
                </a:solidFill>
                <a:latin typeface="Consolas"/>
              </a:rPr>
              <a:t>&lt;&lt;</a:t>
            </a:r>
            <a:r>
              <a:rPr lang="fr-FR" sz="3200" smtClean="0">
                <a:solidFill>
                  <a:srgbClr val="000000"/>
                </a:solidFill>
                <a:latin typeface="Consolas"/>
              </a:rPr>
              <a:t> value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endParaRPr lang="fr-CA" sz="25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fr-CA"/>
              <a:t>Dividing real numbers by 0</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85000" lnSpcReduction="20000"/>
          </a:bodyPr>
          <a:lstStyle/>
          <a:p>
            <a:r>
              <a:rPr lang="fr-CA" sz="2800" smtClean="0"/>
              <a:t>In the following case, the value displayed will not be a number. The value displayed will be </a:t>
            </a:r>
            <a:r>
              <a:rPr lang="fr-CA" sz="2800" b="1" smtClean="0"/>
              <a:t>–nan(</a:t>
            </a:r>
            <a:r>
              <a:rPr lang="fr-CA" sz="2800" b="1" err="1" smtClean="0"/>
              <a:t>ind</a:t>
            </a:r>
            <a:r>
              <a:rPr lang="fr-CA" sz="2800" b="1" smtClean="0"/>
              <a:t>)</a:t>
            </a:r>
            <a:r>
              <a:rPr lang="fr-CA" sz="2800" smtClean="0"/>
              <a:t>:</a:t>
            </a:r>
            <a:r>
              <a:rPr lang="fr-CA" sz="2800" b="1" smtClean="0"/>
              <a:t/>
            </a:r>
            <a:br>
              <a:rPr lang="fr-CA" sz="2800" b="1" smtClean="0"/>
            </a:br>
            <a:r>
              <a:rPr lang="fr-CA" sz="2800" smtClean="0"/>
              <a:t>[stands for: Not A Number (Is Not Defined)]</a:t>
            </a:r>
            <a:endParaRPr lang="fr-FR" sz="1900" dirty="0" smtClean="0"/>
          </a:p>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 </a:t>
            </a:r>
            <a:endParaRPr lang="fr-FR" sz="3200" dirty="0" smtClean="0">
              <a:solidFill>
                <a:srgbClr val="000000"/>
              </a:solidFill>
              <a:latin typeface="Consolas"/>
            </a:endParaRPr>
          </a:p>
          <a:p>
            <a:pPr>
              <a:buNone/>
            </a:pPr>
            <a:r>
              <a:rPr lang="fr-FR" sz="3200" dirty="0" smtClean="0">
                <a:solidFill>
                  <a:srgbClr val="0000FF"/>
                </a:solidFill>
                <a:latin typeface="Consolas"/>
              </a:rPr>
              <a:t>	</a:t>
            </a:r>
            <a:r>
              <a:rPr lang="fr-FR" sz="3200" smtClean="0">
                <a:solidFill>
                  <a:srgbClr val="0000FF"/>
                </a:solidFill>
                <a:latin typeface="Consolas"/>
              </a:rPr>
              <a:t>double</a:t>
            </a:r>
            <a:r>
              <a:rPr lang="fr-FR" sz="3200" smtClean="0">
                <a:solidFill>
                  <a:srgbClr val="000000"/>
                </a:solidFill>
                <a:latin typeface="Consolas"/>
              </a:rPr>
              <a:t> value = </a:t>
            </a:r>
            <a:r>
              <a:rPr lang="fr-FR" sz="3200" dirty="0" smtClean="0">
                <a:solidFill>
                  <a:srgbClr val="000000"/>
                </a:solidFill>
                <a:latin typeface="Consolas"/>
              </a:rPr>
              <a:t>0;</a:t>
            </a:r>
          </a:p>
          <a:p>
            <a:pPr>
              <a:buNone/>
            </a:pPr>
            <a:r>
              <a:rPr lang="fr-FR" sz="3200" smtClean="0">
                <a:solidFill>
                  <a:srgbClr val="000000"/>
                </a:solidFill>
                <a:latin typeface="Consolas"/>
              </a:rPr>
              <a:t>	value = value </a:t>
            </a:r>
            <a:r>
              <a:rPr lang="fr-FR" sz="3200" dirty="0" smtClean="0">
                <a:solidFill>
                  <a:srgbClr val="000000"/>
                </a:solidFill>
                <a:latin typeface="Consolas"/>
              </a:rPr>
              <a:t>/ 0;</a:t>
            </a:r>
          </a:p>
          <a:p>
            <a:pPr>
              <a:buNone/>
            </a:pPr>
            <a:r>
              <a:rPr lang="fr-FR" sz="3200" dirty="0" smtClean="0">
                <a:solidFill>
                  <a:srgbClr val="000000"/>
                </a:solidFill>
                <a:latin typeface="Consolas"/>
              </a:rPr>
              <a:t>	cout </a:t>
            </a:r>
            <a:r>
              <a:rPr lang="fr-FR" sz="3200" dirty="0" smtClean="0">
                <a:solidFill>
                  <a:srgbClr val="008080"/>
                </a:solidFill>
                <a:latin typeface="Consolas"/>
              </a:rPr>
              <a:t>&lt;&lt;</a:t>
            </a:r>
            <a:r>
              <a:rPr lang="fr-FR" sz="3200" dirty="0" smtClean="0">
                <a:solidFill>
                  <a:srgbClr val="000000"/>
                </a:solidFill>
                <a:latin typeface="Consolas"/>
              </a:rPr>
              <a:t> </a:t>
            </a:r>
            <a:r>
              <a:rPr lang="fr-FR" sz="3200" smtClean="0">
                <a:solidFill>
                  <a:srgbClr val="A31515"/>
                </a:solidFill>
                <a:latin typeface="Consolas"/>
              </a:rPr>
              <a:t>"Value </a:t>
            </a:r>
            <a:r>
              <a:rPr lang="fr-FR" sz="3200" dirty="0" smtClean="0">
                <a:solidFill>
                  <a:srgbClr val="A31515"/>
                </a:solidFill>
                <a:latin typeface="Consolas"/>
              </a:rPr>
              <a:t>= "</a:t>
            </a:r>
            <a:r>
              <a:rPr lang="fr-FR" sz="3200" dirty="0" smtClean="0">
                <a:solidFill>
                  <a:srgbClr val="000000"/>
                </a:solidFill>
                <a:latin typeface="Consolas"/>
              </a:rPr>
              <a:t> </a:t>
            </a:r>
            <a:r>
              <a:rPr lang="fr-FR" sz="3200" smtClean="0">
                <a:solidFill>
                  <a:srgbClr val="008080"/>
                </a:solidFill>
                <a:latin typeface="Consolas"/>
              </a:rPr>
              <a:t>&lt;&lt;</a:t>
            </a:r>
            <a:r>
              <a:rPr lang="fr-FR" sz="3200" smtClean="0">
                <a:solidFill>
                  <a:srgbClr val="000000"/>
                </a:solidFill>
                <a:latin typeface="Consolas"/>
              </a:rPr>
              <a:t> value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endParaRPr lang="fr-CA" sz="25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fr-CA" smtClean="0"/>
              <a:t>Loss of decimal precision</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77500" lnSpcReduction="20000"/>
          </a:bodyPr>
          <a:lstStyle/>
          <a:p>
            <a:r>
              <a:rPr lang="fr-CA" sz="2800" smtClean="0"/>
              <a:t>Unless we want precisely this behaviour, the following code will produce an unwanted loss of decimal precision:</a:t>
            </a:r>
            <a:endParaRPr lang="fr-FR" sz="1900" dirty="0" smtClean="0"/>
          </a:p>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 </a:t>
            </a:r>
            <a:endParaRPr lang="fr-FR" sz="3200" dirty="0" smtClean="0">
              <a:solidFill>
                <a:srgbClr val="000000"/>
              </a:solidFill>
              <a:latin typeface="Consolas"/>
            </a:endParaRPr>
          </a:p>
          <a:p>
            <a:pPr>
              <a:buNone/>
            </a:pPr>
            <a:r>
              <a:rPr lang="en-US" sz="3200" dirty="0" smtClean="0">
                <a:solidFill>
                  <a:srgbClr val="0000FF"/>
                </a:solidFill>
                <a:latin typeface="Consolas"/>
              </a:rPr>
              <a:t>	</a:t>
            </a:r>
            <a:r>
              <a:rPr lang="en-US" sz="3200" dirty="0" err="1" smtClean="0">
                <a:solidFill>
                  <a:srgbClr val="0000FF"/>
                </a:solidFill>
                <a:latin typeface="Consolas"/>
              </a:rPr>
              <a:t>int</a:t>
            </a:r>
            <a:r>
              <a:rPr lang="en-US" sz="3200" dirty="0" smtClean="0">
                <a:solidFill>
                  <a:srgbClr val="000000"/>
                </a:solidFill>
                <a:latin typeface="Consolas"/>
              </a:rPr>
              <a:t> a = 10, b = 3;</a:t>
            </a:r>
          </a:p>
          <a:p>
            <a:pPr>
              <a:buNone/>
            </a:pPr>
            <a:r>
              <a:rPr lang="fr-FR" sz="3200" dirty="0" smtClean="0">
                <a:solidFill>
                  <a:srgbClr val="0000FF"/>
                </a:solidFill>
                <a:latin typeface="Consolas"/>
              </a:rPr>
              <a:t>	</a:t>
            </a:r>
            <a:r>
              <a:rPr lang="fr-FR" sz="3200" smtClean="0">
                <a:solidFill>
                  <a:srgbClr val="0000FF"/>
                </a:solidFill>
                <a:latin typeface="Consolas"/>
              </a:rPr>
              <a:t>double</a:t>
            </a:r>
            <a:r>
              <a:rPr lang="fr-FR" sz="3200" smtClean="0">
                <a:solidFill>
                  <a:srgbClr val="000000"/>
                </a:solidFill>
                <a:latin typeface="Consolas"/>
              </a:rPr>
              <a:t> result;</a:t>
            </a:r>
            <a:endParaRPr lang="fr-FR" sz="3200" dirty="0" smtClean="0">
              <a:solidFill>
                <a:srgbClr val="000000"/>
              </a:solidFill>
              <a:latin typeface="Consolas"/>
            </a:endParaRPr>
          </a:p>
          <a:p>
            <a:pPr>
              <a:buNone/>
            </a:pPr>
            <a:r>
              <a:rPr lang="fr-FR" sz="3200" smtClean="0">
                <a:solidFill>
                  <a:srgbClr val="000000"/>
                </a:solidFill>
                <a:latin typeface="Consolas"/>
              </a:rPr>
              <a:t>	result </a:t>
            </a:r>
            <a:r>
              <a:rPr lang="fr-FR" sz="3200" dirty="0" smtClean="0">
                <a:solidFill>
                  <a:srgbClr val="000000"/>
                </a:solidFill>
                <a:latin typeface="Consolas"/>
              </a:rPr>
              <a:t>= a / b;</a:t>
            </a:r>
          </a:p>
          <a:p>
            <a:pPr>
              <a:buNone/>
            </a:pPr>
            <a:r>
              <a:rPr lang="fr-FR" sz="3200" dirty="0" smtClean="0">
                <a:solidFill>
                  <a:srgbClr val="000000"/>
                </a:solidFill>
                <a:latin typeface="Consolas"/>
              </a:rPr>
              <a:t>	cout </a:t>
            </a:r>
            <a:r>
              <a:rPr lang="fr-FR" sz="3200" dirty="0" smtClean="0">
                <a:solidFill>
                  <a:srgbClr val="008080"/>
                </a:solidFill>
                <a:latin typeface="Consolas"/>
              </a:rPr>
              <a:t>&lt;&lt;</a:t>
            </a:r>
            <a:r>
              <a:rPr lang="fr-FR" sz="3200" dirty="0" smtClean="0">
                <a:solidFill>
                  <a:srgbClr val="000000"/>
                </a:solidFill>
                <a:latin typeface="Consolas"/>
              </a:rPr>
              <a:t> </a:t>
            </a:r>
            <a:r>
              <a:rPr lang="fr-FR" sz="3200" smtClean="0">
                <a:solidFill>
                  <a:srgbClr val="A31515"/>
                </a:solidFill>
                <a:latin typeface="Consolas"/>
              </a:rPr>
              <a:t>"Value </a:t>
            </a:r>
            <a:r>
              <a:rPr lang="fr-FR" sz="3200" dirty="0" smtClean="0">
                <a:solidFill>
                  <a:srgbClr val="A31515"/>
                </a:solidFill>
                <a:latin typeface="Consolas"/>
              </a:rPr>
              <a:t>= "</a:t>
            </a:r>
            <a:r>
              <a:rPr lang="fr-FR" sz="3200" dirty="0" smtClean="0">
                <a:solidFill>
                  <a:srgbClr val="000000"/>
                </a:solidFill>
                <a:latin typeface="Consolas"/>
              </a:rPr>
              <a:t> </a:t>
            </a:r>
            <a:r>
              <a:rPr lang="fr-FR" sz="3200" smtClean="0">
                <a:solidFill>
                  <a:srgbClr val="008080"/>
                </a:solidFill>
                <a:latin typeface="Consolas"/>
              </a:rPr>
              <a:t>&lt;&lt;</a:t>
            </a:r>
            <a:r>
              <a:rPr lang="fr-FR" sz="3200" smtClean="0">
                <a:solidFill>
                  <a:srgbClr val="000000"/>
                </a:solidFill>
                <a:latin typeface="Consolas"/>
              </a:rPr>
              <a:t> result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endParaRPr lang="fr-CA" sz="25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fontScale="90000"/>
          </a:bodyPr>
          <a:lstStyle/>
          <a:p>
            <a:r>
              <a:rPr lang="fr-CA" smtClean="0"/>
              <a:t>Exceeding the min/max limits of a variable</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85000" lnSpcReduction="20000"/>
          </a:bodyPr>
          <a:lstStyle/>
          <a:p>
            <a:r>
              <a:rPr lang="fr-CA" sz="2800" smtClean="0"/>
              <a:t>When the maximum value of a type is exceeded, the value contained in the variable returns to the minimum value of the type.</a:t>
            </a:r>
          </a:p>
          <a:p>
            <a:r>
              <a:rPr lang="fr-CA" sz="2800" smtClean="0"/>
              <a:t>Vice-versa in the case of exceeding the limits in the opposite direction:</a:t>
            </a:r>
            <a:endParaRPr lang="fr-FR" sz="1900" dirty="0" smtClean="0"/>
          </a:p>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 </a:t>
            </a:r>
            <a:endParaRPr lang="fr-FR" sz="3200" dirty="0" smtClean="0">
              <a:solidFill>
                <a:srgbClr val="000000"/>
              </a:solidFill>
              <a:latin typeface="Consolas"/>
            </a:endParaRPr>
          </a:p>
          <a:p>
            <a:pPr>
              <a:buNone/>
            </a:pPr>
            <a:r>
              <a:rPr lang="fr-FR" sz="3200" dirty="0" smtClean="0">
                <a:solidFill>
                  <a:srgbClr val="0000FF"/>
                </a:solidFill>
                <a:latin typeface="Consolas"/>
              </a:rPr>
              <a:t>	char</a:t>
            </a:r>
            <a:r>
              <a:rPr lang="fr-FR" sz="3200" dirty="0" smtClean="0">
                <a:solidFill>
                  <a:srgbClr val="000000"/>
                </a:solidFill>
                <a:latin typeface="Consolas"/>
              </a:rPr>
              <a:t> c = 130;</a:t>
            </a:r>
          </a:p>
          <a:p>
            <a:pPr>
              <a:buNone/>
            </a:pPr>
            <a:r>
              <a:rPr lang="fr-FR" sz="3200" dirty="0" smtClean="0">
                <a:solidFill>
                  <a:srgbClr val="000000"/>
                </a:solidFill>
                <a:latin typeface="Consolas"/>
              </a:rPr>
              <a:t>	cout </a:t>
            </a:r>
            <a:r>
              <a:rPr lang="fr-FR" sz="3200" dirty="0" smtClean="0">
                <a:solidFill>
                  <a:srgbClr val="008080"/>
                </a:solidFill>
                <a:latin typeface="Consolas"/>
              </a:rPr>
              <a:t>&lt;&lt;</a:t>
            </a:r>
            <a:r>
              <a:rPr lang="fr-FR" sz="3200" dirty="0" smtClean="0">
                <a:solidFill>
                  <a:srgbClr val="000000"/>
                </a:solidFill>
                <a:latin typeface="Consolas"/>
              </a:rPr>
              <a:t> c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endParaRPr lang="fr-CA" sz="25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fr-CA" dirty="0" smtClean="0"/>
              <a:t>Casting</a:t>
            </a:r>
            <a:endParaRPr lang="fr-FR" dirty="0"/>
          </a:p>
        </p:txBody>
      </p:sp>
      <p:sp>
        <p:nvSpPr>
          <p:cNvPr id="3" name="Espace réservé du contenu 2"/>
          <p:cNvSpPr>
            <a:spLocks noGrp="1"/>
          </p:cNvSpPr>
          <p:nvPr>
            <p:ph sz="quarter" idx="1"/>
          </p:nvPr>
        </p:nvSpPr>
        <p:spPr>
          <a:xfrm>
            <a:off x="0" y="1643050"/>
            <a:ext cx="9144000" cy="5214950"/>
          </a:xfrm>
        </p:spPr>
        <p:txBody>
          <a:bodyPr>
            <a:normAutofit/>
          </a:bodyPr>
          <a:lstStyle/>
          <a:p>
            <a:r>
              <a:rPr lang="fr-FR" sz="2800" smtClean="0"/>
              <a:t>When we want to transform the type of some data within a calculation, we can temporarily change its data type.</a:t>
            </a:r>
            <a:endParaRPr lang="fr-FR" sz="2800" dirty="0"/>
          </a:p>
          <a:p>
            <a:r>
              <a:rPr lang="fr-FR" sz="2800" smtClean="0"/>
              <a:t>This is called casting.</a:t>
            </a:r>
          </a:p>
          <a:p>
            <a:r>
              <a:rPr lang="fr-FR" sz="2800" smtClean="0"/>
              <a:t>The technique is to specify the desired type inside parentheses before the variable containing the data to be transformed. </a:t>
            </a:r>
            <a:endParaRPr lang="fr-FR" sz="2800" dirty="0" smtClean="0"/>
          </a:p>
          <a:p>
            <a:pPr>
              <a:buNone/>
            </a:pPr>
            <a:r>
              <a:rPr lang="fr-CA" sz="2400" dirty="0" smtClean="0"/>
              <a:t>	</a:t>
            </a:r>
          </a:p>
          <a:p>
            <a:pPr>
              <a:buNone/>
            </a:pPr>
            <a:r>
              <a:rPr lang="fr-CA" sz="2400" dirty="0" smtClean="0"/>
              <a:t>	</a:t>
            </a:r>
            <a:endParaRPr lang="fr-CA" sz="25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fr-CA" dirty="0" smtClean="0"/>
              <a:t>Casting</a:t>
            </a:r>
            <a:endParaRPr lang="fr-FR" dirty="0"/>
          </a:p>
        </p:txBody>
      </p:sp>
      <p:sp>
        <p:nvSpPr>
          <p:cNvPr id="3" name="Espace réservé du contenu 2"/>
          <p:cNvSpPr>
            <a:spLocks noGrp="1"/>
          </p:cNvSpPr>
          <p:nvPr>
            <p:ph sz="quarter" idx="1"/>
          </p:nvPr>
        </p:nvSpPr>
        <p:spPr>
          <a:xfrm>
            <a:off x="0" y="1643050"/>
            <a:ext cx="9144000" cy="5214950"/>
          </a:xfrm>
        </p:spPr>
        <p:txBody>
          <a:bodyPr>
            <a:normAutofit lnSpcReduction="10000"/>
          </a:bodyPr>
          <a:lstStyle/>
          <a:p>
            <a:pPr>
              <a:buNone/>
            </a:pPr>
            <a:r>
              <a:rPr lang="fr-CA" sz="2800" smtClean="0"/>
              <a:t>Casting serves to force a type, specified at the level of the CPU, when performing a calculation/operation.</a:t>
            </a:r>
          </a:p>
          <a:p>
            <a:pPr>
              <a:buNone/>
            </a:pPr>
            <a:endParaRPr lang="fr-CA" sz="2800" smtClean="0"/>
          </a:p>
          <a:p>
            <a:pPr>
              <a:buNone/>
            </a:pPr>
            <a:r>
              <a:rPr lang="fr-CA" sz="2800" smtClean="0"/>
              <a:t>It does not apply any change to the data type of the variable subjected to casting. It only modifies how the CPU will perceive the variable for the brief instant that it is performing the calculation/operation.</a:t>
            </a:r>
            <a:endParaRPr lang="fr-FR" sz="2800" dirty="0" smtClean="0"/>
          </a:p>
          <a:p>
            <a:pPr>
              <a:buNone/>
            </a:pPr>
            <a:endParaRPr lang="fr-FR" sz="2800" dirty="0" smtClean="0"/>
          </a:p>
          <a:p>
            <a:pPr>
              <a:buNone/>
            </a:pPr>
            <a:r>
              <a:rPr lang="fr-FR" sz="2800" smtClean="0"/>
              <a:t>For the moment, type casting will be used principally when we want to transform an </a:t>
            </a:r>
            <a:r>
              <a:rPr lang="fr-FR" sz="2800" b="1" smtClean="0"/>
              <a:t>int</a:t>
            </a:r>
            <a:r>
              <a:rPr lang="fr-FR" sz="2800" smtClean="0"/>
              <a:t> variable’s type into </a:t>
            </a:r>
            <a:r>
              <a:rPr lang="fr-FR" sz="2800" b="1" smtClean="0"/>
              <a:t>double</a:t>
            </a:r>
            <a:r>
              <a:rPr lang="fr-FR" sz="2800" smtClean="0"/>
              <a:t>, in cases where we need to divide integers and want to obtain a decimal result.</a:t>
            </a:r>
            <a:endParaRPr lang="fr-CA"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Types of common errors</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r>
              <a:rPr lang="fr-CA" sz="2800" smtClean="0"/>
              <a:t>In programming, there are several types of errors that can occur:</a:t>
            </a:r>
            <a:endParaRPr lang="fr-CA" sz="2800" dirty="0" smtClean="0"/>
          </a:p>
          <a:p>
            <a:pPr lvl="1"/>
            <a:r>
              <a:rPr lang="fr-CA" sz="2500" smtClean="0"/>
              <a:t>Compiler errors</a:t>
            </a:r>
          </a:p>
          <a:p>
            <a:pPr lvl="1"/>
            <a:r>
              <a:rPr lang="fr-CA" sz="2500" smtClean="0"/>
              <a:t>Runtime errors</a:t>
            </a:r>
          </a:p>
          <a:p>
            <a:pPr lvl="1"/>
            <a:r>
              <a:rPr lang="fr-CA" sz="2500" smtClean="0"/>
              <a:t>Logic errors</a:t>
            </a:r>
            <a:endParaRPr lang="fr-FR" sz="25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normAutofit/>
          </a:bodyPr>
          <a:lstStyle/>
          <a:p>
            <a:r>
              <a:rPr lang="fr-CA" smtClean="0"/>
              <a:t>Review of certain important rules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mtClean="0"/>
              <a:t>When an arithmetic operation is applied, it is important to know which variable types will be used in the operation. The following rules apply:</a:t>
            </a:r>
            <a:endParaRPr lang="fr-CA" dirty="0" smtClean="0"/>
          </a:p>
          <a:p>
            <a:pPr lvl="1"/>
            <a:r>
              <a:rPr lang="fr-CA" smtClean="0"/>
              <a:t>If one or more variables used in the arithemetic operation is of a real number type (</a:t>
            </a:r>
            <a:r>
              <a:rPr lang="fr-CA" b="1" smtClean="0"/>
              <a:t>float</a:t>
            </a:r>
            <a:r>
              <a:rPr lang="fr-CA" smtClean="0"/>
              <a:t>, </a:t>
            </a:r>
            <a:r>
              <a:rPr lang="fr-CA" b="1" smtClean="0"/>
              <a:t>double</a:t>
            </a:r>
            <a:r>
              <a:rPr lang="fr-CA" smtClean="0"/>
              <a:t>, or </a:t>
            </a:r>
            <a:r>
              <a:rPr lang="fr-CA" b="1" smtClean="0"/>
              <a:t>long double</a:t>
            </a:r>
            <a:r>
              <a:rPr lang="fr-CA" smtClean="0"/>
              <a:t>),</a:t>
            </a:r>
            <a:br>
              <a:rPr lang="fr-CA" smtClean="0"/>
            </a:br>
            <a:r>
              <a:rPr lang="fr-CA" smtClean="0"/>
              <a:t>then the result produced by the operation will also be of a real number type.</a:t>
            </a:r>
            <a:endParaRPr lang="fr-CA" dirty="0" smtClean="0"/>
          </a:p>
          <a:p>
            <a:pPr lvl="1"/>
            <a:r>
              <a:rPr lang="fr-CA" smtClean="0"/>
              <a:t>If none of the variables used is of a real number type,</a:t>
            </a:r>
            <a:br>
              <a:rPr lang="fr-CA" smtClean="0"/>
            </a:br>
            <a:r>
              <a:rPr lang="fr-CA" smtClean="0"/>
              <a:t>then the result produced by the operation will be of an integer type. This point is very important to understand, especially for integer division, because this can cause a loss of decimal precision.</a:t>
            </a:r>
            <a:endParaRPr lang="fr-CA"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smtClean="0"/>
              <a:t>Examples (integer division)</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77500" lnSpcReduction="20000"/>
          </a:bodyPr>
          <a:lstStyle/>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a:t>
            </a:r>
          </a:p>
          <a:p>
            <a:pPr>
              <a:buNone/>
            </a:pPr>
            <a:endParaRPr lang="fr-FR" sz="3200" dirty="0" smtClean="0">
              <a:solidFill>
                <a:srgbClr val="000000"/>
              </a:solidFill>
              <a:latin typeface="Consolas"/>
            </a:endParaRP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a:t>
            </a:r>
          </a:p>
          <a:p>
            <a:pPr>
              <a:buNone/>
            </a:pPr>
            <a:r>
              <a:rPr lang="en-US" sz="3200" smtClean="0">
                <a:solidFill>
                  <a:srgbClr val="0000FF"/>
                </a:solidFill>
                <a:latin typeface="Consolas"/>
              </a:rPr>
              <a:t>	int</a:t>
            </a:r>
            <a:r>
              <a:rPr lang="en-US" sz="3200" smtClean="0">
                <a:solidFill>
                  <a:srgbClr val="000000"/>
                </a:solidFill>
                <a:latin typeface="Consolas"/>
              </a:rPr>
              <a:t> a = 10, b = 3;</a:t>
            </a:r>
          </a:p>
          <a:p>
            <a:pPr>
              <a:buNone/>
            </a:pPr>
            <a:r>
              <a:rPr lang="fr-FR" sz="3200" dirty="0" smtClean="0">
                <a:solidFill>
                  <a:srgbClr val="0000FF"/>
                </a:solidFill>
                <a:latin typeface="Consolas"/>
              </a:rPr>
              <a:t>	</a:t>
            </a:r>
            <a:r>
              <a:rPr lang="fr-FR" sz="3200" smtClean="0">
                <a:solidFill>
                  <a:srgbClr val="0000FF"/>
                </a:solidFill>
                <a:latin typeface="Consolas"/>
              </a:rPr>
              <a:t>double</a:t>
            </a:r>
            <a:r>
              <a:rPr lang="fr-FR" sz="3200" smtClean="0">
                <a:solidFill>
                  <a:srgbClr val="000000"/>
                </a:solidFill>
                <a:latin typeface="Consolas"/>
              </a:rPr>
              <a:t> result;</a:t>
            </a:r>
            <a:endParaRPr lang="fr-FR" sz="3200" dirty="0" smtClean="0">
              <a:solidFill>
                <a:srgbClr val="000000"/>
              </a:solidFill>
              <a:latin typeface="Consolas"/>
            </a:endParaRPr>
          </a:p>
          <a:p>
            <a:pPr>
              <a:buNone/>
            </a:pPr>
            <a:r>
              <a:rPr lang="fr-FR" sz="3200" smtClean="0">
                <a:solidFill>
                  <a:srgbClr val="000000"/>
                </a:solidFill>
                <a:latin typeface="Consolas"/>
              </a:rPr>
              <a:t>	result </a:t>
            </a:r>
            <a:r>
              <a:rPr lang="fr-FR" sz="3200" dirty="0" smtClean="0">
                <a:solidFill>
                  <a:srgbClr val="000000"/>
                </a:solidFill>
                <a:latin typeface="Consolas"/>
              </a:rPr>
              <a:t>= a / </a:t>
            </a:r>
            <a:r>
              <a:rPr lang="fr-FR" sz="3200" smtClean="0">
                <a:solidFill>
                  <a:srgbClr val="000000"/>
                </a:solidFill>
                <a:latin typeface="Consolas"/>
              </a:rPr>
              <a:t>b;</a:t>
            </a: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"The result is: "</a:t>
            </a:r>
            <a:r>
              <a:rPr lang="fr-FR" sz="3200" smtClean="0">
                <a:solidFill>
                  <a:srgbClr val="000000"/>
                </a:solidFill>
                <a:latin typeface="Consolas"/>
              </a:rPr>
              <a:t> </a:t>
            </a:r>
            <a:r>
              <a:rPr lang="fr-FR" sz="3200" smtClean="0">
                <a:solidFill>
                  <a:srgbClr val="008080"/>
                </a:solidFill>
                <a:latin typeface="Consolas"/>
              </a:rPr>
              <a:t>&lt;&lt;</a:t>
            </a:r>
            <a:r>
              <a:rPr lang="fr-FR" sz="3200" smtClean="0">
                <a:solidFill>
                  <a:srgbClr val="000000"/>
                </a:solidFill>
                <a:latin typeface="Consolas"/>
              </a:rPr>
              <a:t> result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Examples (integer division)</a:t>
            </a:r>
            <a:endParaRPr lang="fr-FR" dirty="0"/>
          </a:p>
        </p:txBody>
      </p:sp>
      <p:pic>
        <p:nvPicPr>
          <p:cNvPr id="2050" name="Picture 2" descr="C:\Users\fcapone\Documents\420-D02-Programmation structurée\screenshots\Screenshot_2.png"/>
          <p:cNvPicPr>
            <a:picLocks noChangeAspect="1" noChangeArrowheads="1"/>
          </p:cNvPicPr>
          <p:nvPr/>
        </p:nvPicPr>
        <p:blipFill>
          <a:blip r:embed="rId2"/>
          <a:srcRect/>
          <a:stretch>
            <a:fillRect/>
          </a:stretch>
        </p:blipFill>
        <p:spPr bwMode="auto">
          <a:xfrm>
            <a:off x="1571604" y="1714488"/>
            <a:ext cx="5705208" cy="4887933"/>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normAutofit/>
          </a:bodyPr>
          <a:lstStyle/>
          <a:p>
            <a:r>
              <a:rPr lang="fr-CA" smtClean="0"/>
              <a:t>Examples (real number division)</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77500" lnSpcReduction="20000"/>
          </a:bodyPr>
          <a:lstStyle/>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a:t>
            </a:r>
          </a:p>
          <a:p>
            <a:pPr>
              <a:buNone/>
            </a:pPr>
            <a:endParaRPr lang="fr-FR" sz="3200" dirty="0" smtClean="0">
              <a:solidFill>
                <a:srgbClr val="000000"/>
              </a:solidFill>
              <a:latin typeface="Consolas"/>
            </a:endParaRP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a:t>
            </a:r>
            <a:endParaRPr lang="fr-FR" sz="3200" dirty="0" smtClean="0">
              <a:solidFill>
                <a:srgbClr val="000000"/>
              </a:solidFill>
              <a:latin typeface="Consolas"/>
            </a:endParaRPr>
          </a:p>
          <a:p>
            <a:pPr>
              <a:buNone/>
            </a:pPr>
            <a:r>
              <a:rPr lang="en-US" sz="3200" dirty="0" smtClean="0">
                <a:solidFill>
                  <a:srgbClr val="0000FF"/>
                </a:solidFill>
                <a:latin typeface="Consolas"/>
              </a:rPr>
              <a:t>	double </a:t>
            </a:r>
            <a:r>
              <a:rPr lang="en-US" sz="3200" dirty="0" smtClean="0">
                <a:solidFill>
                  <a:srgbClr val="000000"/>
                </a:solidFill>
                <a:latin typeface="Consolas"/>
              </a:rPr>
              <a:t>a = 10, b = 3;</a:t>
            </a:r>
          </a:p>
          <a:p>
            <a:pPr>
              <a:buNone/>
            </a:pPr>
            <a:r>
              <a:rPr lang="fr-FR" sz="3200" dirty="0" smtClean="0">
                <a:solidFill>
                  <a:srgbClr val="0000FF"/>
                </a:solidFill>
                <a:latin typeface="Consolas"/>
              </a:rPr>
              <a:t>	</a:t>
            </a:r>
            <a:r>
              <a:rPr lang="fr-FR" sz="3200" smtClean="0">
                <a:solidFill>
                  <a:srgbClr val="0000FF"/>
                </a:solidFill>
                <a:latin typeface="Consolas"/>
              </a:rPr>
              <a:t>double</a:t>
            </a:r>
            <a:r>
              <a:rPr lang="fr-FR" sz="3200" smtClean="0">
                <a:solidFill>
                  <a:srgbClr val="000000"/>
                </a:solidFill>
                <a:latin typeface="Consolas"/>
              </a:rPr>
              <a:t> result;</a:t>
            </a:r>
            <a:endParaRPr lang="fr-FR" sz="3200" dirty="0" smtClean="0">
              <a:solidFill>
                <a:srgbClr val="000000"/>
              </a:solidFill>
              <a:latin typeface="Consolas"/>
            </a:endParaRPr>
          </a:p>
          <a:p>
            <a:pPr>
              <a:buNone/>
            </a:pPr>
            <a:r>
              <a:rPr lang="fr-FR" sz="3200" smtClean="0">
                <a:solidFill>
                  <a:srgbClr val="000000"/>
                </a:solidFill>
                <a:latin typeface="Consolas"/>
              </a:rPr>
              <a:t>	result </a:t>
            </a:r>
            <a:r>
              <a:rPr lang="fr-FR" sz="3200" dirty="0" smtClean="0">
                <a:solidFill>
                  <a:srgbClr val="000000"/>
                </a:solidFill>
                <a:latin typeface="Consolas"/>
              </a:rPr>
              <a:t>= a / b;</a:t>
            </a: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"The result is: </a:t>
            </a:r>
            <a:r>
              <a:rPr lang="fr-FR" sz="3200" dirty="0" smtClean="0">
                <a:solidFill>
                  <a:srgbClr val="A31515"/>
                </a:solidFill>
                <a:latin typeface="Consolas"/>
              </a:rPr>
              <a:t>"</a:t>
            </a:r>
            <a:r>
              <a:rPr lang="fr-FR" sz="3200" dirty="0" smtClean="0">
                <a:solidFill>
                  <a:srgbClr val="000000"/>
                </a:solidFill>
                <a:latin typeface="Consolas"/>
              </a:rPr>
              <a:t> </a:t>
            </a:r>
            <a:r>
              <a:rPr lang="fr-FR" sz="3200" smtClean="0">
                <a:solidFill>
                  <a:srgbClr val="008080"/>
                </a:solidFill>
                <a:latin typeface="Consolas"/>
              </a:rPr>
              <a:t>&lt;&lt;</a:t>
            </a:r>
            <a:r>
              <a:rPr lang="fr-FR" sz="3200" smtClean="0">
                <a:solidFill>
                  <a:srgbClr val="000000"/>
                </a:solidFill>
                <a:latin typeface="Consolas"/>
              </a:rPr>
              <a:t> result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Examples (real number division)</a:t>
            </a:r>
            <a:endParaRPr lang="fr-FR" dirty="0"/>
          </a:p>
        </p:txBody>
      </p:sp>
      <p:pic>
        <p:nvPicPr>
          <p:cNvPr id="3074" name="Picture 2" descr="C:\Users\fcapone\Documents\420-D02-Programmation structurée\screenshots\Screenshot_3.png"/>
          <p:cNvPicPr>
            <a:picLocks noChangeAspect="1" noChangeArrowheads="1"/>
          </p:cNvPicPr>
          <p:nvPr/>
        </p:nvPicPr>
        <p:blipFill>
          <a:blip r:embed="rId2"/>
          <a:srcRect/>
          <a:stretch>
            <a:fillRect/>
          </a:stretch>
        </p:blipFill>
        <p:spPr bwMode="auto">
          <a:xfrm>
            <a:off x="1071538" y="1714488"/>
            <a:ext cx="6624722" cy="489586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normAutofit/>
          </a:bodyPr>
          <a:lstStyle/>
          <a:p>
            <a:r>
              <a:rPr lang="fr-CA" smtClean="0"/>
              <a:t>Examples (integer division with casting)</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77500" lnSpcReduction="20000"/>
          </a:bodyPr>
          <a:lstStyle/>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a:t>
            </a:r>
          </a:p>
          <a:p>
            <a:pPr>
              <a:buNone/>
            </a:pPr>
            <a:endParaRPr lang="fr-FR" sz="3200" dirty="0" smtClean="0">
              <a:solidFill>
                <a:srgbClr val="000000"/>
              </a:solidFill>
              <a:latin typeface="Consolas"/>
            </a:endParaRP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a:t>
            </a:r>
            <a:endParaRPr lang="fr-FR" sz="3200" dirty="0" smtClean="0">
              <a:solidFill>
                <a:srgbClr val="000000"/>
              </a:solidFill>
              <a:latin typeface="Consolas"/>
            </a:endParaRPr>
          </a:p>
          <a:p>
            <a:pPr>
              <a:buNone/>
            </a:pPr>
            <a:r>
              <a:rPr lang="en-US" sz="3200" dirty="0" smtClean="0">
                <a:solidFill>
                  <a:srgbClr val="0000FF"/>
                </a:solidFill>
                <a:latin typeface="Consolas"/>
              </a:rPr>
              <a:t>	</a:t>
            </a:r>
            <a:r>
              <a:rPr lang="en-US" sz="3200" dirty="0" err="1" smtClean="0">
                <a:solidFill>
                  <a:srgbClr val="0000FF"/>
                </a:solidFill>
                <a:latin typeface="Consolas"/>
              </a:rPr>
              <a:t>int</a:t>
            </a:r>
            <a:r>
              <a:rPr lang="en-US" sz="3200" dirty="0" smtClean="0">
                <a:solidFill>
                  <a:srgbClr val="000000"/>
                </a:solidFill>
                <a:latin typeface="Consolas"/>
              </a:rPr>
              <a:t> a = 10, b = 3;</a:t>
            </a:r>
          </a:p>
          <a:p>
            <a:pPr>
              <a:buNone/>
            </a:pPr>
            <a:r>
              <a:rPr lang="fr-FR" sz="3200" dirty="0" smtClean="0">
                <a:solidFill>
                  <a:srgbClr val="0000FF"/>
                </a:solidFill>
                <a:latin typeface="Consolas"/>
              </a:rPr>
              <a:t>	</a:t>
            </a:r>
            <a:r>
              <a:rPr lang="fr-FR" sz="3200" smtClean="0">
                <a:solidFill>
                  <a:srgbClr val="0000FF"/>
                </a:solidFill>
                <a:latin typeface="Consolas"/>
              </a:rPr>
              <a:t>double</a:t>
            </a:r>
            <a:r>
              <a:rPr lang="fr-FR" sz="3200" smtClean="0">
                <a:solidFill>
                  <a:srgbClr val="000000"/>
                </a:solidFill>
                <a:latin typeface="Consolas"/>
              </a:rPr>
              <a:t> result;</a:t>
            </a:r>
            <a:endParaRPr lang="fr-FR" sz="3200" dirty="0" smtClean="0">
              <a:solidFill>
                <a:srgbClr val="000000"/>
              </a:solidFill>
              <a:latin typeface="Consolas"/>
            </a:endParaRPr>
          </a:p>
          <a:p>
            <a:pPr>
              <a:buNone/>
            </a:pPr>
            <a:r>
              <a:rPr lang="fr-FR" sz="3200" smtClean="0">
                <a:solidFill>
                  <a:srgbClr val="000000"/>
                </a:solidFill>
                <a:latin typeface="Consolas"/>
              </a:rPr>
              <a:t>	result </a:t>
            </a:r>
            <a:r>
              <a:rPr lang="fr-FR" sz="3200" dirty="0" smtClean="0">
                <a:solidFill>
                  <a:srgbClr val="000000"/>
                </a:solidFill>
                <a:latin typeface="Consolas"/>
              </a:rPr>
              <a:t>= (</a:t>
            </a:r>
            <a:r>
              <a:rPr lang="fr-FR" sz="3200" dirty="0" smtClean="0">
                <a:solidFill>
                  <a:srgbClr val="0000FF"/>
                </a:solidFill>
                <a:latin typeface="Consolas"/>
              </a:rPr>
              <a:t>double</a:t>
            </a:r>
            <a:r>
              <a:rPr lang="fr-FR" sz="3200" dirty="0" smtClean="0">
                <a:solidFill>
                  <a:srgbClr val="000000"/>
                </a:solidFill>
                <a:latin typeface="Consolas"/>
              </a:rPr>
              <a:t>)a / </a:t>
            </a:r>
            <a:r>
              <a:rPr lang="fr-FR" sz="3200" smtClean="0">
                <a:solidFill>
                  <a:srgbClr val="000000"/>
                </a:solidFill>
                <a:latin typeface="Consolas"/>
              </a:rPr>
              <a:t>b;</a:t>
            </a: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smtClean="0">
                <a:solidFill>
                  <a:srgbClr val="008080"/>
                </a:solidFill>
                <a:latin typeface="Consolas"/>
              </a:rPr>
              <a:t>&lt;&lt;</a:t>
            </a:r>
            <a:r>
              <a:rPr lang="fr-FR" sz="3200" smtClean="0">
                <a:solidFill>
                  <a:srgbClr val="000000"/>
                </a:solidFill>
                <a:latin typeface="Consolas"/>
              </a:rPr>
              <a:t> </a:t>
            </a:r>
            <a:r>
              <a:rPr lang="fr-FR" sz="3200" smtClean="0">
                <a:solidFill>
                  <a:srgbClr val="A31515"/>
                </a:solidFill>
                <a:latin typeface="Consolas"/>
              </a:rPr>
              <a:t>"The result is: </a:t>
            </a:r>
            <a:r>
              <a:rPr lang="fr-FR" sz="3200" dirty="0" smtClean="0">
                <a:solidFill>
                  <a:srgbClr val="A31515"/>
                </a:solidFill>
                <a:latin typeface="Consolas"/>
              </a:rPr>
              <a:t>"</a:t>
            </a:r>
            <a:r>
              <a:rPr lang="fr-FR" sz="3200" dirty="0" smtClean="0">
                <a:solidFill>
                  <a:srgbClr val="000000"/>
                </a:solidFill>
                <a:latin typeface="Consolas"/>
              </a:rPr>
              <a:t> </a:t>
            </a:r>
            <a:r>
              <a:rPr lang="fr-FR" sz="3200" smtClean="0">
                <a:solidFill>
                  <a:srgbClr val="008080"/>
                </a:solidFill>
                <a:latin typeface="Consolas"/>
              </a:rPr>
              <a:t>&lt;&lt;</a:t>
            </a:r>
            <a:r>
              <a:rPr lang="fr-FR" sz="3200" smtClean="0">
                <a:solidFill>
                  <a:srgbClr val="000000"/>
                </a:solidFill>
                <a:latin typeface="Consolas"/>
              </a:rPr>
              <a:t> result </a:t>
            </a:r>
            <a:r>
              <a:rPr lang="fr-FR" sz="3200" dirty="0" smtClean="0">
                <a:solidFill>
                  <a:srgbClr val="008080"/>
                </a:solidFill>
                <a:latin typeface="Consolas"/>
              </a:rPr>
              <a:t>&lt;&lt;</a:t>
            </a:r>
            <a:r>
              <a:rPr lang="fr-FR" sz="3200" dirty="0" smtClean="0">
                <a:solidFill>
                  <a:srgbClr val="000000"/>
                </a:solidFill>
                <a:latin typeface="Consolas"/>
              </a:rPr>
              <a: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14290"/>
            <a:ext cx="9001156" cy="990600"/>
          </a:xfrm>
        </p:spPr>
        <p:txBody>
          <a:bodyPr/>
          <a:lstStyle/>
          <a:p>
            <a:r>
              <a:rPr lang="fr-CA"/>
              <a:t>Examples (integer division with casting)</a:t>
            </a:r>
            <a:endParaRPr lang="fr-FR" dirty="0"/>
          </a:p>
        </p:txBody>
      </p:sp>
      <p:pic>
        <p:nvPicPr>
          <p:cNvPr id="4098" name="Picture 2" descr="C:\Users\fcapone\Documents\420-D02-Programmation structurée\screenshots\Screenshot_4.png"/>
          <p:cNvPicPr>
            <a:picLocks noChangeAspect="1" noChangeArrowheads="1"/>
          </p:cNvPicPr>
          <p:nvPr/>
        </p:nvPicPr>
        <p:blipFill>
          <a:blip r:embed="rId2"/>
          <a:srcRect/>
          <a:stretch>
            <a:fillRect/>
          </a:stretch>
        </p:blipFill>
        <p:spPr bwMode="auto">
          <a:xfrm>
            <a:off x="1357290" y="1643049"/>
            <a:ext cx="6500858" cy="4804329"/>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The ternary operator</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a:t>In programming, the ternary </a:t>
            </a:r>
            <a:r>
              <a:rPr lang="fr-CA" sz="2800" smtClean="0"/>
              <a:t>operator </a:t>
            </a:r>
            <a:r>
              <a:rPr lang="fr-CA" sz="2800"/>
              <a:t>is used to shorten code in cases of binary conditions specifying very short </a:t>
            </a:r>
            <a:r>
              <a:rPr lang="fr-CA" sz="2800" smtClean="0"/>
              <a:t>procedures/expressions.</a:t>
            </a:r>
            <a:endParaRPr lang="fr-CA" sz="2800"/>
          </a:p>
          <a:p>
            <a:r>
              <a:rPr lang="fr-CA" sz="2800" smtClean="0"/>
              <a:t>The form of the ternary operator is as follows:</a:t>
            </a:r>
            <a:endParaRPr lang="fr-CA" sz="2800" dirty="0" smtClean="0"/>
          </a:p>
          <a:p>
            <a:pPr lvl="1"/>
            <a:r>
              <a:rPr lang="fr-CA" sz="2500" dirty="0" smtClean="0"/>
              <a:t>condition(s) </a:t>
            </a:r>
            <a:r>
              <a:rPr lang="fr-CA" sz="2500" smtClean="0"/>
              <a:t>? expression1 : expression2</a:t>
            </a:r>
            <a:endParaRPr lang="fr-CA" sz="2500" dirty="0" smtClean="0"/>
          </a:p>
          <a:p>
            <a:r>
              <a:rPr lang="fr-CA" sz="2800" smtClean="0"/>
              <a:t>We read it like we read </a:t>
            </a:r>
            <a:r>
              <a:rPr lang="fr-CA" sz="2800" b="1" smtClean="0"/>
              <a:t>if/then/else</a:t>
            </a:r>
            <a:r>
              <a:rPr lang="fr-CA" sz="2800" smtClean="0"/>
              <a:t> conditional structures</a:t>
            </a:r>
            <a:endParaRPr lang="fr-CA" sz="2800" dirty="0" smtClean="0"/>
          </a:p>
          <a:p>
            <a:pPr lvl="1"/>
            <a:r>
              <a:rPr lang="fr-CA" sz="2500" smtClean="0"/>
              <a:t>IF the condition is true (conditions are true)</a:t>
            </a:r>
            <a:br>
              <a:rPr lang="fr-CA" sz="2500" smtClean="0"/>
            </a:br>
            <a:r>
              <a:rPr lang="fr-CA" sz="2500" smtClean="0"/>
              <a:t>THEN evaluate/use expression1</a:t>
            </a:r>
            <a:br>
              <a:rPr lang="fr-CA" sz="2500" smtClean="0"/>
            </a:br>
            <a:r>
              <a:rPr lang="fr-CA" sz="2500" smtClean="0"/>
              <a:t>ELSE evaluate/use expression2</a:t>
            </a:r>
            <a:endParaRPr lang="fr-CA" sz="2500" dirty="0" smtClean="0"/>
          </a:p>
          <a:p>
            <a:r>
              <a:rPr lang="fr-CA" sz="2800"/>
              <a:t>For example, let’s take the following code:</a:t>
            </a:r>
            <a:endParaRPr lang="fr-CA" sz="25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The ternary operator</a:t>
            </a:r>
            <a:endParaRPr lang="fr-FR" dirty="0"/>
          </a:p>
        </p:txBody>
      </p:sp>
      <p:sp>
        <p:nvSpPr>
          <p:cNvPr id="3" name="Espace réservé du contenu 2"/>
          <p:cNvSpPr>
            <a:spLocks noGrp="1"/>
          </p:cNvSpPr>
          <p:nvPr>
            <p:ph sz="quarter" idx="1"/>
          </p:nvPr>
        </p:nvSpPr>
        <p:spPr>
          <a:xfrm>
            <a:off x="142844" y="1643050"/>
            <a:ext cx="8786874" cy="5214950"/>
          </a:xfrm>
        </p:spPr>
        <p:txBody>
          <a:bodyPr>
            <a:noAutofit/>
          </a:bodyPr>
          <a:lstStyle/>
          <a:p>
            <a:pPr defTabSz="671513">
              <a:buNone/>
            </a:pPr>
            <a:r>
              <a:rPr lang="fr-FR" sz="1400" dirty="0" smtClean="0">
                <a:solidFill>
                  <a:srgbClr val="808080"/>
                </a:solidFill>
                <a:latin typeface="Consolas"/>
              </a:rPr>
              <a:t>#</a:t>
            </a:r>
            <a:r>
              <a:rPr lang="fr-FR" sz="1400" dirty="0" err="1" smtClean="0">
                <a:solidFill>
                  <a:srgbClr val="808080"/>
                </a:solidFill>
                <a:latin typeface="Consolas"/>
              </a:rPr>
              <a:t>include</a:t>
            </a:r>
            <a:r>
              <a:rPr lang="fr-FR" sz="1400" dirty="0" smtClean="0">
                <a:solidFill>
                  <a:srgbClr val="000000"/>
                </a:solidFill>
                <a:latin typeface="Consolas"/>
              </a:rPr>
              <a:t> </a:t>
            </a:r>
            <a:r>
              <a:rPr lang="fr-FR" sz="1400" dirty="0" smtClean="0">
                <a:solidFill>
                  <a:srgbClr val="A31515"/>
                </a:solidFill>
                <a:latin typeface="Consolas"/>
              </a:rPr>
              <a:t>&lt;</a:t>
            </a:r>
            <a:r>
              <a:rPr lang="fr-FR" sz="1400" dirty="0" err="1" smtClean="0">
                <a:solidFill>
                  <a:srgbClr val="A31515"/>
                </a:solidFill>
                <a:latin typeface="Consolas"/>
              </a:rPr>
              <a:t>iostream</a:t>
            </a:r>
            <a:r>
              <a:rPr lang="fr-FR" sz="1400" dirty="0" smtClean="0">
                <a:solidFill>
                  <a:srgbClr val="A31515"/>
                </a:solidFill>
                <a:latin typeface="Consolas"/>
              </a:rPr>
              <a:t>&gt;</a:t>
            </a:r>
            <a:r>
              <a:rPr lang="fr-FR" sz="1400" dirty="0" smtClean="0">
                <a:solidFill>
                  <a:srgbClr val="000000"/>
                </a:solidFill>
                <a:latin typeface="Consolas"/>
              </a:rPr>
              <a:t> </a:t>
            </a:r>
          </a:p>
          <a:p>
            <a:pPr defTabSz="671513">
              <a:buNone/>
            </a:pPr>
            <a:r>
              <a:rPr lang="fr-FR" sz="1400" dirty="0" err="1" smtClean="0">
                <a:solidFill>
                  <a:srgbClr val="0000FF"/>
                </a:solidFill>
                <a:latin typeface="Consolas"/>
              </a:rPr>
              <a:t>using</a:t>
            </a:r>
            <a:r>
              <a:rPr lang="fr-FR" sz="1400" dirty="0" smtClean="0">
                <a:solidFill>
                  <a:srgbClr val="000000"/>
                </a:solidFill>
                <a:latin typeface="Consolas"/>
              </a:rPr>
              <a:t> </a:t>
            </a:r>
            <a:r>
              <a:rPr lang="fr-FR" sz="1400" dirty="0" err="1" smtClean="0">
                <a:solidFill>
                  <a:srgbClr val="0000FF"/>
                </a:solidFill>
                <a:latin typeface="Consolas"/>
              </a:rPr>
              <a:t>namespace</a:t>
            </a:r>
            <a:r>
              <a:rPr lang="fr-FR" sz="1400" dirty="0" smtClean="0">
                <a:solidFill>
                  <a:srgbClr val="000000"/>
                </a:solidFill>
                <a:latin typeface="Consolas"/>
              </a:rPr>
              <a:t> </a:t>
            </a:r>
            <a:r>
              <a:rPr lang="fr-FR" sz="1400" dirty="0" err="1" smtClean="0">
                <a:solidFill>
                  <a:srgbClr val="000000"/>
                </a:solidFill>
                <a:latin typeface="Consolas"/>
              </a:rPr>
              <a:t>std</a:t>
            </a:r>
            <a:r>
              <a:rPr lang="fr-FR" sz="1400" smtClean="0">
                <a:solidFill>
                  <a:srgbClr val="000000"/>
                </a:solidFill>
                <a:latin typeface="Consolas"/>
              </a:rPr>
              <a:t>; </a:t>
            </a:r>
          </a:p>
          <a:p>
            <a:pPr defTabSz="671513">
              <a:buNone/>
            </a:pPr>
            <a:endParaRPr lang="fr-FR" sz="1400" smtClean="0">
              <a:solidFill>
                <a:srgbClr val="000000"/>
              </a:solidFill>
              <a:latin typeface="Consolas"/>
            </a:endParaRPr>
          </a:p>
          <a:p>
            <a:pPr defTabSz="671513">
              <a:buNone/>
            </a:pPr>
            <a:r>
              <a:rPr lang="fr-FR" sz="1400" smtClean="0">
                <a:solidFill>
                  <a:srgbClr val="0000FF"/>
                </a:solidFill>
                <a:latin typeface="Consolas"/>
              </a:rPr>
              <a:t>int</a:t>
            </a:r>
            <a:r>
              <a:rPr lang="fr-FR" sz="1400" smtClean="0">
                <a:solidFill>
                  <a:srgbClr val="000000"/>
                </a:solidFill>
                <a:latin typeface="Consolas"/>
              </a:rPr>
              <a:t> main()</a:t>
            </a:r>
          </a:p>
          <a:p>
            <a:pPr defTabSz="671513">
              <a:buNone/>
            </a:pPr>
            <a:r>
              <a:rPr lang="fr-FR" sz="1400" smtClean="0">
                <a:solidFill>
                  <a:srgbClr val="000000"/>
                </a:solidFill>
                <a:latin typeface="Consolas"/>
              </a:rPr>
              <a:t>{ </a:t>
            </a:r>
            <a:endParaRPr lang="fr-FR" sz="1400" dirty="0" smtClean="0">
              <a:solidFill>
                <a:srgbClr val="000000"/>
              </a:solidFill>
              <a:latin typeface="Consolas"/>
            </a:endParaRPr>
          </a:p>
          <a:p>
            <a:pPr defTabSz="671513">
              <a:buNone/>
            </a:pPr>
            <a:r>
              <a:rPr lang="fr-FR" sz="1400" dirty="0" smtClean="0">
                <a:solidFill>
                  <a:srgbClr val="0000FF"/>
                </a:solidFill>
                <a:latin typeface="Consolas"/>
              </a:rPr>
              <a:t>	</a:t>
            </a:r>
            <a:r>
              <a:rPr lang="fr-FR" sz="1400" dirty="0" err="1" smtClean="0">
                <a:solidFill>
                  <a:srgbClr val="0000FF"/>
                </a:solidFill>
                <a:latin typeface="Consolas"/>
              </a:rPr>
              <a:t>int</a:t>
            </a:r>
            <a:r>
              <a:rPr lang="fr-FR" sz="1400" dirty="0" smtClean="0">
                <a:solidFill>
                  <a:srgbClr val="000000"/>
                </a:solidFill>
                <a:latin typeface="Consolas"/>
              </a:rPr>
              <a:t> val1;</a:t>
            </a:r>
          </a:p>
          <a:p>
            <a:pPr defTabSz="671513">
              <a:buNone/>
            </a:pPr>
            <a:r>
              <a:rPr lang="fr-FR" sz="1400" dirty="0" smtClean="0">
                <a:solidFill>
                  <a:srgbClr val="000000"/>
                </a:solidFill>
                <a:latin typeface="Consolas"/>
              </a:rPr>
              <a:t>	cout </a:t>
            </a:r>
            <a:r>
              <a:rPr lang="fr-FR" sz="1400" smtClean="0">
                <a:solidFill>
                  <a:srgbClr val="008080"/>
                </a:solidFill>
                <a:latin typeface="Consolas"/>
              </a:rPr>
              <a:t>&lt;&lt;</a:t>
            </a:r>
            <a:r>
              <a:rPr lang="fr-FR" sz="1400" smtClean="0">
                <a:solidFill>
                  <a:srgbClr val="000000"/>
                </a:solidFill>
                <a:latin typeface="Consolas"/>
              </a:rPr>
              <a:t> </a:t>
            </a:r>
            <a:r>
              <a:rPr lang="fr-FR" sz="1400" smtClean="0">
                <a:solidFill>
                  <a:srgbClr val="A31515"/>
                </a:solidFill>
                <a:latin typeface="Consolas"/>
              </a:rPr>
              <a:t>"Enter a numerical value: "</a:t>
            </a:r>
            <a:r>
              <a:rPr lang="fr-FR" sz="1400" smtClean="0">
                <a:solidFill>
                  <a:srgbClr val="000000"/>
                </a:solidFill>
                <a:latin typeface="Consolas"/>
              </a:rPr>
              <a:t>;</a:t>
            </a:r>
            <a:endParaRPr lang="fr-FR" sz="1400" dirty="0" smtClean="0">
              <a:solidFill>
                <a:srgbClr val="000000"/>
              </a:solidFill>
              <a:latin typeface="Consolas"/>
            </a:endParaRPr>
          </a:p>
          <a:p>
            <a:pPr defTabSz="671513">
              <a:buNone/>
            </a:pPr>
            <a:r>
              <a:rPr lang="fr-FR" sz="1400" dirty="0" smtClean="0">
                <a:solidFill>
                  <a:srgbClr val="000000"/>
                </a:solidFill>
                <a:latin typeface="Consolas"/>
              </a:rPr>
              <a:t>	</a:t>
            </a:r>
            <a:r>
              <a:rPr lang="fr-FR" sz="1400" dirty="0" err="1" smtClean="0">
                <a:solidFill>
                  <a:srgbClr val="000000"/>
                </a:solidFill>
                <a:latin typeface="Consolas"/>
              </a:rPr>
              <a:t>cin</a:t>
            </a:r>
            <a:r>
              <a:rPr lang="fr-FR" sz="1400" dirty="0" smtClean="0">
                <a:solidFill>
                  <a:srgbClr val="000000"/>
                </a:solidFill>
                <a:latin typeface="Consolas"/>
              </a:rPr>
              <a:t> </a:t>
            </a:r>
            <a:r>
              <a:rPr lang="fr-FR" sz="1400" dirty="0" smtClean="0">
                <a:solidFill>
                  <a:srgbClr val="008080"/>
                </a:solidFill>
                <a:latin typeface="Consolas"/>
              </a:rPr>
              <a:t>&gt;&gt;</a:t>
            </a:r>
            <a:r>
              <a:rPr lang="fr-FR" sz="1400" dirty="0" smtClean="0">
                <a:solidFill>
                  <a:srgbClr val="000000"/>
                </a:solidFill>
                <a:latin typeface="Consolas"/>
              </a:rPr>
              <a:t> val1;</a:t>
            </a:r>
          </a:p>
          <a:p>
            <a:pPr defTabSz="671513">
              <a:buNone/>
            </a:pPr>
            <a:r>
              <a:rPr lang="nn-NO" sz="1400" dirty="0" smtClean="0">
                <a:solidFill>
                  <a:srgbClr val="0000FF"/>
                </a:solidFill>
                <a:latin typeface="Consolas"/>
              </a:rPr>
              <a:t>	if</a:t>
            </a:r>
            <a:r>
              <a:rPr lang="nn-NO" sz="1400" dirty="0" smtClean="0">
                <a:solidFill>
                  <a:srgbClr val="000000"/>
                </a:solidFill>
                <a:latin typeface="Consolas"/>
              </a:rPr>
              <a:t> (val1 &gt; 0 &amp;&amp; val1 &lt; </a:t>
            </a:r>
            <a:r>
              <a:rPr lang="nn-NO" sz="1400" smtClean="0">
                <a:solidFill>
                  <a:srgbClr val="000000"/>
                </a:solidFill>
                <a:latin typeface="Consolas"/>
              </a:rPr>
              <a:t>10) {</a:t>
            </a:r>
            <a:endParaRPr lang="nn-NO" sz="1400" dirty="0" smtClean="0">
              <a:solidFill>
                <a:srgbClr val="000000"/>
              </a:solidFill>
              <a:latin typeface="Consolas"/>
            </a:endParaRPr>
          </a:p>
          <a:p>
            <a:pPr defTabSz="671513">
              <a:buNone/>
            </a:pPr>
            <a:r>
              <a:rPr lang="fr-FR" sz="1400" dirty="0" smtClean="0">
                <a:solidFill>
                  <a:srgbClr val="000000"/>
                </a:solidFill>
                <a:latin typeface="Consolas"/>
              </a:rPr>
              <a:t>		val1 = val1 * 10;</a:t>
            </a:r>
          </a:p>
          <a:p>
            <a:pPr defTabSz="671513">
              <a:buNone/>
            </a:pPr>
            <a:r>
              <a:rPr lang="fr-FR" sz="1400" smtClean="0">
                <a:solidFill>
                  <a:srgbClr val="000000"/>
                </a:solidFill>
                <a:latin typeface="Consolas"/>
              </a:rPr>
              <a:t>	} </a:t>
            </a:r>
            <a:r>
              <a:rPr lang="fr-FR" sz="1400" smtClean="0">
                <a:solidFill>
                  <a:srgbClr val="0000FF"/>
                </a:solidFill>
                <a:latin typeface="Consolas"/>
              </a:rPr>
              <a:t>else </a:t>
            </a:r>
            <a:r>
              <a:rPr lang="fr-FR" sz="1400" smtClean="0">
                <a:solidFill>
                  <a:srgbClr val="000000"/>
                </a:solidFill>
                <a:latin typeface="Consolas"/>
              </a:rPr>
              <a:t>{</a:t>
            </a:r>
            <a:endParaRPr lang="fr-FR" sz="1400" dirty="0" smtClean="0">
              <a:solidFill>
                <a:srgbClr val="000000"/>
              </a:solidFill>
              <a:latin typeface="Consolas"/>
            </a:endParaRPr>
          </a:p>
          <a:p>
            <a:pPr defTabSz="671513">
              <a:buNone/>
            </a:pPr>
            <a:r>
              <a:rPr lang="fr-FR" sz="1400" dirty="0" smtClean="0">
                <a:solidFill>
                  <a:srgbClr val="000000"/>
                </a:solidFill>
                <a:latin typeface="Consolas"/>
              </a:rPr>
              <a:t>		val1 = val1 + 10;	</a:t>
            </a:r>
          </a:p>
          <a:p>
            <a:pPr defTabSz="671513">
              <a:buNone/>
            </a:pPr>
            <a:r>
              <a:rPr lang="fr-FR" sz="1400" dirty="0" smtClean="0">
                <a:solidFill>
                  <a:srgbClr val="000000"/>
                </a:solidFill>
                <a:latin typeface="Consolas"/>
              </a:rPr>
              <a:t>	}</a:t>
            </a:r>
          </a:p>
          <a:p>
            <a:pPr defTabSz="671513">
              <a:buNone/>
            </a:pPr>
            <a:r>
              <a:rPr lang="fr-FR" sz="1400" dirty="0" smtClean="0">
                <a:solidFill>
                  <a:srgbClr val="000000"/>
                </a:solidFill>
                <a:latin typeface="Consolas"/>
              </a:rPr>
              <a:t>	cout </a:t>
            </a:r>
            <a:r>
              <a:rPr lang="fr-FR" sz="1400" smtClean="0">
                <a:solidFill>
                  <a:srgbClr val="008080"/>
                </a:solidFill>
                <a:latin typeface="Consolas"/>
              </a:rPr>
              <a:t>&lt;&lt;</a:t>
            </a:r>
            <a:r>
              <a:rPr lang="fr-FR" sz="1400" smtClean="0">
                <a:solidFill>
                  <a:srgbClr val="000000"/>
                </a:solidFill>
                <a:latin typeface="Consolas"/>
              </a:rPr>
              <a:t> </a:t>
            </a:r>
            <a:r>
              <a:rPr lang="fr-FR" sz="1400" smtClean="0">
                <a:solidFill>
                  <a:srgbClr val="A31515"/>
                </a:solidFill>
                <a:latin typeface="Consolas"/>
              </a:rPr>
              <a:t>"Value of val1 </a:t>
            </a:r>
            <a:r>
              <a:rPr lang="fr-FR" sz="1400" dirty="0" smtClean="0">
                <a:solidFill>
                  <a:srgbClr val="A31515"/>
                </a:solidFill>
                <a:latin typeface="Consolas"/>
              </a:rPr>
              <a:t>= "</a:t>
            </a:r>
            <a:r>
              <a:rPr lang="fr-FR" sz="1400" dirty="0" smtClean="0">
                <a:solidFill>
                  <a:srgbClr val="000000"/>
                </a:solidFill>
                <a:latin typeface="Consolas"/>
              </a:rPr>
              <a:t> </a:t>
            </a:r>
            <a:r>
              <a:rPr lang="fr-FR" sz="1400" dirty="0" smtClean="0">
                <a:solidFill>
                  <a:srgbClr val="008080"/>
                </a:solidFill>
                <a:latin typeface="Consolas"/>
              </a:rPr>
              <a:t>&lt;&lt;</a:t>
            </a:r>
            <a:r>
              <a:rPr lang="fr-FR" sz="1400" dirty="0" smtClean="0">
                <a:solidFill>
                  <a:srgbClr val="000000"/>
                </a:solidFill>
                <a:latin typeface="Consolas"/>
              </a:rPr>
              <a:t> val1 </a:t>
            </a:r>
            <a:r>
              <a:rPr lang="fr-FR" sz="1400" dirty="0" smtClean="0">
                <a:solidFill>
                  <a:srgbClr val="008080"/>
                </a:solidFill>
                <a:latin typeface="Consolas"/>
              </a:rPr>
              <a:t>&lt;&lt;</a:t>
            </a:r>
            <a:r>
              <a:rPr lang="fr-FR" sz="1400" dirty="0" smtClean="0">
                <a:solidFill>
                  <a:srgbClr val="000000"/>
                </a:solidFill>
                <a:latin typeface="Consolas"/>
              </a:rPr>
              <a:t> </a:t>
            </a:r>
            <a:r>
              <a:rPr lang="fr-FR" sz="1400" dirty="0" err="1" smtClean="0">
                <a:solidFill>
                  <a:srgbClr val="000000"/>
                </a:solidFill>
                <a:latin typeface="Consolas"/>
              </a:rPr>
              <a:t>endl</a:t>
            </a:r>
            <a:r>
              <a:rPr lang="fr-FR" sz="1400" dirty="0" smtClean="0">
                <a:solidFill>
                  <a:srgbClr val="000000"/>
                </a:solidFill>
                <a:latin typeface="Consolas"/>
              </a:rPr>
              <a:t>;</a:t>
            </a:r>
          </a:p>
          <a:p>
            <a:pPr defTabSz="671513">
              <a:buNone/>
            </a:pPr>
            <a:r>
              <a:rPr lang="fr-FR" sz="1400" dirty="0" smtClean="0">
                <a:solidFill>
                  <a:srgbClr val="000000"/>
                </a:solidFill>
                <a:latin typeface="Consolas"/>
              </a:rPr>
              <a:t>	system(</a:t>
            </a:r>
            <a:r>
              <a:rPr lang="fr-FR" sz="1400" dirty="0" smtClean="0">
                <a:solidFill>
                  <a:srgbClr val="A31515"/>
                </a:solidFill>
                <a:latin typeface="Consolas"/>
              </a:rPr>
              <a:t>"pause"</a:t>
            </a:r>
            <a:r>
              <a:rPr lang="fr-FR" sz="1400" dirty="0" smtClean="0">
                <a:solidFill>
                  <a:srgbClr val="000000"/>
                </a:solidFill>
                <a:latin typeface="Consolas"/>
              </a:rPr>
              <a:t>);</a:t>
            </a:r>
          </a:p>
          <a:p>
            <a:pPr defTabSz="671513">
              <a:buNone/>
            </a:pPr>
            <a:r>
              <a:rPr lang="fr-FR" sz="1400" dirty="0" smtClean="0">
                <a:solidFill>
                  <a:srgbClr val="0000FF"/>
                </a:solidFill>
                <a:latin typeface="Consolas"/>
              </a:rPr>
              <a:t>	return</a:t>
            </a:r>
            <a:r>
              <a:rPr lang="fr-FR" sz="1400" dirty="0" smtClean="0">
                <a:solidFill>
                  <a:srgbClr val="000000"/>
                </a:solidFill>
                <a:latin typeface="Consolas"/>
              </a:rPr>
              <a:t> 0;</a:t>
            </a:r>
          </a:p>
          <a:p>
            <a:pPr defTabSz="671513">
              <a:buNone/>
            </a:pPr>
            <a:r>
              <a:rPr lang="fr-FR" sz="1400" dirty="0" smtClean="0">
                <a:solidFill>
                  <a:srgbClr val="000000"/>
                </a:solidFill>
                <a:latin typeface="Consolas"/>
              </a:rPr>
              <a:t>}</a:t>
            </a:r>
            <a:endParaRPr lang="fr-CA" sz="1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The ternary operator</a:t>
            </a:r>
            <a:endParaRPr lang="fr-FR" dirty="0"/>
          </a:p>
        </p:txBody>
      </p:sp>
      <p:sp>
        <p:nvSpPr>
          <p:cNvPr id="3" name="Espace réservé du contenu 2"/>
          <p:cNvSpPr>
            <a:spLocks noGrp="1"/>
          </p:cNvSpPr>
          <p:nvPr>
            <p:ph sz="quarter" idx="1"/>
          </p:nvPr>
        </p:nvSpPr>
        <p:spPr>
          <a:xfrm>
            <a:off x="142844" y="1643050"/>
            <a:ext cx="8643998" cy="5214950"/>
          </a:xfrm>
        </p:spPr>
        <p:txBody>
          <a:bodyPr>
            <a:normAutofit fontScale="92500" lnSpcReduction="10000"/>
          </a:bodyPr>
          <a:lstStyle/>
          <a:p>
            <a:r>
              <a:rPr lang="fr-CA" sz="2800" smtClean="0"/>
              <a:t>We can shorten the code with the ternary operator:</a:t>
            </a:r>
            <a:endParaRPr lang="fr-CA" sz="2800" dirty="0" smtClean="0"/>
          </a:p>
          <a:p>
            <a:pPr>
              <a:buNone/>
            </a:pPr>
            <a:r>
              <a:rPr lang="fr-FR" sz="2200" dirty="0" smtClean="0">
                <a:solidFill>
                  <a:srgbClr val="808080"/>
                </a:solidFill>
                <a:latin typeface="Consolas"/>
              </a:rPr>
              <a:t>#</a:t>
            </a:r>
            <a:r>
              <a:rPr lang="fr-FR" sz="2200" dirty="0" err="1" smtClean="0">
                <a:solidFill>
                  <a:srgbClr val="808080"/>
                </a:solidFill>
                <a:latin typeface="Consolas"/>
              </a:rPr>
              <a:t>include</a:t>
            </a:r>
            <a:r>
              <a:rPr lang="fr-FR" sz="2200" dirty="0" smtClean="0">
                <a:solidFill>
                  <a:srgbClr val="000000"/>
                </a:solidFill>
                <a:latin typeface="Consolas"/>
              </a:rPr>
              <a:t> </a:t>
            </a:r>
            <a:r>
              <a:rPr lang="fr-FR" sz="2200" dirty="0" smtClean="0">
                <a:solidFill>
                  <a:srgbClr val="A31515"/>
                </a:solidFill>
                <a:latin typeface="Consolas"/>
              </a:rPr>
              <a:t>&lt;</a:t>
            </a:r>
            <a:r>
              <a:rPr lang="fr-FR" sz="2200" dirty="0" err="1" smtClean="0">
                <a:solidFill>
                  <a:srgbClr val="A31515"/>
                </a:solidFill>
                <a:latin typeface="Consolas"/>
              </a:rPr>
              <a:t>iostream</a:t>
            </a:r>
            <a:r>
              <a:rPr lang="fr-FR" sz="2200" dirty="0" smtClean="0">
                <a:solidFill>
                  <a:srgbClr val="A31515"/>
                </a:solidFill>
                <a:latin typeface="Consolas"/>
              </a:rPr>
              <a:t>&gt;</a:t>
            </a:r>
            <a:r>
              <a:rPr lang="fr-FR" sz="2200" dirty="0" smtClean="0">
                <a:solidFill>
                  <a:srgbClr val="000000"/>
                </a:solidFill>
                <a:latin typeface="Consolas"/>
              </a:rPr>
              <a:t> </a:t>
            </a:r>
          </a:p>
          <a:p>
            <a:pPr>
              <a:buNone/>
            </a:pPr>
            <a:r>
              <a:rPr lang="fr-FR" sz="2200" dirty="0" err="1" smtClean="0">
                <a:solidFill>
                  <a:srgbClr val="0000FF"/>
                </a:solidFill>
                <a:latin typeface="Consolas"/>
              </a:rPr>
              <a:t>using</a:t>
            </a:r>
            <a:r>
              <a:rPr lang="fr-FR" sz="2200" dirty="0" smtClean="0">
                <a:solidFill>
                  <a:srgbClr val="000000"/>
                </a:solidFill>
                <a:latin typeface="Consolas"/>
              </a:rPr>
              <a:t> </a:t>
            </a:r>
            <a:r>
              <a:rPr lang="fr-FR" sz="2200" dirty="0" err="1" smtClean="0">
                <a:solidFill>
                  <a:srgbClr val="0000FF"/>
                </a:solidFill>
                <a:latin typeface="Consolas"/>
              </a:rPr>
              <a:t>namespace</a:t>
            </a:r>
            <a:r>
              <a:rPr lang="fr-FR" sz="2200" dirty="0" smtClean="0">
                <a:solidFill>
                  <a:srgbClr val="000000"/>
                </a:solidFill>
                <a:latin typeface="Consolas"/>
              </a:rPr>
              <a:t> </a:t>
            </a:r>
            <a:r>
              <a:rPr lang="fr-FR" sz="2200" dirty="0" err="1" smtClean="0">
                <a:solidFill>
                  <a:srgbClr val="000000"/>
                </a:solidFill>
                <a:latin typeface="Consolas"/>
              </a:rPr>
              <a:t>std</a:t>
            </a:r>
            <a:r>
              <a:rPr lang="fr-FR" sz="2200" dirty="0" smtClean="0">
                <a:solidFill>
                  <a:srgbClr val="000000"/>
                </a:solidFill>
                <a:latin typeface="Consolas"/>
              </a:rPr>
              <a:t>; </a:t>
            </a:r>
          </a:p>
          <a:p>
            <a:pPr>
              <a:buNone/>
            </a:pPr>
            <a:endParaRPr lang="fr-FR" sz="2200" dirty="0" smtClean="0">
              <a:solidFill>
                <a:srgbClr val="000000"/>
              </a:solidFill>
              <a:latin typeface="Consolas"/>
            </a:endParaRPr>
          </a:p>
          <a:p>
            <a:pPr>
              <a:buNone/>
            </a:pPr>
            <a:r>
              <a:rPr lang="fr-FR" sz="2200" dirty="0" err="1" smtClean="0">
                <a:solidFill>
                  <a:srgbClr val="0000FF"/>
                </a:solidFill>
                <a:latin typeface="Consolas"/>
              </a:rPr>
              <a:t>int</a:t>
            </a:r>
            <a:r>
              <a:rPr lang="fr-FR" sz="2200" dirty="0" smtClean="0">
                <a:solidFill>
                  <a:srgbClr val="000000"/>
                </a:solidFill>
                <a:latin typeface="Consolas"/>
              </a:rPr>
              <a:t> </a:t>
            </a:r>
            <a:r>
              <a:rPr lang="fr-FR" sz="2200" smtClean="0">
                <a:solidFill>
                  <a:srgbClr val="000000"/>
                </a:solidFill>
                <a:latin typeface="Consolas"/>
              </a:rPr>
              <a:t>main()</a:t>
            </a:r>
          </a:p>
          <a:p>
            <a:pPr>
              <a:buNone/>
            </a:pPr>
            <a:r>
              <a:rPr lang="fr-FR" sz="2200" smtClean="0">
                <a:solidFill>
                  <a:srgbClr val="000000"/>
                </a:solidFill>
                <a:latin typeface="Consolas"/>
              </a:rPr>
              <a:t>{ </a:t>
            </a:r>
            <a:endParaRPr lang="fr-FR" sz="2200" dirty="0" smtClean="0">
              <a:solidFill>
                <a:srgbClr val="000000"/>
              </a:solidFill>
              <a:latin typeface="Consolas"/>
            </a:endParaRPr>
          </a:p>
          <a:p>
            <a:pPr>
              <a:buNone/>
            </a:pPr>
            <a:r>
              <a:rPr lang="fr-FR" sz="2200" dirty="0" smtClean="0">
                <a:solidFill>
                  <a:srgbClr val="0000FF"/>
                </a:solidFill>
                <a:latin typeface="Consolas"/>
              </a:rPr>
              <a:t>	</a:t>
            </a:r>
            <a:r>
              <a:rPr lang="fr-FR" sz="2200" dirty="0" err="1" smtClean="0">
                <a:solidFill>
                  <a:srgbClr val="0000FF"/>
                </a:solidFill>
                <a:latin typeface="Consolas"/>
              </a:rPr>
              <a:t>int</a:t>
            </a:r>
            <a:r>
              <a:rPr lang="fr-FR" sz="2200" dirty="0" smtClean="0">
                <a:solidFill>
                  <a:srgbClr val="000000"/>
                </a:solidFill>
                <a:latin typeface="Consolas"/>
              </a:rPr>
              <a:t> val1;</a:t>
            </a:r>
          </a:p>
          <a:p>
            <a:pPr>
              <a:buNone/>
            </a:pPr>
            <a:r>
              <a:rPr lang="fr-FR" sz="2200" dirty="0" smtClean="0">
                <a:solidFill>
                  <a:srgbClr val="000000"/>
                </a:solidFill>
                <a:latin typeface="Consolas"/>
              </a:rPr>
              <a:t>	cout </a:t>
            </a:r>
            <a:r>
              <a:rPr lang="fr-FR" sz="2200" smtClean="0">
                <a:solidFill>
                  <a:srgbClr val="008080"/>
                </a:solidFill>
                <a:latin typeface="Consolas"/>
              </a:rPr>
              <a:t>&lt;&lt;</a:t>
            </a:r>
            <a:r>
              <a:rPr lang="fr-FR" sz="2200" smtClean="0">
                <a:solidFill>
                  <a:srgbClr val="000000"/>
                </a:solidFill>
                <a:latin typeface="Consolas"/>
              </a:rPr>
              <a:t> </a:t>
            </a:r>
            <a:r>
              <a:rPr lang="fr-FR" sz="2200" smtClean="0">
                <a:solidFill>
                  <a:srgbClr val="A31515"/>
                </a:solidFill>
                <a:latin typeface="Consolas"/>
              </a:rPr>
              <a:t>"Enter a numerical value: "</a:t>
            </a:r>
            <a:r>
              <a:rPr lang="fr-FR" sz="2200" smtClean="0">
                <a:solidFill>
                  <a:srgbClr val="000000"/>
                </a:solidFill>
                <a:latin typeface="Consolas"/>
              </a:rPr>
              <a:t>;</a:t>
            </a:r>
            <a:endParaRPr lang="fr-FR" sz="2200" dirty="0" smtClean="0">
              <a:solidFill>
                <a:srgbClr val="000000"/>
              </a:solidFill>
              <a:latin typeface="Consolas"/>
            </a:endParaRPr>
          </a:p>
          <a:p>
            <a:pPr>
              <a:buNone/>
            </a:pPr>
            <a:r>
              <a:rPr lang="fr-FR" sz="2200" dirty="0" smtClean="0">
                <a:solidFill>
                  <a:srgbClr val="000000"/>
                </a:solidFill>
                <a:latin typeface="Consolas"/>
              </a:rPr>
              <a:t>	</a:t>
            </a:r>
            <a:r>
              <a:rPr lang="fr-FR" sz="2200" dirty="0" err="1" smtClean="0">
                <a:solidFill>
                  <a:srgbClr val="000000"/>
                </a:solidFill>
                <a:latin typeface="Consolas"/>
              </a:rPr>
              <a:t>cin</a:t>
            </a:r>
            <a:r>
              <a:rPr lang="fr-FR" sz="2200" dirty="0" smtClean="0">
                <a:solidFill>
                  <a:srgbClr val="000000"/>
                </a:solidFill>
                <a:latin typeface="Consolas"/>
              </a:rPr>
              <a:t> </a:t>
            </a:r>
            <a:r>
              <a:rPr lang="fr-FR" sz="2200" dirty="0" smtClean="0">
                <a:solidFill>
                  <a:srgbClr val="008080"/>
                </a:solidFill>
                <a:latin typeface="Consolas"/>
              </a:rPr>
              <a:t>&gt;&gt;</a:t>
            </a:r>
            <a:r>
              <a:rPr lang="fr-FR" sz="2200" dirty="0" smtClean="0">
                <a:solidFill>
                  <a:srgbClr val="000000"/>
                </a:solidFill>
                <a:latin typeface="Consolas"/>
              </a:rPr>
              <a:t> val1;</a:t>
            </a:r>
          </a:p>
          <a:p>
            <a:pPr>
              <a:buNone/>
            </a:pPr>
            <a:r>
              <a:rPr lang="nn-NO" sz="2200" dirty="0" smtClean="0">
                <a:solidFill>
                  <a:srgbClr val="000000"/>
                </a:solidFill>
                <a:latin typeface="Consolas"/>
              </a:rPr>
              <a:t>	val1 = (val1 &gt; 0 &amp;&amp; val1 &lt; 10) ? val1 * 10 : val1 + 10;</a:t>
            </a:r>
          </a:p>
          <a:p>
            <a:pPr>
              <a:buNone/>
            </a:pPr>
            <a:r>
              <a:rPr lang="fr-FR" sz="2200" dirty="0" smtClean="0">
                <a:solidFill>
                  <a:srgbClr val="000000"/>
                </a:solidFill>
                <a:latin typeface="Consolas"/>
              </a:rPr>
              <a:t>	cout </a:t>
            </a:r>
            <a:r>
              <a:rPr lang="fr-FR" sz="2200" smtClean="0">
                <a:solidFill>
                  <a:srgbClr val="008080"/>
                </a:solidFill>
                <a:latin typeface="Consolas"/>
              </a:rPr>
              <a:t>&lt;&lt;</a:t>
            </a:r>
            <a:r>
              <a:rPr lang="fr-FR" sz="2200" smtClean="0">
                <a:solidFill>
                  <a:srgbClr val="000000"/>
                </a:solidFill>
                <a:latin typeface="Consolas"/>
              </a:rPr>
              <a:t> </a:t>
            </a:r>
            <a:r>
              <a:rPr lang="fr-FR" sz="2200" smtClean="0">
                <a:solidFill>
                  <a:srgbClr val="A31515"/>
                </a:solidFill>
                <a:latin typeface="Consolas"/>
              </a:rPr>
              <a:t>"Value of </a:t>
            </a:r>
            <a:r>
              <a:rPr lang="fr-FR" sz="2200" dirty="0" smtClean="0">
                <a:solidFill>
                  <a:srgbClr val="A31515"/>
                </a:solidFill>
                <a:latin typeface="Consolas"/>
              </a:rPr>
              <a:t>val1 = "</a:t>
            </a:r>
            <a:r>
              <a:rPr lang="fr-FR" sz="2200" dirty="0" smtClean="0">
                <a:solidFill>
                  <a:srgbClr val="000000"/>
                </a:solidFill>
                <a:latin typeface="Consolas"/>
              </a:rPr>
              <a:t> </a:t>
            </a:r>
            <a:r>
              <a:rPr lang="fr-FR" sz="2200" dirty="0" smtClean="0">
                <a:solidFill>
                  <a:srgbClr val="008080"/>
                </a:solidFill>
                <a:latin typeface="Consolas"/>
              </a:rPr>
              <a:t>&lt;&lt;</a:t>
            </a:r>
            <a:r>
              <a:rPr lang="fr-FR" sz="2200" dirty="0" smtClean="0">
                <a:solidFill>
                  <a:srgbClr val="000000"/>
                </a:solidFill>
                <a:latin typeface="Consolas"/>
              </a:rPr>
              <a:t> val1 </a:t>
            </a:r>
            <a:r>
              <a:rPr lang="fr-FR" sz="2200" dirty="0" smtClean="0">
                <a:solidFill>
                  <a:srgbClr val="008080"/>
                </a:solidFill>
                <a:latin typeface="Consolas"/>
              </a:rPr>
              <a:t>&lt;&lt;</a:t>
            </a:r>
            <a:r>
              <a:rPr lang="fr-FR" sz="2200" dirty="0" smtClean="0">
                <a:solidFill>
                  <a:srgbClr val="000000"/>
                </a:solidFill>
                <a:latin typeface="Consolas"/>
              </a:rPr>
              <a:t> </a:t>
            </a:r>
            <a:r>
              <a:rPr lang="fr-FR" sz="2200" dirty="0" err="1" smtClean="0">
                <a:solidFill>
                  <a:srgbClr val="000000"/>
                </a:solidFill>
                <a:latin typeface="Consolas"/>
              </a:rPr>
              <a:t>endl</a:t>
            </a:r>
            <a:r>
              <a:rPr lang="fr-FR" sz="2200" dirty="0" smtClean="0">
                <a:solidFill>
                  <a:srgbClr val="000000"/>
                </a:solidFill>
                <a:latin typeface="Consolas"/>
              </a:rPr>
              <a:t>;</a:t>
            </a:r>
          </a:p>
          <a:p>
            <a:pPr>
              <a:buNone/>
            </a:pPr>
            <a:r>
              <a:rPr lang="fr-FR" sz="2200" dirty="0" smtClean="0">
                <a:solidFill>
                  <a:srgbClr val="000000"/>
                </a:solidFill>
                <a:latin typeface="Consolas"/>
              </a:rPr>
              <a:t>	system(</a:t>
            </a:r>
            <a:r>
              <a:rPr lang="fr-FR" sz="2200" dirty="0" smtClean="0">
                <a:solidFill>
                  <a:srgbClr val="A31515"/>
                </a:solidFill>
                <a:latin typeface="Consolas"/>
              </a:rPr>
              <a:t>"pause"</a:t>
            </a:r>
            <a:r>
              <a:rPr lang="fr-FR" sz="2200" dirty="0" smtClean="0">
                <a:solidFill>
                  <a:srgbClr val="000000"/>
                </a:solidFill>
                <a:latin typeface="Consolas"/>
              </a:rPr>
              <a:t>);</a:t>
            </a:r>
          </a:p>
          <a:p>
            <a:pPr>
              <a:buNone/>
            </a:pPr>
            <a:r>
              <a:rPr lang="fr-FR" sz="2200" dirty="0" smtClean="0">
                <a:solidFill>
                  <a:srgbClr val="0000FF"/>
                </a:solidFill>
                <a:latin typeface="Consolas"/>
              </a:rPr>
              <a:t>	return</a:t>
            </a:r>
            <a:r>
              <a:rPr lang="fr-FR" sz="2200" dirty="0" smtClean="0">
                <a:solidFill>
                  <a:srgbClr val="000000"/>
                </a:solidFill>
                <a:latin typeface="Consolas"/>
              </a:rPr>
              <a:t> 0;</a:t>
            </a:r>
          </a:p>
          <a:p>
            <a:pPr>
              <a:buNone/>
            </a:pPr>
            <a:r>
              <a:rPr lang="fr-FR" sz="2200" dirty="0" smtClean="0">
                <a:solidFill>
                  <a:srgbClr val="000000"/>
                </a:solidFill>
                <a:latin typeface="Consolas"/>
              </a:rPr>
              <a:t>}</a:t>
            </a:r>
            <a:endParaRPr lang="fr-CA" sz="2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Compiler errors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lnSpcReduction="10000"/>
          </a:bodyPr>
          <a:lstStyle/>
          <a:p>
            <a:r>
              <a:rPr lang="fr-CA" sz="2800" smtClean="0"/>
              <a:t>Compiler errors are generally the easiest to detect when using modern IDEs. These errors occur when the programmer makes a syntax error at the code level, and the compiler detects the error at compilation time. Here are some examples:</a:t>
            </a:r>
            <a:endParaRPr lang="fr-FR" sz="1900" dirty="0" smtClean="0"/>
          </a:p>
          <a:p>
            <a:pPr lvl="1"/>
            <a:r>
              <a:rPr lang="fr-CA" sz="2500" smtClean="0"/>
              <a:t>Forgetting to put  ;  at the end of a statement.</a:t>
            </a:r>
            <a:endParaRPr lang="fr-CA" sz="2500" dirty="0" smtClean="0"/>
          </a:p>
          <a:p>
            <a:pPr lvl="1"/>
            <a:r>
              <a:rPr lang="fr-CA" sz="2500" smtClean="0"/>
              <a:t>Using a variable without having declared it.</a:t>
            </a:r>
          </a:p>
          <a:p>
            <a:pPr lvl="1"/>
            <a:r>
              <a:rPr lang="fr-CA" sz="2500" smtClean="0"/>
              <a:t>Incorrect spelling when referring to a variable.</a:t>
            </a:r>
            <a:endParaRPr lang="fr-CA" sz="2500" dirty="0" smtClean="0"/>
          </a:p>
          <a:p>
            <a:pPr lvl="1"/>
            <a:r>
              <a:rPr lang="fr-CA" sz="2500" smtClean="0"/>
              <a:t>Calling a function which has been defined, but which has no prototype (we will see this case later on).</a:t>
            </a:r>
            <a:endParaRPr lang="fr-CA" sz="2500" dirty="0" smtClean="0"/>
          </a:p>
          <a:p>
            <a:pPr lvl="1"/>
            <a:r>
              <a:rPr lang="fr-CA" sz="2500" smtClean="0"/>
              <a:t>Using a variable that has not been initialized. (It depends on the place where the variable is used).</a:t>
            </a:r>
            <a:endParaRPr lang="fr-CA" sz="2500" dirty="0" smtClean="0"/>
          </a:p>
          <a:p>
            <a:pPr lvl="1"/>
            <a:endParaRPr lang="fr-CA" sz="25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The ternary operator</a:t>
            </a:r>
            <a:endParaRPr lang="fr-FR" dirty="0"/>
          </a:p>
        </p:txBody>
      </p:sp>
      <p:sp>
        <p:nvSpPr>
          <p:cNvPr id="3" name="Espace réservé du contenu 2"/>
          <p:cNvSpPr>
            <a:spLocks noGrp="1"/>
          </p:cNvSpPr>
          <p:nvPr>
            <p:ph sz="quarter" idx="1"/>
          </p:nvPr>
        </p:nvSpPr>
        <p:spPr>
          <a:xfrm>
            <a:off x="142844" y="1643050"/>
            <a:ext cx="8643998" cy="5214950"/>
          </a:xfrm>
        </p:spPr>
        <p:txBody>
          <a:bodyPr>
            <a:normAutofit fontScale="92500" lnSpcReduction="20000"/>
          </a:bodyPr>
          <a:lstStyle/>
          <a:p>
            <a:r>
              <a:rPr lang="fr-CA" sz="2800" smtClean="0"/>
              <a:t>We can push even further:</a:t>
            </a:r>
            <a:endParaRPr lang="fr-CA" sz="2800" dirty="0" smtClean="0"/>
          </a:p>
          <a:p>
            <a:pPr>
              <a:buNone/>
            </a:pPr>
            <a:r>
              <a:rPr lang="fr-FR" sz="2200" dirty="0" smtClean="0">
                <a:solidFill>
                  <a:srgbClr val="808080"/>
                </a:solidFill>
                <a:latin typeface="Consolas"/>
              </a:rPr>
              <a:t>#</a:t>
            </a:r>
            <a:r>
              <a:rPr lang="fr-FR" sz="2200" dirty="0" err="1" smtClean="0">
                <a:solidFill>
                  <a:srgbClr val="808080"/>
                </a:solidFill>
                <a:latin typeface="Consolas"/>
              </a:rPr>
              <a:t>include</a:t>
            </a:r>
            <a:r>
              <a:rPr lang="fr-FR" sz="2200" dirty="0" smtClean="0">
                <a:solidFill>
                  <a:srgbClr val="000000"/>
                </a:solidFill>
                <a:latin typeface="Consolas"/>
              </a:rPr>
              <a:t> </a:t>
            </a:r>
            <a:r>
              <a:rPr lang="fr-FR" sz="2200" dirty="0" smtClean="0">
                <a:solidFill>
                  <a:srgbClr val="A31515"/>
                </a:solidFill>
                <a:latin typeface="Consolas"/>
              </a:rPr>
              <a:t>&lt;</a:t>
            </a:r>
            <a:r>
              <a:rPr lang="fr-FR" sz="2200" dirty="0" err="1" smtClean="0">
                <a:solidFill>
                  <a:srgbClr val="A31515"/>
                </a:solidFill>
                <a:latin typeface="Consolas"/>
              </a:rPr>
              <a:t>iostream</a:t>
            </a:r>
            <a:r>
              <a:rPr lang="fr-FR" sz="2200" dirty="0" smtClean="0">
                <a:solidFill>
                  <a:srgbClr val="A31515"/>
                </a:solidFill>
                <a:latin typeface="Consolas"/>
              </a:rPr>
              <a:t>&gt;</a:t>
            </a:r>
            <a:r>
              <a:rPr lang="fr-FR" sz="2200" dirty="0" smtClean="0">
                <a:solidFill>
                  <a:srgbClr val="000000"/>
                </a:solidFill>
                <a:latin typeface="Consolas"/>
              </a:rPr>
              <a:t> </a:t>
            </a:r>
          </a:p>
          <a:p>
            <a:pPr>
              <a:buNone/>
            </a:pPr>
            <a:r>
              <a:rPr lang="fr-FR" sz="2200" dirty="0" err="1" smtClean="0">
                <a:solidFill>
                  <a:srgbClr val="0000FF"/>
                </a:solidFill>
                <a:latin typeface="Consolas"/>
              </a:rPr>
              <a:t>using</a:t>
            </a:r>
            <a:r>
              <a:rPr lang="fr-FR" sz="2200" dirty="0" smtClean="0">
                <a:solidFill>
                  <a:srgbClr val="000000"/>
                </a:solidFill>
                <a:latin typeface="Consolas"/>
              </a:rPr>
              <a:t> </a:t>
            </a:r>
            <a:r>
              <a:rPr lang="fr-FR" sz="2200" dirty="0" err="1" smtClean="0">
                <a:solidFill>
                  <a:srgbClr val="0000FF"/>
                </a:solidFill>
                <a:latin typeface="Consolas"/>
              </a:rPr>
              <a:t>namespace</a:t>
            </a:r>
            <a:r>
              <a:rPr lang="fr-FR" sz="2200" dirty="0" smtClean="0">
                <a:solidFill>
                  <a:srgbClr val="000000"/>
                </a:solidFill>
                <a:latin typeface="Consolas"/>
              </a:rPr>
              <a:t> </a:t>
            </a:r>
            <a:r>
              <a:rPr lang="fr-FR" sz="2200" dirty="0" err="1" smtClean="0">
                <a:solidFill>
                  <a:srgbClr val="000000"/>
                </a:solidFill>
                <a:latin typeface="Consolas"/>
              </a:rPr>
              <a:t>std</a:t>
            </a:r>
            <a:r>
              <a:rPr lang="fr-FR" sz="2200" dirty="0" smtClean="0">
                <a:solidFill>
                  <a:srgbClr val="000000"/>
                </a:solidFill>
                <a:latin typeface="Consolas"/>
              </a:rPr>
              <a:t>; </a:t>
            </a:r>
          </a:p>
          <a:p>
            <a:pPr>
              <a:buNone/>
            </a:pPr>
            <a:endParaRPr lang="fr-FR" sz="2200" dirty="0" smtClean="0">
              <a:solidFill>
                <a:srgbClr val="000000"/>
              </a:solidFill>
              <a:latin typeface="Consolas"/>
            </a:endParaRPr>
          </a:p>
          <a:p>
            <a:pPr>
              <a:buNone/>
            </a:pPr>
            <a:r>
              <a:rPr lang="fr-FR" sz="2200" dirty="0" err="1" smtClean="0">
                <a:solidFill>
                  <a:srgbClr val="0000FF"/>
                </a:solidFill>
                <a:latin typeface="Consolas"/>
              </a:rPr>
              <a:t>int</a:t>
            </a:r>
            <a:r>
              <a:rPr lang="fr-FR" sz="2200" dirty="0" smtClean="0">
                <a:solidFill>
                  <a:srgbClr val="000000"/>
                </a:solidFill>
                <a:latin typeface="Consolas"/>
              </a:rPr>
              <a:t> </a:t>
            </a:r>
            <a:r>
              <a:rPr lang="fr-FR" sz="2200" smtClean="0">
                <a:solidFill>
                  <a:srgbClr val="000000"/>
                </a:solidFill>
                <a:latin typeface="Consolas"/>
              </a:rPr>
              <a:t>main()</a:t>
            </a:r>
          </a:p>
          <a:p>
            <a:pPr>
              <a:buNone/>
            </a:pPr>
            <a:r>
              <a:rPr lang="fr-FR" sz="2200" smtClean="0">
                <a:solidFill>
                  <a:srgbClr val="000000"/>
                </a:solidFill>
                <a:latin typeface="Consolas"/>
              </a:rPr>
              <a:t>{ </a:t>
            </a:r>
            <a:endParaRPr lang="fr-FR" sz="2200" dirty="0" smtClean="0">
              <a:solidFill>
                <a:srgbClr val="000000"/>
              </a:solidFill>
              <a:latin typeface="Consolas"/>
            </a:endParaRPr>
          </a:p>
          <a:p>
            <a:pPr>
              <a:buNone/>
            </a:pPr>
            <a:r>
              <a:rPr lang="fr-FR" sz="2200" dirty="0" smtClean="0">
                <a:solidFill>
                  <a:srgbClr val="0000FF"/>
                </a:solidFill>
                <a:latin typeface="Consolas"/>
              </a:rPr>
              <a:t>	</a:t>
            </a:r>
            <a:r>
              <a:rPr lang="fr-FR" sz="2200" dirty="0" err="1" smtClean="0">
                <a:solidFill>
                  <a:srgbClr val="0000FF"/>
                </a:solidFill>
                <a:latin typeface="Consolas"/>
              </a:rPr>
              <a:t>int</a:t>
            </a:r>
            <a:r>
              <a:rPr lang="fr-FR" sz="2200" dirty="0" smtClean="0">
                <a:solidFill>
                  <a:srgbClr val="000000"/>
                </a:solidFill>
                <a:latin typeface="Consolas"/>
              </a:rPr>
              <a:t> val1;</a:t>
            </a:r>
          </a:p>
          <a:p>
            <a:pPr>
              <a:buNone/>
            </a:pPr>
            <a:r>
              <a:rPr lang="fr-FR" sz="2200" dirty="0" smtClean="0">
                <a:solidFill>
                  <a:srgbClr val="000000"/>
                </a:solidFill>
                <a:latin typeface="Consolas"/>
              </a:rPr>
              <a:t>	cout </a:t>
            </a:r>
            <a:r>
              <a:rPr lang="fr-FR" sz="2200" smtClean="0">
                <a:solidFill>
                  <a:srgbClr val="008080"/>
                </a:solidFill>
                <a:latin typeface="Consolas"/>
              </a:rPr>
              <a:t>&lt;&lt;</a:t>
            </a:r>
            <a:r>
              <a:rPr lang="fr-FR" sz="2200" smtClean="0">
                <a:solidFill>
                  <a:srgbClr val="000000"/>
                </a:solidFill>
                <a:latin typeface="Consolas"/>
              </a:rPr>
              <a:t> </a:t>
            </a:r>
            <a:r>
              <a:rPr lang="fr-FR" sz="2200" smtClean="0">
                <a:solidFill>
                  <a:srgbClr val="A31515"/>
                </a:solidFill>
                <a:latin typeface="Consolas"/>
              </a:rPr>
              <a:t>"Enter a numerical value: "</a:t>
            </a:r>
            <a:r>
              <a:rPr lang="fr-FR" sz="2200" smtClean="0">
                <a:solidFill>
                  <a:srgbClr val="000000"/>
                </a:solidFill>
                <a:latin typeface="Consolas"/>
              </a:rPr>
              <a:t>;</a:t>
            </a:r>
            <a:endParaRPr lang="fr-FR" sz="2200" dirty="0" smtClean="0">
              <a:solidFill>
                <a:srgbClr val="000000"/>
              </a:solidFill>
              <a:latin typeface="Consolas"/>
            </a:endParaRPr>
          </a:p>
          <a:p>
            <a:pPr>
              <a:buNone/>
            </a:pPr>
            <a:r>
              <a:rPr lang="fr-FR" sz="2200" dirty="0" smtClean="0">
                <a:solidFill>
                  <a:srgbClr val="000000"/>
                </a:solidFill>
                <a:latin typeface="Consolas"/>
              </a:rPr>
              <a:t>	</a:t>
            </a:r>
            <a:r>
              <a:rPr lang="fr-FR" sz="2200" dirty="0" err="1" smtClean="0">
                <a:solidFill>
                  <a:srgbClr val="000000"/>
                </a:solidFill>
                <a:latin typeface="Consolas"/>
              </a:rPr>
              <a:t>cin</a:t>
            </a:r>
            <a:r>
              <a:rPr lang="fr-FR" sz="2200" dirty="0" smtClean="0">
                <a:solidFill>
                  <a:srgbClr val="000000"/>
                </a:solidFill>
                <a:latin typeface="Consolas"/>
              </a:rPr>
              <a:t> </a:t>
            </a:r>
            <a:r>
              <a:rPr lang="fr-FR" sz="2200" dirty="0" smtClean="0">
                <a:solidFill>
                  <a:srgbClr val="008080"/>
                </a:solidFill>
                <a:latin typeface="Consolas"/>
              </a:rPr>
              <a:t>&gt;&gt;</a:t>
            </a:r>
            <a:r>
              <a:rPr lang="fr-FR" sz="2200" dirty="0" smtClean="0">
                <a:solidFill>
                  <a:srgbClr val="000000"/>
                </a:solidFill>
                <a:latin typeface="Consolas"/>
              </a:rPr>
              <a:t> val1;</a:t>
            </a:r>
            <a:r>
              <a:rPr lang="nn-NO" sz="2200" dirty="0" smtClean="0">
                <a:solidFill>
                  <a:srgbClr val="000000"/>
                </a:solidFill>
                <a:latin typeface="Consolas"/>
              </a:rPr>
              <a:t>	</a:t>
            </a:r>
          </a:p>
          <a:p>
            <a:pPr>
              <a:buNone/>
            </a:pPr>
            <a:r>
              <a:rPr lang="fr-FR" sz="2200" dirty="0" smtClean="0">
                <a:solidFill>
                  <a:srgbClr val="000000"/>
                </a:solidFill>
                <a:latin typeface="Consolas"/>
              </a:rPr>
              <a:t>	cout </a:t>
            </a:r>
            <a:r>
              <a:rPr lang="fr-FR" sz="2200" smtClean="0">
                <a:solidFill>
                  <a:srgbClr val="008080"/>
                </a:solidFill>
                <a:latin typeface="Consolas"/>
              </a:rPr>
              <a:t>&lt;&lt;</a:t>
            </a:r>
            <a:r>
              <a:rPr lang="fr-FR" sz="2200" smtClean="0">
                <a:solidFill>
                  <a:srgbClr val="000000"/>
                </a:solidFill>
                <a:latin typeface="Consolas"/>
              </a:rPr>
              <a:t> </a:t>
            </a:r>
            <a:r>
              <a:rPr lang="fr-FR" sz="2200" smtClean="0">
                <a:solidFill>
                  <a:srgbClr val="A31515"/>
                </a:solidFill>
                <a:latin typeface="Consolas"/>
              </a:rPr>
              <a:t>"Value of </a:t>
            </a:r>
            <a:r>
              <a:rPr lang="fr-FR" sz="2200" dirty="0" smtClean="0">
                <a:solidFill>
                  <a:srgbClr val="A31515"/>
                </a:solidFill>
                <a:latin typeface="Consolas"/>
              </a:rPr>
              <a:t>val1 = </a:t>
            </a:r>
            <a:r>
              <a:rPr lang="fr-FR" sz="2200" smtClean="0">
                <a:solidFill>
                  <a:srgbClr val="A31515"/>
                </a:solidFill>
                <a:latin typeface="Consolas"/>
              </a:rPr>
              <a:t>"</a:t>
            </a:r>
            <a:r>
              <a:rPr lang="fr-FR" sz="2200" smtClean="0">
                <a:solidFill>
                  <a:srgbClr val="000000"/>
                </a:solidFill>
                <a:latin typeface="Consolas"/>
              </a:rPr>
              <a:t> </a:t>
            </a:r>
            <a:br>
              <a:rPr lang="fr-FR" sz="2200" smtClean="0">
                <a:solidFill>
                  <a:srgbClr val="000000"/>
                </a:solidFill>
                <a:latin typeface="Consolas"/>
              </a:rPr>
            </a:br>
            <a:r>
              <a:rPr lang="fr-FR" sz="2200" smtClean="0">
                <a:solidFill>
                  <a:srgbClr val="000000"/>
                </a:solidFill>
                <a:latin typeface="Consolas"/>
              </a:rPr>
              <a:t>     </a:t>
            </a:r>
            <a:r>
              <a:rPr lang="fr-FR" sz="2200" smtClean="0">
                <a:solidFill>
                  <a:srgbClr val="008080"/>
                </a:solidFill>
                <a:latin typeface="Consolas"/>
              </a:rPr>
              <a:t>&lt;&lt;</a:t>
            </a:r>
            <a:r>
              <a:rPr lang="fr-FR" sz="2200" smtClean="0">
                <a:solidFill>
                  <a:srgbClr val="000000"/>
                </a:solidFill>
                <a:latin typeface="Consolas"/>
              </a:rPr>
              <a:t> (</a:t>
            </a:r>
            <a:r>
              <a:rPr lang="nn-NO" sz="2200" dirty="0" smtClean="0">
                <a:solidFill>
                  <a:srgbClr val="000000"/>
                </a:solidFill>
                <a:latin typeface="Consolas"/>
              </a:rPr>
              <a:t>(val1 &gt; 0 &amp;&amp; val1 &lt; 10) ? val1 * 10 : val1 + 10</a:t>
            </a:r>
            <a:r>
              <a:rPr lang="nn-NO" sz="2200" smtClean="0">
                <a:solidFill>
                  <a:srgbClr val="000000"/>
                </a:solidFill>
                <a:latin typeface="Consolas"/>
              </a:rPr>
              <a:t>) </a:t>
            </a:r>
            <a:br>
              <a:rPr lang="nn-NO" sz="2200" smtClean="0">
                <a:solidFill>
                  <a:srgbClr val="000000"/>
                </a:solidFill>
                <a:latin typeface="Consolas"/>
              </a:rPr>
            </a:br>
            <a:r>
              <a:rPr lang="nn-NO" sz="2200" smtClean="0">
                <a:solidFill>
                  <a:srgbClr val="000000"/>
                </a:solidFill>
                <a:latin typeface="Consolas"/>
              </a:rPr>
              <a:t>     </a:t>
            </a:r>
            <a:r>
              <a:rPr lang="fr-FR" sz="2200" smtClean="0">
                <a:solidFill>
                  <a:srgbClr val="008080"/>
                </a:solidFill>
                <a:latin typeface="Consolas"/>
              </a:rPr>
              <a:t>&lt;&lt;</a:t>
            </a:r>
            <a:r>
              <a:rPr lang="fr-FR" sz="2200" smtClean="0">
                <a:solidFill>
                  <a:srgbClr val="000000"/>
                </a:solidFill>
                <a:latin typeface="Consolas"/>
              </a:rPr>
              <a:t> </a:t>
            </a:r>
            <a:r>
              <a:rPr lang="fr-FR" sz="2200" dirty="0" err="1" smtClean="0">
                <a:solidFill>
                  <a:srgbClr val="000000"/>
                </a:solidFill>
                <a:latin typeface="Consolas"/>
              </a:rPr>
              <a:t>endl</a:t>
            </a:r>
            <a:r>
              <a:rPr lang="fr-FR" sz="2200" dirty="0" smtClean="0">
                <a:solidFill>
                  <a:srgbClr val="000000"/>
                </a:solidFill>
                <a:latin typeface="Consolas"/>
              </a:rPr>
              <a:t>;</a:t>
            </a:r>
          </a:p>
          <a:p>
            <a:pPr>
              <a:buNone/>
            </a:pPr>
            <a:r>
              <a:rPr lang="fr-FR" sz="2200" dirty="0" smtClean="0">
                <a:solidFill>
                  <a:srgbClr val="000000"/>
                </a:solidFill>
                <a:latin typeface="Consolas"/>
              </a:rPr>
              <a:t>	system(</a:t>
            </a:r>
            <a:r>
              <a:rPr lang="fr-FR" sz="2200" dirty="0" smtClean="0">
                <a:solidFill>
                  <a:srgbClr val="A31515"/>
                </a:solidFill>
                <a:latin typeface="Consolas"/>
              </a:rPr>
              <a:t>"pause"</a:t>
            </a:r>
            <a:r>
              <a:rPr lang="fr-FR" sz="2200" dirty="0" smtClean="0">
                <a:solidFill>
                  <a:srgbClr val="000000"/>
                </a:solidFill>
                <a:latin typeface="Consolas"/>
              </a:rPr>
              <a:t>);</a:t>
            </a:r>
          </a:p>
          <a:p>
            <a:pPr>
              <a:buNone/>
            </a:pPr>
            <a:r>
              <a:rPr lang="fr-FR" sz="2200" dirty="0" smtClean="0">
                <a:solidFill>
                  <a:srgbClr val="0000FF"/>
                </a:solidFill>
                <a:latin typeface="Consolas"/>
              </a:rPr>
              <a:t>	return</a:t>
            </a:r>
            <a:r>
              <a:rPr lang="fr-FR" sz="2200" dirty="0" smtClean="0">
                <a:solidFill>
                  <a:srgbClr val="000000"/>
                </a:solidFill>
                <a:latin typeface="Consolas"/>
              </a:rPr>
              <a:t> 0;</a:t>
            </a:r>
          </a:p>
          <a:p>
            <a:pPr>
              <a:buNone/>
            </a:pPr>
            <a:r>
              <a:rPr lang="fr-FR" sz="2200" dirty="0" smtClean="0">
                <a:solidFill>
                  <a:srgbClr val="000000"/>
                </a:solidFill>
                <a:latin typeface="Consolas"/>
              </a:rPr>
              <a:t>}</a:t>
            </a:r>
            <a:endParaRPr lang="fr-CA" sz="2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The ternary operator</a:t>
            </a:r>
            <a:endParaRPr lang="fr-FR" dirty="0"/>
          </a:p>
        </p:txBody>
      </p:sp>
      <p:sp>
        <p:nvSpPr>
          <p:cNvPr id="3" name="Espace réservé du contenu 2"/>
          <p:cNvSpPr>
            <a:spLocks noGrp="1"/>
          </p:cNvSpPr>
          <p:nvPr>
            <p:ph sz="quarter" idx="1"/>
          </p:nvPr>
        </p:nvSpPr>
        <p:spPr>
          <a:xfrm>
            <a:off x="142844" y="1643050"/>
            <a:ext cx="8643998" cy="5214950"/>
          </a:xfrm>
        </p:spPr>
        <p:txBody>
          <a:bodyPr>
            <a:normAutofit fontScale="92500" lnSpcReduction="20000"/>
          </a:bodyPr>
          <a:lstStyle/>
          <a:p>
            <a:r>
              <a:rPr lang="fr-CA" sz="2800" smtClean="0"/>
              <a:t>It’s very practical for giving a more conversational sense to a certain variable value.</a:t>
            </a:r>
          </a:p>
          <a:p>
            <a:r>
              <a:rPr lang="fr-CA" sz="2800" smtClean="0"/>
              <a:t>Here is an example </a:t>
            </a:r>
            <a:r>
              <a:rPr lang="fr-CA" sz="2800" b="1" smtClean="0"/>
              <a:t>without</a:t>
            </a:r>
            <a:r>
              <a:rPr lang="fr-CA" sz="2800" smtClean="0"/>
              <a:t>:</a:t>
            </a:r>
            <a:endParaRPr lang="fr-CA" sz="2800" dirty="0" smtClean="0"/>
          </a:p>
          <a:p>
            <a:pPr>
              <a:buNone/>
            </a:pPr>
            <a:r>
              <a:rPr lang="fr-FR" sz="2400" dirty="0" smtClean="0">
                <a:solidFill>
                  <a:srgbClr val="808080"/>
                </a:solidFill>
                <a:latin typeface="Consolas"/>
              </a:rPr>
              <a:t>	#</a:t>
            </a:r>
            <a:r>
              <a:rPr lang="fr-FR" sz="2400" dirty="0" err="1" smtClean="0">
                <a:solidFill>
                  <a:srgbClr val="808080"/>
                </a:solidFill>
                <a:latin typeface="Consolas"/>
              </a:rPr>
              <a:t>include</a:t>
            </a:r>
            <a:r>
              <a:rPr lang="fr-FR" sz="2400" dirty="0" smtClean="0">
                <a:solidFill>
                  <a:srgbClr val="000000"/>
                </a:solidFill>
                <a:latin typeface="Consolas"/>
              </a:rPr>
              <a:t> </a:t>
            </a:r>
            <a:r>
              <a:rPr lang="fr-FR" sz="2400" dirty="0" smtClean="0">
                <a:solidFill>
                  <a:srgbClr val="A31515"/>
                </a:solidFill>
                <a:latin typeface="Consolas"/>
              </a:rPr>
              <a:t>&lt;</a:t>
            </a:r>
            <a:r>
              <a:rPr lang="fr-FR" sz="2400" dirty="0" err="1" smtClean="0">
                <a:solidFill>
                  <a:srgbClr val="A31515"/>
                </a:solidFill>
                <a:latin typeface="Consolas"/>
              </a:rPr>
              <a:t>iostream</a:t>
            </a:r>
            <a:r>
              <a:rPr lang="fr-FR" sz="2400" dirty="0" smtClean="0">
                <a:solidFill>
                  <a:srgbClr val="A31515"/>
                </a:solidFill>
                <a:latin typeface="Consolas"/>
              </a:rPr>
              <a:t>&gt;</a:t>
            </a:r>
            <a:r>
              <a:rPr lang="fr-FR" sz="2400" dirty="0" smtClean="0">
                <a:solidFill>
                  <a:srgbClr val="000000"/>
                </a:solidFill>
                <a:latin typeface="Consolas"/>
              </a:rPr>
              <a:t> </a:t>
            </a:r>
          </a:p>
          <a:p>
            <a:pPr>
              <a:buNone/>
            </a:pPr>
            <a:r>
              <a:rPr lang="fr-FR" sz="2400" dirty="0" smtClean="0">
                <a:solidFill>
                  <a:srgbClr val="0000FF"/>
                </a:solidFill>
                <a:latin typeface="Consolas"/>
              </a:rPr>
              <a:t>	</a:t>
            </a:r>
            <a:r>
              <a:rPr lang="fr-FR" sz="2400" dirty="0" err="1" smtClean="0">
                <a:solidFill>
                  <a:srgbClr val="0000FF"/>
                </a:solidFill>
                <a:latin typeface="Consolas"/>
              </a:rPr>
              <a:t>using</a:t>
            </a:r>
            <a:r>
              <a:rPr lang="fr-FR" sz="2400" dirty="0" smtClean="0">
                <a:solidFill>
                  <a:srgbClr val="000000"/>
                </a:solidFill>
                <a:latin typeface="Consolas"/>
              </a:rPr>
              <a:t> </a:t>
            </a:r>
            <a:r>
              <a:rPr lang="fr-FR" sz="2400" dirty="0" err="1" smtClean="0">
                <a:solidFill>
                  <a:srgbClr val="0000FF"/>
                </a:solidFill>
                <a:latin typeface="Consolas"/>
              </a:rPr>
              <a:t>namespace</a:t>
            </a:r>
            <a:r>
              <a:rPr lang="fr-FR" sz="2400" dirty="0" smtClean="0">
                <a:solidFill>
                  <a:srgbClr val="000000"/>
                </a:solidFill>
                <a:latin typeface="Consolas"/>
              </a:rPr>
              <a:t> </a:t>
            </a:r>
            <a:r>
              <a:rPr lang="fr-FR" sz="2400" dirty="0" err="1" smtClean="0">
                <a:solidFill>
                  <a:srgbClr val="000000"/>
                </a:solidFill>
                <a:latin typeface="Consolas"/>
              </a:rPr>
              <a:t>std</a:t>
            </a:r>
            <a:r>
              <a:rPr lang="fr-FR" sz="2400" dirty="0" smtClean="0">
                <a:solidFill>
                  <a:srgbClr val="000000"/>
                </a:solidFill>
                <a:latin typeface="Consolas"/>
              </a:rPr>
              <a:t>; </a:t>
            </a:r>
          </a:p>
          <a:p>
            <a:pPr>
              <a:buNone/>
            </a:pPr>
            <a:endParaRPr lang="fr-FR" sz="2400" dirty="0" smtClean="0">
              <a:solidFill>
                <a:srgbClr val="000000"/>
              </a:solidFill>
              <a:latin typeface="Consolas"/>
            </a:endParaRPr>
          </a:p>
          <a:p>
            <a:pPr>
              <a:buNone/>
            </a:pPr>
            <a:r>
              <a:rPr lang="fr-FR" sz="2400" dirty="0" smtClean="0">
                <a:solidFill>
                  <a:srgbClr val="0000FF"/>
                </a:solidFill>
                <a:latin typeface="Consolas"/>
              </a:rPr>
              <a:t>	</a:t>
            </a:r>
            <a:r>
              <a:rPr lang="fr-FR" sz="2400" dirty="0" err="1" smtClean="0">
                <a:solidFill>
                  <a:srgbClr val="0000FF"/>
                </a:solidFill>
                <a:latin typeface="Consolas"/>
              </a:rPr>
              <a:t>int</a:t>
            </a:r>
            <a:r>
              <a:rPr lang="fr-FR" sz="2400" dirty="0" smtClean="0">
                <a:solidFill>
                  <a:srgbClr val="000000"/>
                </a:solidFill>
                <a:latin typeface="Consolas"/>
              </a:rPr>
              <a:t> </a:t>
            </a:r>
            <a:r>
              <a:rPr lang="fr-FR" sz="2400" smtClean="0">
                <a:solidFill>
                  <a:srgbClr val="000000"/>
                </a:solidFill>
                <a:latin typeface="Consolas"/>
              </a:rPr>
              <a:t>main()</a:t>
            </a:r>
          </a:p>
          <a:p>
            <a:pPr>
              <a:buNone/>
            </a:pPr>
            <a:r>
              <a:rPr lang="fr-FR" sz="2400">
                <a:solidFill>
                  <a:srgbClr val="000000"/>
                </a:solidFill>
                <a:latin typeface="Consolas"/>
              </a:rPr>
              <a:t>	</a:t>
            </a:r>
            <a:r>
              <a:rPr lang="fr-FR" sz="2400" smtClean="0">
                <a:solidFill>
                  <a:srgbClr val="000000"/>
                </a:solidFill>
                <a:latin typeface="Consolas"/>
              </a:rPr>
              <a:t>{ </a:t>
            </a:r>
            <a:endParaRPr lang="fr-FR" sz="2400" dirty="0" smtClean="0">
              <a:solidFill>
                <a:srgbClr val="000000"/>
              </a:solidFill>
              <a:latin typeface="Consolas"/>
            </a:endParaRPr>
          </a:p>
          <a:p>
            <a:pPr>
              <a:buNone/>
            </a:pPr>
            <a:r>
              <a:rPr lang="fr-FR" sz="2400" dirty="0" smtClean="0">
                <a:solidFill>
                  <a:srgbClr val="0000FF"/>
                </a:solidFill>
                <a:latin typeface="Consolas"/>
              </a:rPr>
              <a:t>		</a:t>
            </a:r>
            <a:r>
              <a:rPr lang="fr-FR" sz="2400" err="1" smtClean="0">
                <a:solidFill>
                  <a:srgbClr val="0000FF"/>
                </a:solidFill>
                <a:latin typeface="Consolas"/>
              </a:rPr>
              <a:t>bool</a:t>
            </a:r>
            <a:r>
              <a:rPr lang="fr-FR" sz="2400" smtClean="0">
                <a:solidFill>
                  <a:srgbClr val="000000"/>
                </a:solidFill>
                <a:latin typeface="Consolas"/>
              </a:rPr>
              <a:t> isRaining </a:t>
            </a:r>
            <a:r>
              <a:rPr lang="fr-FR" sz="2400" dirty="0" smtClean="0">
                <a:solidFill>
                  <a:srgbClr val="000000"/>
                </a:solidFill>
                <a:latin typeface="Consolas"/>
              </a:rPr>
              <a:t>= </a:t>
            </a:r>
            <a:r>
              <a:rPr lang="fr-FR" sz="2400" dirty="0" smtClean="0">
                <a:solidFill>
                  <a:srgbClr val="0000FF"/>
                </a:solidFill>
                <a:latin typeface="Consolas"/>
              </a:rPr>
              <a:t>false</a:t>
            </a:r>
            <a:r>
              <a:rPr lang="fr-FR" sz="2400" dirty="0" smtClean="0">
                <a:solidFill>
                  <a:srgbClr val="000000"/>
                </a:solidFill>
                <a:latin typeface="Consolas"/>
              </a:rPr>
              <a:t>;</a:t>
            </a:r>
          </a:p>
          <a:p>
            <a:pPr>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a:t>
            </a:r>
            <a:r>
              <a:rPr lang="fr-FR" sz="2400" smtClean="0">
                <a:solidFill>
                  <a:srgbClr val="A31515"/>
                </a:solidFill>
                <a:latin typeface="Consolas"/>
              </a:rPr>
              <a:t>"Is it raining?: </a:t>
            </a:r>
            <a:r>
              <a:rPr lang="fr-FR" sz="2400" dirty="0" smtClean="0">
                <a:solidFill>
                  <a:srgbClr val="A31515"/>
                </a:solidFill>
                <a:latin typeface="Consolas"/>
              </a:rPr>
              <a:t>"</a:t>
            </a:r>
            <a:r>
              <a:rPr lang="fr-FR" sz="2400" dirty="0" smtClean="0">
                <a:solidFill>
                  <a:srgbClr val="000000"/>
                </a:solidFill>
                <a:latin typeface="Consolas"/>
              </a:rPr>
              <a:t> </a:t>
            </a:r>
            <a:r>
              <a:rPr lang="fr-FR" sz="2400" dirty="0" smtClean="0">
                <a:solidFill>
                  <a:srgbClr val="008080"/>
                </a:solidFill>
                <a:latin typeface="Consolas"/>
              </a:rPr>
              <a:t>&lt;&lt;</a:t>
            </a:r>
            <a:r>
              <a:rPr lang="fr-FR" sz="2400" dirty="0" smtClean="0">
                <a:solidFill>
                  <a:srgbClr val="000000"/>
                </a:solidFill>
                <a:latin typeface="Consolas"/>
              </a:rPr>
              <a:t> </a:t>
            </a:r>
            <a:r>
              <a:rPr lang="fr-FR" sz="2400" dirty="0" err="1" smtClean="0">
                <a:solidFill>
                  <a:srgbClr val="000000"/>
                </a:solidFill>
                <a:latin typeface="Consolas"/>
              </a:rPr>
              <a:t>endl</a:t>
            </a:r>
            <a:r>
              <a:rPr lang="fr-FR" sz="2400" dirty="0" smtClean="0">
                <a:solidFill>
                  <a:srgbClr val="000000"/>
                </a:solidFill>
                <a:latin typeface="Consolas"/>
              </a:rPr>
              <a:t>;</a:t>
            </a:r>
          </a:p>
          <a:p>
            <a:pPr>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isRaining </a:t>
            </a:r>
            <a:r>
              <a:rPr lang="fr-FR" sz="2400" dirty="0" smtClean="0">
                <a:solidFill>
                  <a:srgbClr val="008080"/>
                </a:solidFill>
                <a:latin typeface="Consolas"/>
              </a:rPr>
              <a:t>&lt;&lt;</a:t>
            </a:r>
            <a:r>
              <a:rPr lang="fr-FR" sz="2400" dirty="0" smtClean="0">
                <a:solidFill>
                  <a:srgbClr val="000000"/>
                </a:solidFill>
                <a:latin typeface="Consolas"/>
              </a:rPr>
              <a:t> </a:t>
            </a:r>
            <a:r>
              <a:rPr lang="fr-FR" sz="2400" dirty="0" err="1" smtClean="0">
                <a:solidFill>
                  <a:srgbClr val="000000"/>
                </a:solidFill>
                <a:latin typeface="Consolas"/>
              </a:rPr>
              <a:t>endl</a:t>
            </a:r>
            <a:r>
              <a:rPr lang="fr-FR" sz="2400" dirty="0" smtClean="0">
                <a:solidFill>
                  <a:srgbClr val="000000"/>
                </a:solidFill>
                <a:latin typeface="Consolas"/>
              </a:rPr>
              <a:t>; </a:t>
            </a:r>
            <a:r>
              <a:rPr lang="fr-FR" sz="2400" smtClean="0">
                <a:solidFill>
                  <a:srgbClr val="008000"/>
                </a:solidFill>
                <a:latin typeface="Consolas"/>
              </a:rPr>
              <a:t>// displays 0</a:t>
            </a:r>
            <a:endParaRPr lang="fr-FR" sz="2400" dirty="0" smtClean="0">
              <a:solidFill>
                <a:srgbClr val="000000"/>
              </a:solidFill>
              <a:latin typeface="Consolas"/>
            </a:endParaRPr>
          </a:p>
          <a:p>
            <a:pPr>
              <a:buNone/>
            </a:pPr>
            <a:r>
              <a:rPr lang="fr-FR" sz="2400" dirty="0" smtClean="0">
                <a:solidFill>
                  <a:srgbClr val="000000"/>
                </a:solidFill>
                <a:latin typeface="Consolas"/>
              </a:rPr>
              <a:t>		system(</a:t>
            </a:r>
            <a:r>
              <a:rPr lang="fr-FR" sz="2400" dirty="0" smtClean="0">
                <a:solidFill>
                  <a:srgbClr val="A31515"/>
                </a:solidFill>
                <a:latin typeface="Consolas"/>
              </a:rPr>
              <a:t>"pause"</a:t>
            </a:r>
            <a:r>
              <a:rPr lang="fr-FR" sz="2400" dirty="0" smtClean="0">
                <a:solidFill>
                  <a:srgbClr val="000000"/>
                </a:solidFill>
                <a:latin typeface="Consolas"/>
              </a:rPr>
              <a:t>);</a:t>
            </a:r>
          </a:p>
          <a:p>
            <a:pPr>
              <a:buNone/>
            </a:pPr>
            <a:r>
              <a:rPr lang="fr-FR" sz="2400" dirty="0" smtClean="0">
                <a:solidFill>
                  <a:srgbClr val="0000FF"/>
                </a:solidFill>
                <a:latin typeface="Consolas"/>
              </a:rPr>
              <a:t>		return</a:t>
            </a:r>
            <a:r>
              <a:rPr lang="fr-FR" sz="2400" dirty="0" smtClean="0">
                <a:solidFill>
                  <a:srgbClr val="000000"/>
                </a:solidFill>
                <a:latin typeface="Consolas"/>
              </a:rPr>
              <a:t> 0;</a:t>
            </a:r>
          </a:p>
          <a:p>
            <a:pPr>
              <a:buNone/>
            </a:pPr>
            <a:r>
              <a:rPr lang="fr-FR" sz="2400" dirty="0" smtClean="0">
                <a:solidFill>
                  <a:srgbClr val="000000"/>
                </a:solidFill>
                <a:latin typeface="Consolas"/>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The ternary operator</a:t>
            </a:r>
            <a:endParaRPr lang="fr-FR" dirty="0"/>
          </a:p>
        </p:txBody>
      </p:sp>
      <p:sp>
        <p:nvSpPr>
          <p:cNvPr id="3" name="Espace réservé du contenu 2"/>
          <p:cNvSpPr>
            <a:spLocks noGrp="1"/>
          </p:cNvSpPr>
          <p:nvPr>
            <p:ph sz="quarter" idx="1"/>
          </p:nvPr>
        </p:nvSpPr>
        <p:spPr>
          <a:xfrm>
            <a:off x="142844" y="1643050"/>
            <a:ext cx="8643998" cy="5214950"/>
          </a:xfrm>
        </p:spPr>
        <p:txBody>
          <a:bodyPr>
            <a:normAutofit fontScale="85000" lnSpcReduction="20000"/>
          </a:bodyPr>
          <a:lstStyle/>
          <a:p>
            <a:r>
              <a:rPr lang="fr-CA" sz="3100"/>
              <a:t>It’s very practical for giving a more conversational sense to a certain variable value.</a:t>
            </a:r>
          </a:p>
          <a:p>
            <a:r>
              <a:rPr lang="fr-CA" sz="3100"/>
              <a:t>Here is an example </a:t>
            </a:r>
            <a:r>
              <a:rPr lang="fr-CA" sz="3100" b="1" smtClean="0"/>
              <a:t>with</a:t>
            </a:r>
            <a:r>
              <a:rPr lang="fr-CA" sz="3100" smtClean="0"/>
              <a:t>:</a:t>
            </a:r>
            <a:endParaRPr lang="fr-CA" sz="3100"/>
          </a:p>
          <a:p>
            <a:pPr>
              <a:buNone/>
            </a:pPr>
            <a:r>
              <a:rPr lang="fr-FR" sz="2400" dirty="0" smtClean="0">
                <a:solidFill>
                  <a:srgbClr val="808080"/>
                </a:solidFill>
                <a:latin typeface="Consolas"/>
              </a:rPr>
              <a:t>	#</a:t>
            </a:r>
            <a:r>
              <a:rPr lang="fr-FR" sz="2400" dirty="0" err="1" smtClean="0">
                <a:solidFill>
                  <a:srgbClr val="808080"/>
                </a:solidFill>
                <a:latin typeface="Consolas"/>
              </a:rPr>
              <a:t>include</a:t>
            </a:r>
            <a:r>
              <a:rPr lang="fr-FR" sz="2400" dirty="0" smtClean="0">
                <a:solidFill>
                  <a:srgbClr val="000000"/>
                </a:solidFill>
                <a:latin typeface="Consolas"/>
              </a:rPr>
              <a:t> </a:t>
            </a:r>
            <a:r>
              <a:rPr lang="fr-FR" sz="2400" dirty="0" smtClean="0">
                <a:solidFill>
                  <a:srgbClr val="A31515"/>
                </a:solidFill>
                <a:latin typeface="Consolas"/>
              </a:rPr>
              <a:t>&lt;</a:t>
            </a:r>
            <a:r>
              <a:rPr lang="fr-FR" sz="2400" dirty="0" err="1" smtClean="0">
                <a:solidFill>
                  <a:srgbClr val="A31515"/>
                </a:solidFill>
                <a:latin typeface="Consolas"/>
              </a:rPr>
              <a:t>iostream</a:t>
            </a:r>
            <a:r>
              <a:rPr lang="fr-FR" sz="2400" dirty="0" smtClean="0">
                <a:solidFill>
                  <a:srgbClr val="A31515"/>
                </a:solidFill>
                <a:latin typeface="Consolas"/>
              </a:rPr>
              <a:t>&gt;</a:t>
            </a:r>
            <a:r>
              <a:rPr lang="fr-FR" sz="2400" dirty="0" smtClean="0">
                <a:solidFill>
                  <a:srgbClr val="000000"/>
                </a:solidFill>
                <a:latin typeface="Consolas"/>
              </a:rPr>
              <a:t> </a:t>
            </a:r>
          </a:p>
          <a:p>
            <a:pPr>
              <a:buNone/>
            </a:pPr>
            <a:r>
              <a:rPr lang="fr-FR" sz="2400" dirty="0" smtClean="0">
                <a:solidFill>
                  <a:srgbClr val="0000FF"/>
                </a:solidFill>
                <a:latin typeface="Consolas"/>
              </a:rPr>
              <a:t>	</a:t>
            </a:r>
            <a:r>
              <a:rPr lang="fr-FR" sz="2400" dirty="0" err="1" smtClean="0">
                <a:solidFill>
                  <a:srgbClr val="0000FF"/>
                </a:solidFill>
                <a:latin typeface="Consolas"/>
              </a:rPr>
              <a:t>using</a:t>
            </a:r>
            <a:r>
              <a:rPr lang="fr-FR" sz="2400" dirty="0" smtClean="0">
                <a:solidFill>
                  <a:srgbClr val="000000"/>
                </a:solidFill>
                <a:latin typeface="Consolas"/>
              </a:rPr>
              <a:t> </a:t>
            </a:r>
            <a:r>
              <a:rPr lang="fr-FR" sz="2400" dirty="0" err="1" smtClean="0">
                <a:solidFill>
                  <a:srgbClr val="0000FF"/>
                </a:solidFill>
                <a:latin typeface="Consolas"/>
              </a:rPr>
              <a:t>namespace</a:t>
            </a:r>
            <a:r>
              <a:rPr lang="fr-FR" sz="2400" dirty="0" smtClean="0">
                <a:solidFill>
                  <a:srgbClr val="000000"/>
                </a:solidFill>
                <a:latin typeface="Consolas"/>
              </a:rPr>
              <a:t> </a:t>
            </a:r>
            <a:r>
              <a:rPr lang="fr-FR" sz="2400" dirty="0" err="1" smtClean="0">
                <a:solidFill>
                  <a:srgbClr val="000000"/>
                </a:solidFill>
                <a:latin typeface="Consolas"/>
              </a:rPr>
              <a:t>std</a:t>
            </a:r>
            <a:r>
              <a:rPr lang="fr-FR" sz="2400" dirty="0" smtClean="0">
                <a:solidFill>
                  <a:srgbClr val="000000"/>
                </a:solidFill>
                <a:latin typeface="Consolas"/>
              </a:rPr>
              <a:t>; </a:t>
            </a:r>
          </a:p>
          <a:p>
            <a:pPr>
              <a:buNone/>
            </a:pPr>
            <a:endParaRPr lang="fr-FR" sz="2400" dirty="0" smtClean="0">
              <a:solidFill>
                <a:srgbClr val="000000"/>
              </a:solidFill>
              <a:latin typeface="Consolas"/>
            </a:endParaRPr>
          </a:p>
          <a:p>
            <a:pPr>
              <a:buNone/>
            </a:pPr>
            <a:r>
              <a:rPr lang="fr-FR" sz="2400" dirty="0" smtClean="0">
                <a:solidFill>
                  <a:srgbClr val="0000FF"/>
                </a:solidFill>
                <a:latin typeface="Consolas"/>
              </a:rPr>
              <a:t>	</a:t>
            </a:r>
            <a:r>
              <a:rPr lang="fr-FR" sz="2400" dirty="0" err="1" smtClean="0">
                <a:solidFill>
                  <a:srgbClr val="0000FF"/>
                </a:solidFill>
                <a:latin typeface="Consolas"/>
              </a:rPr>
              <a:t>int</a:t>
            </a:r>
            <a:r>
              <a:rPr lang="fr-FR" sz="2400" dirty="0" smtClean="0">
                <a:solidFill>
                  <a:srgbClr val="000000"/>
                </a:solidFill>
                <a:latin typeface="Consolas"/>
              </a:rPr>
              <a:t> </a:t>
            </a:r>
            <a:r>
              <a:rPr lang="fr-FR" sz="2400" smtClean="0">
                <a:solidFill>
                  <a:srgbClr val="000000"/>
                </a:solidFill>
                <a:latin typeface="Consolas"/>
              </a:rPr>
              <a:t>main()</a:t>
            </a:r>
          </a:p>
          <a:p>
            <a:pPr>
              <a:buNone/>
            </a:pPr>
            <a:r>
              <a:rPr lang="fr-FR" sz="2400">
                <a:solidFill>
                  <a:srgbClr val="000000"/>
                </a:solidFill>
                <a:latin typeface="Consolas"/>
              </a:rPr>
              <a:t>	</a:t>
            </a:r>
            <a:r>
              <a:rPr lang="fr-FR" sz="2400" smtClean="0">
                <a:solidFill>
                  <a:srgbClr val="000000"/>
                </a:solidFill>
                <a:latin typeface="Consolas"/>
              </a:rPr>
              <a:t>{ </a:t>
            </a:r>
            <a:endParaRPr lang="fr-FR" sz="2400" dirty="0" smtClean="0">
              <a:solidFill>
                <a:srgbClr val="000000"/>
              </a:solidFill>
              <a:latin typeface="Consolas"/>
            </a:endParaRPr>
          </a:p>
          <a:p>
            <a:pPr>
              <a:buNone/>
            </a:pPr>
            <a:r>
              <a:rPr lang="fr-FR" sz="2400" dirty="0" smtClean="0">
                <a:solidFill>
                  <a:srgbClr val="0000FF"/>
                </a:solidFill>
                <a:latin typeface="Consolas"/>
              </a:rPr>
              <a:t>		</a:t>
            </a:r>
            <a:r>
              <a:rPr lang="fr-FR" sz="2400" err="1" smtClean="0">
                <a:solidFill>
                  <a:srgbClr val="0000FF"/>
                </a:solidFill>
                <a:latin typeface="Consolas"/>
              </a:rPr>
              <a:t>bool</a:t>
            </a:r>
            <a:r>
              <a:rPr lang="fr-FR" sz="2400" smtClean="0">
                <a:solidFill>
                  <a:srgbClr val="000000"/>
                </a:solidFill>
                <a:latin typeface="Consolas"/>
              </a:rPr>
              <a:t> isRaining </a:t>
            </a:r>
            <a:r>
              <a:rPr lang="fr-FR" sz="2400" dirty="0" smtClean="0">
                <a:solidFill>
                  <a:srgbClr val="000000"/>
                </a:solidFill>
                <a:latin typeface="Consolas"/>
              </a:rPr>
              <a:t>= </a:t>
            </a:r>
            <a:r>
              <a:rPr lang="fr-FR" sz="2400" dirty="0" err="1" smtClean="0">
                <a:solidFill>
                  <a:srgbClr val="0000FF"/>
                </a:solidFill>
                <a:latin typeface="Consolas"/>
              </a:rPr>
              <a:t>true</a:t>
            </a:r>
            <a:r>
              <a:rPr lang="fr-FR" sz="2400" dirty="0" smtClean="0">
                <a:solidFill>
                  <a:srgbClr val="000000"/>
                </a:solidFill>
                <a:latin typeface="Consolas"/>
              </a:rPr>
              <a:t>;</a:t>
            </a:r>
          </a:p>
          <a:p>
            <a:pPr>
              <a:buNone/>
            </a:pPr>
            <a:r>
              <a:rPr lang="fr-FR" sz="2400" dirty="0" smtClean="0">
                <a:solidFill>
                  <a:srgbClr val="000000"/>
                </a:solidFill>
                <a:latin typeface="Consolas"/>
              </a:rPr>
              <a:t>		cout </a:t>
            </a:r>
            <a:r>
              <a:rPr lang="fr-FR" sz="2400" smtClean="0">
                <a:solidFill>
                  <a:srgbClr val="008080"/>
                </a:solidFill>
                <a:latin typeface="Consolas"/>
              </a:rPr>
              <a:t>&lt;&lt;</a:t>
            </a:r>
            <a:r>
              <a:rPr lang="fr-FR" sz="2400" smtClean="0">
                <a:solidFill>
                  <a:srgbClr val="000000"/>
                </a:solidFill>
                <a:latin typeface="Consolas"/>
              </a:rPr>
              <a:t> </a:t>
            </a:r>
            <a:r>
              <a:rPr lang="fr-FR" sz="2400" smtClean="0">
                <a:solidFill>
                  <a:srgbClr val="A31515"/>
                </a:solidFill>
                <a:latin typeface="Consolas"/>
              </a:rPr>
              <a:t>"Is it raining?: </a:t>
            </a:r>
            <a:r>
              <a:rPr lang="fr-FR" sz="2400" dirty="0" smtClean="0">
                <a:solidFill>
                  <a:srgbClr val="A31515"/>
                </a:solidFill>
                <a:latin typeface="Consolas"/>
              </a:rPr>
              <a:t>"</a:t>
            </a:r>
            <a:r>
              <a:rPr lang="fr-FR" sz="2400" dirty="0" smtClean="0">
                <a:solidFill>
                  <a:srgbClr val="000000"/>
                </a:solidFill>
                <a:latin typeface="Consolas"/>
              </a:rPr>
              <a:t> </a:t>
            </a:r>
            <a:r>
              <a:rPr lang="fr-FR" sz="2400" dirty="0" smtClean="0">
                <a:solidFill>
                  <a:srgbClr val="008080"/>
                </a:solidFill>
                <a:latin typeface="Consolas"/>
              </a:rPr>
              <a:t>&lt;&lt;</a:t>
            </a:r>
            <a:r>
              <a:rPr lang="fr-FR" sz="2400" dirty="0" smtClean="0">
                <a:solidFill>
                  <a:srgbClr val="000000"/>
                </a:solidFill>
                <a:latin typeface="Consolas"/>
              </a:rPr>
              <a:t> </a:t>
            </a:r>
            <a:r>
              <a:rPr lang="fr-FR" sz="2400" dirty="0" err="1" smtClean="0">
                <a:solidFill>
                  <a:srgbClr val="000000"/>
                </a:solidFill>
                <a:latin typeface="Consolas"/>
              </a:rPr>
              <a:t>endl</a:t>
            </a:r>
            <a:r>
              <a:rPr lang="fr-FR" sz="2400" dirty="0" smtClean="0">
                <a:solidFill>
                  <a:srgbClr val="000000"/>
                </a:solidFill>
                <a:latin typeface="Consolas"/>
              </a:rPr>
              <a:t>;</a:t>
            </a:r>
          </a:p>
          <a:p>
            <a:pPr>
              <a:buNone/>
            </a:pPr>
            <a:r>
              <a:rPr lang="fr-CA" sz="2400" dirty="0" smtClean="0">
                <a:solidFill>
                  <a:srgbClr val="000000"/>
                </a:solidFill>
                <a:latin typeface="Consolas"/>
              </a:rPr>
              <a:t>		</a:t>
            </a:r>
            <a:r>
              <a:rPr lang="fr-FR" sz="2400" smtClean="0">
                <a:solidFill>
                  <a:srgbClr val="008000"/>
                </a:solidFill>
                <a:latin typeface="Consolas"/>
              </a:rPr>
              <a:t>// displays "Yes":</a:t>
            </a:r>
            <a:endParaRPr lang="fr-FR" sz="2400" dirty="0" smtClean="0">
              <a:solidFill>
                <a:srgbClr val="000000"/>
              </a:solidFill>
              <a:latin typeface="Consolas"/>
            </a:endParaRPr>
          </a:p>
          <a:p>
            <a:pPr>
              <a:buNone/>
            </a:pPr>
            <a:r>
              <a:rPr lang="fr-FR" sz="2400" dirty="0" smtClean="0">
                <a:solidFill>
                  <a:srgbClr val="000000"/>
                </a:solidFill>
                <a:latin typeface="Consolas"/>
              </a:rPr>
              <a:t>		cout </a:t>
            </a:r>
            <a:r>
              <a:rPr lang="fr-FR" sz="2400" dirty="0" smtClean="0">
                <a:solidFill>
                  <a:srgbClr val="008080"/>
                </a:solidFill>
                <a:latin typeface="Consolas"/>
              </a:rPr>
              <a:t>&lt;&lt;</a:t>
            </a:r>
            <a:r>
              <a:rPr lang="fr-FR" sz="2400" dirty="0" smtClean="0">
                <a:solidFill>
                  <a:srgbClr val="000000"/>
                </a:solidFill>
                <a:latin typeface="Consolas"/>
              </a:rPr>
              <a:t> </a:t>
            </a:r>
            <a:r>
              <a:rPr lang="fr-FR" sz="2400" smtClean="0">
                <a:solidFill>
                  <a:srgbClr val="000000"/>
                </a:solidFill>
                <a:latin typeface="Consolas"/>
              </a:rPr>
              <a:t>(isRaining ? </a:t>
            </a:r>
            <a:r>
              <a:rPr lang="fr-FR" sz="2400" smtClean="0">
                <a:solidFill>
                  <a:srgbClr val="A31515"/>
                </a:solidFill>
                <a:latin typeface="Consolas"/>
              </a:rPr>
              <a:t>"Yes"</a:t>
            </a:r>
            <a:r>
              <a:rPr lang="fr-FR" sz="2400" smtClean="0">
                <a:solidFill>
                  <a:srgbClr val="000000"/>
                </a:solidFill>
                <a:latin typeface="Consolas"/>
              </a:rPr>
              <a:t> : </a:t>
            </a:r>
            <a:r>
              <a:rPr lang="fr-FR" sz="2400" smtClean="0">
                <a:solidFill>
                  <a:srgbClr val="A31515"/>
                </a:solidFill>
                <a:latin typeface="Consolas"/>
              </a:rPr>
              <a:t>"No"</a:t>
            </a:r>
            <a:r>
              <a:rPr lang="fr-FR" sz="2400" smtClean="0">
                <a:solidFill>
                  <a:srgbClr val="000000"/>
                </a:solidFill>
                <a:latin typeface="Consolas"/>
              </a:rPr>
              <a:t>) </a:t>
            </a:r>
            <a:r>
              <a:rPr lang="fr-FR" sz="2400" dirty="0" smtClean="0">
                <a:solidFill>
                  <a:srgbClr val="008080"/>
                </a:solidFill>
                <a:latin typeface="Consolas"/>
              </a:rPr>
              <a:t>&lt;&lt;</a:t>
            </a:r>
            <a:r>
              <a:rPr lang="fr-FR" sz="2400" dirty="0" smtClean="0">
                <a:solidFill>
                  <a:srgbClr val="000000"/>
                </a:solidFill>
                <a:latin typeface="Consolas"/>
              </a:rPr>
              <a:t> </a:t>
            </a:r>
            <a:r>
              <a:rPr lang="fr-FR" sz="2400" err="1" smtClean="0">
                <a:solidFill>
                  <a:srgbClr val="000000"/>
                </a:solidFill>
                <a:latin typeface="Consolas"/>
              </a:rPr>
              <a:t>endl</a:t>
            </a:r>
            <a:r>
              <a:rPr lang="fr-FR" sz="2400" smtClean="0">
                <a:solidFill>
                  <a:srgbClr val="000000"/>
                </a:solidFill>
                <a:latin typeface="Consolas"/>
              </a:rPr>
              <a:t>;</a:t>
            </a:r>
            <a:endParaRPr lang="fr-FR" sz="2400" dirty="0" smtClean="0">
              <a:solidFill>
                <a:srgbClr val="000000"/>
              </a:solidFill>
              <a:latin typeface="Consolas"/>
            </a:endParaRPr>
          </a:p>
          <a:p>
            <a:pPr>
              <a:buNone/>
            </a:pPr>
            <a:r>
              <a:rPr lang="fr-FR" sz="2400" dirty="0" smtClean="0">
                <a:solidFill>
                  <a:srgbClr val="000000"/>
                </a:solidFill>
                <a:latin typeface="Consolas"/>
              </a:rPr>
              <a:t>		system(</a:t>
            </a:r>
            <a:r>
              <a:rPr lang="fr-FR" sz="2400" dirty="0" smtClean="0">
                <a:solidFill>
                  <a:srgbClr val="A31515"/>
                </a:solidFill>
                <a:latin typeface="Consolas"/>
              </a:rPr>
              <a:t>"pause"</a:t>
            </a:r>
            <a:r>
              <a:rPr lang="fr-FR" sz="2400" dirty="0" smtClean="0">
                <a:solidFill>
                  <a:srgbClr val="000000"/>
                </a:solidFill>
                <a:latin typeface="Consolas"/>
              </a:rPr>
              <a:t>);</a:t>
            </a:r>
          </a:p>
          <a:p>
            <a:pPr>
              <a:buNone/>
            </a:pPr>
            <a:r>
              <a:rPr lang="fr-FR" sz="2400" dirty="0" smtClean="0">
                <a:solidFill>
                  <a:srgbClr val="0000FF"/>
                </a:solidFill>
                <a:latin typeface="Consolas"/>
              </a:rPr>
              <a:t>		return</a:t>
            </a:r>
            <a:r>
              <a:rPr lang="fr-FR" sz="2400" dirty="0" smtClean="0">
                <a:solidFill>
                  <a:srgbClr val="000000"/>
                </a:solidFill>
                <a:latin typeface="Consolas"/>
              </a:rPr>
              <a:t> 0;</a:t>
            </a:r>
          </a:p>
          <a:p>
            <a:pPr>
              <a:buNone/>
            </a:pPr>
            <a:r>
              <a:rPr lang="fr-FR" sz="2400" dirty="0" smtClean="0">
                <a:solidFill>
                  <a:srgbClr val="000000"/>
                </a:solidFill>
                <a:latin typeface="Consolas"/>
              </a:rPr>
              <a:t>	}</a:t>
            </a:r>
          </a:p>
          <a:p>
            <a:endParaRPr lang="fr-FR" sz="2400" dirty="0" smtClean="0">
              <a:solidFill>
                <a:srgbClr val="000000"/>
              </a:solidFill>
              <a:latin typeface="Consola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dirty="0" err="1" smtClean="0"/>
              <a:t>switch</a:t>
            </a:r>
            <a:r>
              <a:rPr lang="fr-CA" dirty="0" smtClean="0"/>
              <a:t>/case</a:t>
            </a:r>
            <a:endParaRPr lang="fr-FR" dirty="0"/>
          </a:p>
        </p:txBody>
      </p:sp>
      <p:sp>
        <p:nvSpPr>
          <p:cNvPr id="3" name="Espace réservé du contenu 2"/>
          <p:cNvSpPr>
            <a:spLocks noGrp="1"/>
          </p:cNvSpPr>
          <p:nvPr>
            <p:ph sz="quarter" idx="1"/>
          </p:nvPr>
        </p:nvSpPr>
        <p:spPr>
          <a:xfrm>
            <a:off x="142844" y="1643050"/>
            <a:ext cx="8643998" cy="5214950"/>
          </a:xfrm>
        </p:spPr>
        <p:txBody>
          <a:bodyPr>
            <a:normAutofit fontScale="70000" lnSpcReduction="20000"/>
          </a:bodyPr>
          <a:lstStyle/>
          <a:p>
            <a:pPr defTabSz="360363"/>
            <a:r>
              <a:rPr lang="fr-CA" sz="2800" smtClean="0"/>
              <a:t>The </a:t>
            </a:r>
            <a:r>
              <a:rPr lang="fr-CA" sz="2800" b="1" smtClean="0"/>
              <a:t>switch/case</a:t>
            </a:r>
            <a:r>
              <a:rPr lang="fr-CA" sz="2800" smtClean="0"/>
              <a:t> statement allows us to structure code that uses a conditional structure containing a series of multiple equality condition tests.</a:t>
            </a:r>
          </a:p>
          <a:p>
            <a:pPr defTabSz="360363"/>
            <a:r>
              <a:rPr lang="fr-CA" sz="2800" smtClean="0"/>
              <a:t>Moreover, it is useful when multiple different procedures could be executed, depending on the value of a single variable of an integer type.</a:t>
            </a:r>
          </a:p>
          <a:p>
            <a:pPr defTabSz="360363"/>
            <a:r>
              <a:rPr lang="fr-CA" sz="2800" smtClean="0"/>
              <a:t>The format is:</a:t>
            </a:r>
            <a:endParaRPr lang="fr-CA" sz="2800" dirty="0" smtClean="0"/>
          </a:p>
          <a:p>
            <a:pPr marL="0" indent="0" defTabSz="360363">
              <a:buNone/>
            </a:pPr>
            <a:r>
              <a:rPr lang="fr-CA" sz="2800" smtClean="0"/>
              <a:t>	switch (&lt;integer variable&gt;)</a:t>
            </a:r>
          </a:p>
          <a:p>
            <a:pPr marL="0" indent="0" defTabSz="360363">
              <a:buNone/>
            </a:pPr>
            <a:r>
              <a:rPr lang="fr-CA" sz="2800"/>
              <a:t>	</a:t>
            </a:r>
            <a:r>
              <a:rPr lang="fr-CA" sz="2800" smtClean="0"/>
              <a:t>{</a:t>
            </a:r>
            <a:endParaRPr lang="fr-CA" sz="2800" dirty="0" smtClean="0"/>
          </a:p>
          <a:p>
            <a:pPr marL="0" indent="0" defTabSz="360363">
              <a:buNone/>
            </a:pPr>
            <a:r>
              <a:rPr lang="fr-CA" sz="2800" smtClean="0"/>
              <a:t>		case &lt;constant integer value 1&gt; </a:t>
            </a:r>
            <a:r>
              <a:rPr lang="fr-CA" sz="2800" dirty="0" smtClean="0"/>
              <a:t>:</a:t>
            </a:r>
          </a:p>
          <a:p>
            <a:pPr marL="0" indent="0" defTabSz="360363">
              <a:buNone/>
            </a:pPr>
            <a:r>
              <a:rPr lang="fr-CA" sz="2800" smtClean="0"/>
              <a:t>			procedure1</a:t>
            </a:r>
            <a:r>
              <a:rPr lang="fr-CA" sz="2800" dirty="0" smtClean="0"/>
              <a:t>		</a:t>
            </a:r>
          </a:p>
          <a:p>
            <a:pPr marL="0" indent="0" defTabSz="360363">
              <a:buNone/>
            </a:pPr>
            <a:r>
              <a:rPr lang="fr-CA" sz="2800" smtClean="0"/>
              <a:t>		case &lt;constant integer value 2&gt; </a:t>
            </a:r>
            <a:r>
              <a:rPr lang="fr-CA" sz="2800" dirty="0" smtClean="0"/>
              <a:t>:</a:t>
            </a:r>
          </a:p>
          <a:p>
            <a:pPr marL="0" indent="0" defTabSz="360363">
              <a:buNone/>
            </a:pPr>
            <a:r>
              <a:rPr lang="fr-CA" sz="2800" smtClean="0"/>
              <a:t>			procedure2</a:t>
            </a:r>
            <a:endParaRPr lang="fr-CA" sz="2800" dirty="0" smtClean="0"/>
          </a:p>
          <a:p>
            <a:pPr marL="0" indent="0" defTabSz="360363">
              <a:buNone/>
            </a:pPr>
            <a:r>
              <a:rPr lang="fr-CA" sz="2800" smtClean="0"/>
              <a:t>		…</a:t>
            </a:r>
            <a:endParaRPr lang="fr-CA" sz="2800" dirty="0" smtClean="0"/>
          </a:p>
          <a:p>
            <a:pPr marL="0" indent="0" defTabSz="360363">
              <a:buNone/>
            </a:pPr>
            <a:r>
              <a:rPr lang="fr-CA" sz="2800" smtClean="0"/>
              <a:t>		default</a:t>
            </a:r>
            <a:r>
              <a:rPr lang="fr-CA" sz="2800" dirty="0" smtClean="0"/>
              <a:t>:</a:t>
            </a:r>
          </a:p>
          <a:p>
            <a:pPr marL="0" indent="0" defTabSz="360363">
              <a:buNone/>
            </a:pPr>
            <a:r>
              <a:rPr lang="fr-CA" sz="2800" smtClean="0"/>
              <a:t>			defaultProcedure</a:t>
            </a:r>
            <a:endParaRPr lang="fr-CA" sz="2800" dirty="0" smtClean="0"/>
          </a:p>
          <a:p>
            <a:pPr marL="0" indent="0" defTabSz="360363">
              <a:buNone/>
            </a:pPr>
            <a:r>
              <a:rPr lang="fr-CA" sz="2800" dirty="0" smtClean="0"/>
              <a:t>	}</a:t>
            </a:r>
          </a:p>
          <a:p>
            <a:pPr marL="0" indent="0" defTabSz="360363">
              <a:buNone/>
            </a:pPr>
            <a:r>
              <a:rPr lang="fr-FR" sz="2400" dirty="0" smtClean="0">
                <a:solidFill>
                  <a:srgbClr val="808080"/>
                </a:solidFill>
                <a:latin typeface="Consolas"/>
              </a:rPr>
              <a:t>	</a:t>
            </a:r>
            <a:endParaRPr lang="fr-FR" sz="2400" dirty="0" smtClean="0">
              <a:solidFill>
                <a:srgbClr val="000000"/>
              </a:solidFill>
              <a:latin typeface="Consolas"/>
            </a:endParaRPr>
          </a:p>
          <a:p>
            <a:pPr defTabSz="360363"/>
            <a:endParaRPr lang="fr-FR" sz="2400" dirty="0" smtClean="0">
              <a:solidFill>
                <a:srgbClr val="000000"/>
              </a:solidFill>
              <a:latin typeface="Consola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dirty="0" err="1" smtClean="0"/>
              <a:t>switch</a:t>
            </a:r>
            <a:r>
              <a:rPr lang="fr-CA" dirty="0" smtClean="0"/>
              <a:t>/case</a:t>
            </a:r>
            <a:endParaRPr lang="fr-FR" dirty="0"/>
          </a:p>
        </p:txBody>
      </p:sp>
      <p:sp>
        <p:nvSpPr>
          <p:cNvPr id="3" name="Espace réservé du contenu 2"/>
          <p:cNvSpPr>
            <a:spLocks noGrp="1"/>
          </p:cNvSpPr>
          <p:nvPr>
            <p:ph sz="quarter" idx="1"/>
          </p:nvPr>
        </p:nvSpPr>
        <p:spPr>
          <a:xfrm>
            <a:off x="142844" y="1643050"/>
            <a:ext cx="8643998" cy="5214950"/>
          </a:xfrm>
        </p:spPr>
        <p:txBody>
          <a:bodyPr>
            <a:normAutofit fontScale="85000" lnSpcReduction="20000"/>
          </a:bodyPr>
          <a:lstStyle/>
          <a:p>
            <a:r>
              <a:rPr lang="fr-CA" sz="2800" smtClean="0"/>
              <a:t>For </a:t>
            </a:r>
            <a:r>
              <a:rPr lang="fr-CA" sz="2800" b="1" smtClean="0"/>
              <a:t>switch/case</a:t>
            </a:r>
            <a:r>
              <a:rPr lang="fr-CA" sz="2800" smtClean="0"/>
              <a:t> statements, there are certain rules to respect in C++:</a:t>
            </a:r>
            <a:endParaRPr lang="fr-CA" sz="2800" dirty="0" smtClean="0"/>
          </a:p>
          <a:p>
            <a:pPr lvl="1"/>
            <a:r>
              <a:rPr lang="fr-CA" sz="2500" smtClean="0"/>
              <a:t>The variable evaluated in the </a:t>
            </a:r>
            <a:r>
              <a:rPr lang="fr-CA" sz="2500" b="1" smtClean="0"/>
              <a:t>switch</a:t>
            </a:r>
            <a:r>
              <a:rPr lang="fr-CA" sz="2500" smtClean="0"/>
              <a:t> must have an integer value.</a:t>
            </a:r>
            <a:endParaRPr lang="fr-CA" sz="2500" dirty="0" smtClean="0"/>
          </a:p>
          <a:p>
            <a:pPr lvl="1"/>
            <a:r>
              <a:rPr lang="fr-CA" sz="2500" smtClean="0"/>
              <a:t>There must be at least one statement in one of the </a:t>
            </a:r>
            <a:r>
              <a:rPr lang="fr-CA" sz="2500" b="1" smtClean="0"/>
              <a:t>cases</a:t>
            </a:r>
            <a:r>
              <a:rPr lang="fr-CA" sz="2500" smtClean="0"/>
              <a:t> or in the </a:t>
            </a:r>
            <a:r>
              <a:rPr lang="fr-CA" sz="2500" b="1" smtClean="0"/>
              <a:t>default</a:t>
            </a:r>
            <a:r>
              <a:rPr lang="fr-CA" sz="2500" smtClean="0"/>
              <a:t>.</a:t>
            </a:r>
            <a:endParaRPr lang="fr-CA" sz="2500" dirty="0" smtClean="0"/>
          </a:p>
          <a:p>
            <a:pPr lvl="1"/>
            <a:r>
              <a:rPr lang="fr-CA" sz="2500" smtClean="0"/>
              <a:t>The comparison values for each </a:t>
            </a:r>
            <a:r>
              <a:rPr lang="fr-CA" sz="2500" b="1" smtClean="0"/>
              <a:t>case</a:t>
            </a:r>
            <a:r>
              <a:rPr lang="fr-CA" sz="2500" smtClean="0"/>
              <a:t> must be constant integer values.</a:t>
            </a:r>
            <a:endParaRPr lang="fr-CA" sz="2500" dirty="0" smtClean="0"/>
          </a:p>
          <a:p>
            <a:pPr lvl="1"/>
            <a:r>
              <a:rPr lang="fr-CA" sz="2500" smtClean="0"/>
              <a:t>It is not possible to declare a variable in a </a:t>
            </a:r>
            <a:r>
              <a:rPr lang="fr-CA" sz="2500" b="1" smtClean="0"/>
              <a:t>case</a:t>
            </a:r>
            <a:r>
              <a:rPr lang="fr-CA" sz="2500" smtClean="0"/>
              <a:t>.</a:t>
            </a:r>
            <a:endParaRPr lang="fr-CA" sz="2500" dirty="0" smtClean="0"/>
          </a:p>
          <a:p>
            <a:pPr lvl="1"/>
            <a:r>
              <a:rPr lang="fr-CA" sz="2500" smtClean="0"/>
              <a:t>The condition for entering into a </a:t>
            </a:r>
            <a:r>
              <a:rPr lang="fr-CA" sz="2500" b="1" smtClean="0"/>
              <a:t>case</a:t>
            </a:r>
            <a:r>
              <a:rPr lang="fr-CA" sz="2500" smtClean="0"/>
              <a:t> is always a test of equality (==). This does not need to be written; it is implicit.</a:t>
            </a:r>
            <a:endParaRPr lang="fr-CA" sz="2500" dirty="0" smtClean="0"/>
          </a:p>
          <a:p>
            <a:pPr lvl="1"/>
            <a:r>
              <a:rPr lang="fr-CA" sz="2500" smtClean="0"/>
              <a:t>When the condition of a </a:t>
            </a:r>
            <a:r>
              <a:rPr lang="fr-CA" sz="2500" b="1" smtClean="0"/>
              <a:t>case</a:t>
            </a:r>
            <a:r>
              <a:rPr lang="fr-CA" sz="2500" smtClean="0"/>
              <a:t> turns out to be true, the procedure for that condition will be executed, as well as all the other procedures that come after, until a </a:t>
            </a:r>
            <a:r>
              <a:rPr lang="fr-CA" sz="2500" b="1" smtClean="0"/>
              <a:t>break;</a:t>
            </a:r>
            <a:r>
              <a:rPr lang="fr-CA" sz="2500" smtClean="0"/>
              <a:t> (or </a:t>
            </a:r>
            <a:r>
              <a:rPr lang="fr-CA" sz="2500" b="1" smtClean="0"/>
              <a:t>return;</a:t>
            </a:r>
            <a:r>
              <a:rPr lang="fr-CA" sz="2500" smtClean="0"/>
              <a:t>) command is evaluated.</a:t>
            </a:r>
            <a:endParaRPr lang="fr-CA" sz="2500" dirty="0" smtClean="0"/>
          </a:p>
          <a:p>
            <a:pPr>
              <a:buNone/>
            </a:pPr>
            <a:r>
              <a:rPr lang="fr-CA" sz="2800" dirty="0" smtClean="0"/>
              <a:t>	</a:t>
            </a:r>
          </a:p>
          <a:p>
            <a:pPr>
              <a:buNone/>
            </a:pPr>
            <a:r>
              <a:rPr lang="fr-CA" sz="2800" smtClean="0"/>
              <a:t>	Let’s take the following example:</a:t>
            </a:r>
            <a:endParaRPr lang="fr-CA" sz="2800" dirty="0" smtClean="0"/>
          </a:p>
          <a:p>
            <a:pPr>
              <a:buNone/>
            </a:pPr>
            <a:r>
              <a:rPr lang="fr-FR" sz="2400" dirty="0" smtClean="0">
                <a:solidFill>
                  <a:srgbClr val="808080"/>
                </a:solidFill>
                <a:latin typeface="Consolas"/>
              </a:rPr>
              <a:t>	</a:t>
            </a:r>
            <a:endParaRPr lang="fr-FR" sz="2400" dirty="0" smtClean="0">
              <a:solidFill>
                <a:srgbClr val="000000"/>
              </a:solidFill>
              <a:latin typeface="Consolas"/>
            </a:endParaRPr>
          </a:p>
          <a:p>
            <a:endParaRPr lang="fr-FR" sz="2400" dirty="0" smtClean="0">
              <a:solidFill>
                <a:srgbClr val="000000"/>
              </a:solidFill>
              <a:latin typeface="Consola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dirty="0" err="1" smtClean="0"/>
              <a:t>switch</a:t>
            </a:r>
            <a:r>
              <a:rPr lang="fr-CA" dirty="0" smtClean="0"/>
              <a:t>/case </a:t>
            </a:r>
            <a:r>
              <a:rPr lang="fr-CA" smtClean="0"/>
              <a:t>(example without)</a:t>
            </a:r>
            <a:endParaRPr lang="fr-FR" dirty="0"/>
          </a:p>
        </p:txBody>
      </p:sp>
      <p:sp>
        <p:nvSpPr>
          <p:cNvPr id="3" name="Espace réservé du contenu 2"/>
          <p:cNvSpPr>
            <a:spLocks noGrp="1"/>
          </p:cNvSpPr>
          <p:nvPr>
            <p:ph sz="quarter" idx="1"/>
          </p:nvPr>
        </p:nvSpPr>
        <p:spPr>
          <a:xfrm>
            <a:off x="142844" y="1571042"/>
            <a:ext cx="8643998" cy="5314342"/>
          </a:xfrm>
        </p:spPr>
        <p:txBody>
          <a:bodyPr>
            <a:normAutofit fontScale="62500" lnSpcReduction="20000"/>
          </a:bodyPr>
          <a:lstStyle/>
          <a:p>
            <a:pPr defTabSz="712788">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r>
              <a:rPr lang="fr-FR" sz="2800" dirty="0" smtClean="0">
                <a:solidFill>
                  <a:srgbClr val="000000"/>
                </a:solidFill>
                <a:latin typeface="Consolas"/>
              </a:rPr>
              <a:t> </a:t>
            </a:r>
          </a:p>
          <a:p>
            <a:pPr defTabSz="712788">
              <a:buNone/>
            </a:pP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 </a:t>
            </a:r>
          </a:p>
          <a:p>
            <a:pPr defTabSz="712788">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defTabSz="712788">
              <a:buNone/>
            </a:pPr>
            <a:r>
              <a:rPr lang="fr-FR" sz="2800" smtClean="0">
                <a:solidFill>
                  <a:srgbClr val="000000"/>
                </a:solidFill>
                <a:latin typeface="Consolas"/>
              </a:rPr>
              <a:t>{ </a:t>
            </a:r>
            <a:endParaRPr lang="fr-FR" sz="2800" dirty="0" smtClean="0">
              <a:solidFill>
                <a:srgbClr val="000000"/>
              </a:solidFill>
              <a:latin typeface="Consolas"/>
            </a:endParaRPr>
          </a:p>
          <a:p>
            <a:pPr defTabSz="712788">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 = 2;</a:t>
            </a:r>
          </a:p>
          <a:p>
            <a:pPr defTabSz="712788">
              <a:buNone/>
            </a:pPr>
            <a:r>
              <a:rPr lang="fr-FR" sz="2800" dirty="0" smtClean="0">
                <a:solidFill>
                  <a:srgbClr val="0000FF"/>
                </a:solidFill>
                <a:latin typeface="Consolas"/>
              </a:rPr>
              <a:t>	if</a:t>
            </a:r>
            <a:r>
              <a:rPr lang="fr-FR" sz="2800" dirty="0" smtClean="0">
                <a:solidFill>
                  <a:srgbClr val="000000"/>
                </a:solidFill>
                <a:latin typeface="Consolas"/>
              </a:rPr>
              <a:t> (a == 0) {</a:t>
            </a:r>
          </a:p>
          <a:p>
            <a:pPr defTabSz="712788">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smtClean="0">
                <a:solidFill>
                  <a:srgbClr val="A31515"/>
                </a:solidFill>
                <a:latin typeface="Consolas"/>
              </a:rPr>
              <a:t>"case </a:t>
            </a:r>
            <a:r>
              <a:rPr lang="fr-FR" sz="2800" dirty="0" smtClean="0">
                <a:solidFill>
                  <a:srgbClr val="A31515"/>
                </a:solidFill>
                <a:latin typeface="Consolas"/>
              </a:rPr>
              <a:t>0"</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defTabSz="712788">
              <a:buNone/>
            </a:pPr>
            <a:r>
              <a:rPr lang="fr-FR" sz="2800" dirty="0" smtClean="0">
                <a:solidFill>
                  <a:srgbClr val="000000"/>
                </a:solidFill>
                <a:latin typeface="Consolas"/>
              </a:rPr>
              <a:t>	} </a:t>
            </a:r>
            <a:r>
              <a:rPr lang="fr-FR" sz="2800" dirty="0" err="1" smtClean="0">
                <a:solidFill>
                  <a:srgbClr val="0000FF"/>
                </a:solidFill>
                <a:latin typeface="Consolas"/>
              </a:rPr>
              <a:t>else</a:t>
            </a:r>
            <a:r>
              <a:rPr lang="fr-FR" sz="2800" dirty="0" smtClean="0">
                <a:solidFill>
                  <a:srgbClr val="000000"/>
                </a:solidFill>
                <a:latin typeface="Consolas"/>
              </a:rPr>
              <a:t> </a:t>
            </a:r>
            <a:r>
              <a:rPr lang="fr-FR" sz="2800" dirty="0" smtClean="0">
                <a:solidFill>
                  <a:srgbClr val="0000FF"/>
                </a:solidFill>
                <a:latin typeface="Consolas"/>
              </a:rPr>
              <a:t>if</a:t>
            </a:r>
            <a:r>
              <a:rPr lang="fr-FR" sz="2800" dirty="0" smtClean="0">
                <a:solidFill>
                  <a:srgbClr val="000000"/>
                </a:solidFill>
                <a:latin typeface="Consolas"/>
              </a:rPr>
              <a:t> (a == 1) {</a:t>
            </a:r>
          </a:p>
          <a:p>
            <a:pPr defTabSz="712788">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smtClean="0">
                <a:solidFill>
                  <a:srgbClr val="A31515"/>
                </a:solidFill>
                <a:latin typeface="Consolas"/>
              </a:rPr>
              <a:t>"case </a:t>
            </a:r>
            <a:r>
              <a:rPr lang="fr-FR" sz="2800" dirty="0" smtClean="0">
                <a:solidFill>
                  <a:srgbClr val="A31515"/>
                </a:solidFill>
                <a:latin typeface="Consolas"/>
              </a:rPr>
              <a:t>1"</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defTabSz="712788">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smtClean="0">
                <a:solidFill>
                  <a:srgbClr val="A31515"/>
                </a:solidFill>
                <a:latin typeface="Consolas"/>
              </a:rPr>
              <a:t>"case </a:t>
            </a:r>
            <a:r>
              <a:rPr lang="fr-FR" sz="2800" dirty="0" smtClean="0">
                <a:solidFill>
                  <a:srgbClr val="A31515"/>
                </a:solidFill>
                <a:latin typeface="Consolas"/>
              </a:rPr>
              <a:t>2"</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defTabSz="712788">
              <a:buNone/>
            </a:pPr>
            <a:r>
              <a:rPr lang="fr-FR" sz="2800" dirty="0" smtClean="0">
                <a:solidFill>
                  <a:srgbClr val="000000"/>
                </a:solidFill>
                <a:latin typeface="Consolas"/>
              </a:rPr>
              <a:t>	} </a:t>
            </a:r>
            <a:r>
              <a:rPr lang="fr-FR" sz="2800" dirty="0" err="1" smtClean="0">
                <a:solidFill>
                  <a:srgbClr val="0000FF"/>
                </a:solidFill>
                <a:latin typeface="Consolas"/>
              </a:rPr>
              <a:t>else</a:t>
            </a:r>
            <a:r>
              <a:rPr lang="fr-FR" sz="2800" dirty="0" smtClean="0">
                <a:solidFill>
                  <a:srgbClr val="000000"/>
                </a:solidFill>
                <a:latin typeface="Consolas"/>
              </a:rPr>
              <a:t> </a:t>
            </a:r>
            <a:r>
              <a:rPr lang="fr-FR" sz="2800" dirty="0" smtClean="0">
                <a:solidFill>
                  <a:srgbClr val="0000FF"/>
                </a:solidFill>
                <a:latin typeface="Consolas"/>
              </a:rPr>
              <a:t>if</a:t>
            </a:r>
            <a:r>
              <a:rPr lang="fr-FR" sz="2800" dirty="0" smtClean="0">
                <a:solidFill>
                  <a:srgbClr val="000000"/>
                </a:solidFill>
                <a:latin typeface="Consolas"/>
              </a:rPr>
              <a:t> (a == 2) {</a:t>
            </a:r>
          </a:p>
          <a:p>
            <a:pPr defTabSz="712788">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smtClean="0">
                <a:solidFill>
                  <a:srgbClr val="A31515"/>
                </a:solidFill>
                <a:latin typeface="Consolas"/>
              </a:rPr>
              <a:t>"case </a:t>
            </a:r>
            <a:r>
              <a:rPr lang="fr-FR" sz="2800" dirty="0" smtClean="0">
                <a:solidFill>
                  <a:srgbClr val="A31515"/>
                </a:solidFill>
                <a:latin typeface="Consolas"/>
              </a:rPr>
              <a:t>2"</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defTabSz="712788">
              <a:buNone/>
            </a:pPr>
            <a:r>
              <a:rPr lang="fr-FR" sz="2800" dirty="0" smtClean="0">
                <a:solidFill>
                  <a:srgbClr val="000000"/>
                </a:solidFill>
                <a:latin typeface="Consolas"/>
              </a:rPr>
              <a:t>	} </a:t>
            </a:r>
            <a:r>
              <a:rPr lang="fr-FR" sz="2800" dirty="0" err="1" smtClean="0">
                <a:solidFill>
                  <a:srgbClr val="0000FF"/>
                </a:solidFill>
                <a:latin typeface="Consolas"/>
              </a:rPr>
              <a:t>else</a:t>
            </a:r>
            <a:r>
              <a:rPr lang="fr-FR" sz="2800" dirty="0" smtClean="0">
                <a:solidFill>
                  <a:srgbClr val="000000"/>
                </a:solidFill>
                <a:latin typeface="Consolas"/>
              </a:rPr>
              <a:t> {</a:t>
            </a:r>
          </a:p>
          <a:p>
            <a:pPr defTabSz="712788">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a:t>
            </a:r>
            <a:r>
              <a:rPr lang="fr-FR" sz="2800" smtClean="0">
                <a:solidFill>
                  <a:srgbClr val="A31515"/>
                </a:solidFill>
                <a:latin typeface="Consolas"/>
              </a:rPr>
              <a:t>"default case"</a:t>
            </a:r>
            <a:r>
              <a:rPr lang="fr-FR" sz="280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defTabSz="712788">
              <a:buNone/>
            </a:pPr>
            <a:r>
              <a:rPr lang="fr-FR" sz="2800" dirty="0" smtClean="0">
                <a:solidFill>
                  <a:srgbClr val="000000"/>
                </a:solidFill>
                <a:latin typeface="Consolas"/>
              </a:rPr>
              <a:t>	}</a:t>
            </a:r>
          </a:p>
          <a:p>
            <a:pPr defTabSz="712788">
              <a:buNone/>
            </a:pPr>
            <a:r>
              <a:rPr lang="fr-FR" sz="2800" dirty="0" smtClean="0">
                <a:solidFill>
                  <a:srgbClr val="0000FF"/>
                </a:solidFill>
                <a:latin typeface="Consolas"/>
              </a:rPr>
              <a:t>	return</a:t>
            </a:r>
            <a:r>
              <a:rPr lang="fr-FR" sz="2800" dirty="0" smtClean="0">
                <a:solidFill>
                  <a:srgbClr val="000000"/>
                </a:solidFill>
                <a:latin typeface="Consolas"/>
              </a:rPr>
              <a:t> 0;</a:t>
            </a:r>
          </a:p>
          <a:p>
            <a:pPr defTabSz="712788">
              <a:buNone/>
            </a:pPr>
            <a:r>
              <a:rPr lang="fr-FR" sz="2800" dirty="0" smtClean="0">
                <a:solidFill>
                  <a:srgbClr val="000000"/>
                </a:solidFill>
                <a:latin typeface="Consolas"/>
              </a:rPr>
              <a:t>}</a:t>
            </a:r>
            <a:endParaRPr lang="fr-FR" sz="2400" dirty="0" smtClean="0">
              <a:solidFill>
                <a:srgbClr val="000000"/>
              </a:solidFill>
              <a:latin typeface="Consola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dirty="0" err="1" smtClean="0"/>
              <a:t>switch</a:t>
            </a:r>
            <a:r>
              <a:rPr lang="fr-CA" dirty="0" smtClean="0"/>
              <a:t>/case </a:t>
            </a:r>
            <a:r>
              <a:rPr lang="fr-CA" smtClean="0"/>
              <a:t>(example with)</a:t>
            </a:r>
            <a:endParaRPr lang="fr-FR" dirty="0"/>
          </a:p>
        </p:txBody>
      </p:sp>
      <p:sp>
        <p:nvSpPr>
          <p:cNvPr id="3" name="Espace réservé du contenu 2"/>
          <p:cNvSpPr>
            <a:spLocks noGrp="1"/>
          </p:cNvSpPr>
          <p:nvPr>
            <p:ph sz="quarter" idx="1"/>
          </p:nvPr>
        </p:nvSpPr>
        <p:spPr>
          <a:xfrm>
            <a:off x="142844" y="1643050"/>
            <a:ext cx="8643998" cy="5214950"/>
          </a:xfrm>
        </p:spPr>
        <p:txBody>
          <a:bodyPr>
            <a:normAutofit fontScale="47500" lnSpcReduction="20000"/>
          </a:bodyPr>
          <a:lstStyle/>
          <a:p>
            <a:pPr defTabSz="268288">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r>
              <a:rPr lang="fr-FR" sz="2800" dirty="0" smtClean="0">
                <a:solidFill>
                  <a:srgbClr val="000000"/>
                </a:solidFill>
                <a:latin typeface="Consolas"/>
              </a:rPr>
              <a:t> </a:t>
            </a:r>
          </a:p>
          <a:p>
            <a:pPr defTabSz="268288">
              <a:buNone/>
            </a:pP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 </a:t>
            </a:r>
          </a:p>
          <a:p>
            <a:pPr defTabSz="268288">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defTabSz="268288">
              <a:buNone/>
            </a:pPr>
            <a:r>
              <a:rPr lang="fr-FR" sz="2800" smtClean="0">
                <a:solidFill>
                  <a:srgbClr val="000000"/>
                </a:solidFill>
                <a:latin typeface="Consolas"/>
              </a:rPr>
              <a:t>{ </a:t>
            </a:r>
            <a:endParaRPr lang="fr-FR" sz="2800" dirty="0" smtClean="0">
              <a:solidFill>
                <a:srgbClr val="000000"/>
              </a:solidFill>
              <a:latin typeface="Consolas"/>
            </a:endParaRPr>
          </a:p>
          <a:p>
            <a:pPr defTabSz="268288">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 = 2;</a:t>
            </a:r>
          </a:p>
          <a:p>
            <a:pPr defTabSz="268288">
              <a:buNone/>
            </a:pPr>
            <a:r>
              <a:rPr lang="fr-FR" sz="2800" dirty="0" smtClean="0">
                <a:solidFill>
                  <a:srgbClr val="0000FF"/>
                </a:solidFill>
                <a:latin typeface="Consolas"/>
              </a:rPr>
              <a:t>	</a:t>
            </a:r>
            <a:r>
              <a:rPr lang="fr-FR" sz="2800" dirty="0" err="1" smtClean="0">
                <a:solidFill>
                  <a:srgbClr val="0000FF"/>
                </a:solidFill>
                <a:latin typeface="Consolas"/>
              </a:rPr>
              <a:t>switch</a:t>
            </a:r>
            <a:r>
              <a:rPr lang="fr-FR" sz="2800" dirty="0" smtClean="0">
                <a:solidFill>
                  <a:srgbClr val="000000"/>
                </a:solidFill>
                <a:latin typeface="Consolas"/>
              </a:rPr>
              <a:t> (</a:t>
            </a:r>
            <a:r>
              <a:rPr lang="fr-FR" sz="2800" smtClean="0">
                <a:solidFill>
                  <a:srgbClr val="000000"/>
                </a:solidFill>
                <a:latin typeface="Consolas"/>
              </a:rPr>
              <a:t>a)</a:t>
            </a:r>
          </a:p>
          <a:p>
            <a:pPr defTabSz="268288">
              <a:buNone/>
            </a:pPr>
            <a:r>
              <a:rPr lang="fr-FR" sz="2800" smtClean="0">
                <a:solidFill>
                  <a:srgbClr val="000000"/>
                </a:solidFill>
                <a:latin typeface="Consolas"/>
              </a:rPr>
              <a:t>	{</a:t>
            </a:r>
            <a:endParaRPr lang="fr-FR" sz="2800" dirty="0" smtClean="0">
              <a:solidFill>
                <a:srgbClr val="000000"/>
              </a:solidFill>
              <a:latin typeface="Consolas"/>
            </a:endParaRPr>
          </a:p>
          <a:p>
            <a:pPr defTabSz="268288">
              <a:buNone/>
            </a:pPr>
            <a:r>
              <a:rPr lang="fr-FR" sz="2800" smtClean="0">
                <a:solidFill>
                  <a:srgbClr val="0000FF"/>
                </a:solidFill>
                <a:latin typeface="Consolas"/>
              </a:rPr>
              <a:t>		case</a:t>
            </a:r>
            <a:r>
              <a:rPr lang="fr-FR" sz="2800" smtClean="0">
                <a:solidFill>
                  <a:srgbClr val="000000"/>
                </a:solidFill>
                <a:latin typeface="Consolas"/>
              </a:rPr>
              <a:t> </a:t>
            </a:r>
            <a:r>
              <a:rPr lang="fr-FR" sz="2800" dirty="0" smtClean="0">
                <a:solidFill>
                  <a:srgbClr val="000000"/>
                </a:solidFill>
                <a:latin typeface="Consolas"/>
              </a:rPr>
              <a:t>0: </a:t>
            </a:r>
          </a:p>
          <a:p>
            <a:pPr defTabSz="268288">
              <a:buNone/>
            </a:pPr>
            <a:r>
              <a:rPr lang="fr-FR" sz="2800" dirty="0" smtClean="0">
                <a:solidFill>
                  <a:srgbClr val="000000"/>
                </a:solidFill>
                <a:latin typeface="Consolas"/>
              </a:rPr>
              <a:t>	</a:t>
            </a:r>
            <a:r>
              <a:rPr lang="fr-FR" sz="280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smtClean="0">
                <a:solidFill>
                  <a:srgbClr val="A31515"/>
                </a:solidFill>
                <a:latin typeface="Consolas"/>
              </a:rPr>
              <a:t>"case </a:t>
            </a:r>
            <a:r>
              <a:rPr lang="fr-FR" sz="2800" dirty="0" smtClean="0">
                <a:solidFill>
                  <a:srgbClr val="A31515"/>
                </a:solidFill>
                <a:latin typeface="Consolas"/>
              </a:rPr>
              <a:t>0"</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defTabSz="268288">
              <a:buNone/>
            </a:pPr>
            <a:r>
              <a:rPr lang="fr-FR" sz="2800" dirty="0" smtClean="0">
                <a:solidFill>
                  <a:srgbClr val="0000FF"/>
                </a:solidFill>
                <a:latin typeface="Consolas"/>
              </a:rPr>
              <a:t>	</a:t>
            </a:r>
            <a:r>
              <a:rPr lang="fr-FR" sz="2800" smtClean="0">
                <a:solidFill>
                  <a:srgbClr val="0000FF"/>
                </a:solidFill>
                <a:latin typeface="Consolas"/>
              </a:rPr>
              <a:t>		break</a:t>
            </a:r>
            <a:r>
              <a:rPr lang="fr-FR" sz="2800" dirty="0" smtClean="0">
                <a:solidFill>
                  <a:srgbClr val="000000"/>
                </a:solidFill>
                <a:latin typeface="Consolas"/>
              </a:rPr>
              <a:t>;</a:t>
            </a:r>
          </a:p>
          <a:p>
            <a:pPr defTabSz="268288">
              <a:buNone/>
            </a:pPr>
            <a:r>
              <a:rPr lang="fr-FR" sz="2800" smtClean="0">
                <a:solidFill>
                  <a:srgbClr val="0000FF"/>
                </a:solidFill>
                <a:latin typeface="Consolas"/>
              </a:rPr>
              <a:t>		case</a:t>
            </a:r>
            <a:r>
              <a:rPr lang="fr-FR" sz="2800" smtClean="0">
                <a:solidFill>
                  <a:srgbClr val="000000"/>
                </a:solidFill>
                <a:latin typeface="Consolas"/>
              </a:rPr>
              <a:t> </a:t>
            </a:r>
            <a:r>
              <a:rPr lang="fr-FR" sz="2800" dirty="0" smtClean="0">
                <a:solidFill>
                  <a:srgbClr val="000000"/>
                </a:solidFill>
                <a:latin typeface="Consolas"/>
              </a:rPr>
              <a:t>1:</a:t>
            </a:r>
          </a:p>
          <a:p>
            <a:pPr defTabSz="268288">
              <a:buNone/>
            </a:pPr>
            <a:r>
              <a:rPr lang="fr-FR" sz="2800" dirty="0" smtClean="0">
                <a:solidFill>
                  <a:srgbClr val="000000"/>
                </a:solidFill>
                <a:latin typeface="Consolas"/>
              </a:rPr>
              <a:t>	</a:t>
            </a:r>
            <a:r>
              <a:rPr lang="fr-FR" sz="280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smtClean="0">
                <a:solidFill>
                  <a:srgbClr val="A31515"/>
                </a:solidFill>
                <a:latin typeface="Consolas"/>
              </a:rPr>
              <a:t>"case </a:t>
            </a:r>
            <a:r>
              <a:rPr lang="fr-FR" sz="2800" dirty="0" smtClean="0">
                <a:solidFill>
                  <a:srgbClr val="A31515"/>
                </a:solidFill>
                <a:latin typeface="Consolas"/>
              </a:rPr>
              <a:t>1"</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defTabSz="268288">
              <a:buNone/>
            </a:pPr>
            <a:r>
              <a:rPr lang="fr-FR" sz="2800" smtClean="0">
                <a:solidFill>
                  <a:srgbClr val="0000FF"/>
                </a:solidFill>
                <a:latin typeface="Consolas"/>
              </a:rPr>
              <a:t>		case</a:t>
            </a:r>
            <a:r>
              <a:rPr lang="fr-FR" sz="2800" smtClean="0">
                <a:solidFill>
                  <a:srgbClr val="000000"/>
                </a:solidFill>
                <a:latin typeface="Consolas"/>
              </a:rPr>
              <a:t> </a:t>
            </a:r>
            <a:r>
              <a:rPr lang="fr-FR" sz="2800" dirty="0" smtClean="0">
                <a:solidFill>
                  <a:srgbClr val="000000"/>
                </a:solidFill>
                <a:latin typeface="Consolas"/>
              </a:rPr>
              <a:t>2:</a:t>
            </a:r>
          </a:p>
          <a:p>
            <a:pPr defTabSz="268288">
              <a:buNone/>
            </a:pPr>
            <a:r>
              <a:rPr lang="fr-FR" sz="2800" dirty="0" smtClean="0">
                <a:solidFill>
                  <a:srgbClr val="000000"/>
                </a:solidFill>
                <a:latin typeface="Consolas"/>
              </a:rPr>
              <a:t>	</a:t>
            </a:r>
            <a:r>
              <a:rPr lang="fr-FR" sz="280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smtClean="0">
                <a:solidFill>
                  <a:srgbClr val="A31515"/>
                </a:solidFill>
                <a:latin typeface="Consolas"/>
              </a:rPr>
              <a:t>"case </a:t>
            </a:r>
            <a:r>
              <a:rPr lang="fr-FR" sz="2800" dirty="0" smtClean="0">
                <a:solidFill>
                  <a:srgbClr val="A31515"/>
                </a:solidFill>
                <a:latin typeface="Consolas"/>
              </a:rPr>
              <a:t>2"</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defTabSz="268288">
              <a:buNone/>
            </a:pPr>
            <a:r>
              <a:rPr lang="fr-FR" sz="2800" dirty="0" smtClean="0">
                <a:solidFill>
                  <a:srgbClr val="0000FF"/>
                </a:solidFill>
                <a:latin typeface="Consolas"/>
              </a:rPr>
              <a:t>	</a:t>
            </a:r>
            <a:r>
              <a:rPr lang="fr-FR" sz="2800" smtClean="0">
                <a:solidFill>
                  <a:srgbClr val="0000FF"/>
                </a:solidFill>
                <a:latin typeface="Consolas"/>
              </a:rPr>
              <a:t>		break</a:t>
            </a:r>
            <a:r>
              <a:rPr lang="fr-FR" sz="2800" dirty="0" smtClean="0">
                <a:solidFill>
                  <a:srgbClr val="000000"/>
                </a:solidFill>
                <a:latin typeface="Consolas"/>
              </a:rPr>
              <a:t>;</a:t>
            </a:r>
          </a:p>
          <a:p>
            <a:pPr defTabSz="268288">
              <a:buNone/>
            </a:pPr>
            <a:r>
              <a:rPr lang="fr-FR" sz="2800" smtClean="0">
                <a:solidFill>
                  <a:srgbClr val="0000FF"/>
                </a:solidFill>
                <a:latin typeface="Consolas"/>
              </a:rPr>
              <a:t>		default</a:t>
            </a:r>
            <a:r>
              <a:rPr lang="fr-FR" sz="2800" dirty="0" smtClean="0">
                <a:solidFill>
                  <a:srgbClr val="000000"/>
                </a:solidFill>
                <a:latin typeface="Consolas"/>
              </a:rPr>
              <a:t>:</a:t>
            </a:r>
          </a:p>
          <a:p>
            <a:pPr defTabSz="268288">
              <a:buNone/>
            </a:pPr>
            <a:r>
              <a:rPr lang="fr-FR" sz="2800" dirty="0" smtClean="0">
                <a:solidFill>
                  <a:srgbClr val="000000"/>
                </a:solidFill>
                <a:latin typeface="Consolas"/>
              </a:rPr>
              <a:t>	</a:t>
            </a:r>
            <a:r>
              <a:rPr lang="fr-FR" sz="280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a:t>
            </a:r>
            <a:r>
              <a:rPr lang="fr-FR" sz="2800" smtClean="0">
                <a:solidFill>
                  <a:srgbClr val="A31515"/>
                </a:solidFill>
                <a:latin typeface="Consolas"/>
              </a:rPr>
              <a:t>"default case"</a:t>
            </a:r>
            <a:r>
              <a:rPr lang="fr-FR" sz="280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defTabSz="268288">
              <a:buNone/>
            </a:pPr>
            <a:r>
              <a:rPr lang="fr-FR" sz="2800" dirty="0" smtClean="0">
                <a:solidFill>
                  <a:srgbClr val="0000FF"/>
                </a:solidFill>
                <a:latin typeface="Consolas"/>
              </a:rPr>
              <a:t>	</a:t>
            </a:r>
            <a:r>
              <a:rPr lang="fr-FR" sz="2800" smtClean="0">
                <a:solidFill>
                  <a:srgbClr val="0000FF"/>
                </a:solidFill>
                <a:latin typeface="Consolas"/>
              </a:rPr>
              <a:t>		break</a:t>
            </a:r>
            <a:r>
              <a:rPr lang="fr-FR" sz="2800" dirty="0" smtClean="0">
                <a:solidFill>
                  <a:srgbClr val="000000"/>
                </a:solidFill>
                <a:latin typeface="Consolas"/>
              </a:rPr>
              <a:t>;</a:t>
            </a:r>
          </a:p>
          <a:p>
            <a:pPr defTabSz="268288">
              <a:buNone/>
            </a:pPr>
            <a:r>
              <a:rPr lang="fr-FR" sz="2800" dirty="0" smtClean="0">
                <a:solidFill>
                  <a:srgbClr val="000000"/>
                </a:solidFill>
                <a:latin typeface="Consolas"/>
              </a:rPr>
              <a:t>	}</a:t>
            </a:r>
          </a:p>
          <a:p>
            <a:pPr defTabSz="268288">
              <a:buNone/>
            </a:pPr>
            <a:r>
              <a:rPr lang="fr-FR" sz="2800" dirty="0" smtClean="0">
                <a:solidFill>
                  <a:srgbClr val="0000FF"/>
                </a:solidFill>
                <a:latin typeface="Consolas"/>
              </a:rPr>
              <a:t>	return</a:t>
            </a:r>
            <a:r>
              <a:rPr lang="fr-FR" sz="2800" dirty="0" smtClean="0">
                <a:solidFill>
                  <a:srgbClr val="000000"/>
                </a:solidFill>
                <a:latin typeface="Consolas"/>
              </a:rPr>
              <a:t> 0;</a:t>
            </a:r>
          </a:p>
          <a:p>
            <a:pPr defTabSz="268288">
              <a:buNone/>
            </a:pPr>
            <a:r>
              <a:rPr lang="fr-FR" sz="2800" dirty="0" smtClean="0">
                <a:solidFill>
                  <a:srgbClr val="000000"/>
                </a:solidFill>
                <a:latin typeface="Consolas"/>
              </a:rPr>
              <a:t>}</a:t>
            </a:r>
            <a:endParaRPr lang="fr-FR" sz="2400" dirty="0" smtClean="0">
              <a:solidFill>
                <a:srgbClr val="000000"/>
              </a:solidFill>
              <a:latin typeface="Consola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Using variables without declaration</a:t>
            </a:r>
            <a:endParaRPr lang="fr-FR" dirty="0"/>
          </a:p>
        </p:txBody>
      </p:sp>
      <p:sp>
        <p:nvSpPr>
          <p:cNvPr id="3" name="Espace réservé du contenu 2"/>
          <p:cNvSpPr>
            <a:spLocks noGrp="1"/>
          </p:cNvSpPr>
          <p:nvPr>
            <p:ph sz="quarter" idx="1"/>
          </p:nvPr>
        </p:nvSpPr>
        <p:spPr>
          <a:xfrm>
            <a:off x="0" y="1643050"/>
            <a:ext cx="9144000" cy="5214950"/>
          </a:xfrm>
        </p:spPr>
        <p:txBody>
          <a:bodyPr>
            <a:normAutofit/>
          </a:bodyPr>
          <a:lstStyle/>
          <a:p>
            <a:r>
              <a:rPr lang="fr-CA" sz="2800" smtClean="0"/>
              <a:t>The following case will cause a compiler error:</a:t>
            </a:r>
            <a:endParaRPr lang="fr-CA" sz="2800" dirty="0" smtClean="0"/>
          </a:p>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 </a:t>
            </a:r>
            <a:endParaRPr lang="fr-FR" sz="3200" dirty="0" smtClean="0">
              <a:solidFill>
                <a:srgbClr val="000000"/>
              </a:solidFill>
              <a:latin typeface="Consolas"/>
            </a:endParaRPr>
          </a:p>
          <a:p>
            <a:pPr>
              <a:buNone/>
            </a:pPr>
            <a:r>
              <a:rPr lang="fr-FR" sz="3200" dirty="0" smtClean="0">
                <a:solidFill>
                  <a:srgbClr val="000000"/>
                </a:solidFill>
                <a:latin typeface="Consolas"/>
              </a:rPr>
              <a:t>	cout </a:t>
            </a:r>
            <a:r>
              <a:rPr lang="fr-FR" sz="3200" dirty="0" smtClean="0">
                <a:solidFill>
                  <a:srgbClr val="008080"/>
                </a:solidFill>
                <a:latin typeface="Consolas"/>
              </a:rPr>
              <a:t>&lt;&lt;</a:t>
            </a:r>
            <a:r>
              <a:rPr lang="fr-FR" sz="3200" dirty="0" smtClean="0">
                <a:solidFill>
                  <a:srgbClr val="000000"/>
                </a:solidFill>
                <a:latin typeface="Consolas"/>
              </a:rPr>
              <a:t> </a:t>
            </a:r>
            <a:r>
              <a:rPr lang="fr-FR" sz="3200" smtClean="0">
                <a:solidFill>
                  <a:srgbClr val="A31515"/>
                </a:solidFill>
                <a:latin typeface="Consolas"/>
              </a:rPr>
              <a:t>"Value: </a:t>
            </a:r>
            <a:r>
              <a:rPr lang="fr-FR" sz="3200" dirty="0" smtClean="0">
                <a:solidFill>
                  <a:srgbClr val="A31515"/>
                </a:solidFill>
                <a:latin typeface="Consolas"/>
              </a:rPr>
              <a:t>"</a:t>
            </a:r>
            <a:r>
              <a:rPr lang="fr-FR" sz="3200" dirty="0" smtClean="0">
                <a:solidFill>
                  <a:srgbClr val="000000"/>
                </a:solidFill>
                <a:latin typeface="Consolas"/>
              </a:rPr>
              <a:t> </a:t>
            </a:r>
            <a:r>
              <a:rPr lang="fr-FR" sz="3200" smtClean="0">
                <a:solidFill>
                  <a:srgbClr val="000000"/>
                </a:solidFill>
                <a:latin typeface="Consolas"/>
              </a:rPr>
              <a:t>&lt;&lt; value </a:t>
            </a:r>
            <a:r>
              <a:rPr lang="fr-FR" sz="3200" dirty="0" smtClean="0">
                <a:solidFill>
                  <a:srgbClr val="000000"/>
                </a:solidFill>
                <a:latin typeface="Consolas"/>
              </a:rPr>
              <a:t>&lt;&lt;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endParaRPr lang="fr-CA" sz="8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Using variables without declaration</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92500" lnSpcReduction="10000"/>
          </a:bodyPr>
          <a:lstStyle/>
          <a:p>
            <a:r>
              <a:rPr lang="fr-CA" sz="2800"/>
              <a:t>The following case will cause a compiler error:</a:t>
            </a:r>
            <a:endParaRPr lang="fr-CA" sz="2800" dirty="0" smtClean="0"/>
          </a:p>
          <a:p>
            <a:pPr>
              <a:buNone/>
            </a:pPr>
            <a:r>
              <a:rPr lang="fr-FR" sz="3200" dirty="0" smtClean="0">
                <a:solidFill>
                  <a:srgbClr val="808080"/>
                </a:solidFill>
                <a:latin typeface="Consolas"/>
              </a:rPr>
              <a:t>#</a:t>
            </a:r>
            <a:r>
              <a:rPr lang="fr-FR" sz="3200" dirty="0" err="1" smtClean="0">
                <a:solidFill>
                  <a:srgbClr val="808080"/>
                </a:solidFill>
                <a:latin typeface="Consolas"/>
              </a:rPr>
              <a:t>include</a:t>
            </a:r>
            <a:r>
              <a:rPr lang="fr-FR" sz="3200" dirty="0" smtClean="0">
                <a:solidFill>
                  <a:srgbClr val="000000"/>
                </a:solidFill>
                <a:latin typeface="Consolas"/>
              </a:rPr>
              <a:t> </a:t>
            </a:r>
            <a:r>
              <a:rPr lang="fr-FR" sz="3200" dirty="0" smtClean="0">
                <a:solidFill>
                  <a:srgbClr val="A31515"/>
                </a:solidFill>
                <a:latin typeface="Consolas"/>
              </a:rPr>
              <a:t>&lt;</a:t>
            </a:r>
            <a:r>
              <a:rPr lang="fr-FR" sz="3200" dirty="0" err="1" smtClean="0">
                <a:solidFill>
                  <a:srgbClr val="A31515"/>
                </a:solidFill>
                <a:latin typeface="Consolas"/>
              </a:rPr>
              <a:t>iostream</a:t>
            </a:r>
            <a:r>
              <a:rPr lang="fr-FR" sz="3200" dirty="0" smtClean="0">
                <a:solidFill>
                  <a:srgbClr val="A31515"/>
                </a:solidFill>
                <a:latin typeface="Consolas"/>
              </a:rPr>
              <a:t>&gt;</a:t>
            </a:r>
            <a:r>
              <a:rPr lang="fr-FR" sz="3200" dirty="0" smtClean="0">
                <a:solidFill>
                  <a:srgbClr val="000000"/>
                </a:solidFill>
                <a:latin typeface="Consolas"/>
              </a:rPr>
              <a:t> </a:t>
            </a:r>
          </a:p>
          <a:p>
            <a:pPr>
              <a:buNone/>
            </a:pPr>
            <a:r>
              <a:rPr lang="fr-FR" sz="3200" dirty="0" err="1" smtClean="0">
                <a:solidFill>
                  <a:srgbClr val="0000FF"/>
                </a:solidFill>
                <a:latin typeface="Consolas"/>
              </a:rPr>
              <a:t>using</a:t>
            </a:r>
            <a:r>
              <a:rPr lang="fr-FR" sz="3200" dirty="0" smtClean="0">
                <a:solidFill>
                  <a:srgbClr val="000000"/>
                </a:solidFill>
                <a:latin typeface="Consolas"/>
              </a:rPr>
              <a:t> </a:t>
            </a:r>
            <a:r>
              <a:rPr lang="fr-FR" sz="3200" dirty="0" err="1" smtClean="0">
                <a:solidFill>
                  <a:srgbClr val="0000FF"/>
                </a:solidFill>
                <a:latin typeface="Consolas"/>
              </a:rPr>
              <a:t>namespace</a:t>
            </a:r>
            <a:r>
              <a:rPr lang="fr-FR" sz="3200" dirty="0" smtClean="0">
                <a:solidFill>
                  <a:srgbClr val="000000"/>
                </a:solidFill>
                <a:latin typeface="Consolas"/>
              </a:rPr>
              <a:t> </a:t>
            </a:r>
            <a:r>
              <a:rPr lang="fr-FR" sz="3200" dirty="0" err="1" smtClean="0">
                <a:solidFill>
                  <a:srgbClr val="000000"/>
                </a:solidFill>
                <a:latin typeface="Consolas"/>
              </a:rPr>
              <a:t>std</a:t>
            </a:r>
            <a:r>
              <a:rPr lang="fr-FR" sz="3200" dirty="0" smtClean="0">
                <a:solidFill>
                  <a:srgbClr val="000000"/>
                </a:solidFill>
                <a:latin typeface="Consolas"/>
              </a:rPr>
              <a:t>; </a:t>
            </a:r>
          </a:p>
          <a:p>
            <a:pPr>
              <a:buNone/>
            </a:pPr>
            <a:r>
              <a:rPr lang="fr-FR" sz="3200" dirty="0" err="1" smtClean="0">
                <a:solidFill>
                  <a:srgbClr val="0000FF"/>
                </a:solidFill>
                <a:latin typeface="Consolas"/>
              </a:rPr>
              <a:t>int</a:t>
            </a:r>
            <a:r>
              <a:rPr lang="fr-FR" sz="3200" dirty="0" smtClean="0">
                <a:solidFill>
                  <a:srgbClr val="000000"/>
                </a:solidFill>
                <a:latin typeface="Consolas"/>
              </a:rPr>
              <a:t> </a:t>
            </a:r>
            <a:r>
              <a:rPr lang="fr-FR" sz="3200" smtClean="0">
                <a:solidFill>
                  <a:srgbClr val="000000"/>
                </a:solidFill>
                <a:latin typeface="Consolas"/>
              </a:rPr>
              <a:t>main()</a:t>
            </a:r>
          </a:p>
          <a:p>
            <a:pPr>
              <a:buNone/>
            </a:pPr>
            <a:r>
              <a:rPr lang="fr-FR" sz="3200" smtClean="0">
                <a:solidFill>
                  <a:srgbClr val="000000"/>
                </a:solidFill>
                <a:latin typeface="Consolas"/>
              </a:rPr>
              <a:t>{ </a:t>
            </a:r>
            <a:endParaRPr lang="fr-FR" sz="3200" dirty="0" smtClean="0">
              <a:solidFill>
                <a:srgbClr val="000000"/>
              </a:solidFill>
              <a:latin typeface="Consolas"/>
            </a:endParaRPr>
          </a:p>
          <a:p>
            <a:pPr>
              <a:buNone/>
            </a:pPr>
            <a:r>
              <a:rPr lang="fr-FR" sz="3200" dirty="0" smtClean="0">
                <a:solidFill>
                  <a:srgbClr val="0000FF"/>
                </a:solidFill>
                <a:latin typeface="Consolas"/>
              </a:rPr>
              <a:t>	</a:t>
            </a:r>
            <a:r>
              <a:rPr lang="fr-FR" sz="3200" err="1" smtClean="0">
                <a:solidFill>
                  <a:srgbClr val="0000FF"/>
                </a:solidFill>
                <a:latin typeface="Consolas"/>
              </a:rPr>
              <a:t>int</a:t>
            </a:r>
            <a:r>
              <a:rPr lang="fr-FR" sz="3200" smtClean="0">
                <a:solidFill>
                  <a:srgbClr val="000000"/>
                </a:solidFill>
                <a:latin typeface="Consolas"/>
              </a:rPr>
              <a:t> value </a:t>
            </a:r>
            <a:r>
              <a:rPr lang="fr-FR" sz="3200" dirty="0" smtClean="0">
                <a:solidFill>
                  <a:srgbClr val="000000"/>
                </a:solidFill>
                <a:latin typeface="Consolas"/>
              </a:rPr>
              <a:t>= 5</a:t>
            </a:r>
          </a:p>
          <a:p>
            <a:pPr>
              <a:buNone/>
            </a:pPr>
            <a:r>
              <a:rPr lang="fr-FR" sz="3200" dirty="0" smtClean="0">
                <a:solidFill>
                  <a:srgbClr val="000000"/>
                </a:solidFill>
                <a:latin typeface="Consolas"/>
              </a:rPr>
              <a:t>	cout &lt;&lt; </a:t>
            </a:r>
            <a:r>
              <a:rPr lang="fr-FR" sz="3200" smtClean="0">
                <a:solidFill>
                  <a:srgbClr val="A31515"/>
                </a:solidFill>
                <a:latin typeface="Consolas"/>
              </a:rPr>
              <a:t>"Value: </a:t>
            </a:r>
            <a:r>
              <a:rPr lang="fr-FR" sz="3200" dirty="0" smtClean="0">
                <a:solidFill>
                  <a:srgbClr val="A31515"/>
                </a:solidFill>
                <a:latin typeface="Consolas"/>
              </a:rPr>
              <a:t>"</a:t>
            </a:r>
            <a:r>
              <a:rPr lang="fr-FR" sz="3200" dirty="0" smtClean="0">
                <a:solidFill>
                  <a:srgbClr val="000000"/>
                </a:solidFill>
                <a:latin typeface="Consolas"/>
              </a:rPr>
              <a:t> </a:t>
            </a:r>
            <a:r>
              <a:rPr lang="fr-FR" sz="3200" smtClean="0">
                <a:solidFill>
                  <a:srgbClr val="000000"/>
                </a:solidFill>
                <a:latin typeface="Consolas"/>
              </a:rPr>
              <a:t>&lt;&lt; Value </a:t>
            </a:r>
            <a:r>
              <a:rPr lang="fr-FR" sz="3200" dirty="0" smtClean="0">
                <a:solidFill>
                  <a:srgbClr val="000000"/>
                </a:solidFill>
                <a:latin typeface="Consolas"/>
              </a:rPr>
              <a:t>&lt;&lt; </a:t>
            </a:r>
            <a:r>
              <a:rPr lang="fr-FR" sz="3200" dirty="0" err="1" smtClean="0">
                <a:solidFill>
                  <a:srgbClr val="000000"/>
                </a:solidFill>
                <a:latin typeface="Consolas"/>
              </a:rPr>
              <a:t>endl</a:t>
            </a:r>
            <a:r>
              <a:rPr lang="fr-FR" sz="3200" dirty="0" smtClean="0">
                <a:solidFill>
                  <a:srgbClr val="000000"/>
                </a:solidFill>
                <a:latin typeface="Consolas"/>
              </a:rPr>
              <a:t>;</a:t>
            </a:r>
          </a:p>
          <a:p>
            <a:pPr>
              <a:buNone/>
            </a:pPr>
            <a:r>
              <a:rPr lang="fr-FR" sz="3200" dirty="0" smtClean="0">
                <a:solidFill>
                  <a:srgbClr val="000000"/>
                </a:solidFill>
                <a:latin typeface="Consolas"/>
              </a:rPr>
              <a:t>	system(</a:t>
            </a:r>
            <a:r>
              <a:rPr lang="fr-FR" sz="3200" dirty="0" smtClean="0">
                <a:solidFill>
                  <a:srgbClr val="A31515"/>
                </a:solidFill>
                <a:latin typeface="Consolas"/>
              </a:rPr>
              <a:t>"pause"</a:t>
            </a:r>
            <a:r>
              <a:rPr lang="fr-FR" sz="3200" dirty="0" smtClean="0">
                <a:solidFill>
                  <a:srgbClr val="000000"/>
                </a:solidFill>
                <a:latin typeface="Consolas"/>
              </a:rPr>
              <a:t>);</a:t>
            </a:r>
          </a:p>
          <a:p>
            <a:pPr>
              <a:buNone/>
            </a:pPr>
            <a:r>
              <a:rPr lang="fr-FR" sz="3200" dirty="0" smtClean="0">
                <a:solidFill>
                  <a:srgbClr val="0000FF"/>
                </a:solidFill>
                <a:latin typeface="Consolas"/>
              </a:rPr>
              <a:t>	return</a:t>
            </a:r>
            <a:r>
              <a:rPr lang="fr-FR" sz="3200" dirty="0" smtClean="0">
                <a:solidFill>
                  <a:srgbClr val="000000"/>
                </a:solidFill>
                <a:latin typeface="Consolas"/>
              </a:rPr>
              <a:t> 0;</a:t>
            </a:r>
          </a:p>
          <a:p>
            <a:pPr>
              <a:buNone/>
            </a:pPr>
            <a:r>
              <a:rPr lang="fr-FR" sz="3200" dirty="0" smtClean="0">
                <a:solidFill>
                  <a:srgbClr val="000000"/>
                </a:solidFill>
                <a:latin typeface="Consolas"/>
              </a:rPr>
              <a:t>}</a:t>
            </a:r>
            <a:endParaRPr lang="fr-CA" sz="8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Using variables without initialization</a:t>
            </a:r>
            <a:endParaRPr lang="fr-FR" dirty="0"/>
          </a:p>
        </p:txBody>
      </p:sp>
      <p:sp>
        <p:nvSpPr>
          <p:cNvPr id="3" name="Espace réservé du contenu 2"/>
          <p:cNvSpPr>
            <a:spLocks noGrp="1"/>
          </p:cNvSpPr>
          <p:nvPr>
            <p:ph sz="quarter" idx="1"/>
          </p:nvPr>
        </p:nvSpPr>
        <p:spPr>
          <a:xfrm>
            <a:off x="142844" y="1643050"/>
            <a:ext cx="8786874" cy="5214950"/>
          </a:xfrm>
        </p:spPr>
        <p:txBody>
          <a:bodyPr>
            <a:normAutofit lnSpcReduction="10000"/>
          </a:bodyPr>
          <a:lstStyle/>
          <a:p>
            <a:pPr>
              <a:buNone/>
            </a:pPr>
            <a:r>
              <a:rPr lang="fr-CA" sz="2800" smtClean="0"/>
              <a:t>If the value is used without initializing it before using it, there will be a compiler error:</a:t>
            </a:r>
            <a:endParaRPr lang="fr-FR" sz="2800" smtClean="0"/>
          </a:p>
          <a:p>
            <a:pPr>
              <a:buNone/>
            </a:pPr>
            <a:r>
              <a:rPr lang="fr-FR" sz="2800" smtClean="0">
                <a:solidFill>
                  <a:srgbClr val="808080"/>
                </a:solidFill>
                <a:latin typeface="Consolas"/>
              </a:rPr>
              <a:t>#include</a:t>
            </a:r>
            <a:r>
              <a:rPr lang="fr-FR" sz="2800" smtClean="0">
                <a:solidFill>
                  <a:srgbClr val="000000"/>
                </a:solidFill>
                <a:latin typeface="Consolas"/>
              </a:rPr>
              <a:t> </a:t>
            </a:r>
            <a:r>
              <a:rPr lang="fr-FR" sz="2800" smtClean="0">
                <a:solidFill>
                  <a:srgbClr val="A31515"/>
                </a:solidFill>
                <a:latin typeface="Consolas"/>
              </a:rPr>
              <a:t>&lt;iostream&gt;</a:t>
            </a:r>
            <a:r>
              <a:rPr lang="fr-FR" sz="2800" smtClean="0">
                <a:solidFill>
                  <a:srgbClr val="000000"/>
                </a:solidFill>
                <a:latin typeface="Consolas"/>
              </a:rPr>
              <a:t> </a:t>
            </a:r>
          </a:p>
          <a:p>
            <a:pPr>
              <a:buNone/>
            </a:pPr>
            <a:r>
              <a:rPr lang="fr-FR" sz="2800" smtClean="0">
                <a:solidFill>
                  <a:srgbClr val="0000FF"/>
                </a:solidFill>
                <a:latin typeface="Consolas"/>
              </a:rPr>
              <a:t>using</a:t>
            </a:r>
            <a:r>
              <a:rPr lang="fr-FR" sz="280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 </a:t>
            </a: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 </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smtClean="0">
                <a:solidFill>
                  <a:srgbClr val="A31515"/>
                </a:solidFill>
                <a:latin typeface="Consolas"/>
              </a:rPr>
              <a:t>"Value: </a:t>
            </a:r>
            <a:r>
              <a:rPr lang="fr-FR" sz="2800" dirty="0" smtClean="0">
                <a:solidFill>
                  <a:srgbClr val="A31515"/>
                </a:solidFill>
                <a:latin typeface="Consolas"/>
              </a:rPr>
              <a:t>"</a:t>
            </a:r>
            <a:r>
              <a:rPr lang="fr-FR" sz="2800" dirty="0" smtClean="0">
                <a:solidFill>
                  <a:srgbClr val="000000"/>
                </a:solidFill>
                <a:latin typeface="Consolas"/>
              </a:rPr>
              <a:t> </a:t>
            </a:r>
            <a:r>
              <a:rPr lang="fr-FR" sz="2800" smtClean="0">
                <a:solidFill>
                  <a:srgbClr val="008080"/>
                </a:solidFill>
                <a:latin typeface="Consolas"/>
              </a:rPr>
              <a:t>&lt;&lt;</a:t>
            </a:r>
            <a:r>
              <a:rPr lang="fr-FR" sz="2800" smtClean="0">
                <a:solidFill>
                  <a:srgbClr val="000000"/>
                </a:solidFill>
                <a:latin typeface="Consolas"/>
              </a:rPr>
              <a:t> value </a:t>
            </a:r>
            <a:r>
              <a:rPr lang="fr-FR" sz="2800" dirty="0" smtClean="0">
                <a:solidFill>
                  <a:srgbClr val="008080"/>
                </a:solidFill>
                <a:latin typeface="Consolas"/>
              </a:rPr>
              <a:t>&lt;&lt;</a:t>
            </a:r>
            <a:r>
              <a:rPr lang="fr-FR" sz="2800" dirty="0" smtClean="0">
                <a:solidFill>
                  <a:srgbClr val="000000"/>
                </a:solidFill>
                <a:latin typeface="Consolas"/>
              </a:rPr>
              <a:t> </a:t>
            </a:r>
            <a:r>
              <a:rPr lang="fr-FR" sz="2800" err="1" smtClean="0">
                <a:solidFill>
                  <a:srgbClr val="000000"/>
                </a:solidFill>
                <a:latin typeface="Consolas"/>
              </a:rPr>
              <a:t>endl</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00"/>
                </a:solidFill>
                <a:latin typeface="Consolas"/>
              </a:rPr>
              <a:t>	system(</a:t>
            </a:r>
            <a:r>
              <a:rPr lang="fr-FR" sz="2800" dirty="0" smtClean="0">
                <a:solidFill>
                  <a:srgbClr val="A31515"/>
                </a:solidFill>
                <a:latin typeface="Consolas"/>
              </a:rPr>
              <a:t>"pause"</a:t>
            </a:r>
            <a:r>
              <a:rPr lang="fr-FR" sz="2800" dirty="0" smtClean="0">
                <a:solidFill>
                  <a:srgbClr val="000000"/>
                </a:solidFill>
                <a:latin typeface="Consolas"/>
              </a:rPr>
              <a:t>);</a:t>
            </a: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endParaRPr lang="fr-CA" sz="25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Runtime errors</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r>
              <a:rPr lang="fr-CA" sz="2800" smtClean="0"/>
              <a:t>Runtime errors occur during the execution of the code (at runtime). This type of error is often due to insufficient analysis of the different possible scenarios a program could end up facing:</a:t>
            </a:r>
            <a:endParaRPr lang="fr-FR" sz="1900" dirty="0" smtClean="0"/>
          </a:p>
          <a:p>
            <a:pPr lvl="1"/>
            <a:r>
              <a:rPr lang="fr-CA" sz="2800" smtClean="0"/>
              <a:t>Using a variable not initialized in all possible cases of  the execution of code.</a:t>
            </a:r>
            <a:endParaRPr lang="fr-CA" sz="2800" dirty="0" smtClean="0"/>
          </a:p>
          <a:p>
            <a:pPr lvl="1"/>
            <a:r>
              <a:rPr lang="fr-CA" sz="2800" smtClean="0"/>
              <a:t>Dividing integers by 0.</a:t>
            </a:r>
            <a:endParaRPr lang="fr-CA" sz="2800" dirty="0" smtClean="0"/>
          </a:p>
          <a:p>
            <a:pPr lvl="1"/>
            <a:r>
              <a:rPr lang="fr-CA" sz="2800" smtClean="0"/>
              <a:t>Using null pointers (we will revisit this case).</a:t>
            </a:r>
            <a:endParaRPr lang="fr-CA" sz="2800" dirty="0" smtClean="0"/>
          </a:p>
          <a:p>
            <a:pPr lvl="1"/>
            <a:r>
              <a:rPr lang="fr-CA" sz="2800" smtClean="0"/>
              <a:t>Accessing regions of memory that the program is not authorized to access (common with pointers and arrays).</a:t>
            </a:r>
            <a:endParaRPr lang="fr-CA"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fontScale="90000"/>
          </a:bodyPr>
          <a:lstStyle/>
          <a:p>
            <a:r>
              <a:rPr lang="fr-CA"/>
              <a:t>Using variables without </a:t>
            </a:r>
            <a:r>
              <a:rPr lang="fr-CA" smtClean="0"/>
              <a:t>initialization</a:t>
            </a:r>
            <a:br>
              <a:rPr lang="fr-CA" smtClean="0"/>
            </a:br>
            <a:r>
              <a:rPr lang="fr-CA" smtClean="0"/>
              <a:t>(with condition)</a:t>
            </a:r>
            <a:endParaRPr lang="fr-FR" dirty="0"/>
          </a:p>
        </p:txBody>
      </p:sp>
      <p:sp>
        <p:nvSpPr>
          <p:cNvPr id="3" name="Espace réservé du contenu 2"/>
          <p:cNvSpPr>
            <a:spLocks noGrp="1"/>
          </p:cNvSpPr>
          <p:nvPr>
            <p:ph sz="quarter" idx="1"/>
          </p:nvPr>
        </p:nvSpPr>
        <p:spPr>
          <a:xfrm>
            <a:off x="142844" y="1643050"/>
            <a:ext cx="8786874" cy="5214950"/>
          </a:xfrm>
        </p:spPr>
        <p:txBody>
          <a:bodyPr>
            <a:normAutofit fontScale="55000" lnSpcReduction="20000"/>
          </a:bodyPr>
          <a:lstStyle/>
          <a:p>
            <a:pPr defTabSz="712788">
              <a:buNone/>
            </a:pPr>
            <a:r>
              <a:rPr lang="fr-CA" sz="3600" smtClean="0"/>
              <a:t>By contrast, in this case the error will not occur at compilation, but later, at execution.</a:t>
            </a:r>
          </a:p>
          <a:p>
            <a:pPr defTabSz="712788">
              <a:buNone/>
            </a:pPr>
            <a:r>
              <a:rPr lang="fr-CA" sz="3600" smtClean="0"/>
              <a:t>The variable is initialized, but only if the </a:t>
            </a:r>
            <a:r>
              <a:rPr lang="fr-CA" sz="3600" b="1" smtClean="0"/>
              <a:t>bool</a:t>
            </a:r>
            <a:r>
              <a:rPr lang="fr-CA" sz="3600" smtClean="0"/>
              <a:t> variable </a:t>
            </a:r>
            <a:r>
              <a:rPr lang="fr-CA" sz="3600" b="1" smtClean="0"/>
              <a:t>isRaining</a:t>
            </a:r>
            <a:r>
              <a:rPr lang="fr-CA" sz="3600" smtClean="0"/>
              <a:t> is equal to </a:t>
            </a:r>
            <a:r>
              <a:rPr lang="fr-CA" sz="3600" b="1" smtClean="0"/>
              <a:t>true</a:t>
            </a:r>
            <a:r>
              <a:rPr lang="fr-CA" sz="3600" smtClean="0"/>
              <a:t>.</a:t>
            </a:r>
          </a:p>
          <a:p>
            <a:pPr defTabSz="712788">
              <a:buNone/>
            </a:pPr>
            <a:r>
              <a:rPr lang="fr-CA" sz="3600" smtClean="0"/>
              <a:t>The compiler cannot detect this type of logical error:</a:t>
            </a:r>
            <a:endParaRPr lang="fr-FR" sz="3600" dirty="0" smtClean="0"/>
          </a:p>
          <a:p>
            <a:pPr defTabSz="712788">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r>
              <a:rPr lang="fr-FR" sz="2800" dirty="0" smtClean="0">
                <a:solidFill>
                  <a:srgbClr val="000000"/>
                </a:solidFill>
                <a:latin typeface="Consolas"/>
              </a:rPr>
              <a:t> </a:t>
            </a:r>
          </a:p>
          <a:p>
            <a:pPr defTabSz="712788">
              <a:buNone/>
            </a:pP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 </a:t>
            </a:r>
          </a:p>
          <a:p>
            <a:pPr defTabSz="712788">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defTabSz="712788">
              <a:buNone/>
            </a:pPr>
            <a:r>
              <a:rPr lang="fr-FR" sz="2800" smtClean="0">
                <a:solidFill>
                  <a:srgbClr val="000000"/>
                </a:solidFill>
                <a:latin typeface="Consolas"/>
              </a:rPr>
              <a:t>{ </a:t>
            </a:r>
            <a:endParaRPr lang="fr-FR" sz="2800" dirty="0" smtClean="0">
              <a:solidFill>
                <a:srgbClr val="000000"/>
              </a:solidFill>
              <a:latin typeface="Consolas"/>
            </a:endParaRPr>
          </a:p>
          <a:p>
            <a:pPr defTabSz="712788">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value;</a:t>
            </a:r>
            <a:endParaRPr lang="fr-FR" sz="2800" dirty="0" smtClean="0">
              <a:solidFill>
                <a:srgbClr val="000000"/>
              </a:solidFill>
              <a:latin typeface="Consolas"/>
            </a:endParaRPr>
          </a:p>
          <a:p>
            <a:pPr defTabSz="712788">
              <a:buNone/>
            </a:pPr>
            <a:r>
              <a:rPr lang="fr-FR" sz="2800" dirty="0" smtClean="0">
                <a:solidFill>
                  <a:srgbClr val="0000FF"/>
                </a:solidFill>
                <a:latin typeface="Consolas"/>
              </a:rPr>
              <a:t>	</a:t>
            </a:r>
            <a:r>
              <a:rPr lang="fr-FR" sz="2800" err="1" smtClean="0">
                <a:solidFill>
                  <a:srgbClr val="0000FF"/>
                </a:solidFill>
                <a:latin typeface="Consolas"/>
              </a:rPr>
              <a:t>bool</a:t>
            </a:r>
            <a:r>
              <a:rPr lang="fr-FR" sz="2800" smtClean="0">
                <a:solidFill>
                  <a:srgbClr val="000000"/>
                </a:solidFill>
                <a:latin typeface="Consolas"/>
              </a:rPr>
              <a:t> isRaining </a:t>
            </a:r>
            <a:r>
              <a:rPr lang="fr-FR" sz="2800" dirty="0" smtClean="0">
                <a:solidFill>
                  <a:srgbClr val="000000"/>
                </a:solidFill>
                <a:latin typeface="Consolas"/>
              </a:rPr>
              <a:t>= </a:t>
            </a:r>
            <a:r>
              <a:rPr lang="fr-FR" sz="2800" dirty="0" smtClean="0">
                <a:solidFill>
                  <a:srgbClr val="0000FF"/>
                </a:solidFill>
                <a:latin typeface="Consolas"/>
              </a:rPr>
              <a:t>false</a:t>
            </a:r>
            <a:r>
              <a:rPr lang="fr-FR" sz="2800" dirty="0" smtClean="0">
                <a:solidFill>
                  <a:srgbClr val="000000"/>
                </a:solidFill>
                <a:latin typeface="Consolas"/>
              </a:rPr>
              <a:t>;</a:t>
            </a:r>
          </a:p>
          <a:p>
            <a:pPr defTabSz="712788">
              <a:buNone/>
            </a:pPr>
            <a:r>
              <a:rPr lang="fr-FR" sz="2800" dirty="0" smtClean="0">
                <a:solidFill>
                  <a:srgbClr val="0000FF"/>
                </a:solidFill>
                <a:latin typeface="Consolas"/>
              </a:rPr>
              <a:t>	if</a:t>
            </a:r>
            <a:r>
              <a:rPr lang="fr-FR" sz="2800" dirty="0" smtClean="0">
                <a:solidFill>
                  <a:srgbClr val="000000"/>
                </a:solidFill>
                <a:latin typeface="Consolas"/>
              </a:rPr>
              <a:t> </a:t>
            </a:r>
            <a:r>
              <a:rPr lang="fr-FR" sz="2800" smtClean="0">
                <a:solidFill>
                  <a:srgbClr val="000000"/>
                </a:solidFill>
                <a:latin typeface="Consolas"/>
              </a:rPr>
              <a:t>(isRaining)</a:t>
            </a:r>
          </a:p>
          <a:p>
            <a:pPr defTabSz="712788">
              <a:buNone/>
            </a:pPr>
            <a:r>
              <a:rPr lang="fr-FR" sz="2800">
                <a:solidFill>
                  <a:srgbClr val="000000"/>
                </a:solidFill>
                <a:latin typeface="Consolas"/>
              </a:rPr>
              <a:t>	</a:t>
            </a:r>
            <a:r>
              <a:rPr lang="fr-FR" sz="2800" smtClean="0">
                <a:solidFill>
                  <a:srgbClr val="000000"/>
                </a:solidFill>
                <a:latin typeface="Consolas"/>
              </a:rPr>
              <a:t>{</a:t>
            </a:r>
            <a:endParaRPr lang="fr-FR" sz="2800" dirty="0" smtClean="0">
              <a:solidFill>
                <a:srgbClr val="000000"/>
              </a:solidFill>
              <a:latin typeface="Consolas"/>
            </a:endParaRPr>
          </a:p>
          <a:p>
            <a:pPr defTabSz="712788">
              <a:buNone/>
            </a:pPr>
            <a:r>
              <a:rPr lang="fr-FR" sz="2800" dirty="0" smtClean="0">
                <a:solidFill>
                  <a:srgbClr val="000000"/>
                </a:solidFill>
                <a:latin typeface="Consolas"/>
              </a:rPr>
              <a:t>	</a:t>
            </a:r>
            <a:r>
              <a:rPr lang="fr-FR" sz="2800" smtClean="0">
                <a:solidFill>
                  <a:srgbClr val="000000"/>
                </a:solidFill>
                <a:latin typeface="Consolas"/>
              </a:rPr>
              <a:t>	value </a:t>
            </a:r>
            <a:r>
              <a:rPr lang="fr-FR" sz="2800" dirty="0" smtClean="0">
                <a:solidFill>
                  <a:srgbClr val="000000"/>
                </a:solidFill>
                <a:latin typeface="Consolas"/>
              </a:rPr>
              <a:t>= 5;</a:t>
            </a:r>
          </a:p>
          <a:p>
            <a:pPr defTabSz="712788">
              <a:buNone/>
            </a:pPr>
            <a:r>
              <a:rPr lang="fr-FR" sz="2800" dirty="0" smtClean="0">
                <a:solidFill>
                  <a:srgbClr val="000000"/>
                </a:solidFill>
                <a:latin typeface="Consolas"/>
              </a:rPr>
              <a:t>	}</a:t>
            </a:r>
          </a:p>
          <a:p>
            <a:pPr defTabSz="712788">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smtClean="0">
                <a:solidFill>
                  <a:srgbClr val="A31515"/>
                </a:solidFill>
                <a:latin typeface="Consolas"/>
              </a:rPr>
              <a:t>"Value: </a:t>
            </a:r>
            <a:r>
              <a:rPr lang="fr-FR" sz="2800" dirty="0" smtClean="0">
                <a:solidFill>
                  <a:srgbClr val="A31515"/>
                </a:solidFill>
                <a:latin typeface="Consolas"/>
              </a:rPr>
              <a:t>"</a:t>
            </a:r>
            <a:r>
              <a:rPr lang="fr-FR" sz="2800" dirty="0" smtClean="0">
                <a:solidFill>
                  <a:srgbClr val="000000"/>
                </a:solidFill>
                <a:latin typeface="Consolas"/>
              </a:rPr>
              <a:t> </a:t>
            </a:r>
            <a:r>
              <a:rPr lang="fr-FR" sz="2800" smtClean="0">
                <a:solidFill>
                  <a:srgbClr val="008080"/>
                </a:solidFill>
                <a:latin typeface="Consolas"/>
              </a:rPr>
              <a:t>&lt;&lt;</a:t>
            </a:r>
            <a:r>
              <a:rPr lang="fr-FR" sz="2800" smtClean="0">
                <a:solidFill>
                  <a:srgbClr val="000000"/>
                </a:solidFill>
                <a:latin typeface="Consolas"/>
              </a:rPr>
              <a:t> value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defTabSz="712788">
              <a:buNone/>
            </a:pPr>
            <a:r>
              <a:rPr lang="fr-FR" sz="2800" dirty="0" smtClean="0">
                <a:solidFill>
                  <a:srgbClr val="000000"/>
                </a:solidFill>
                <a:latin typeface="Consolas"/>
              </a:rPr>
              <a:t>	system(</a:t>
            </a:r>
            <a:r>
              <a:rPr lang="fr-FR" sz="2800" dirty="0" smtClean="0">
                <a:solidFill>
                  <a:srgbClr val="A31515"/>
                </a:solidFill>
                <a:latin typeface="Consolas"/>
              </a:rPr>
              <a:t>"pause"</a:t>
            </a:r>
            <a:r>
              <a:rPr lang="fr-FR" sz="2800" dirty="0" smtClean="0">
                <a:solidFill>
                  <a:srgbClr val="000000"/>
                </a:solidFill>
                <a:latin typeface="Consolas"/>
              </a:rPr>
              <a:t>);</a:t>
            </a:r>
          </a:p>
          <a:p>
            <a:pPr defTabSz="712788">
              <a:buNone/>
            </a:pPr>
            <a:r>
              <a:rPr lang="fr-FR" sz="2800" dirty="0" smtClean="0">
                <a:solidFill>
                  <a:srgbClr val="0000FF"/>
                </a:solidFill>
                <a:latin typeface="Consolas"/>
              </a:rPr>
              <a:t>	return</a:t>
            </a:r>
            <a:r>
              <a:rPr lang="fr-FR" sz="2800" dirty="0" smtClean="0">
                <a:solidFill>
                  <a:srgbClr val="000000"/>
                </a:solidFill>
                <a:latin typeface="Consolas"/>
              </a:rPr>
              <a:t> 0;</a:t>
            </a:r>
          </a:p>
          <a:p>
            <a:pPr defTabSz="712788">
              <a:buNone/>
            </a:pPr>
            <a:r>
              <a:rPr lang="fr-FR" sz="2800" dirty="0" smtClean="0">
                <a:solidFill>
                  <a:srgbClr val="000000"/>
                </a:solidFill>
                <a:latin typeface="Consolas"/>
              </a:rPr>
              <a:t>}</a:t>
            </a:r>
            <a:endParaRPr lang="fr-CA" sz="25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Dividing integers by 0</a:t>
            </a:r>
            <a:endParaRPr lang="fr-FR" dirty="0"/>
          </a:p>
        </p:txBody>
      </p:sp>
      <p:sp>
        <p:nvSpPr>
          <p:cNvPr id="3" name="Espace réservé du contenu 2"/>
          <p:cNvSpPr>
            <a:spLocks noGrp="1"/>
          </p:cNvSpPr>
          <p:nvPr>
            <p:ph sz="quarter" idx="1"/>
          </p:nvPr>
        </p:nvSpPr>
        <p:spPr>
          <a:xfrm>
            <a:off x="142844" y="1643050"/>
            <a:ext cx="8786874" cy="5214950"/>
          </a:xfrm>
        </p:spPr>
        <p:txBody>
          <a:bodyPr>
            <a:normAutofit/>
          </a:bodyPr>
          <a:lstStyle/>
          <a:p>
            <a:pPr>
              <a:buNone/>
            </a:pPr>
            <a:r>
              <a:rPr lang="fr-CA" sz="2800" smtClean="0"/>
              <a:t>This will cause a runtime error:</a:t>
            </a:r>
            <a:endParaRPr lang="fr-FR" sz="2800" dirty="0" smtClean="0"/>
          </a:p>
          <a:p>
            <a:pPr>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r>
              <a:rPr lang="fr-FR" sz="2800" dirty="0" smtClean="0">
                <a:solidFill>
                  <a:srgbClr val="000000"/>
                </a:solidFill>
                <a:latin typeface="Consolas"/>
              </a:rPr>
              <a:t> </a:t>
            </a:r>
          </a:p>
          <a:p>
            <a:pPr>
              <a:buNone/>
            </a:pP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 </a:t>
            </a: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 </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value </a:t>
            </a:r>
            <a:r>
              <a:rPr lang="fr-FR" sz="2800" dirty="0" smtClean="0">
                <a:solidFill>
                  <a:srgbClr val="000000"/>
                </a:solidFill>
                <a:latin typeface="Consolas"/>
              </a:rPr>
              <a:t>= 0;</a:t>
            </a:r>
          </a:p>
          <a:p>
            <a:pPr>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smtClean="0">
                <a:solidFill>
                  <a:srgbClr val="A31515"/>
                </a:solidFill>
                <a:latin typeface="Consolas"/>
              </a:rPr>
              <a:t>"Value: </a:t>
            </a:r>
            <a:r>
              <a:rPr lang="fr-FR" sz="2800" dirty="0" smtClean="0">
                <a:solidFill>
                  <a:srgbClr val="A31515"/>
                </a:solidFill>
                <a:latin typeface="Consolas"/>
              </a:rPr>
              <a:t>"</a:t>
            </a:r>
            <a:r>
              <a:rPr lang="fr-FR" sz="2800" dirty="0" smtClean="0">
                <a:solidFill>
                  <a:srgbClr val="000000"/>
                </a:solidFill>
                <a:latin typeface="Consolas"/>
              </a:rPr>
              <a:t> </a:t>
            </a:r>
            <a:r>
              <a:rPr lang="fr-FR" sz="2800" smtClean="0">
                <a:solidFill>
                  <a:srgbClr val="008080"/>
                </a:solidFill>
                <a:latin typeface="Consolas"/>
              </a:rPr>
              <a:t>&lt;&lt;</a:t>
            </a:r>
            <a:r>
              <a:rPr lang="fr-FR" sz="2800" smtClean="0">
                <a:solidFill>
                  <a:srgbClr val="000000"/>
                </a:solidFill>
                <a:latin typeface="Consolas"/>
              </a:rPr>
              <a:t> value </a:t>
            </a:r>
            <a:r>
              <a:rPr lang="fr-FR" sz="2800" dirty="0" smtClean="0">
                <a:solidFill>
                  <a:srgbClr val="000000"/>
                </a:solidFill>
                <a:latin typeface="Consolas"/>
              </a:rPr>
              <a:t>/ 0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a:buNone/>
            </a:pPr>
            <a:r>
              <a:rPr lang="fr-FR" sz="2800" dirty="0" smtClean="0">
                <a:solidFill>
                  <a:srgbClr val="000000"/>
                </a:solidFill>
                <a:latin typeface="Consolas"/>
              </a:rPr>
              <a:t>	system(</a:t>
            </a:r>
            <a:r>
              <a:rPr lang="fr-FR" sz="2800" dirty="0" smtClean="0">
                <a:solidFill>
                  <a:srgbClr val="A31515"/>
                </a:solidFill>
                <a:latin typeface="Consolas"/>
              </a:rPr>
              <a:t>"pause"</a:t>
            </a:r>
            <a:r>
              <a:rPr lang="fr-FR" sz="2800" dirty="0" smtClean="0">
                <a:solidFill>
                  <a:srgbClr val="000000"/>
                </a:solidFill>
                <a:latin typeface="Consolas"/>
              </a:rPr>
              <a:t>);</a:t>
            </a: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endParaRPr lang="fr-CA" sz="25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28281</TotalTime>
  <Words>1440</Words>
  <Application>Microsoft Office PowerPoint</Application>
  <PresentationFormat>On-screen Show (4:3)</PresentationFormat>
  <Paragraphs>387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Consolas</vt:lpstr>
      <vt:lpstr>Tw Cen MT</vt:lpstr>
      <vt:lpstr>Wingdings</vt:lpstr>
      <vt:lpstr>Wingdings 2</vt:lpstr>
      <vt:lpstr>Médian</vt:lpstr>
      <vt:lpstr>PowerPoint Presentation</vt:lpstr>
      <vt:lpstr>Types of common errors</vt:lpstr>
      <vt:lpstr>Compiler errors</vt:lpstr>
      <vt:lpstr>Using variables without declaration</vt:lpstr>
      <vt:lpstr>Using variables without declaration</vt:lpstr>
      <vt:lpstr>Using variables without initialization</vt:lpstr>
      <vt:lpstr>Runtime errors</vt:lpstr>
      <vt:lpstr>Using variables without initialization (with condition)</vt:lpstr>
      <vt:lpstr>Dividing integers by 0</vt:lpstr>
      <vt:lpstr>Logic errors</vt:lpstr>
      <vt:lpstr>Using code structures without braces { }</vt:lpstr>
      <vt:lpstr>Using = instead of == for equality test</vt:lpstr>
      <vt:lpstr>The ; symbol put in the wrong place</vt:lpstr>
      <vt:lpstr>Dividing real numbers by 0</vt:lpstr>
      <vt:lpstr>Dividing real numbers by 0</vt:lpstr>
      <vt:lpstr>Loss of decimal precision</vt:lpstr>
      <vt:lpstr>Exceeding the min/max limits of a variable</vt:lpstr>
      <vt:lpstr>Casting</vt:lpstr>
      <vt:lpstr>Casting</vt:lpstr>
      <vt:lpstr>Review of certain important rules</vt:lpstr>
      <vt:lpstr>Examples (integer division)</vt:lpstr>
      <vt:lpstr>Examples (integer division)</vt:lpstr>
      <vt:lpstr>Examples (real number division)</vt:lpstr>
      <vt:lpstr>Examples (real number division)</vt:lpstr>
      <vt:lpstr>Examples (integer division with casting)</vt:lpstr>
      <vt:lpstr>Examples (integer division with casting)</vt:lpstr>
      <vt:lpstr>The ternary operator</vt:lpstr>
      <vt:lpstr>The ternary operator</vt:lpstr>
      <vt:lpstr>The ternary operator</vt:lpstr>
      <vt:lpstr>The ternary operator</vt:lpstr>
      <vt:lpstr>The ternary operator</vt:lpstr>
      <vt:lpstr>The ternary operator</vt:lpstr>
      <vt:lpstr>switch/case</vt:lpstr>
      <vt:lpstr>switch/case</vt:lpstr>
      <vt:lpstr>switch/case (example without)</vt:lpstr>
      <vt:lpstr>switch/case (example with)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Jared Chevalier</cp:lastModifiedBy>
  <cp:revision>216</cp:revision>
  <dcterms:created xsi:type="dcterms:W3CDTF">2018-07-19T18:09:45Z</dcterms:created>
  <dcterms:modified xsi:type="dcterms:W3CDTF">2019-01-19T05:20:48Z</dcterms:modified>
</cp:coreProperties>
</file>