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9" r:id="rId5"/>
    <p:sldId id="261" r:id="rId6"/>
    <p:sldId id="260" r:id="rId7"/>
    <p:sldId id="266" r:id="rId8"/>
    <p:sldId id="267" r:id="rId9"/>
    <p:sldId id="268" r:id="rId10"/>
    <p:sldId id="269" r:id="rId11"/>
    <p:sldId id="270" r:id="rId12"/>
    <p:sldId id="262" r:id="rId13"/>
    <p:sldId id="263" r:id="rId14"/>
    <p:sldId id="264" r:id="rId15"/>
    <p:sldId id="265"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A4D"/>
    <a:srgbClr val="FF8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95" autoAdjust="0"/>
  </p:normalViewPr>
  <p:slideViewPr>
    <p:cSldViewPr>
      <p:cViewPr varScale="1">
        <p:scale>
          <a:sx n="77" d="100"/>
          <a:sy n="77" d="100"/>
        </p:scale>
        <p:origin x="90" y="726"/>
      </p:cViewPr>
      <p:guideLst>
        <p:guide orient="horz" pos="2160"/>
        <p:guide pos="2880"/>
      </p:guideLst>
    </p:cSldViewPr>
  </p:slideViewPr>
  <p:outlineViewPr>
    <p:cViewPr>
      <p:scale>
        <a:sx n="33" d="100"/>
        <a:sy n="33" d="100"/>
      </p:scale>
      <p:origin x="0" y="-274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A309A6D-C09C-4548-B29A-6CF363A7E532}" type="datetimeFigureOut">
              <a:rPr lang="fr-FR" smtClean="0"/>
              <a:pPr/>
              <a:t>11/05/2019</a:t>
            </a:fld>
            <a:endParaRPr lang="fr-BE"/>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BE"/>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CF4668DC-857F-487D-BFFA-8C0CA5037977}" type="slidenum">
              <a:rPr lang="fr-BE" smtClean="0"/>
              <a:pPr/>
              <a:t>‹#›</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11/05/2019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AA309A6D-C09C-4548-B29A-6CF363A7E532}" type="datetimeFigureOut">
              <a:rPr lang="fr-FR" smtClean="0"/>
              <a:pPr/>
              <a:t>11/05/2019</a:t>
            </a:fld>
            <a:endParaRPr lang="fr-BE"/>
          </a:p>
        </p:txBody>
      </p:sp>
      <p:sp>
        <p:nvSpPr>
          <p:cNvPr id="5" name="Espace réservé du pied de page 4"/>
          <p:cNvSpPr>
            <a:spLocks noGrp="1"/>
          </p:cNvSpPr>
          <p:nvPr>
            <p:ph type="ftr" sz="quarter" idx="11"/>
          </p:nvPr>
        </p:nvSpPr>
        <p:spPr>
          <a:xfrm>
            <a:off x="457201" y="6248207"/>
            <a:ext cx="5573483" cy="365125"/>
          </a:xfrm>
        </p:spPr>
        <p:txBody>
          <a:bodyPr/>
          <a:lstStyle/>
          <a:p>
            <a:endParaRPr lang="fr-B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CF4668DC-857F-487D-BFFA-8C0CA5037977}" type="slidenum">
              <a:rPr lang="fr-BE" smtClean="0"/>
              <a:pPr/>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11/05/2019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CF4668DC-857F-487D-BFFA-8C0CA5037977}" type="slidenum">
              <a:rPr lang="fr-BE" smtClean="0"/>
              <a:pPr/>
              <a:t>‹#›</a:t>
            </a:fld>
            <a:endParaRPr lang="fr-BE"/>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AA309A6D-C09C-4548-B29A-6CF363A7E532}" type="datetimeFigureOut">
              <a:rPr lang="fr-FR" smtClean="0"/>
              <a:pPr/>
              <a:t>11/05/2019</a:t>
            </a:fld>
            <a:endParaRPr lang="fr-BE"/>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F4668DC-857F-487D-BFFA-8C0CA5037977}" type="slidenum">
              <a:rPr lang="fr-BE" smtClean="0"/>
              <a:pPr/>
              <a:t>‹#›</a:t>
            </a:fld>
            <a:endParaRPr lang="fr-BE"/>
          </a:p>
        </p:txBody>
      </p:sp>
      <p:sp>
        <p:nvSpPr>
          <p:cNvPr id="14" name="Espace réservé du pied de page 13"/>
          <p:cNvSpPr>
            <a:spLocks noGrp="1"/>
          </p:cNvSpPr>
          <p:nvPr>
            <p:ph type="ftr" sz="quarter" idx="12"/>
          </p:nvPr>
        </p:nvSpPr>
        <p:spPr/>
        <p:txBody>
          <a:bodyPr/>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AA309A6D-C09C-4548-B29A-6CF363A7E532}" type="datetimeFigureOut">
              <a:rPr lang="fr-FR" smtClean="0"/>
              <a:pPr/>
              <a:t>11/05/2019</a:t>
            </a:fld>
            <a:endParaRPr lang="fr-BE"/>
          </a:p>
        </p:txBody>
      </p:sp>
      <p:sp>
        <p:nvSpPr>
          <p:cNvPr id="10" name="Espace réservé du numéro de diapositive 9"/>
          <p:cNvSpPr>
            <a:spLocks noGrp="1"/>
          </p:cNvSpPr>
          <p:nvPr>
            <p:ph type="sldNum" sz="quarter" idx="16"/>
          </p:nvPr>
        </p:nvSpPr>
        <p:spPr/>
        <p:txBody>
          <a:bodyPr rtlCol="0"/>
          <a:lstStyle/>
          <a:p>
            <a:fld id="{CF4668DC-857F-487D-BFFA-8C0CA5037977}" type="slidenum">
              <a:rPr lang="fr-BE" smtClean="0"/>
              <a:pPr/>
              <a:t>‹#›</a:t>
            </a:fld>
            <a:endParaRPr lang="fr-BE"/>
          </a:p>
        </p:txBody>
      </p:sp>
      <p:sp>
        <p:nvSpPr>
          <p:cNvPr id="12" name="Espace réservé du pied de page 11"/>
          <p:cNvSpPr>
            <a:spLocks noGrp="1"/>
          </p:cNvSpPr>
          <p:nvPr>
            <p:ph type="ftr" sz="quarter" idx="17"/>
          </p:nvPr>
        </p:nvSpPr>
        <p:spPr/>
        <p:txBody>
          <a:bodyPr rtlCol="0"/>
          <a:lstStyle/>
          <a:p>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AA309A6D-C09C-4548-B29A-6CF363A7E532}" type="datetimeFigureOut">
              <a:rPr lang="fr-FR" smtClean="0"/>
              <a:pPr/>
              <a:t>11/05/2019</a:t>
            </a:fld>
            <a:endParaRPr lang="fr-BE"/>
          </a:p>
        </p:txBody>
      </p:sp>
      <p:sp>
        <p:nvSpPr>
          <p:cNvPr id="12" name="Espace réservé du numéro de diapositive 11"/>
          <p:cNvSpPr>
            <a:spLocks noGrp="1"/>
          </p:cNvSpPr>
          <p:nvPr>
            <p:ph type="sldNum" sz="quarter" idx="16"/>
          </p:nvPr>
        </p:nvSpPr>
        <p:spPr/>
        <p:txBody>
          <a:bodyPr rtlCol="0"/>
          <a:lstStyle/>
          <a:p>
            <a:fld id="{CF4668DC-857F-487D-BFFA-8C0CA5037977}" type="slidenum">
              <a:rPr lang="fr-BE" smtClean="0"/>
              <a:pPr/>
              <a:t>‹#›</a:t>
            </a:fld>
            <a:endParaRPr lang="fr-BE"/>
          </a:p>
        </p:txBody>
      </p:sp>
      <p:sp>
        <p:nvSpPr>
          <p:cNvPr id="14" name="Espace réservé du pied de page 13"/>
          <p:cNvSpPr>
            <a:spLocks noGrp="1"/>
          </p:cNvSpPr>
          <p:nvPr>
            <p:ph type="ftr" sz="quarter" idx="17"/>
          </p:nvPr>
        </p:nvSpPr>
        <p:spPr/>
        <p:txBody>
          <a:bodyPr rtlCol="0"/>
          <a:lstStyle/>
          <a:p>
            <a:endParaRPr lang="fr-BE"/>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11/05/2019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11/05/2019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11/05/2019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CF4668DC-857F-487D-BFFA-8C0CA5037977}" type="slidenum">
              <a:rPr lang="fr-BE" smtClean="0"/>
              <a:pPr/>
              <a:t>‹#›</a:t>
            </a:fld>
            <a:endParaRPr lang="fr-BE"/>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AA309A6D-C09C-4548-B29A-6CF363A7E532}" type="datetimeFigureOut">
              <a:rPr lang="fr-FR" smtClean="0"/>
              <a:pPr/>
              <a:t>11/05/2019</a:t>
            </a:fld>
            <a:endParaRPr lang="fr-BE"/>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CF4668DC-857F-487D-BFFA-8C0CA5037977}" type="slidenum">
              <a:rPr lang="fr-BE" smtClean="0"/>
              <a:pPr/>
              <a:t>‹#›</a:t>
            </a:fld>
            <a:endParaRPr lang="fr-BE"/>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BE"/>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A309A6D-C09C-4548-B29A-6CF363A7E532}" type="datetimeFigureOut">
              <a:rPr lang="fr-FR" smtClean="0"/>
              <a:pPr/>
              <a:t>11/05/2019</a:t>
            </a:fld>
            <a:endParaRPr lang="fr-BE"/>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B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en-CA" noProof="0" dirty="0" smtClean="0"/>
              <a:t>Events</a:t>
            </a:r>
            <a:endParaRPr lang="en-CA" noProof="0" dirty="0" smtClean="0"/>
          </a:p>
        </p:txBody>
      </p:sp>
      <p:sp>
        <p:nvSpPr>
          <p:cNvPr id="4" name="Titre 1"/>
          <p:cNvSpPr txBox="1">
            <a:spLocks/>
          </p:cNvSpPr>
          <p:nvPr/>
        </p:nvSpPr>
        <p:spPr>
          <a:xfrm>
            <a:off x="4427984" y="1340768"/>
            <a:ext cx="3960440" cy="3528392"/>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r"/>
            <a:r>
              <a:rPr lang="en-CA" cap="none" dirty="0" smtClean="0"/>
              <a:t>420-D04-SU</a:t>
            </a:r>
          </a:p>
          <a:p>
            <a:pPr algn="r"/>
            <a:r>
              <a:rPr lang="en-CA" cap="none" dirty="0" smtClean="0"/>
              <a:t>Object-oriented programming I</a:t>
            </a:r>
            <a:r>
              <a:rPr lang="en-CA" cap="none" dirty="0" smtClean="0"/>
              <a:t/>
            </a:r>
            <a:br>
              <a:rPr lang="en-CA" cap="none" dirty="0" smtClean="0"/>
            </a:br>
            <a:r>
              <a:rPr lang="en-CA" cap="none" dirty="0" smtClean="0"/>
              <a:t/>
            </a:r>
            <a:br>
              <a:rPr lang="en-CA" cap="none" dirty="0" smtClean="0"/>
            </a:br>
            <a:r>
              <a:rPr lang="en-CA" sz="3600" cap="none" dirty="0" smtClean="0"/>
              <a:t>Java </a:t>
            </a:r>
            <a:r>
              <a:rPr lang="en-CA" sz="3600" cap="none" dirty="0" smtClean="0"/>
              <a: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CA" dirty="0"/>
              <a:t>Example:  Button that writes in console</a:t>
            </a:r>
            <a:endParaRPr lang="en-CA" noProof="0" dirty="0"/>
          </a:p>
        </p:txBody>
      </p:sp>
      <p:sp>
        <p:nvSpPr>
          <p:cNvPr id="3" name="Espace réservé du contenu 2"/>
          <p:cNvSpPr>
            <a:spLocks noGrp="1"/>
          </p:cNvSpPr>
          <p:nvPr>
            <p:ph sz="quarter" idx="1"/>
          </p:nvPr>
        </p:nvSpPr>
        <p:spPr>
          <a:xfrm>
            <a:off x="612648" y="1600200"/>
            <a:ext cx="8153400" cy="5069160"/>
          </a:xfrm>
        </p:spPr>
        <p:txBody>
          <a:bodyPr>
            <a:normAutofit fontScale="47500" lnSpcReduction="20000"/>
          </a:bodyPr>
          <a:lstStyle/>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 </a:t>
            </a:r>
            <a:r>
              <a:rPr lang="en-CA" sz="3200" noProof="0" dirty="0" smtClean="0">
                <a:solidFill>
                  <a:srgbClr val="7F0055"/>
                </a:solidFill>
                <a:latin typeface="Consolas"/>
              </a:rPr>
              <a:t>extends</a:t>
            </a:r>
            <a:r>
              <a:rPr lang="en-CA" sz="3200" noProof="0" dirty="0" smtClean="0">
                <a:solidFill>
                  <a:srgbClr val="000000"/>
                </a:solidFill>
                <a:latin typeface="Consolas"/>
              </a:rPr>
              <a:t> </a:t>
            </a:r>
            <a:r>
              <a:rPr lang="en-CA" sz="3200" noProof="0" dirty="0" err="1" smtClean="0">
                <a:solidFill>
                  <a:srgbClr val="000000"/>
                </a:solidFill>
                <a:latin typeface="Consolas"/>
              </a:rPr>
              <a:t>JFrame</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3F7F5F"/>
                </a:solidFill>
                <a:latin typeface="Consolas"/>
              </a:rPr>
              <a:t>	// fields ...</a:t>
            </a:r>
          </a:p>
          <a:p>
            <a:pPr>
              <a:buNone/>
            </a:pPr>
            <a:r>
              <a:rPr lang="en-CA" sz="3200" noProof="0" dirty="0" smtClean="0">
                <a:solidFill>
                  <a:srgbClr val="3F7F5F"/>
                </a:solidFill>
                <a:latin typeface="Consolas"/>
              </a:rPr>
              <a:t>	// constructor</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a:t>
            </a:r>
          </a:p>
          <a:p>
            <a:pPr>
              <a:buNone/>
            </a:pPr>
            <a:r>
              <a:rPr lang="en-CA" sz="3200" dirty="0">
                <a:solidFill>
                  <a:srgbClr val="000000"/>
                </a:solidFill>
                <a:latin typeface="Consolas"/>
              </a:rPr>
              <a:t>	</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smtClean="0">
                <a:solidFill>
                  <a:srgbClr val="3F7F5F"/>
                </a:solidFill>
                <a:latin typeface="Consolas"/>
              </a:rPr>
              <a:t>// set up window ...</a:t>
            </a:r>
          </a:p>
          <a:p>
            <a:pPr>
              <a:buNone/>
            </a:pPr>
            <a:r>
              <a:rPr lang="en-CA" sz="3200" noProof="0" dirty="0" smtClean="0">
                <a:solidFill>
                  <a:srgbClr val="3F7F5F"/>
                </a:solidFill>
                <a:latin typeface="Consolas"/>
              </a:rPr>
              <a:t>		// create components ... </a:t>
            </a:r>
          </a:p>
          <a:p>
            <a:pPr>
              <a:buNone/>
            </a:pPr>
            <a:r>
              <a:rPr lang="en-CA" sz="3200" noProof="0" dirty="0" smtClean="0">
                <a:solidFill>
                  <a:srgbClr val="3F7F5F"/>
                </a:solidFill>
                <a:latin typeface="Consolas"/>
              </a:rPr>
              <a:t>		// add listener to the button ...</a:t>
            </a:r>
          </a:p>
          <a:p>
            <a:pPr>
              <a:buNone/>
            </a:pPr>
            <a:r>
              <a:rPr lang="en-CA" sz="3200" noProof="0" dirty="0" smtClean="0">
                <a:solidFill>
                  <a:srgbClr val="3F7F5F"/>
                </a:solidFill>
                <a:latin typeface="Consolas"/>
              </a:rPr>
              <a:t>		// add components to </a:t>
            </a:r>
            <a:r>
              <a:rPr lang="en-CA" sz="3200" noProof="0" dirty="0" err="1" smtClean="0">
                <a:solidFill>
                  <a:srgbClr val="3F7F5F"/>
                </a:solidFill>
                <a:latin typeface="Consolas"/>
              </a:rPr>
              <a:t>JPanel</a:t>
            </a:r>
            <a:endParaRPr lang="en-CA" sz="3200" noProof="0" dirty="0" smtClean="0">
              <a:solidFill>
                <a:srgbClr val="3F7F5F"/>
              </a:solidFill>
              <a:latin typeface="Consolas"/>
            </a:endParaRPr>
          </a:p>
          <a:p>
            <a:pPr>
              <a:buNone/>
            </a:pPr>
            <a:r>
              <a:rPr lang="en-CA" sz="3200" noProof="0" dirty="0" smtClean="0">
                <a:solidFill>
                  <a:srgbClr val="0000C0"/>
                </a:solidFill>
                <a:latin typeface="Consolas"/>
              </a:rPr>
              <a:t>		</a:t>
            </a:r>
            <a:r>
              <a:rPr lang="en-CA" sz="3200" noProof="0" dirty="0" err="1" smtClean="0">
                <a:solidFill>
                  <a:srgbClr val="0000C0"/>
                </a:solidFill>
                <a:latin typeface="Consolas"/>
              </a:rPr>
              <a:t>panel</a:t>
            </a:r>
            <a:r>
              <a:rPr lang="en-CA" sz="3200" noProof="0" dirty="0" err="1" smtClean="0">
                <a:solidFill>
                  <a:srgbClr val="000000"/>
                </a:solidFill>
                <a:latin typeface="Consolas"/>
              </a:rPr>
              <a:t>.add</a:t>
            </a:r>
            <a:r>
              <a:rPr lang="en-CA" sz="3200" noProof="0" dirty="0" smtClean="0">
                <a:solidFill>
                  <a:srgbClr val="000000"/>
                </a:solidFill>
                <a:latin typeface="Consolas"/>
              </a:rPr>
              <a:t>(</a:t>
            </a:r>
            <a:r>
              <a:rPr lang="en-CA" sz="3200" noProof="0" dirty="0" smtClean="0">
                <a:solidFill>
                  <a:srgbClr val="0000C0"/>
                </a:solidFill>
                <a:latin typeface="Consolas"/>
              </a:rPr>
              <a:t>message</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a:t>
            </a:r>
            <a:r>
              <a:rPr lang="en-CA" sz="3200" noProof="0" dirty="0" err="1" smtClean="0">
                <a:solidFill>
                  <a:srgbClr val="0000C0"/>
                </a:solidFill>
                <a:latin typeface="Consolas"/>
              </a:rPr>
              <a:t>panel</a:t>
            </a:r>
            <a:r>
              <a:rPr lang="en-CA" sz="3200" noProof="0" dirty="0" err="1" smtClean="0">
                <a:solidFill>
                  <a:srgbClr val="000000"/>
                </a:solidFill>
                <a:latin typeface="Consolas"/>
              </a:rPr>
              <a:t>.add</a:t>
            </a:r>
            <a:r>
              <a:rPr lang="en-CA" sz="3200" noProof="0" dirty="0" smtClean="0">
                <a:solidFill>
                  <a:srgbClr val="000000"/>
                </a:solidFill>
                <a:latin typeface="Consolas"/>
              </a:rPr>
              <a:t>(</a:t>
            </a:r>
            <a:r>
              <a:rPr lang="en-CA" sz="3200" noProof="0" dirty="0" smtClean="0">
                <a:solidFill>
                  <a:srgbClr val="0000C0"/>
                </a:solidFill>
                <a:latin typeface="Consolas"/>
              </a:rPr>
              <a:t>input</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a:t>
            </a:r>
            <a:r>
              <a:rPr lang="en-CA" sz="3200" noProof="0" dirty="0" err="1" smtClean="0">
                <a:solidFill>
                  <a:srgbClr val="0000C0"/>
                </a:solidFill>
                <a:latin typeface="Consolas"/>
              </a:rPr>
              <a:t>panel</a:t>
            </a:r>
            <a:r>
              <a:rPr lang="en-CA" sz="3200" noProof="0" dirty="0" err="1" smtClean="0">
                <a:solidFill>
                  <a:srgbClr val="000000"/>
                </a:solidFill>
                <a:latin typeface="Consolas"/>
              </a:rPr>
              <a:t>.add</a:t>
            </a:r>
            <a:r>
              <a:rPr lang="en-CA" sz="3200" noProof="0" dirty="0" smtClean="0">
                <a:solidFill>
                  <a:srgbClr val="000000"/>
                </a:solidFill>
                <a:latin typeface="Consolas"/>
              </a:rPr>
              <a:t>(</a:t>
            </a:r>
            <a:r>
              <a:rPr lang="en-CA" sz="3200" noProof="0" dirty="0" smtClean="0">
                <a:solidFill>
                  <a:srgbClr val="0000C0"/>
                </a:solidFill>
                <a:latin typeface="Consolas"/>
              </a:rPr>
              <a:t>button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smtClean="0">
                <a:solidFill>
                  <a:srgbClr val="3F7F5F"/>
                </a:solidFill>
                <a:latin typeface="Consolas"/>
              </a:rPr>
              <a:t>// </a:t>
            </a:r>
            <a:r>
              <a:rPr lang="en-CA" sz="3200" dirty="0" smtClean="0">
                <a:solidFill>
                  <a:srgbClr val="3F7F5F"/>
                </a:solidFill>
                <a:latin typeface="Consolas"/>
              </a:rPr>
              <a:t>set the </a:t>
            </a:r>
            <a:r>
              <a:rPr lang="en-CA" sz="3200" dirty="0" err="1" smtClean="0">
                <a:solidFill>
                  <a:srgbClr val="3F7F5F"/>
                </a:solidFill>
                <a:latin typeface="Consolas"/>
              </a:rPr>
              <a:t>JPanel</a:t>
            </a:r>
            <a:r>
              <a:rPr lang="en-CA" sz="3200" dirty="0" smtClean="0">
                <a:solidFill>
                  <a:srgbClr val="3F7F5F"/>
                </a:solidFill>
                <a:latin typeface="Consolas"/>
              </a:rPr>
              <a:t> as the </a:t>
            </a:r>
            <a:r>
              <a:rPr lang="en-CA" sz="3200" dirty="0" err="1" smtClean="0">
                <a:solidFill>
                  <a:srgbClr val="3F7F5F"/>
                </a:solidFill>
                <a:latin typeface="Consolas"/>
              </a:rPr>
              <a:t>JFrame’s</a:t>
            </a:r>
            <a:r>
              <a:rPr lang="en-CA" sz="3200" dirty="0" smtClean="0">
                <a:solidFill>
                  <a:srgbClr val="3F7F5F"/>
                </a:solidFill>
                <a:latin typeface="Consolas"/>
              </a:rPr>
              <a:t> content pane</a:t>
            </a:r>
            <a:r>
              <a:rPr lang="en-CA" sz="3200" noProof="0" dirty="0" smtClean="0">
                <a:solidFill>
                  <a:srgbClr val="3F7F5F"/>
                </a:solidFill>
                <a:latin typeface="Consolas"/>
              </a:rPr>
              <a:t> </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setContentPane</a:t>
            </a:r>
            <a:r>
              <a:rPr lang="en-CA" sz="3200" noProof="0" dirty="0" smtClean="0">
                <a:solidFill>
                  <a:srgbClr val="000000"/>
                </a:solidFill>
                <a:latin typeface="Consolas"/>
              </a:rPr>
              <a:t>(</a:t>
            </a:r>
            <a:r>
              <a:rPr lang="en-CA" sz="3200" noProof="0" dirty="0" smtClean="0">
                <a:solidFill>
                  <a:srgbClr val="0000C0"/>
                </a:solidFill>
                <a:latin typeface="Consolas"/>
              </a:rPr>
              <a:t>panel</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p>
          <a:p>
            <a:pPr>
              <a:buNone/>
            </a:pPr>
            <a:r>
              <a:rPr lang="en-CA" sz="3200" noProof="0" dirty="0" smtClean="0">
                <a:solidFill>
                  <a:srgbClr val="000000"/>
                </a:solidFill>
                <a:latin typeface="Consolas"/>
              </a:rPr>
              <a:t>}</a:t>
            </a:r>
            <a:endParaRPr lang="en-CA"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CA" dirty="0"/>
              <a:t>Example:  Button that writes in console</a:t>
            </a:r>
            <a:endParaRPr lang="en-CA" noProof="0" dirty="0"/>
          </a:p>
        </p:txBody>
      </p:sp>
      <p:sp>
        <p:nvSpPr>
          <p:cNvPr id="7" name="Espace réservé du contenu 6"/>
          <p:cNvSpPr>
            <a:spLocks noGrp="1"/>
          </p:cNvSpPr>
          <p:nvPr>
            <p:ph sz="quarter" idx="1"/>
          </p:nvPr>
        </p:nvSpPr>
        <p:spPr>
          <a:xfrm>
            <a:off x="612648" y="1600200"/>
            <a:ext cx="8153400" cy="4997152"/>
          </a:xfrm>
        </p:spPr>
        <p:txBody>
          <a:bodyPr>
            <a:normAutofit/>
          </a:bodyPr>
          <a:lstStyle/>
          <a:p>
            <a:pPr>
              <a:buNone/>
              <a:tabLst>
                <a:tab pos="712788" algn="l"/>
                <a:tab pos="1081088" algn="l"/>
                <a:tab pos="1436688" algn="l"/>
                <a:tab pos="1793875" algn="l"/>
              </a:tabLst>
            </a:pPr>
            <a:r>
              <a:rPr lang="en-CA" sz="2000" noProof="0" dirty="0" smtClean="0">
                <a:solidFill>
                  <a:srgbClr val="3F7F5F"/>
                </a:solidFill>
                <a:latin typeface="Consolas"/>
              </a:rPr>
              <a:t>// main method to launch the program</a:t>
            </a:r>
          </a:p>
          <a:p>
            <a:pPr>
              <a:buNone/>
              <a:tabLst>
                <a:tab pos="712788" algn="l"/>
                <a:tab pos="1081088" algn="l"/>
                <a:tab pos="1436688" algn="l"/>
                <a:tab pos="1793875" algn="l"/>
              </a:tabLst>
            </a:pPr>
            <a:r>
              <a:rPr lang="en-CA" sz="2000" noProof="0" dirty="0" smtClean="0">
                <a:solidFill>
                  <a:srgbClr val="7F0055"/>
                </a:solidFill>
                <a:latin typeface="Consolas"/>
              </a:rPr>
              <a:t>public</a:t>
            </a:r>
            <a:r>
              <a:rPr lang="en-CA" sz="2000" noProof="0" dirty="0" smtClean="0">
                <a:solidFill>
                  <a:srgbClr val="000000"/>
                </a:solidFill>
                <a:latin typeface="Consolas"/>
              </a:rPr>
              <a:t> </a:t>
            </a:r>
            <a:r>
              <a:rPr lang="en-CA" sz="2000" noProof="0" dirty="0" smtClean="0">
                <a:solidFill>
                  <a:srgbClr val="7F0055"/>
                </a:solidFill>
                <a:latin typeface="Consolas"/>
              </a:rPr>
              <a:t>static</a:t>
            </a:r>
            <a:r>
              <a:rPr lang="en-CA" sz="2000" noProof="0" dirty="0" smtClean="0">
                <a:solidFill>
                  <a:srgbClr val="000000"/>
                </a:solidFill>
                <a:latin typeface="Consolas"/>
              </a:rPr>
              <a:t> </a:t>
            </a:r>
            <a:r>
              <a:rPr lang="en-CA" sz="2000" noProof="0" dirty="0" smtClean="0">
                <a:solidFill>
                  <a:srgbClr val="7F0055"/>
                </a:solidFill>
                <a:latin typeface="Consolas"/>
              </a:rPr>
              <a:t>void</a:t>
            </a:r>
            <a:r>
              <a:rPr lang="en-CA" sz="2000" noProof="0" dirty="0" smtClean="0">
                <a:solidFill>
                  <a:srgbClr val="000000"/>
                </a:solidFill>
                <a:latin typeface="Consolas"/>
              </a:rPr>
              <a:t> main(String[] </a:t>
            </a:r>
            <a:r>
              <a:rPr lang="en-CA" sz="2000" noProof="0" dirty="0" err="1" smtClean="0">
                <a:solidFill>
                  <a:srgbClr val="6A3E3E"/>
                </a:solidFill>
                <a:latin typeface="Consolas"/>
              </a:rPr>
              <a:t>args</a:t>
            </a:r>
            <a:r>
              <a:rPr lang="en-CA" sz="2000" noProof="0" dirty="0" smtClean="0">
                <a:solidFill>
                  <a:srgbClr val="000000"/>
                </a:solidFill>
                <a:latin typeface="Consolas"/>
              </a:rPr>
              <a:t>)</a:t>
            </a:r>
          </a:p>
          <a:p>
            <a:pPr>
              <a:buNone/>
              <a:tabLst>
                <a:tab pos="712788" algn="l"/>
                <a:tab pos="1081088" algn="l"/>
                <a:tab pos="1436688" algn="l"/>
                <a:tab pos="1793875" algn="l"/>
              </a:tabLst>
            </a:pPr>
            <a:r>
              <a:rPr lang="en-CA" sz="2000" noProof="0" dirty="0" smtClean="0">
                <a:solidFill>
                  <a:srgbClr val="000000"/>
                </a:solidFill>
                <a:latin typeface="Consolas"/>
              </a:rPr>
              <a:t>{</a:t>
            </a:r>
          </a:p>
          <a:p>
            <a:pPr>
              <a:buNone/>
              <a:tabLst>
                <a:tab pos="712788" algn="l"/>
                <a:tab pos="1081088" algn="l"/>
                <a:tab pos="1436688" algn="l"/>
                <a:tab pos="1793875" algn="l"/>
              </a:tabLst>
            </a:pPr>
            <a:r>
              <a:rPr lang="en-CA" sz="2000" noProof="0" dirty="0" smtClean="0">
                <a:solidFill>
                  <a:srgbClr val="000000"/>
                </a:solidFill>
                <a:latin typeface="Consolas"/>
              </a:rPr>
              <a:t>	</a:t>
            </a:r>
            <a:r>
              <a:rPr lang="en-CA" sz="2000" noProof="0" dirty="0" err="1" smtClean="0">
                <a:solidFill>
                  <a:srgbClr val="000000"/>
                </a:solidFill>
                <a:latin typeface="Consolas"/>
              </a:rPr>
              <a:t>SwingUtilities.</a:t>
            </a:r>
            <a:r>
              <a:rPr lang="en-CA" sz="2000" i="1" noProof="0" dirty="0" err="1" smtClean="0">
                <a:solidFill>
                  <a:srgbClr val="000000"/>
                </a:solidFill>
                <a:latin typeface="Consolas"/>
              </a:rPr>
              <a:t>invokeLater</a:t>
            </a:r>
            <a:r>
              <a:rPr lang="en-CA" sz="2000" i="1" noProof="0" dirty="0" smtClean="0">
                <a:solidFill>
                  <a:srgbClr val="000000"/>
                </a:solidFill>
                <a:latin typeface="Consolas"/>
              </a:rPr>
              <a:t>(</a:t>
            </a:r>
            <a:r>
              <a:rPr lang="en-CA" sz="2000" i="1" noProof="0" dirty="0" smtClean="0">
                <a:solidFill>
                  <a:srgbClr val="7F0055"/>
                </a:solidFill>
                <a:latin typeface="Consolas"/>
              </a:rPr>
              <a:t>new</a:t>
            </a:r>
            <a:r>
              <a:rPr lang="en-CA" sz="2000" i="1" noProof="0" dirty="0" smtClean="0">
                <a:solidFill>
                  <a:srgbClr val="000000"/>
                </a:solidFill>
                <a:latin typeface="Consolas"/>
              </a:rPr>
              <a:t> Runnable()</a:t>
            </a:r>
          </a:p>
          <a:p>
            <a:pPr>
              <a:buNone/>
              <a:tabLst>
                <a:tab pos="712788" algn="l"/>
                <a:tab pos="1081088" algn="l"/>
                <a:tab pos="1436688" algn="l"/>
                <a:tab pos="1793875" algn="l"/>
              </a:tabLst>
            </a:pPr>
            <a:r>
              <a:rPr lang="en-CA" sz="2000" i="1" dirty="0">
                <a:solidFill>
                  <a:srgbClr val="000000"/>
                </a:solidFill>
                <a:latin typeface="Consolas"/>
              </a:rPr>
              <a:t>	</a:t>
            </a:r>
            <a:r>
              <a:rPr lang="en-CA" sz="2000" i="1" dirty="0" smtClean="0">
                <a:solidFill>
                  <a:srgbClr val="000000"/>
                </a:solidFill>
                <a:latin typeface="Consolas"/>
              </a:rPr>
              <a:t>	</a:t>
            </a:r>
            <a:r>
              <a:rPr lang="en-CA" sz="2000" noProof="0" dirty="0" smtClean="0">
                <a:solidFill>
                  <a:srgbClr val="000000"/>
                </a:solidFill>
                <a:latin typeface="Consolas"/>
              </a:rPr>
              <a:t>{</a:t>
            </a:r>
            <a:r>
              <a:rPr lang="en-CA" sz="2000" dirty="0">
                <a:solidFill>
                  <a:srgbClr val="646464"/>
                </a:solidFill>
                <a:latin typeface="Consolas"/>
              </a:rPr>
              <a:t>	</a:t>
            </a:r>
            <a:r>
              <a:rPr lang="en-CA" sz="2000" noProof="0" dirty="0" smtClean="0">
                <a:solidFill>
                  <a:srgbClr val="646464"/>
                </a:solidFill>
                <a:latin typeface="Consolas"/>
              </a:rPr>
              <a:t>@</a:t>
            </a:r>
            <a:r>
              <a:rPr lang="en-CA" sz="2000" noProof="0" dirty="0" smtClean="0">
                <a:solidFill>
                  <a:srgbClr val="646464"/>
                </a:solidFill>
                <a:highlight>
                  <a:srgbClr val="D4D4D4"/>
                </a:highlight>
                <a:latin typeface="Consolas"/>
              </a:rPr>
              <a:t>Override</a:t>
            </a:r>
          </a:p>
          <a:p>
            <a:pPr>
              <a:buNone/>
              <a:tabLst>
                <a:tab pos="712788" algn="l"/>
                <a:tab pos="1081088" algn="l"/>
                <a:tab pos="1436688" algn="l"/>
                <a:tab pos="1793875" algn="l"/>
              </a:tabLst>
            </a:pPr>
            <a:r>
              <a:rPr lang="en-CA" sz="2000" noProof="0" dirty="0" smtClean="0">
                <a:solidFill>
                  <a:srgbClr val="7F0055"/>
                </a:solidFill>
                <a:latin typeface="Consolas"/>
              </a:rPr>
              <a:t>			public</a:t>
            </a:r>
            <a:r>
              <a:rPr lang="en-CA" sz="2000" noProof="0" dirty="0" smtClean="0">
                <a:solidFill>
                  <a:srgbClr val="000000"/>
                </a:solidFill>
                <a:latin typeface="Consolas"/>
              </a:rPr>
              <a:t> </a:t>
            </a:r>
            <a:r>
              <a:rPr lang="en-CA" sz="2000" noProof="0" dirty="0" smtClean="0">
                <a:solidFill>
                  <a:srgbClr val="7F0055"/>
                </a:solidFill>
                <a:latin typeface="Consolas"/>
              </a:rPr>
              <a:t>void</a:t>
            </a:r>
            <a:r>
              <a:rPr lang="en-CA" sz="2000" noProof="0" dirty="0" smtClean="0">
                <a:solidFill>
                  <a:srgbClr val="000000"/>
                </a:solidFill>
                <a:latin typeface="Consolas"/>
              </a:rPr>
              <a:t> run()</a:t>
            </a:r>
          </a:p>
          <a:p>
            <a:pPr>
              <a:buNone/>
              <a:tabLst>
                <a:tab pos="712788" algn="l"/>
                <a:tab pos="1081088" algn="l"/>
                <a:tab pos="1436688" algn="l"/>
                <a:tab pos="1793875" algn="l"/>
              </a:tabLst>
            </a:pPr>
            <a:r>
              <a:rPr lang="en-CA" sz="2000" dirty="0">
                <a:solidFill>
                  <a:srgbClr val="000000"/>
                </a:solidFill>
                <a:latin typeface="Consolas"/>
              </a:rPr>
              <a:t>	</a:t>
            </a:r>
            <a:r>
              <a:rPr lang="en-CA" sz="2000" dirty="0" smtClean="0">
                <a:solidFill>
                  <a:srgbClr val="000000"/>
                </a:solidFill>
                <a:latin typeface="Consolas"/>
              </a:rPr>
              <a:t>		</a:t>
            </a:r>
            <a:r>
              <a:rPr lang="en-CA" sz="2000" noProof="0" dirty="0" smtClean="0">
                <a:solidFill>
                  <a:srgbClr val="000000"/>
                </a:solidFill>
                <a:latin typeface="Consolas"/>
              </a:rPr>
              <a:t>{</a:t>
            </a:r>
          </a:p>
          <a:p>
            <a:pPr>
              <a:buNone/>
              <a:tabLst>
                <a:tab pos="712788" algn="l"/>
                <a:tab pos="1081088" algn="l"/>
                <a:tab pos="1436688" algn="l"/>
                <a:tab pos="1793875" algn="l"/>
              </a:tabLst>
            </a:pPr>
            <a:r>
              <a:rPr lang="en-CA" sz="2000" noProof="0" dirty="0" smtClean="0">
                <a:solidFill>
                  <a:srgbClr val="000000"/>
                </a:solidFill>
                <a:latin typeface="Consolas"/>
              </a:rPr>
              <a:t>	</a:t>
            </a:r>
            <a:r>
              <a:rPr lang="en-CA" sz="2000" dirty="0">
                <a:solidFill>
                  <a:srgbClr val="000000"/>
                </a:solidFill>
                <a:latin typeface="Consolas"/>
              </a:rPr>
              <a:t>	</a:t>
            </a:r>
            <a:r>
              <a:rPr lang="en-CA" sz="2000" dirty="0" smtClean="0">
                <a:solidFill>
                  <a:srgbClr val="000000"/>
                </a:solidFill>
                <a:latin typeface="Consolas"/>
              </a:rPr>
              <a:t>		</a:t>
            </a:r>
            <a:r>
              <a:rPr lang="en-CA" sz="2000" noProof="0" dirty="0" err="1" smtClean="0">
                <a:solidFill>
                  <a:srgbClr val="000000"/>
                </a:solidFill>
                <a:latin typeface="Consolas"/>
              </a:rPr>
              <a:t>ButtonWindow</a:t>
            </a:r>
            <a:r>
              <a:rPr lang="en-CA" sz="2000" noProof="0" dirty="0" smtClean="0">
                <a:solidFill>
                  <a:srgbClr val="000000"/>
                </a:solidFill>
                <a:latin typeface="Consolas"/>
              </a:rPr>
              <a:t> </a:t>
            </a:r>
            <a:r>
              <a:rPr lang="en-CA" sz="2000" noProof="0" dirty="0" smtClean="0">
                <a:solidFill>
                  <a:srgbClr val="6A3E3E"/>
                </a:solidFill>
                <a:latin typeface="Consolas"/>
              </a:rPr>
              <a:t>fb</a:t>
            </a:r>
            <a:r>
              <a:rPr lang="en-CA" sz="2000" noProof="0" dirty="0" smtClean="0">
                <a:solidFill>
                  <a:srgbClr val="000000"/>
                </a:solidFill>
                <a:latin typeface="Consolas"/>
              </a:rPr>
              <a:t> = </a:t>
            </a:r>
            <a:r>
              <a:rPr lang="en-CA" sz="2000" noProof="0" dirty="0" smtClean="0">
                <a:solidFill>
                  <a:srgbClr val="7F0055"/>
                </a:solidFill>
                <a:latin typeface="Consolas"/>
              </a:rPr>
              <a:t>new</a:t>
            </a:r>
            <a:r>
              <a:rPr lang="en-CA" sz="2000" noProof="0" dirty="0" smtClean="0">
                <a:solidFill>
                  <a:srgbClr val="000000"/>
                </a:solidFill>
                <a:latin typeface="Consolas"/>
              </a:rPr>
              <a:t> </a:t>
            </a:r>
            <a:r>
              <a:rPr lang="en-CA" sz="2000" noProof="0" dirty="0" err="1" smtClean="0">
                <a:solidFill>
                  <a:srgbClr val="000000"/>
                </a:solidFill>
                <a:latin typeface="Consolas"/>
              </a:rPr>
              <a:t>ButtonWindow</a:t>
            </a:r>
            <a:r>
              <a:rPr lang="en-CA" sz="2000" noProof="0" dirty="0" smtClean="0">
                <a:solidFill>
                  <a:srgbClr val="000000"/>
                </a:solidFill>
                <a:latin typeface="Consolas"/>
              </a:rPr>
              <a:t>();</a:t>
            </a:r>
          </a:p>
          <a:p>
            <a:pPr>
              <a:buNone/>
              <a:tabLst>
                <a:tab pos="712788" algn="l"/>
                <a:tab pos="1081088" algn="l"/>
                <a:tab pos="1436688" algn="l"/>
                <a:tab pos="1793875" algn="l"/>
              </a:tabLst>
            </a:pPr>
            <a:r>
              <a:rPr lang="en-CA" sz="2000" noProof="0" dirty="0" smtClean="0">
                <a:solidFill>
                  <a:srgbClr val="6A3E3E"/>
                </a:solidFill>
                <a:latin typeface="Consolas"/>
              </a:rPr>
              <a:t>	</a:t>
            </a:r>
            <a:r>
              <a:rPr lang="en-CA" sz="2000" dirty="0">
                <a:solidFill>
                  <a:srgbClr val="6A3E3E"/>
                </a:solidFill>
                <a:latin typeface="Consolas"/>
              </a:rPr>
              <a:t>	</a:t>
            </a:r>
            <a:r>
              <a:rPr lang="en-CA" sz="2000" dirty="0" smtClean="0">
                <a:solidFill>
                  <a:srgbClr val="6A3E3E"/>
                </a:solidFill>
                <a:latin typeface="Consolas"/>
              </a:rPr>
              <a:t>		</a:t>
            </a:r>
            <a:r>
              <a:rPr lang="en-CA" sz="2000" noProof="0" dirty="0" err="1" smtClean="0">
                <a:solidFill>
                  <a:srgbClr val="6A3E3E"/>
                </a:solidFill>
                <a:latin typeface="Consolas"/>
              </a:rPr>
              <a:t>fb</a:t>
            </a:r>
            <a:r>
              <a:rPr lang="en-CA" sz="2000" noProof="0" dirty="0" err="1" smtClean="0">
                <a:solidFill>
                  <a:srgbClr val="000000"/>
                </a:solidFill>
                <a:latin typeface="Consolas"/>
              </a:rPr>
              <a:t>.setVisible</a:t>
            </a:r>
            <a:r>
              <a:rPr lang="en-CA" sz="2000" noProof="0" dirty="0" smtClean="0">
                <a:solidFill>
                  <a:srgbClr val="000000"/>
                </a:solidFill>
                <a:latin typeface="Consolas"/>
              </a:rPr>
              <a:t>(</a:t>
            </a:r>
            <a:r>
              <a:rPr lang="en-CA" sz="2000" noProof="0" dirty="0" smtClean="0">
                <a:solidFill>
                  <a:srgbClr val="7F0055"/>
                </a:solidFill>
                <a:latin typeface="Consolas"/>
              </a:rPr>
              <a:t>true</a:t>
            </a:r>
            <a:r>
              <a:rPr lang="en-CA" sz="2000" noProof="0" dirty="0" smtClean="0">
                <a:solidFill>
                  <a:srgbClr val="000000"/>
                </a:solidFill>
                <a:latin typeface="Consolas"/>
              </a:rPr>
              <a:t>);</a:t>
            </a:r>
          </a:p>
          <a:p>
            <a:pPr>
              <a:buNone/>
              <a:tabLst>
                <a:tab pos="712788" algn="l"/>
                <a:tab pos="1081088" algn="l"/>
                <a:tab pos="1436688" algn="l"/>
                <a:tab pos="1793875" algn="l"/>
              </a:tabLst>
            </a:pPr>
            <a:r>
              <a:rPr lang="en-CA" sz="2000" noProof="0" dirty="0" smtClean="0">
                <a:solidFill>
                  <a:srgbClr val="000000"/>
                </a:solidFill>
                <a:latin typeface="Consolas"/>
              </a:rPr>
              <a:t>			}</a:t>
            </a:r>
          </a:p>
          <a:p>
            <a:pPr>
              <a:buNone/>
              <a:tabLst>
                <a:tab pos="712788" algn="l"/>
                <a:tab pos="1081088" algn="l"/>
                <a:tab pos="1436688" algn="l"/>
                <a:tab pos="1793875" algn="l"/>
              </a:tabLst>
            </a:pPr>
            <a:r>
              <a:rPr lang="en-CA" sz="2000" dirty="0">
                <a:solidFill>
                  <a:srgbClr val="000000"/>
                </a:solidFill>
                <a:latin typeface="Consolas"/>
              </a:rPr>
              <a:t>	</a:t>
            </a:r>
            <a:r>
              <a:rPr lang="en-CA" sz="2000" dirty="0" smtClean="0">
                <a:solidFill>
                  <a:srgbClr val="000000"/>
                </a:solidFill>
                <a:latin typeface="Consolas"/>
              </a:rPr>
              <a:t>	</a:t>
            </a:r>
            <a:r>
              <a:rPr lang="en-CA" sz="2000" noProof="0" dirty="0" smtClean="0">
                <a:solidFill>
                  <a:srgbClr val="000000"/>
                </a:solidFill>
                <a:latin typeface="Consolas"/>
              </a:rPr>
              <a:t>});</a:t>
            </a:r>
          </a:p>
          <a:p>
            <a:pPr>
              <a:buNone/>
              <a:tabLst>
                <a:tab pos="712788" algn="l"/>
                <a:tab pos="1081088" algn="l"/>
                <a:tab pos="1436688" algn="l"/>
                <a:tab pos="1793875" algn="l"/>
              </a:tabLst>
            </a:pPr>
            <a:r>
              <a:rPr lang="en-CA" sz="20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noProof="0" dirty="0" smtClean="0"/>
              <a:t>Custom listeners</a:t>
            </a:r>
            <a:endParaRPr lang="en-CA" noProof="0" dirty="0"/>
          </a:p>
        </p:txBody>
      </p:sp>
      <p:sp>
        <p:nvSpPr>
          <p:cNvPr id="3" name="Espace réservé du contenu 2"/>
          <p:cNvSpPr>
            <a:spLocks noGrp="1"/>
          </p:cNvSpPr>
          <p:nvPr>
            <p:ph sz="quarter" idx="1"/>
          </p:nvPr>
        </p:nvSpPr>
        <p:spPr>
          <a:xfrm>
            <a:off x="612648" y="1600200"/>
            <a:ext cx="8153400" cy="5069160"/>
          </a:xfrm>
        </p:spPr>
        <p:txBody>
          <a:bodyPr>
            <a:normAutofit fontScale="92500" lnSpcReduction="10000"/>
          </a:bodyPr>
          <a:lstStyle/>
          <a:p>
            <a:pPr>
              <a:buNone/>
            </a:pPr>
            <a:r>
              <a:rPr lang="en-CA" noProof="0" dirty="0" smtClean="0"/>
              <a:t>Reacting to an event</a:t>
            </a:r>
          </a:p>
          <a:p>
            <a:r>
              <a:rPr lang="en-CA" noProof="0" dirty="0" smtClean="0"/>
              <a:t>First approach (not good):</a:t>
            </a:r>
          </a:p>
          <a:p>
            <a:pPr lvl="1"/>
            <a:r>
              <a:rPr lang="en-CA" dirty="0" smtClean="0"/>
              <a:t>Verify whether there has been a change, every x seconds.</a:t>
            </a:r>
            <a:endParaRPr lang="en-CA" noProof="0" dirty="0" smtClean="0"/>
          </a:p>
          <a:p>
            <a:pPr lvl="1"/>
            <a:r>
              <a:rPr lang="en-CA" noProof="0" dirty="0" smtClean="0"/>
              <a:t>Works, but </a:t>
            </a:r>
            <a:r>
              <a:rPr lang="en-CA" dirty="0" smtClean="0"/>
              <a:t>consumes a lot of resources, and poses synchronization problems if there are multiple threads</a:t>
            </a:r>
            <a:endParaRPr lang="en-CA" noProof="0" dirty="0" smtClean="0"/>
          </a:p>
          <a:p>
            <a:pPr lvl="1"/>
            <a:endParaRPr lang="en-CA" noProof="0" dirty="0" smtClean="0"/>
          </a:p>
          <a:p>
            <a:r>
              <a:rPr lang="en-CA" noProof="0" dirty="0" smtClean="0"/>
              <a:t>Second approach (good):</a:t>
            </a:r>
          </a:p>
          <a:p>
            <a:pPr lvl="1"/>
            <a:r>
              <a:rPr lang="en-CA" dirty="0" smtClean="0"/>
              <a:t>Use/make an event class</a:t>
            </a:r>
            <a:endParaRPr lang="en-CA" noProof="0" dirty="0" smtClean="0"/>
          </a:p>
          <a:p>
            <a:pPr lvl="1"/>
            <a:r>
              <a:rPr lang="en-CA" dirty="0" smtClean="0"/>
              <a:t>Use/make a </a:t>
            </a:r>
            <a:r>
              <a:rPr lang="en-CA" dirty="0"/>
              <a:t>l</a:t>
            </a:r>
            <a:r>
              <a:rPr lang="en-CA" dirty="0" smtClean="0"/>
              <a:t>istener interface</a:t>
            </a:r>
          </a:p>
          <a:p>
            <a:pPr lvl="1"/>
            <a:r>
              <a:rPr lang="en-CA" noProof="0" dirty="0" smtClean="0"/>
              <a:t>Implement the interface with a listener class</a:t>
            </a:r>
          </a:p>
          <a:p>
            <a:pPr lvl="1"/>
            <a:r>
              <a:rPr lang="en-CA" dirty="0" smtClean="0"/>
              <a:t>Add listener to component by passing instance of listener</a:t>
            </a:r>
            <a:endParaRPr lang="en-CA" noProof="0" dirty="0" smtClean="0"/>
          </a:p>
          <a:p>
            <a:pPr lvl="1"/>
            <a:r>
              <a:rPr lang="en-CA" noProof="0" dirty="0" smtClean="0"/>
              <a:t>Object could </a:t>
            </a:r>
            <a:r>
              <a:rPr lang="en-CA" dirty="0" smtClean="0"/>
              <a:t>be set up to listen to multiple other objects</a:t>
            </a:r>
            <a:endParaRPr lang="en-CA" noProof="0" dirty="0" smtClean="0"/>
          </a:p>
          <a:p>
            <a:pPr lvl="1">
              <a:buNone/>
            </a:pPr>
            <a:endParaRPr lang="en-CA" noProof="0" dirty="0" smtClean="0"/>
          </a:p>
          <a:p>
            <a:endParaRPr lang="en-CA" noProof="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Custom listeners</a:t>
            </a:r>
            <a:endParaRPr lang="en-CA" noProof="0" dirty="0"/>
          </a:p>
        </p:txBody>
      </p:sp>
      <p:sp>
        <p:nvSpPr>
          <p:cNvPr id="5" name="Rounded Rectangle 4"/>
          <p:cNvSpPr/>
          <p:nvPr/>
        </p:nvSpPr>
        <p:spPr>
          <a:xfrm>
            <a:off x="203912" y="2486530"/>
            <a:ext cx="3285568" cy="4219185"/>
          </a:xfrm>
          <a:prstGeom prst="roundRect">
            <a:avLst>
              <a:gd name="adj" fmla="val 8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55600"/>
            <a:r>
              <a:rPr lang="en-CA" sz="1600" dirty="0" err="1" smtClean="0"/>
              <a:t>ArrayList</a:t>
            </a:r>
            <a:r>
              <a:rPr lang="en-CA" sz="1600" dirty="0" smtClean="0"/>
              <a:t>&lt;Listener&gt; listeners;</a:t>
            </a:r>
          </a:p>
          <a:p>
            <a:pPr defTabSz="355600"/>
            <a:r>
              <a:rPr lang="en-CA" sz="1600" dirty="0" smtClean="0"/>
              <a:t>void </a:t>
            </a:r>
            <a:r>
              <a:rPr lang="en-CA" sz="1600" dirty="0" err="1" smtClean="0"/>
              <a:t>addListener</a:t>
            </a:r>
            <a:r>
              <a:rPr lang="en-CA" sz="1600" dirty="0" smtClean="0"/>
              <a:t>(Listener l) { … }</a:t>
            </a:r>
          </a:p>
          <a:p>
            <a:pPr defTabSz="355600"/>
            <a:r>
              <a:rPr lang="en-CA" sz="1600" dirty="0" smtClean="0"/>
              <a:t>void </a:t>
            </a:r>
            <a:r>
              <a:rPr lang="en-CA" sz="1600" dirty="0" err="1" smtClean="0"/>
              <a:t>removeListener</a:t>
            </a:r>
            <a:r>
              <a:rPr lang="en-CA" sz="1600" dirty="0" smtClean="0"/>
              <a:t>(Listener l) { … }</a:t>
            </a:r>
          </a:p>
          <a:p>
            <a:pPr defTabSz="355600"/>
            <a:r>
              <a:rPr lang="en-CA" sz="1600" dirty="0" smtClean="0"/>
              <a:t>void </a:t>
            </a:r>
            <a:r>
              <a:rPr lang="en-CA" sz="1600" dirty="0" err="1" smtClean="0"/>
              <a:t>notifyListeners</a:t>
            </a:r>
            <a:r>
              <a:rPr lang="en-CA" sz="1600" dirty="0" smtClean="0"/>
              <a:t>(Event e) { … }</a:t>
            </a:r>
            <a:endParaRPr lang="en-CA" sz="1600" dirty="0"/>
          </a:p>
          <a:p>
            <a:pPr defTabSz="355600"/>
            <a:endParaRPr lang="en-CA" sz="1600" dirty="0"/>
          </a:p>
          <a:p>
            <a:pPr defTabSz="355600"/>
            <a:r>
              <a:rPr lang="en-CA" sz="1600" dirty="0" smtClean="0"/>
              <a:t>void event1Occurred()</a:t>
            </a:r>
          </a:p>
          <a:p>
            <a:pPr defTabSz="355600"/>
            <a:r>
              <a:rPr lang="en-CA" sz="1600" dirty="0" smtClean="0"/>
              <a:t>{</a:t>
            </a:r>
          </a:p>
          <a:p>
            <a:pPr defTabSz="355600"/>
            <a:r>
              <a:rPr lang="en-CA" sz="1600" dirty="0" smtClean="0"/>
              <a:t>	// processing; construct event</a:t>
            </a:r>
          </a:p>
          <a:p>
            <a:pPr defTabSz="355600"/>
            <a:r>
              <a:rPr lang="en-CA" sz="1600" dirty="0"/>
              <a:t>	</a:t>
            </a:r>
            <a:r>
              <a:rPr lang="en-CA" sz="1600" dirty="0" err="1" smtClean="0"/>
              <a:t>notifyListeners</a:t>
            </a:r>
            <a:r>
              <a:rPr lang="en-CA" sz="1600" dirty="0" smtClean="0"/>
              <a:t>(Event e);</a:t>
            </a:r>
            <a:endParaRPr lang="en-CA" sz="1600" dirty="0"/>
          </a:p>
          <a:p>
            <a:pPr defTabSz="355600"/>
            <a:r>
              <a:rPr lang="en-CA" sz="1600" dirty="0" smtClean="0"/>
              <a:t>}</a:t>
            </a:r>
          </a:p>
          <a:p>
            <a:pPr defTabSz="355600"/>
            <a:endParaRPr lang="en-CA" sz="1600" dirty="0"/>
          </a:p>
          <a:p>
            <a:pPr defTabSz="355600"/>
            <a:r>
              <a:rPr lang="en-CA" sz="1600" dirty="0"/>
              <a:t>void </a:t>
            </a:r>
            <a:r>
              <a:rPr lang="en-CA" sz="1600" dirty="0" smtClean="0"/>
              <a:t>event2Occurred</a:t>
            </a:r>
            <a:r>
              <a:rPr lang="en-CA" sz="1600" dirty="0"/>
              <a:t>()</a:t>
            </a:r>
          </a:p>
          <a:p>
            <a:pPr defTabSz="355600"/>
            <a:r>
              <a:rPr lang="en-CA" sz="1600" dirty="0"/>
              <a:t>{</a:t>
            </a:r>
          </a:p>
          <a:p>
            <a:pPr defTabSz="355600"/>
            <a:r>
              <a:rPr lang="en-CA" sz="1600" dirty="0"/>
              <a:t>	// </a:t>
            </a:r>
            <a:r>
              <a:rPr lang="en-CA" sz="1600" dirty="0" smtClean="0"/>
              <a:t>processing; construct event</a:t>
            </a:r>
            <a:endParaRPr lang="en-CA" sz="1600" dirty="0"/>
          </a:p>
          <a:p>
            <a:pPr defTabSz="355600"/>
            <a:r>
              <a:rPr lang="en-CA" sz="1600" dirty="0"/>
              <a:t>	</a:t>
            </a:r>
            <a:r>
              <a:rPr lang="en-CA" sz="1600" dirty="0" err="1"/>
              <a:t>notifyListeners</a:t>
            </a:r>
            <a:r>
              <a:rPr lang="en-CA" sz="1600" dirty="0"/>
              <a:t>(Event e);</a:t>
            </a:r>
          </a:p>
          <a:p>
            <a:pPr defTabSz="355600"/>
            <a:r>
              <a:rPr lang="en-CA" sz="1600" dirty="0" smtClean="0"/>
              <a:t>}</a:t>
            </a:r>
            <a:endParaRPr lang="en-CA" sz="1600" dirty="0"/>
          </a:p>
        </p:txBody>
      </p:sp>
      <p:sp>
        <p:nvSpPr>
          <p:cNvPr id="7" name="Rounded Rectangle 6"/>
          <p:cNvSpPr/>
          <p:nvPr/>
        </p:nvSpPr>
        <p:spPr>
          <a:xfrm>
            <a:off x="3491880" y="1844824"/>
            <a:ext cx="2880320"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defTabSz="355600"/>
            <a:r>
              <a:rPr lang="en-CA" dirty="0" smtClean="0"/>
              <a:t>void </a:t>
            </a:r>
            <a:r>
              <a:rPr lang="en-CA" dirty="0" err="1" smtClean="0"/>
              <a:t>eventOccurred</a:t>
            </a:r>
            <a:r>
              <a:rPr lang="en-CA" dirty="0" smtClean="0"/>
              <a:t>(Event e);</a:t>
            </a:r>
            <a:endParaRPr lang="en-CA" dirty="0"/>
          </a:p>
        </p:txBody>
      </p:sp>
      <p:sp>
        <p:nvSpPr>
          <p:cNvPr id="8" name="Rounded Rectangle 7"/>
          <p:cNvSpPr/>
          <p:nvPr/>
        </p:nvSpPr>
        <p:spPr>
          <a:xfrm>
            <a:off x="5571102" y="3017644"/>
            <a:ext cx="3393386" cy="14914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355600"/>
            <a:r>
              <a:rPr lang="en-CA" sz="1600" dirty="0" smtClean="0"/>
              <a:t>void </a:t>
            </a:r>
            <a:r>
              <a:rPr lang="en-CA" sz="1600" dirty="0" err="1" smtClean="0"/>
              <a:t>eventOccurred</a:t>
            </a:r>
            <a:r>
              <a:rPr lang="en-CA" sz="1600" dirty="0" smtClean="0"/>
              <a:t>(Event e)</a:t>
            </a:r>
          </a:p>
          <a:p>
            <a:pPr defTabSz="355600"/>
            <a:r>
              <a:rPr lang="en-CA" sz="1600" dirty="0" smtClean="0"/>
              <a:t>{</a:t>
            </a:r>
          </a:p>
          <a:p>
            <a:pPr defTabSz="355600"/>
            <a:r>
              <a:rPr lang="en-CA" sz="1600" dirty="0" smtClean="0"/>
              <a:t>	// implement interface method</a:t>
            </a:r>
          </a:p>
          <a:p>
            <a:pPr defTabSz="355600"/>
            <a:r>
              <a:rPr lang="en-CA" sz="1600" dirty="0"/>
              <a:t>	</a:t>
            </a:r>
            <a:r>
              <a:rPr lang="en-CA" sz="1600" dirty="0" smtClean="0"/>
              <a:t>// what listener object should do</a:t>
            </a:r>
            <a:endParaRPr lang="en-CA" sz="1600" dirty="0"/>
          </a:p>
          <a:p>
            <a:pPr defTabSz="355600"/>
            <a:r>
              <a:rPr lang="en-CA" sz="1600" dirty="0" smtClean="0"/>
              <a:t>}</a:t>
            </a:r>
            <a:endParaRPr lang="en-CA" sz="1600" dirty="0"/>
          </a:p>
        </p:txBody>
      </p:sp>
      <p:sp>
        <p:nvSpPr>
          <p:cNvPr id="9" name="Rounded Rectangle 8"/>
          <p:cNvSpPr/>
          <p:nvPr/>
        </p:nvSpPr>
        <p:spPr>
          <a:xfrm>
            <a:off x="3707904" y="6225409"/>
            <a:ext cx="2443469"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355600"/>
            <a:r>
              <a:rPr lang="en-CA" dirty="0" smtClean="0"/>
              <a:t>// event data/behavior</a:t>
            </a:r>
            <a:endParaRPr lang="en-CA" dirty="0"/>
          </a:p>
        </p:txBody>
      </p:sp>
      <p:cxnSp>
        <p:nvCxnSpPr>
          <p:cNvPr id="52" name="Curved Connector 51"/>
          <p:cNvCxnSpPr>
            <a:stCxn id="9" idx="0"/>
            <a:endCxn id="5" idx="3"/>
          </p:cNvCxnSpPr>
          <p:nvPr/>
        </p:nvCxnSpPr>
        <p:spPr>
          <a:xfrm rot="16200000" flipV="1">
            <a:off x="3394917" y="4690686"/>
            <a:ext cx="1629286" cy="1440159"/>
          </a:xfrm>
          <a:prstGeom prst="curvedConnector2">
            <a:avLst/>
          </a:prstGeom>
          <a:ln w="38100">
            <a:headEnd type="none" w="lg" len="lg"/>
            <a:tailEnd type="stealth" w="lg" len="lg"/>
          </a:ln>
        </p:spPr>
        <p:style>
          <a:lnRef idx="2">
            <a:schemeClr val="accent2"/>
          </a:lnRef>
          <a:fillRef idx="0">
            <a:schemeClr val="accent2"/>
          </a:fillRef>
          <a:effectRef idx="1">
            <a:schemeClr val="accent2"/>
          </a:effectRef>
          <a:fontRef idx="minor">
            <a:schemeClr val="tx1"/>
          </a:fontRef>
        </p:style>
      </p:cxnSp>
      <p:cxnSp>
        <p:nvCxnSpPr>
          <p:cNvPr id="54" name="Curved Connector 53"/>
          <p:cNvCxnSpPr>
            <a:stCxn id="9" idx="0"/>
            <a:endCxn id="8" idx="2"/>
          </p:cNvCxnSpPr>
          <p:nvPr/>
        </p:nvCxnSpPr>
        <p:spPr>
          <a:xfrm rot="5400000" flipH="1" flipV="1">
            <a:off x="5240573" y="4198187"/>
            <a:ext cx="1716289" cy="2338156"/>
          </a:xfrm>
          <a:prstGeom prst="curvedConnector3">
            <a:avLst>
              <a:gd name="adj1" fmla="val 50000"/>
            </a:avLst>
          </a:prstGeom>
          <a:ln w="38100">
            <a:headEnd type="none" w="lg" len="lg"/>
            <a:tailEnd type="stealth" w="lg" len="lg"/>
          </a:ln>
        </p:spPr>
        <p:style>
          <a:lnRef idx="2">
            <a:schemeClr val="accent2"/>
          </a:lnRef>
          <a:fillRef idx="0">
            <a:schemeClr val="accent2"/>
          </a:fillRef>
          <a:effectRef idx="1">
            <a:schemeClr val="accent2"/>
          </a:effectRef>
          <a:fontRef idx="minor">
            <a:schemeClr val="tx1"/>
          </a:fontRef>
        </p:style>
      </p:cxnSp>
      <p:cxnSp>
        <p:nvCxnSpPr>
          <p:cNvPr id="56" name="Curved Connector 55"/>
          <p:cNvCxnSpPr>
            <a:stCxn id="9" idx="0"/>
            <a:endCxn id="7" idx="2"/>
          </p:cNvCxnSpPr>
          <p:nvPr/>
        </p:nvCxnSpPr>
        <p:spPr>
          <a:xfrm rot="5400000" flipH="1" flipV="1">
            <a:off x="2992575" y="4285945"/>
            <a:ext cx="3876529" cy="2401"/>
          </a:xfrm>
          <a:prstGeom prst="curvedConnector3">
            <a:avLst>
              <a:gd name="adj1" fmla="val 50000"/>
            </a:avLst>
          </a:prstGeom>
          <a:ln w="38100">
            <a:headEnd type="none" w="lg" len="lg"/>
            <a:tailEnd type="stealth" w="lg" len="lg"/>
          </a:ln>
        </p:spPr>
        <p:style>
          <a:lnRef idx="2">
            <a:schemeClr val="accent2"/>
          </a:lnRef>
          <a:fillRef idx="0">
            <a:schemeClr val="accent2"/>
          </a:fillRef>
          <a:effectRef idx="1">
            <a:schemeClr val="accent2"/>
          </a:effectRef>
          <a:fontRef idx="minor">
            <a:schemeClr val="tx1"/>
          </a:fontRef>
        </p:style>
      </p:cxnSp>
      <p:cxnSp>
        <p:nvCxnSpPr>
          <p:cNvPr id="58" name="Curved Connector 57"/>
          <p:cNvCxnSpPr>
            <a:stCxn id="5" idx="0"/>
            <a:endCxn id="7" idx="1"/>
          </p:cNvCxnSpPr>
          <p:nvPr/>
        </p:nvCxnSpPr>
        <p:spPr>
          <a:xfrm rot="5400000" flipH="1" flipV="1">
            <a:off x="2474449" y="1469099"/>
            <a:ext cx="389678" cy="1645184"/>
          </a:xfrm>
          <a:prstGeom prst="curvedConnector2">
            <a:avLst/>
          </a:prstGeom>
          <a:ln w="38100">
            <a:solidFill>
              <a:srgbClr val="E7CA4D"/>
            </a:solidFill>
            <a:headEnd type="stealth" w="lg" len="lg"/>
            <a:tailEnd type="stealth" w="lg" len="lg"/>
          </a:ln>
        </p:spPr>
        <p:style>
          <a:lnRef idx="2">
            <a:schemeClr val="accent4"/>
          </a:lnRef>
          <a:fillRef idx="0">
            <a:schemeClr val="accent4"/>
          </a:fillRef>
          <a:effectRef idx="1">
            <a:schemeClr val="accent4"/>
          </a:effectRef>
          <a:fontRef idx="minor">
            <a:schemeClr val="tx1"/>
          </a:fontRef>
        </p:style>
      </p:cxnSp>
      <p:cxnSp>
        <p:nvCxnSpPr>
          <p:cNvPr id="60" name="Curved Connector 59"/>
          <p:cNvCxnSpPr>
            <a:stCxn id="7" idx="3"/>
            <a:endCxn id="8" idx="0"/>
          </p:cNvCxnSpPr>
          <p:nvPr/>
        </p:nvCxnSpPr>
        <p:spPr>
          <a:xfrm>
            <a:off x="6372200" y="2096852"/>
            <a:ext cx="895595" cy="920792"/>
          </a:xfrm>
          <a:prstGeom prst="curvedConnector2">
            <a:avLst/>
          </a:prstGeom>
          <a:ln w="38100">
            <a:solidFill>
              <a:srgbClr val="E7CA4D"/>
            </a:solidFill>
            <a:headEnd type="stealth" w="lg" len="lg"/>
            <a:tailEnd type="stealth" w="lg" len="lg"/>
          </a:ln>
        </p:spPr>
        <p:style>
          <a:lnRef idx="2">
            <a:schemeClr val="accent4"/>
          </a:lnRef>
          <a:fillRef idx="0">
            <a:schemeClr val="accent4"/>
          </a:fillRef>
          <a:effectRef idx="1">
            <a:schemeClr val="accent4"/>
          </a:effectRef>
          <a:fontRef idx="minor">
            <a:schemeClr val="tx1"/>
          </a:fontRef>
        </p:style>
      </p:cxnSp>
      <p:sp>
        <p:nvSpPr>
          <p:cNvPr id="18503" name="TextBox 18502"/>
          <p:cNvSpPr txBox="1"/>
          <p:nvPr/>
        </p:nvSpPr>
        <p:spPr>
          <a:xfrm>
            <a:off x="254773" y="2114690"/>
            <a:ext cx="2448272" cy="400110"/>
          </a:xfrm>
          <a:prstGeom prst="rect">
            <a:avLst/>
          </a:prstGeom>
          <a:noFill/>
        </p:spPr>
        <p:txBody>
          <a:bodyPr wrap="square" rtlCol="0">
            <a:spAutoFit/>
          </a:bodyPr>
          <a:lstStyle/>
          <a:p>
            <a:r>
              <a:rPr lang="en-CA" sz="2000" b="1" dirty="0" smtClean="0"/>
              <a:t>Listened-to object</a:t>
            </a:r>
            <a:endParaRPr lang="en-CA" sz="2000" b="1" dirty="0"/>
          </a:p>
        </p:txBody>
      </p:sp>
      <p:sp>
        <p:nvSpPr>
          <p:cNvPr id="136" name="TextBox 135"/>
          <p:cNvSpPr txBox="1"/>
          <p:nvPr/>
        </p:nvSpPr>
        <p:spPr>
          <a:xfrm>
            <a:off x="3491879" y="1480339"/>
            <a:ext cx="2448272" cy="400110"/>
          </a:xfrm>
          <a:prstGeom prst="rect">
            <a:avLst/>
          </a:prstGeom>
          <a:noFill/>
        </p:spPr>
        <p:txBody>
          <a:bodyPr wrap="square" rtlCol="0">
            <a:spAutoFit/>
          </a:bodyPr>
          <a:lstStyle/>
          <a:p>
            <a:r>
              <a:rPr lang="en-CA" sz="2000" b="1" dirty="0" smtClean="0"/>
              <a:t>Listener interface</a:t>
            </a:r>
            <a:endParaRPr lang="en-CA" sz="2000" b="1" dirty="0"/>
          </a:p>
        </p:txBody>
      </p:sp>
      <p:sp>
        <p:nvSpPr>
          <p:cNvPr id="137" name="TextBox 136"/>
          <p:cNvSpPr txBox="1"/>
          <p:nvPr/>
        </p:nvSpPr>
        <p:spPr>
          <a:xfrm>
            <a:off x="5567105" y="2668092"/>
            <a:ext cx="2448272" cy="400110"/>
          </a:xfrm>
          <a:prstGeom prst="rect">
            <a:avLst/>
          </a:prstGeom>
          <a:noFill/>
        </p:spPr>
        <p:txBody>
          <a:bodyPr wrap="square" rtlCol="0">
            <a:spAutoFit/>
          </a:bodyPr>
          <a:lstStyle/>
          <a:p>
            <a:r>
              <a:rPr lang="en-CA" sz="2000" b="1" dirty="0" smtClean="0"/>
              <a:t>Listener object</a:t>
            </a:r>
            <a:endParaRPr lang="en-CA" sz="2000" b="1" dirty="0"/>
          </a:p>
        </p:txBody>
      </p:sp>
      <p:sp>
        <p:nvSpPr>
          <p:cNvPr id="138" name="TextBox 137"/>
          <p:cNvSpPr txBox="1"/>
          <p:nvPr/>
        </p:nvSpPr>
        <p:spPr>
          <a:xfrm>
            <a:off x="3635896" y="5865397"/>
            <a:ext cx="2448272" cy="400110"/>
          </a:xfrm>
          <a:prstGeom prst="rect">
            <a:avLst/>
          </a:prstGeom>
          <a:noFill/>
        </p:spPr>
        <p:txBody>
          <a:bodyPr wrap="square" rtlCol="0">
            <a:spAutoFit/>
          </a:bodyPr>
          <a:lstStyle/>
          <a:p>
            <a:r>
              <a:rPr lang="en-CA" sz="2000" b="1" dirty="0" smtClean="0"/>
              <a:t>Event class</a:t>
            </a:r>
            <a:endParaRPr lang="en-CA"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Custom listeners</a:t>
            </a:r>
            <a:endParaRPr lang="en-CA" noProof="0" dirty="0"/>
          </a:p>
        </p:txBody>
      </p:sp>
      <p:sp>
        <p:nvSpPr>
          <p:cNvPr id="3" name="Espace réservé du contenu 2"/>
          <p:cNvSpPr>
            <a:spLocks noGrp="1"/>
          </p:cNvSpPr>
          <p:nvPr>
            <p:ph sz="quarter" idx="1"/>
          </p:nvPr>
        </p:nvSpPr>
        <p:spPr>
          <a:xfrm>
            <a:off x="612648" y="1600200"/>
            <a:ext cx="8279832" cy="5069160"/>
          </a:xfrm>
        </p:spPr>
        <p:txBody>
          <a:bodyPr>
            <a:normAutofit fontScale="62500" lnSpcReduction="20000"/>
          </a:bodyPr>
          <a:lstStyle/>
          <a:p>
            <a:r>
              <a:rPr lang="en-CA" dirty="0" smtClean="0">
                <a:solidFill>
                  <a:srgbClr val="FF8601"/>
                </a:solidFill>
              </a:rPr>
              <a:t>Listener </a:t>
            </a:r>
            <a:r>
              <a:rPr lang="en-CA" dirty="0">
                <a:solidFill>
                  <a:srgbClr val="FF8601"/>
                </a:solidFill>
              </a:rPr>
              <a:t>interface:</a:t>
            </a:r>
            <a:endParaRPr lang="en-CA" noProof="0" dirty="0" smtClean="0"/>
          </a:p>
          <a:p>
            <a:pPr lvl="1"/>
            <a:r>
              <a:rPr lang="en-CA" noProof="0" dirty="0" smtClean="0"/>
              <a:t>Write the methods to be invoked on listener objects, without defining them.</a:t>
            </a:r>
          </a:p>
          <a:p>
            <a:pPr lvl="1"/>
            <a:r>
              <a:rPr lang="en-CA" dirty="0" smtClean="0"/>
              <a:t>You can pass an Object to these methods if you want to differentiate between different objects being listened to by the same listener, and identify which one fired the event that time.</a:t>
            </a:r>
            <a:endParaRPr lang="en-CA" noProof="0" dirty="0" smtClean="0"/>
          </a:p>
          <a:p>
            <a:r>
              <a:rPr lang="en-CA" dirty="0" smtClean="0">
                <a:solidFill>
                  <a:srgbClr val="FF0000"/>
                </a:solidFill>
              </a:rPr>
              <a:t>Event</a:t>
            </a:r>
            <a:r>
              <a:rPr lang="en-CA" dirty="0"/>
              <a:t>:</a:t>
            </a:r>
            <a:endParaRPr lang="en-CA" noProof="0" dirty="0" smtClean="0"/>
          </a:p>
          <a:p>
            <a:pPr lvl="1"/>
            <a:r>
              <a:rPr lang="en-CA" noProof="0" dirty="0" smtClean="0"/>
              <a:t>Object </a:t>
            </a:r>
            <a:r>
              <a:rPr lang="en-CA" dirty="0" smtClean="0"/>
              <a:t>containing information about the event.</a:t>
            </a:r>
            <a:endParaRPr lang="en-CA" noProof="0" dirty="0" smtClean="0"/>
          </a:p>
          <a:p>
            <a:r>
              <a:rPr lang="en-CA" dirty="0" smtClean="0">
                <a:solidFill>
                  <a:srgbClr val="0070C0"/>
                </a:solidFill>
              </a:rPr>
              <a:t>Listened-to object:</a:t>
            </a:r>
            <a:endParaRPr lang="en-CA" noProof="0" dirty="0" smtClean="0">
              <a:solidFill>
                <a:srgbClr val="0070C0"/>
              </a:solidFill>
            </a:endParaRPr>
          </a:p>
          <a:p>
            <a:pPr lvl="1"/>
            <a:r>
              <a:rPr lang="en-CA" dirty="0" smtClean="0"/>
              <a:t>Has a list of objects that are listening to it. (In reality, it is a list of Listeners, but the listening objects implement this interface.)</a:t>
            </a:r>
            <a:endParaRPr lang="en-CA" noProof="0" dirty="0" smtClean="0"/>
          </a:p>
          <a:p>
            <a:pPr lvl="1"/>
            <a:r>
              <a:rPr lang="en-CA" noProof="0" dirty="0" smtClean="0"/>
              <a:t>Method to add a listener object, method to remove a listener object.</a:t>
            </a:r>
          </a:p>
          <a:p>
            <a:pPr lvl="1"/>
            <a:r>
              <a:rPr lang="en-CA" noProof="0" dirty="0" smtClean="0"/>
              <a:t>Method to notify all listener objects of an event, by calling </a:t>
            </a:r>
            <a:r>
              <a:rPr lang="en-CA" dirty="0" smtClean="0"/>
              <a:t>the listener method belonging to each of them. (In previous diagram: </a:t>
            </a:r>
            <a:r>
              <a:rPr lang="en-CA" dirty="0" err="1" smtClean="0"/>
              <a:t>eventOccurred</a:t>
            </a:r>
            <a:r>
              <a:rPr lang="en-CA" dirty="0" smtClean="0"/>
              <a:t>(Event </a:t>
            </a:r>
            <a:r>
              <a:rPr lang="en-CA" dirty="0"/>
              <a:t>e</a:t>
            </a:r>
            <a:r>
              <a:rPr lang="en-CA" dirty="0" smtClean="0"/>
              <a:t>);)</a:t>
            </a:r>
            <a:endParaRPr lang="en-CA" noProof="0" dirty="0" smtClean="0"/>
          </a:p>
          <a:p>
            <a:r>
              <a:rPr lang="en-CA" dirty="0" smtClean="0">
                <a:solidFill>
                  <a:srgbClr val="00B050"/>
                </a:solidFill>
              </a:rPr>
              <a:t>Listener </a:t>
            </a:r>
            <a:r>
              <a:rPr lang="en-CA" dirty="0">
                <a:solidFill>
                  <a:srgbClr val="00B050"/>
                </a:solidFill>
              </a:rPr>
              <a:t>object</a:t>
            </a:r>
            <a:r>
              <a:rPr lang="en-CA" dirty="0"/>
              <a:t>:</a:t>
            </a:r>
            <a:endParaRPr lang="en-CA" noProof="0" dirty="0" smtClean="0">
              <a:solidFill>
                <a:srgbClr val="FF8601"/>
              </a:solidFill>
            </a:endParaRPr>
          </a:p>
          <a:p>
            <a:pPr lvl="1"/>
            <a:r>
              <a:rPr lang="en-CA" dirty="0" smtClean="0"/>
              <a:t>Implement the interface.</a:t>
            </a:r>
            <a:endParaRPr lang="en-CA" noProof="0" dirty="0" smtClean="0"/>
          </a:p>
          <a:p>
            <a:pPr lvl="1"/>
            <a:r>
              <a:rPr lang="en-CA" noProof="0" dirty="0" smtClean="0"/>
              <a:t>Redefine the </a:t>
            </a:r>
            <a:r>
              <a:rPr lang="en-CA" dirty="0" smtClean="0"/>
              <a:t>methods specified in the interface.</a:t>
            </a:r>
            <a:endParaRPr lang="en-CA" noProof="0" dirty="0" smtClean="0"/>
          </a:p>
          <a:p>
            <a:r>
              <a:rPr lang="en-CA" noProof="0" dirty="0" smtClean="0"/>
              <a:t>The Listeners are linked to the listened-to by the interface, and the data is transmitted to the Listeners encapsulated in the </a:t>
            </a:r>
            <a:r>
              <a:rPr lang="en-CA" dirty="0" smtClean="0"/>
              <a:t>Event passed to them.</a:t>
            </a:r>
            <a:br>
              <a:rPr lang="en-CA" dirty="0" smtClean="0"/>
            </a:br>
            <a:r>
              <a:rPr lang="en-CA" dirty="0" smtClean="0"/>
              <a:t>(Like information contained in a suitcase.)</a:t>
            </a:r>
            <a:endParaRPr lang="en-CA" noProof="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a:xfrm>
            <a:off x="612648" y="1600200"/>
            <a:ext cx="8153400" cy="4997152"/>
          </a:xfrm>
        </p:spPr>
        <p:txBody>
          <a:bodyPr>
            <a:normAutofit fontScale="55000" lnSpcReduction="20000"/>
          </a:bodyPr>
          <a:lstStyle/>
          <a:p>
            <a:r>
              <a:rPr lang="en-CA" sz="3600" dirty="0">
                <a:solidFill>
                  <a:srgbClr val="FF8601"/>
                </a:solidFill>
              </a:rPr>
              <a:t>Listener interface:</a:t>
            </a:r>
            <a:endParaRPr lang="en-CA" sz="3600" noProof="0" dirty="0" smtClean="0">
              <a:solidFill>
                <a:srgbClr val="FF0000"/>
              </a:solidFill>
              <a:latin typeface="+mj-lt"/>
            </a:endParaRP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interface</a:t>
            </a:r>
            <a:r>
              <a:rPr lang="en-CA" sz="3200" noProof="0" dirty="0" smtClean="0">
                <a:solidFill>
                  <a:srgbClr val="000000"/>
                </a:solidFill>
                <a:latin typeface="Consolas"/>
              </a:rPr>
              <a:t> </a:t>
            </a:r>
            <a:r>
              <a:rPr lang="en-CA" sz="3200" noProof="0" dirty="0" err="1" smtClean="0">
                <a:solidFill>
                  <a:srgbClr val="000000"/>
                </a:solidFill>
                <a:latin typeface="Consolas"/>
              </a:rPr>
              <a:t>IMyListener</a:t>
            </a:r>
            <a:endParaRPr lang="en-CA" sz="3200" dirty="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actionToPerform</a:t>
            </a:r>
            <a:r>
              <a:rPr lang="en-CA" sz="3200" noProof="0" dirty="0" smtClean="0">
                <a:solidFill>
                  <a:srgbClr val="000000"/>
                </a:solidFill>
                <a:latin typeface="Consolas"/>
              </a:rPr>
              <a:t>(</a:t>
            </a:r>
            <a:r>
              <a:rPr lang="en-CA" sz="3200" noProof="0" dirty="0" err="1" smtClean="0">
                <a:solidFill>
                  <a:srgbClr val="000000"/>
                </a:solidFill>
                <a:latin typeface="Consolas"/>
              </a:rPr>
              <a:t>ProfEvent</a:t>
            </a:r>
            <a:r>
              <a:rPr lang="en-CA" sz="3200" noProof="0" dirty="0" smtClean="0">
                <a:solidFill>
                  <a:srgbClr val="000000"/>
                </a:solidFill>
                <a:latin typeface="Consolas"/>
              </a:rPr>
              <a:t> </a:t>
            </a:r>
            <a:r>
              <a:rPr lang="en-CA" sz="3200" noProof="0" dirty="0" smtClean="0">
                <a:solidFill>
                  <a:srgbClr val="6A3E3E"/>
                </a:solidFill>
                <a:latin typeface="Consolas"/>
              </a:rPr>
              <a:t>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r>
              <a:rPr lang="en-CA" sz="3600" dirty="0">
                <a:solidFill>
                  <a:srgbClr val="FF0000"/>
                </a:solidFill>
              </a:rPr>
              <a:t>Event</a:t>
            </a:r>
            <a:r>
              <a:rPr lang="en-CA" sz="3600" dirty="0"/>
              <a:t>:</a:t>
            </a:r>
            <a:endParaRPr lang="en-CA" sz="3600" noProof="0" dirty="0" smtClean="0">
              <a:latin typeface="+mj-lt"/>
            </a:endParaRP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a:t>
            </a:r>
            <a:r>
              <a:rPr lang="en-CA" sz="3200" noProof="0" dirty="0" err="1" smtClean="0">
                <a:solidFill>
                  <a:srgbClr val="000000"/>
                </a:solidFill>
                <a:latin typeface="Consolas"/>
              </a:rPr>
              <a:t>ProfEvent</a:t>
            </a:r>
            <a:endParaRPr lang="en-CA" sz="3200" dirty="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7F0055"/>
                </a:solidFill>
                <a:latin typeface="Consolas"/>
              </a:rPr>
              <a:t>	private</a:t>
            </a:r>
            <a:r>
              <a:rPr lang="en-CA" sz="3200" noProof="0" dirty="0" smtClean="0">
                <a:solidFill>
                  <a:srgbClr val="000000"/>
                </a:solidFill>
                <a:latin typeface="Consolas"/>
              </a:rPr>
              <a:t> Professor </a:t>
            </a:r>
            <a:r>
              <a:rPr lang="en-CA" sz="3200" noProof="0" dirty="0" smtClean="0">
                <a:solidFill>
                  <a:srgbClr val="0000C0"/>
                </a:solidFill>
                <a:latin typeface="Consolas"/>
              </a:rPr>
              <a:t>source</a:t>
            </a:r>
            <a:r>
              <a:rPr lang="en-CA" sz="3200" noProof="0" dirty="0" smtClean="0">
                <a:solidFill>
                  <a:srgbClr val="000000"/>
                </a:solidFill>
                <a:latin typeface="Consolas"/>
              </a:rPr>
              <a:t>;</a:t>
            </a:r>
            <a:endParaRPr lang="en-CA" sz="3200" noProof="0" dirty="0" smtClean="0">
              <a:latin typeface="Consolas"/>
            </a:endParaRP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err="1" smtClean="0">
                <a:solidFill>
                  <a:srgbClr val="000000"/>
                </a:solidFill>
                <a:latin typeface="Consolas"/>
              </a:rPr>
              <a:t>ProfEvent</a:t>
            </a:r>
            <a:r>
              <a:rPr lang="en-CA" sz="3200" noProof="0" dirty="0" smtClean="0">
                <a:solidFill>
                  <a:srgbClr val="000000"/>
                </a:solidFill>
                <a:latin typeface="Consolas"/>
              </a:rPr>
              <a:t>(Professor </a:t>
            </a:r>
            <a:r>
              <a:rPr lang="en-CA" sz="3200" noProof="0" dirty="0" smtClean="0">
                <a:solidFill>
                  <a:srgbClr val="6A3E3E"/>
                </a:solidFill>
                <a:latin typeface="Consolas"/>
              </a:rPr>
              <a:t>source</a:t>
            </a:r>
            <a:r>
              <a:rPr lang="en-CA" sz="3200" noProof="0" dirty="0" smtClean="0">
                <a:solidFill>
                  <a:srgbClr val="000000"/>
                </a:solidFill>
                <a:latin typeface="Consolas"/>
              </a:rPr>
              <a:t>) {</a:t>
            </a:r>
          </a:p>
          <a:p>
            <a:pPr>
              <a:buNone/>
            </a:pPr>
            <a:r>
              <a:rPr lang="en-CA" sz="3200" noProof="0" dirty="0" smtClean="0">
                <a:solidFill>
                  <a:srgbClr val="7F0055"/>
                </a:solidFill>
                <a:latin typeface="Consolas"/>
              </a:rPr>
              <a:t>	    </a:t>
            </a:r>
            <a:r>
              <a:rPr lang="en-CA" sz="3200" noProof="0" dirty="0" err="1" smtClean="0">
                <a:solidFill>
                  <a:srgbClr val="7F0055"/>
                </a:solidFill>
                <a:latin typeface="Consolas"/>
              </a:rPr>
              <a:t>this</a:t>
            </a:r>
            <a:r>
              <a:rPr lang="en-CA" sz="3200" noProof="0" dirty="0" err="1" smtClean="0">
                <a:solidFill>
                  <a:srgbClr val="000000"/>
                </a:solidFill>
                <a:latin typeface="Consolas"/>
              </a:rPr>
              <a:t>.</a:t>
            </a:r>
            <a:r>
              <a:rPr lang="en-CA" sz="3200" noProof="0" dirty="0" err="1" smtClean="0">
                <a:solidFill>
                  <a:srgbClr val="0000C0"/>
                </a:solidFill>
                <a:latin typeface="Consolas"/>
              </a:rPr>
              <a:t>source</a:t>
            </a:r>
            <a:r>
              <a:rPr lang="en-CA" sz="3200" noProof="0" dirty="0" smtClean="0">
                <a:solidFill>
                  <a:srgbClr val="000000"/>
                </a:solidFill>
                <a:latin typeface="Consolas"/>
              </a:rPr>
              <a:t> = </a:t>
            </a:r>
            <a:r>
              <a:rPr lang="en-CA" sz="3200" noProof="0" dirty="0" smtClean="0">
                <a:solidFill>
                  <a:srgbClr val="6A3E3E"/>
                </a:solidFill>
                <a:latin typeface="Consolas"/>
              </a:rPr>
              <a:t>source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Professor </a:t>
            </a:r>
            <a:r>
              <a:rPr lang="en-CA" sz="3200" noProof="0" dirty="0" err="1" smtClean="0">
                <a:solidFill>
                  <a:srgbClr val="000000"/>
                </a:solidFill>
                <a:latin typeface="Consolas"/>
              </a:rPr>
              <a:t>getSource</a:t>
            </a:r>
            <a:r>
              <a:rPr lang="en-CA" sz="3200" noProof="0" dirty="0" smtClean="0">
                <a:solidFill>
                  <a:srgbClr val="000000"/>
                </a:solidFill>
                <a:latin typeface="Consolas"/>
              </a:rPr>
              <a:t>() {</a:t>
            </a:r>
          </a:p>
          <a:p>
            <a:pPr>
              <a:buNone/>
            </a:pPr>
            <a:r>
              <a:rPr lang="en-CA" sz="3200" noProof="0" dirty="0" smtClean="0">
                <a:solidFill>
                  <a:srgbClr val="7F0055"/>
                </a:solidFill>
                <a:latin typeface="Consolas"/>
              </a:rPr>
              <a:t>	    return</a:t>
            </a:r>
            <a:r>
              <a:rPr lang="en-CA" sz="3200" noProof="0" dirty="0" smtClean="0">
                <a:solidFill>
                  <a:srgbClr val="000000"/>
                </a:solidFill>
                <a:latin typeface="Consolas"/>
              </a:rPr>
              <a:t> </a:t>
            </a:r>
            <a:r>
              <a:rPr lang="en-CA" sz="3200" noProof="0" dirty="0" smtClean="0">
                <a:solidFill>
                  <a:srgbClr val="0000C0"/>
                </a:solidFill>
                <a:latin typeface="Consolas"/>
              </a:rPr>
              <a:t>source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000000"/>
                </a:solidFill>
                <a:latin typeface="Consolas"/>
              </a:rPr>
              <a:t>}</a:t>
            </a:r>
            <a:endParaRPr lang="en-CA" noProof="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a:xfrm>
            <a:off x="612648" y="1600200"/>
            <a:ext cx="8153400" cy="4061048"/>
          </a:xfrm>
        </p:spPr>
        <p:txBody>
          <a:bodyPr>
            <a:noAutofit/>
          </a:bodyPr>
          <a:lstStyle/>
          <a:p>
            <a:r>
              <a:rPr lang="en-CA" sz="1800" noProof="0" dirty="0" smtClean="0">
                <a:solidFill>
                  <a:srgbClr val="0070C0"/>
                </a:solidFill>
              </a:rPr>
              <a:t>Professor:</a:t>
            </a:r>
          </a:p>
          <a:p>
            <a:pPr>
              <a:buNone/>
            </a:pPr>
            <a:r>
              <a:rPr lang="en-CA" sz="2000" noProof="0" dirty="0" smtClean="0">
                <a:solidFill>
                  <a:srgbClr val="7F0055"/>
                </a:solidFill>
                <a:latin typeface="Consolas"/>
              </a:rPr>
              <a:t>public</a:t>
            </a:r>
            <a:r>
              <a:rPr lang="en-CA" sz="2000" noProof="0" dirty="0" smtClean="0">
                <a:solidFill>
                  <a:srgbClr val="000000"/>
                </a:solidFill>
                <a:latin typeface="Consolas"/>
              </a:rPr>
              <a:t> </a:t>
            </a:r>
            <a:r>
              <a:rPr lang="en-CA" sz="2000" noProof="0" dirty="0" smtClean="0">
                <a:solidFill>
                  <a:srgbClr val="7F0055"/>
                </a:solidFill>
                <a:latin typeface="Consolas"/>
              </a:rPr>
              <a:t>class</a:t>
            </a:r>
            <a:r>
              <a:rPr lang="en-CA" sz="2000" noProof="0" dirty="0" smtClean="0">
                <a:solidFill>
                  <a:srgbClr val="000000"/>
                </a:solidFill>
                <a:latin typeface="Consolas"/>
              </a:rPr>
              <a:t> Professor</a:t>
            </a:r>
          </a:p>
          <a:p>
            <a:pPr>
              <a:buNone/>
            </a:pPr>
            <a:r>
              <a:rPr lang="en-CA" sz="2000" noProof="0" dirty="0" smtClean="0">
                <a:solidFill>
                  <a:srgbClr val="000000"/>
                </a:solidFill>
                <a:latin typeface="Consolas"/>
              </a:rPr>
              <a:t>{</a:t>
            </a:r>
            <a:endParaRPr lang="en-CA" sz="2000" noProof="0" dirty="0" smtClean="0">
              <a:latin typeface="Consolas"/>
            </a:endParaRPr>
          </a:p>
          <a:p>
            <a:pPr>
              <a:buNone/>
            </a:pPr>
            <a:r>
              <a:rPr lang="en-CA" sz="2000" noProof="0" dirty="0" smtClean="0">
                <a:solidFill>
                  <a:srgbClr val="3F7F5F"/>
                </a:solidFill>
                <a:latin typeface="Consolas"/>
              </a:rPr>
              <a:t>	// fields</a:t>
            </a:r>
          </a:p>
          <a:p>
            <a:pPr>
              <a:buNone/>
            </a:pPr>
            <a:r>
              <a:rPr lang="en-CA" sz="2000" noProof="0" dirty="0" smtClean="0">
                <a:solidFill>
                  <a:srgbClr val="7F0055"/>
                </a:solidFill>
                <a:latin typeface="Consolas"/>
              </a:rPr>
              <a:t>	private</a:t>
            </a:r>
            <a:r>
              <a:rPr lang="en-CA" sz="2000" noProof="0" dirty="0" smtClean="0">
                <a:solidFill>
                  <a:srgbClr val="000000"/>
                </a:solidFill>
                <a:latin typeface="Consolas"/>
              </a:rPr>
              <a:t> String </a:t>
            </a:r>
            <a:r>
              <a:rPr lang="en-CA" sz="2000" noProof="0" dirty="0" smtClean="0">
                <a:solidFill>
                  <a:srgbClr val="0000C0"/>
                </a:solidFill>
                <a:latin typeface="Consolas"/>
              </a:rPr>
              <a:t>name</a:t>
            </a:r>
            <a:r>
              <a:rPr lang="en-CA" sz="2000" noProof="0" dirty="0" smtClean="0">
                <a:solidFill>
                  <a:srgbClr val="000000"/>
                </a:solidFill>
                <a:latin typeface="Consolas"/>
              </a:rPr>
              <a:t>;</a:t>
            </a:r>
          </a:p>
          <a:p>
            <a:pPr>
              <a:buNone/>
            </a:pPr>
            <a:r>
              <a:rPr lang="en-CA" sz="2000" noProof="0" dirty="0" smtClean="0">
                <a:solidFill>
                  <a:srgbClr val="000000"/>
                </a:solidFill>
                <a:latin typeface="Consolas"/>
              </a:rPr>
              <a:t> 	</a:t>
            </a:r>
            <a:r>
              <a:rPr lang="en-CA" sz="2000" noProof="0" dirty="0" err="1" smtClean="0">
                <a:solidFill>
                  <a:srgbClr val="000000"/>
                </a:solidFill>
                <a:latin typeface="Consolas"/>
              </a:rPr>
              <a:t>ArrayList</a:t>
            </a:r>
            <a:r>
              <a:rPr lang="en-CA" sz="2000" noProof="0" dirty="0" smtClean="0">
                <a:solidFill>
                  <a:srgbClr val="000000"/>
                </a:solidFill>
                <a:latin typeface="Consolas"/>
              </a:rPr>
              <a:t>&lt;</a:t>
            </a:r>
            <a:r>
              <a:rPr lang="en-CA" sz="2000" noProof="0" dirty="0" err="1" smtClean="0">
                <a:solidFill>
                  <a:srgbClr val="000000"/>
                </a:solidFill>
                <a:latin typeface="Consolas"/>
              </a:rPr>
              <a:t>IMyListener</a:t>
            </a:r>
            <a:r>
              <a:rPr lang="en-CA" sz="2000" noProof="0" dirty="0" smtClean="0">
                <a:solidFill>
                  <a:srgbClr val="000000"/>
                </a:solidFill>
                <a:latin typeface="Consolas"/>
              </a:rPr>
              <a:t>&gt; </a:t>
            </a:r>
            <a:r>
              <a:rPr lang="en-CA" sz="2000" noProof="0" dirty="0" err="1" smtClean="0">
                <a:solidFill>
                  <a:srgbClr val="0000C0"/>
                </a:solidFill>
                <a:latin typeface="Consolas"/>
              </a:rPr>
              <a:t>listenerStudentsList</a:t>
            </a:r>
            <a:r>
              <a:rPr lang="en-CA" sz="2000" noProof="0" dirty="0" smtClean="0">
                <a:solidFill>
                  <a:srgbClr val="000000"/>
                </a:solidFill>
                <a:latin typeface="Consolas"/>
              </a:rPr>
              <a:t> =</a:t>
            </a:r>
            <a:br>
              <a:rPr lang="en-CA" sz="2000" noProof="0" dirty="0" smtClean="0">
                <a:solidFill>
                  <a:srgbClr val="000000"/>
                </a:solidFill>
                <a:latin typeface="Consolas"/>
              </a:rPr>
            </a:br>
            <a:r>
              <a:rPr lang="en-CA" sz="2000" noProof="0" dirty="0" smtClean="0">
                <a:solidFill>
                  <a:srgbClr val="000000"/>
                </a:solidFill>
                <a:latin typeface="Consolas"/>
              </a:rPr>
              <a:t>	</a:t>
            </a:r>
            <a:r>
              <a:rPr lang="en-CA" sz="2000" noProof="0" dirty="0" smtClean="0">
                <a:solidFill>
                  <a:srgbClr val="7F0055"/>
                </a:solidFill>
                <a:latin typeface="Consolas"/>
              </a:rPr>
              <a:t>new</a:t>
            </a:r>
            <a:r>
              <a:rPr lang="en-CA" sz="2000" noProof="0" dirty="0" smtClean="0">
                <a:solidFill>
                  <a:srgbClr val="000000"/>
                </a:solidFill>
                <a:latin typeface="Consolas"/>
              </a:rPr>
              <a:t> </a:t>
            </a:r>
            <a:r>
              <a:rPr lang="en-CA" sz="2000" noProof="0" dirty="0" err="1" smtClean="0">
                <a:solidFill>
                  <a:srgbClr val="000000"/>
                </a:solidFill>
                <a:latin typeface="Consolas"/>
              </a:rPr>
              <a:t>ArrayList</a:t>
            </a:r>
            <a:r>
              <a:rPr lang="en-CA" sz="2000" noProof="0" dirty="0" smtClean="0">
                <a:solidFill>
                  <a:srgbClr val="000000"/>
                </a:solidFill>
                <a:latin typeface="Consolas"/>
              </a:rPr>
              <a:t>&lt;&gt;();</a:t>
            </a:r>
          </a:p>
          <a:p>
            <a:pPr>
              <a:buNone/>
            </a:pPr>
            <a:r>
              <a:rPr lang="en-CA" sz="2000" noProof="0" dirty="0" smtClean="0">
                <a:solidFill>
                  <a:srgbClr val="000000"/>
                </a:solidFill>
                <a:latin typeface="Consolas"/>
              </a:rPr>
              <a:t>}</a:t>
            </a:r>
            <a:endParaRPr lang="en-CA" sz="1800" noProof="0"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p:txBody>
          <a:bodyPr>
            <a:normAutofit fontScale="70000" lnSpcReduction="20000"/>
          </a:bodyPr>
          <a:lstStyle/>
          <a:p>
            <a:r>
              <a:rPr lang="en-CA" noProof="0" dirty="0" smtClean="0">
                <a:solidFill>
                  <a:srgbClr val="0070C0"/>
                </a:solidFill>
              </a:rPr>
              <a:t>Professor:</a:t>
            </a: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Professor</a:t>
            </a:r>
          </a:p>
          <a:p>
            <a:pPr>
              <a:buNone/>
            </a:pPr>
            <a:r>
              <a:rPr lang="en-CA" sz="3200" noProof="0" dirty="0" smtClean="0">
                <a:solidFill>
                  <a:srgbClr val="000000"/>
                </a:solidFill>
                <a:latin typeface="Consolas"/>
              </a:rPr>
              <a:t>{</a:t>
            </a:r>
            <a:endParaRPr lang="en-CA" sz="3200" noProof="0" dirty="0" smtClean="0">
              <a:latin typeface="Consolas"/>
            </a:endParaRPr>
          </a:p>
          <a:p>
            <a:pPr>
              <a:buNone/>
            </a:pPr>
            <a:r>
              <a:rPr lang="en-CA" sz="3200" noProof="0" dirty="0" smtClean="0">
                <a:solidFill>
                  <a:srgbClr val="3F7F5F"/>
                </a:solidFill>
                <a:latin typeface="Consolas"/>
              </a:rPr>
              <a:t>	// fields ...</a:t>
            </a:r>
            <a:r>
              <a:rPr lang="en-CA" sz="3200" noProof="0" dirty="0" smtClean="0">
                <a:solidFill>
                  <a:srgbClr val="7F0055"/>
                </a:solidFill>
                <a:latin typeface="Consolas"/>
              </a:rPr>
              <a:t>	</a:t>
            </a:r>
            <a:endParaRPr lang="en-CA" sz="3200" noProof="0" dirty="0" smtClean="0">
              <a:latin typeface="Consolas"/>
            </a:endParaRPr>
          </a:p>
          <a:p>
            <a:pPr>
              <a:buNone/>
            </a:pPr>
            <a:r>
              <a:rPr lang="en-CA" sz="3200" noProof="0" dirty="0" smtClean="0">
                <a:solidFill>
                  <a:srgbClr val="3F7F5F"/>
                </a:solidFill>
                <a:latin typeface="Consolas"/>
              </a:rPr>
              <a:t>	// constructor</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Professor(String </a:t>
            </a:r>
            <a:r>
              <a:rPr lang="en-CA" sz="3200" noProof="0" dirty="0" smtClean="0">
                <a:solidFill>
                  <a:srgbClr val="6A3E3E"/>
                </a:solidFill>
                <a:latin typeface="Consolas"/>
              </a:rPr>
              <a:t>name</a:t>
            </a:r>
            <a:r>
              <a:rPr lang="en-CA" sz="3200" noProof="0" dirty="0" smtClean="0">
                <a:solidFill>
                  <a:srgbClr val="000000"/>
                </a:solidFill>
                <a:latin typeface="Consolas"/>
              </a:rPr>
              <a:t>, </a:t>
            </a:r>
            <a:r>
              <a:rPr lang="en-CA" sz="3200" noProof="0" dirty="0" err="1" smtClean="0">
                <a:solidFill>
                  <a:srgbClr val="000000"/>
                </a:solidFill>
                <a:latin typeface="Consolas"/>
              </a:rPr>
              <a:t>ActionProf</a:t>
            </a:r>
            <a:r>
              <a:rPr lang="en-CA" sz="3200" noProof="0" dirty="0" smtClean="0">
                <a:solidFill>
                  <a:srgbClr val="000000"/>
                </a:solidFill>
                <a:latin typeface="Consolas"/>
              </a:rPr>
              <a:t> </a:t>
            </a:r>
            <a:r>
              <a:rPr lang="en-CA" sz="3200" noProof="0" dirty="0" smtClean="0">
                <a:solidFill>
                  <a:srgbClr val="6A3E3E"/>
                </a:solidFill>
                <a:latin typeface="Consolas"/>
              </a:rPr>
              <a:t>status</a:t>
            </a:r>
            <a:r>
              <a:rPr lang="en-CA" sz="3200" noProof="0" dirty="0" smtClean="0">
                <a:solidFill>
                  <a:srgbClr val="000000"/>
                </a:solidFill>
                <a:latin typeface="Consolas"/>
              </a:rPr>
              <a:t>)</a:t>
            </a:r>
          </a:p>
          <a:p>
            <a:pPr>
              <a:buNone/>
            </a:pPr>
            <a:r>
              <a:rPr lang="en-CA" sz="3200" dirty="0">
                <a:solidFill>
                  <a:srgbClr val="000000"/>
                </a:solidFill>
                <a:latin typeface="Consolas"/>
              </a:rPr>
              <a:t>	</a:t>
            </a:r>
            <a:r>
              <a:rPr lang="en-CA" sz="3200" noProof="0" dirty="0" smtClean="0">
                <a:solidFill>
                  <a:srgbClr val="000000"/>
                </a:solidFill>
                <a:latin typeface="Consolas"/>
              </a:rPr>
              <a:t>{</a:t>
            </a:r>
          </a:p>
          <a:p>
            <a:pPr>
              <a:buNone/>
            </a:pPr>
            <a:r>
              <a:rPr lang="en-CA" sz="3200" noProof="0" dirty="0" smtClean="0">
                <a:solidFill>
                  <a:srgbClr val="7F0055"/>
                </a:solidFill>
                <a:latin typeface="Consolas"/>
              </a:rPr>
              <a:t>	    this</a:t>
            </a:r>
            <a:r>
              <a:rPr lang="en-CA" sz="3200" noProof="0" dirty="0" smtClean="0">
                <a:solidFill>
                  <a:srgbClr val="000000"/>
                </a:solidFill>
                <a:latin typeface="Consolas"/>
              </a:rPr>
              <a:t>.</a:t>
            </a:r>
            <a:r>
              <a:rPr lang="en-CA" sz="3200" noProof="0" dirty="0" smtClean="0">
                <a:solidFill>
                  <a:srgbClr val="0000C0"/>
                </a:solidFill>
                <a:latin typeface="Consolas"/>
              </a:rPr>
              <a:t>name</a:t>
            </a:r>
            <a:r>
              <a:rPr lang="en-CA" sz="3200" noProof="0" dirty="0" smtClean="0">
                <a:solidFill>
                  <a:srgbClr val="000000"/>
                </a:solidFill>
                <a:latin typeface="Consolas"/>
              </a:rPr>
              <a:t> = </a:t>
            </a:r>
            <a:r>
              <a:rPr lang="en-CA" sz="3200" noProof="0" dirty="0" smtClean="0">
                <a:solidFill>
                  <a:srgbClr val="6A3E3E"/>
                </a:solidFill>
                <a:latin typeface="Consolas"/>
              </a:rPr>
              <a:t>name</a:t>
            </a:r>
            <a:r>
              <a:rPr lang="en-CA" sz="3200" noProof="0" dirty="0" smtClean="0">
                <a:solidFill>
                  <a:srgbClr val="000000"/>
                </a:solidFill>
                <a:latin typeface="Consolas"/>
              </a:rPr>
              <a:t>;</a:t>
            </a:r>
          </a:p>
          <a:p>
            <a:pPr>
              <a:buNone/>
            </a:pPr>
            <a:r>
              <a:rPr lang="en-CA" sz="3200" noProof="0" dirty="0" smtClean="0">
                <a:solidFill>
                  <a:srgbClr val="7F0055"/>
                </a:solidFill>
                <a:latin typeface="Consolas"/>
              </a:rPr>
              <a:t>	    </a:t>
            </a:r>
            <a:r>
              <a:rPr lang="en-CA" sz="3200" noProof="0" dirty="0" err="1" smtClean="0">
                <a:solidFill>
                  <a:srgbClr val="7F0055"/>
                </a:solidFill>
                <a:latin typeface="Consolas"/>
              </a:rPr>
              <a:t>this</a:t>
            </a:r>
            <a:r>
              <a:rPr lang="en-CA" sz="3200" noProof="0" dirty="0" err="1" smtClean="0">
                <a:solidFill>
                  <a:srgbClr val="000000"/>
                </a:solidFill>
                <a:latin typeface="Consolas"/>
              </a:rPr>
              <a:t>.</a:t>
            </a:r>
            <a:r>
              <a:rPr lang="en-CA" sz="3200" noProof="0" dirty="0" err="1" smtClean="0">
                <a:solidFill>
                  <a:srgbClr val="0000C0"/>
                </a:solidFill>
                <a:latin typeface="Consolas"/>
              </a:rPr>
              <a:t>status</a:t>
            </a:r>
            <a:r>
              <a:rPr lang="en-CA" sz="3200" noProof="0" dirty="0" smtClean="0">
                <a:solidFill>
                  <a:srgbClr val="000000"/>
                </a:solidFill>
                <a:latin typeface="Consolas"/>
              </a:rPr>
              <a:t> = </a:t>
            </a:r>
            <a:r>
              <a:rPr lang="en-CA" sz="3200" noProof="0" dirty="0" smtClean="0">
                <a:solidFill>
                  <a:srgbClr val="6A3E3E"/>
                </a:solidFill>
                <a:latin typeface="Consolas"/>
              </a:rPr>
              <a:t>status</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p>
          <a:p>
            <a:pPr>
              <a:buNone/>
            </a:pPr>
            <a:r>
              <a:rPr lang="en-CA" sz="3200" noProof="0" dirty="0" smtClean="0">
                <a:solidFill>
                  <a:srgbClr val="000000"/>
                </a:solidFill>
                <a:latin typeface="Consolas"/>
              </a:rPr>
              <a:t>}</a:t>
            </a:r>
            <a:endParaRPr lang="en-CA" noProof="0"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a:xfrm>
            <a:off x="612648" y="1600200"/>
            <a:ext cx="8153400" cy="5257800"/>
          </a:xfrm>
        </p:spPr>
        <p:txBody>
          <a:bodyPr>
            <a:normAutofit fontScale="47500" lnSpcReduction="20000"/>
          </a:bodyPr>
          <a:lstStyle/>
          <a:p>
            <a:r>
              <a:rPr lang="en-CA" noProof="0" dirty="0" smtClean="0">
                <a:solidFill>
                  <a:srgbClr val="0070C0"/>
                </a:solidFill>
              </a:rPr>
              <a:t>Professor:</a:t>
            </a: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Professor</a:t>
            </a:r>
          </a:p>
          <a:p>
            <a:pPr>
              <a:buNone/>
            </a:pPr>
            <a:r>
              <a:rPr lang="en-CA" sz="3200" noProof="0" dirty="0" smtClean="0">
                <a:solidFill>
                  <a:srgbClr val="000000"/>
                </a:solidFill>
                <a:latin typeface="Consolas"/>
              </a:rPr>
              <a:t>{</a:t>
            </a:r>
            <a:endParaRPr lang="en-CA" sz="3200" noProof="0" dirty="0" smtClean="0">
              <a:latin typeface="Consolas"/>
            </a:endParaRPr>
          </a:p>
          <a:p>
            <a:pPr>
              <a:buNone/>
            </a:pPr>
            <a:r>
              <a:rPr lang="en-CA" sz="3200" noProof="0" dirty="0" smtClean="0">
                <a:solidFill>
                  <a:srgbClr val="3F7F5F"/>
                </a:solidFill>
                <a:latin typeface="Consolas"/>
              </a:rPr>
              <a:t>	// fields...  constructor...</a:t>
            </a:r>
          </a:p>
          <a:p>
            <a:pPr>
              <a:buNone/>
            </a:pPr>
            <a:r>
              <a:rPr lang="en-CA" sz="3200" noProof="0" dirty="0" smtClean="0">
                <a:solidFill>
                  <a:srgbClr val="7F0055"/>
                </a:solidFill>
                <a:latin typeface="Consolas"/>
              </a:rPr>
              <a:t>	</a:t>
            </a:r>
            <a:r>
              <a:rPr lang="en-CA" sz="3200" noProof="0" dirty="0" smtClean="0">
                <a:solidFill>
                  <a:srgbClr val="3F7F5F"/>
                </a:solidFill>
                <a:latin typeface="Consolas"/>
              </a:rPr>
              <a:t>// methods</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addListener</a:t>
            </a:r>
            <a:r>
              <a:rPr lang="en-CA" sz="3200" noProof="0" dirty="0" smtClean="0">
                <a:solidFill>
                  <a:srgbClr val="000000"/>
                </a:solidFill>
                <a:latin typeface="Consolas"/>
              </a:rPr>
              <a:t>(</a:t>
            </a:r>
            <a:r>
              <a:rPr lang="en-CA" sz="3200" noProof="0" dirty="0" err="1" smtClean="0">
                <a:solidFill>
                  <a:srgbClr val="000000"/>
                </a:solidFill>
                <a:latin typeface="Consolas"/>
              </a:rPr>
              <a:t>IMyListener</a:t>
            </a:r>
            <a:r>
              <a:rPr lang="en-CA" sz="3200" noProof="0" dirty="0" smtClean="0">
                <a:solidFill>
                  <a:srgbClr val="000000"/>
                </a:solidFill>
                <a:latin typeface="Consolas"/>
              </a:rPr>
              <a:t> </a:t>
            </a:r>
            <a:r>
              <a:rPr lang="en-CA" sz="3200" noProof="0" dirty="0" smtClean="0">
                <a:solidFill>
                  <a:srgbClr val="6A3E3E"/>
                </a:solidFill>
                <a:latin typeface="Consolas"/>
              </a:rPr>
              <a:t>ml</a:t>
            </a:r>
            <a:r>
              <a:rPr lang="en-CA" sz="3200" noProof="0" dirty="0" smtClean="0">
                <a:solidFill>
                  <a:srgbClr val="000000"/>
                </a:solidFill>
                <a:latin typeface="Consolas"/>
              </a:rPr>
              <a:t>) {</a:t>
            </a:r>
          </a:p>
          <a:p>
            <a:pPr>
              <a:buNone/>
            </a:pPr>
            <a:r>
              <a:rPr lang="en-CA" sz="3200" noProof="0" dirty="0" smtClean="0">
                <a:solidFill>
                  <a:srgbClr val="0000C0"/>
                </a:solidFill>
                <a:latin typeface="Consolas"/>
              </a:rPr>
              <a:t>	    </a:t>
            </a:r>
            <a:r>
              <a:rPr lang="en-CA" sz="3200" noProof="0" dirty="0" err="1" smtClean="0">
                <a:solidFill>
                  <a:srgbClr val="0000C0"/>
                </a:solidFill>
                <a:latin typeface="Consolas"/>
              </a:rPr>
              <a:t>listenerStudentsList</a:t>
            </a:r>
            <a:r>
              <a:rPr lang="en-CA" sz="3200" noProof="0" dirty="0" err="1" smtClean="0">
                <a:solidFill>
                  <a:srgbClr val="000000"/>
                </a:solidFill>
                <a:latin typeface="Consolas"/>
              </a:rPr>
              <a:t>.add</a:t>
            </a:r>
            <a:r>
              <a:rPr lang="en-CA" sz="3200" noProof="0" dirty="0" smtClean="0">
                <a:solidFill>
                  <a:srgbClr val="000000"/>
                </a:solidFill>
                <a:latin typeface="Consolas"/>
              </a:rPr>
              <a:t>(</a:t>
            </a:r>
            <a:r>
              <a:rPr lang="en-CA" sz="3200" noProof="0" dirty="0" smtClean="0">
                <a:solidFill>
                  <a:srgbClr val="6A3E3E"/>
                </a:solidFill>
                <a:latin typeface="Consolas"/>
              </a:rPr>
              <a:t>ml</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7F0055"/>
                </a:solidFill>
                <a:latin typeface="Consolas"/>
              </a:rPr>
              <a:t>	private</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notifyAllListeners</a:t>
            </a:r>
            <a:r>
              <a:rPr lang="en-CA" sz="3200" noProof="0" dirty="0" smtClean="0">
                <a:solidFill>
                  <a:srgbClr val="000000"/>
                </a:solidFill>
                <a:latin typeface="Consolas"/>
              </a:rPr>
              <a:t>() {</a:t>
            </a:r>
          </a:p>
          <a:p>
            <a:pPr>
              <a:buNone/>
            </a:pPr>
            <a:r>
              <a:rPr lang="en-CA" sz="3200" noProof="0" dirty="0" smtClean="0">
                <a:solidFill>
                  <a:srgbClr val="7F0055"/>
                </a:solidFill>
                <a:latin typeface="Consolas"/>
              </a:rPr>
              <a:t>	    for</a:t>
            </a:r>
            <a:r>
              <a:rPr lang="en-CA" sz="3200" noProof="0" dirty="0" smtClean="0">
                <a:solidFill>
                  <a:srgbClr val="000000"/>
                </a:solidFill>
                <a:latin typeface="Consolas"/>
              </a:rPr>
              <a:t> (</a:t>
            </a:r>
            <a:r>
              <a:rPr lang="en-CA" sz="3200" noProof="0" dirty="0" err="1" smtClean="0">
                <a:solidFill>
                  <a:srgbClr val="000000"/>
                </a:solidFill>
                <a:latin typeface="Consolas"/>
              </a:rPr>
              <a:t>IMyListener</a:t>
            </a:r>
            <a:r>
              <a:rPr lang="en-CA" sz="3200" noProof="0" dirty="0" smtClean="0">
                <a:solidFill>
                  <a:srgbClr val="000000"/>
                </a:solidFill>
                <a:latin typeface="Consolas"/>
              </a:rPr>
              <a:t> </a:t>
            </a:r>
            <a:r>
              <a:rPr lang="en-CA" sz="3200" noProof="0" dirty="0" smtClean="0">
                <a:solidFill>
                  <a:srgbClr val="6A3E3E"/>
                </a:solidFill>
                <a:latin typeface="Consolas"/>
              </a:rPr>
              <a:t>ml</a:t>
            </a:r>
            <a:r>
              <a:rPr lang="en-CA" sz="3200" noProof="0" dirty="0" smtClean="0">
                <a:solidFill>
                  <a:srgbClr val="000000"/>
                </a:solidFill>
                <a:latin typeface="Consolas"/>
              </a:rPr>
              <a:t> : </a:t>
            </a:r>
            <a:r>
              <a:rPr lang="en-CA" sz="3200" noProof="0" dirty="0" err="1" smtClean="0">
                <a:solidFill>
                  <a:srgbClr val="0000C0"/>
                </a:solidFill>
                <a:latin typeface="Consolas"/>
              </a:rPr>
              <a:t>listenerStudentsList</a:t>
            </a:r>
            <a:r>
              <a:rPr lang="en-CA" sz="3200" noProof="0" dirty="0" smtClean="0">
                <a:solidFill>
                  <a:srgbClr val="000000"/>
                </a:solidFill>
                <a:latin typeface="Consolas"/>
              </a:rPr>
              <a:t>) {</a:t>
            </a:r>
          </a:p>
          <a:p>
            <a:pPr>
              <a:buNone/>
            </a:pPr>
            <a:r>
              <a:rPr lang="en-CA" sz="3200" noProof="0" dirty="0" smtClean="0">
                <a:solidFill>
                  <a:srgbClr val="6A3E3E"/>
                </a:solidFill>
                <a:latin typeface="Consolas"/>
              </a:rPr>
              <a:t>	        </a:t>
            </a:r>
            <a:r>
              <a:rPr lang="en-CA" sz="3200" noProof="0" dirty="0" err="1" smtClean="0">
                <a:solidFill>
                  <a:srgbClr val="6A3E3E"/>
                </a:solidFill>
                <a:latin typeface="Consolas"/>
              </a:rPr>
              <a:t>ml</a:t>
            </a:r>
            <a:r>
              <a:rPr lang="en-CA" sz="3200" noProof="0" dirty="0" err="1" smtClean="0">
                <a:solidFill>
                  <a:srgbClr val="000000"/>
                </a:solidFill>
                <a:latin typeface="Consolas"/>
              </a:rPr>
              <a:t>.actionToPerform</a:t>
            </a:r>
            <a:r>
              <a:rPr lang="en-CA" sz="3200" noProof="0" dirty="0" smtClean="0">
                <a:solidFill>
                  <a:srgbClr val="000000"/>
                </a:solidFill>
                <a:latin typeface="Consolas"/>
              </a:rPr>
              <a:t>(</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ProfEvent</a:t>
            </a:r>
            <a:r>
              <a:rPr lang="en-CA" sz="3200" noProof="0" dirty="0" smtClean="0">
                <a:solidFill>
                  <a:srgbClr val="000000"/>
                </a:solidFill>
                <a:latin typeface="Consolas"/>
              </a:rPr>
              <a:t>(</a:t>
            </a:r>
            <a:r>
              <a:rPr lang="en-CA" sz="3200" noProof="0" dirty="0" smtClean="0">
                <a:solidFill>
                  <a:srgbClr val="7F0055"/>
                </a:solidFill>
                <a:latin typeface="Consolas"/>
              </a:rPr>
              <a:t>this</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p>
          <a:p>
            <a:pPr>
              <a:buNone/>
            </a:pPr>
            <a:r>
              <a:rPr lang="en-CA" sz="3200" noProof="0" dirty="0" smtClean="0">
                <a:solidFill>
                  <a:srgbClr val="000000"/>
                </a:solidFill>
                <a:latin typeface="Consolas"/>
              </a:rPr>
              <a:t>	}</a:t>
            </a:r>
            <a:r>
              <a:rPr lang="en-CA" sz="3200" noProof="0" dirty="0" smtClean="0">
                <a:solidFill>
                  <a:srgbClr val="7F0055"/>
                </a:solidFill>
                <a:latin typeface="Consolas"/>
              </a:rPr>
              <a:t>	</a:t>
            </a:r>
            <a:endParaRPr lang="en-CA" sz="3200" noProof="0" dirty="0" smtClean="0">
              <a:latin typeface="Consolas"/>
            </a:endParaRP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teachCourse</a:t>
            </a:r>
            <a:r>
              <a:rPr lang="en-CA" sz="3200" noProof="0" dirty="0" smtClean="0">
                <a:solidFill>
                  <a:srgbClr val="000000"/>
                </a:solidFill>
                <a:latin typeface="Consolas"/>
              </a:rPr>
              <a:t>() {</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System.</a:t>
            </a:r>
            <a:r>
              <a:rPr lang="en-CA" sz="3200" i="1" noProof="0" dirty="0" err="1" smtClean="0">
                <a:solidFill>
                  <a:srgbClr val="0000C0"/>
                </a:solidFill>
                <a:latin typeface="Consolas"/>
              </a:rPr>
              <a:t>out</a:t>
            </a:r>
            <a:r>
              <a:rPr lang="en-CA" sz="3200" i="1" noProof="0" dirty="0" err="1" smtClean="0">
                <a:solidFill>
                  <a:srgbClr val="000000"/>
                </a:solidFill>
                <a:latin typeface="Consolas"/>
              </a:rPr>
              <a:t>.println</a:t>
            </a:r>
            <a:r>
              <a:rPr lang="en-CA" sz="3200" i="1" noProof="0" dirty="0" smtClean="0">
                <a:solidFill>
                  <a:srgbClr val="000000"/>
                </a:solidFill>
                <a:latin typeface="Consolas"/>
              </a:rPr>
              <a:t>(</a:t>
            </a:r>
            <a:r>
              <a:rPr lang="en-CA" sz="3200" i="1" noProof="0" dirty="0" smtClean="0">
                <a:solidFill>
                  <a:srgbClr val="2A00FF"/>
                </a:solidFill>
                <a:latin typeface="Consolas"/>
              </a:rPr>
              <a:t>"The professor is teaching a course"</a:t>
            </a:r>
            <a:r>
              <a:rPr lang="en-CA" sz="3200" i="1"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notifyAllListeners</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000000"/>
                </a:solidFill>
                <a:latin typeface="Consolas"/>
              </a:rPr>
              <a:t>}</a:t>
            </a:r>
            <a:endParaRPr lang="en-CA" noProof="0"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a:xfrm>
            <a:off x="612648" y="1600200"/>
            <a:ext cx="8153400" cy="5257800"/>
          </a:xfrm>
        </p:spPr>
        <p:txBody>
          <a:bodyPr>
            <a:normAutofit/>
          </a:bodyPr>
          <a:lstStyle/>
          <a:p>
            <a:r>
              <a:rPr lang="en-CA" sz="1800" noProof="0" dirty="0" smtClean="0">
                <a:solidFill>
                  <a:srgbClr val="0070C0"/>
                </a:solidFill>
              </a:rPr>
              <a:t>Professor:</a:t>
            </a:r>
          </a:p>
          <a:p>
            <a:pPr>
              <a:buNone/>
            </a:pPr>
            <a:r>
              <a:rPr lang="en-CA" sz="1800" noProof="0" dirty="0" smtClean="0">
                <a:solidFill>
                  <a:srgbClr val="7F0055"/>
                </a:solidFill>
                <a:latin typeface="Consolas"/>
              </a:rPr>
              <a:t>public</a:t>
            </a:r>
            <a:r>
              <a:rPr lang="en-CA" sz="1800" noProof="0" dirty="0" smtClean="0">
                <a:solidFill>
                  <a:srgbClr val="000000"/>
                </a:solidFill>
                <a:latin typeface="Consolas"/>
              </a:rPr>
              <a:t> </a:t>
            </a:r>
            <a:r>
              <a:rPr lang="en-CA" sz="1800" noProof="0" dirty="0" smtClean="0">
                <a:solidFill>
                  <a:srgbClr val="7F0055"/>
                </a:solidFill>
                <a:latin typeface="Consolas"/>
              </a:rPr>
              <a:t>class</a:t>
            </a:r>
            <a:r>
              <a:rPr lang="en-CA" sz="1800" noProof="0" dirty="0" smtClean="0">
                <a:solidFill>
                  <a:srgbClr val="000000"/>
                </a:solidFill>
                <a:latin typeface="Consolas"/>
              </a:rPr>
              <a:t> Professor</a:t>
            </a:r>
          </a:p>
          <a:p>
            <a:pPr>
              <a:buNone/>
            </a:pPr>
            <a:r>
              <a:rPr lang="en-CA" sz="1800" noProof="0" dirty="0" smtClean="0">
                <a:solidFill>
                  <a:srgbClr val="000000"/>
                </a:solidFill>
                <a:latin typeface="Consolas"/>
              </a:rPr>
              <a:t>{</a:t>
            </a:r>
            <a:endParaRPr lang="en-CA" sz="1800" noProof="0" dirty="0" smtClean="0">
              <a:latin typeface="Consolas"/>
            </a:endParaRPr>
          </a:p>
          <a:p>
            <a:pPr>
              <a:buNone/>
            </a:pPr>
            <a:r>
              <a:rPr lang="en-CA" sz="1800" noProof="0" dirty="0" smtClean="0">
                <a:solidFill>
                  <a:srgbClr val="3F7F5F"/>
                </a:solidFill>
                <a:latin typeface="Consolas"/>
              </a:rPr>
              <a:t>	// fields...  constructor... methods... </a:t>
            </a:r>
          </a:p>
          <a:p>
            <a:pPr>
              <a:buNone/>
            </a:pPr>
            <a:r>
              <a:rPr lang="en-CA" sz="1800" noProof="0" dirty="0" smtClean="0">
                <a:solidFill>
                  <a:srgbClr val="7F0055"/>
                </a:solidFill>
                <a:latin typeface="Consolas"/>
              </a:rPr>
              <a:t>	</a:t>
            </a:r>
            <a:r>
              <a:rPr lang="en-CA" sz="1800" noProof="0" dirty="0" smtClean="0">
                <a:solidFill>
                  <a:srgbClr val="3F7F5F"/>
                </a:solidFill>
                <a:latin typeface="Consolas"/>
              </a:rPr>
              <a:t>// getter, setter</a:t>
            </a:r>
          </a:p>
          <a:p>
            <a:pPr>
              <a:buNone/>
            </a:pPr>
            <a:r>
              <a:rPr lang="en-CA" sz="1800" noProof="0" dirty="0" smtClean="0">
                <a:solidFill>
                  <a:srgbClr val="7F0055"/>
                </a:solidFill>
                <a:latin typeface="Consolas"/>
              </a:rPr>
              <a:t>	public</a:t>
            </a:r>
            <a:r>
              <a:rPr lang="en-CA" sz="1800" noProof="0" dirty="0" smtClean="0">
                <a:solidFill>
                  <a:srgbClr val="000000"/>
                </a:solidFill>
                <a:latin typeface="Consolas"/>
              </a:rPr>
              <a:t> String </a:t>
            </a:r>
            <a:r>
              <a:rPr lang="en-CA" sz="1800" noProof="0" dirty="0" err="1" smtClean="0">
                <a:solidFill>
                  <a:srgbClr val="000000"/>
                </a:solidFill>
                <a:latin typeface="Consolas"/>
              </a:rPr>
              <a:t>getName</a:t>
            </a:r>
            <a:r>
              <a:rPr lang="en-CA" sz="1800" noProof="0" dirty="0" smtClean="0">
                <a:solidFill>
                  <a:srgbClr val="000000"/>
                </a:solidFill>
                <a:latin typeface="Consolas"/>
              </a:rPr>
              <a:t>()</a:t>
            </a:r>
          </a:p>
          <a:p>
            <a:pPr>
              <a:buNone/>
            </a:pPr>
            <a:r>
              <a:rPr lang="en-CA" sz="1800" dirty="0">
                <a:solidFill>
                  <a:srgbClr val="000000"/>
                </a:solidFill>
                <a:latin typeface="Consolas"/>
              </a:rPr>
              <a:t>	</a:t>
            </a:r>
            <a:r>
              <a:rPr lang="en-CA" sz="1800" noProof="0" dirty="0" smtClean="0">
                <a:solidFill>
                  <a:srgbClr val="000000"/>
                </a:solidFill>
                <a:latin typeface="Consolas"/>
              </a:rPr>
              <a:t>{</a:t>
            </a:r>
          </a:p>
          <a:p>
            <a:pPr>
              <a:buNone/>
            </a:pPr>
            <a:r>
              <a:rPr lang="en-CA" sz="1800" noProof="0" dirty="0" smtClean="0">
                <a:solidFill>
                  <a:srgbClr val="7F0055"/>
                </a:solidFill>
                <a:latin typeface="Consolas"/>
              </a:rPr>
              <a:t>	    return</a:t>
            </a:r>
            <a:r>
              <a:rPr lang="en-CA" sz="1800" noProof="0" dirty="0" smtClean="0">
                <a:solidFill>
                  <a:srgbClr val="000000"/>
                </a:solidFill>
                <a:latin typeface="Consolas"/>
              </a:rPr>
              <a:t> </a:t>
            </a:r>
            <a:r>
              <a:rPr lang="en-CA" sz="1800" noProof="0" dirty="0" smtClean="0">
                <a:solidFill>
                  <a:srgbClr val="0000C0"/>
                </a:solidFill>
                <a:latin typeface="Consolas"/>
              </a:rPr>
              <a:t>name</a:t>
            </a:r>
            <a:r>
              <a:rPr lang="en-CA" sz="1800" noProof="0" dirty="0" smtClean="0">
                <a:solidFill>
                  <a:srgbClr val="000000"/>
                </a:solidFill>
                <a:latin typeface="Consolas"/>
              </a:rPr>
              <a:t>;</a:t>
            </a:r>
          </a:p>
          <a:p>
            <a:pPr>
              <a:buNone/>
            </a:pPr>
            <a:r>
              <a:rPr lang="en-CA" sz="1800" noProof="0" dirty="0" smtClean="0">
                <a:solidFill>
                  <a:srgbClr val="000000"/>
                </a:solidFill>
                <a:latin typeface="Consolas"/>
              </a:rPr>
              <a:t>	}	</a:t>
            </a:r>
            <a:endParaRPr lang="en-CA" sz="1800" noProof="0" dirty="0" smtClean="0">
              <a:latin typeface="Consolas"/>
            </a:endParaRPr>
          </a:p>
          <a:p>
            <a:pPr>
              <a:buNone/>
            </a:pPr>
            <a:r>
              <a:rPr lang="en-CA" sz="1800" noProof="0" dirty="0" smtClean="0">
                <a:solidFill>
                  <a:srgbClr val="7F0055"/>
                </a:solidFill>
                <a:latin typeface="Consolas"/>
              </a:rPr>
              <a:t>	public</a:t>
            </a:r>
            <a:r>
              <a:rPr lang="en-CA" sz="1800" noProof="0" dirty="0" smtClean="0">
                <a:solidFill>
                  <a:srgbClr val="000000"/>
                </a:solidFill>
                <a:latin typeface="Consolas"/>
              </a:rPr>
              <a:t> </a:t>
            </a:r>
            <a:r>
              <a:rPr lang="en-CA" sz="1800" noProof="0" dirty="0" smtClean="0">
                <a:solidFill>
                  <a:srgbClr val="7F0055"/>
                </a:solidFill>
                <a:latin typeface="Consolas"/>
              </a:rPr>
              <a:t>void</a:t>
            </a:r>
            <a:r>
              <a:rPr lang="en-CA" sz="1800" noProof="0" dirty="0" smtClean="0">
                <a:solidFill>
                  <a:srgbClr val="000000"/>
                </a:solidFill>
                <a:latin typeface="Consolas"/>
              </a:rPr>
              <a:t> </a:t>
            </a:r>
            <a:r>
              <a:rPr lang="en-CA" sz="1800" noProof="0" dirty="0" err="1" smtClean="0">
                <a:solidFill>
                  <a:srgbClr val="000000"/>
                </a:solidFill>
                <a:latin typeface="Consolas"/>
              </a:rPr>
              <a:t>setName</a:t>
            </a:r>
            <a:r>
              <a:rPr lang="en-CA" sz="1800" noProof="0" dirty="0" smtClean="0">
                <a:solidFill>
                  <a:srgbClr val="000000"/>
                </a:solidFill>
                <a:latin typeface="Consolas"/>
              </a:rPr>
              <a:t>(String </a:t>
            </a:r>
            <a:r>
              <a:rPr lang="en-CA" sz="1800" noProof="0" dirty="0" smtClean="0">
                <a:solidFill>
                  <a:srgbClr val="6A3E3E"/>
                </a:solidFill>
                <a:latin typeface="Consolas"/>
              </a:rPr>
              <a:t>name</a:t>
            </a:r>
            <a:r>
              <a:rPr lang="en-CA" sz="1800" noProof="0" dirty="0" smtClean="0">
                <a:solidFill>
                  <a:srgbClr val="000000"/>
                </a:solidFill>
                <a:latin typeface="Consolas"/>
              </a:rPr>
              <a:t>)</a:t>
            </a:r>
          </a:p>
          <a:p>
            <a:pPr>
              <a:buNone/>
            </a:pPr>
            <a:r>
              <a:rPr lang="en-CA" sz="1800" dirty="0">
                <a:solidFill>
                  <a:srgbClr val="000000"/>
                </a:solidFill>
                <a:latin typeface="Consolas"/>
              </a:rPr>
              <a:t>	</a:t>
            </a:r>
            <a:r>
              <a:rPr lang="en-CA" sz="1800" noProof="0" dirty="0" smtClean="0">
                <a:solidFill>
                  <a:srgbClr val="000000"/>
                </a:solidFill>
                <a:latin typeface="Consolas"/>
              </a:rPr>
              <a:t>{</a:t>
            </a:r>
          </a:p>
          <a:p>
            <a:pPr>
              <a:buNone/>
            </a:pPr>
            <a:r>
              <a:rPr lang="en-CA" sz="1800" noProof="0" dirty="0" smtClean="0">
                <a:solidFill>
                  <a:srgbClr val="7F0055"/>
                </a:solidFill>
                <a:latin typeface="Consolas"/>
              </a:rPr>
              <a:t>	    this</a:t>
            </a:r>
            <a:r>
              <a:rPr lang="en-CA" sz="1800" noProof="0" dirty="0" smtClean="0">
                <a:solidFill>
                  <a:srgbClr val="000000"/>
                </a:solidFill>
                <a:latin typeface="Consolas"/>
              </a:rPr>
              <a:t>.</a:t>
            </a:r>
            <a:r>
              <a:rPr lang="en-CA" sz="1800" noProof="0" dirty="0" smtClean="0">
                <a:solidFill>
                  <a:srgbClr val="0000C0"/>
                </a:solidFill>
                <a:latin typeface="Consolas"/>
              </a:rPr>
              <a:t>name</a:t>
            </a:r>
            <a:r>
              <a:rPr lang="en-CA" sz="1800" noProof="0" dirty="0" smtClean="0">
                <a:solidFill>
                  <a:srgbClr val="000000"/>
                </a:solidFill>
                <a:latin typeface="Consolas"/>
              </a:rPr>
              <a:t> = </a:t>
            </a:r>
            <a:r>
              <a:rPr lang="en-CA" sz="1800" noProof="0" dirty="0" smtClean="0">
                <a:solidFill>
                  <a:srgbClr val="6A3E3E"/>
                </a:solidFill>
                <a:latin typeface="Consolas"/>
              </a:rPr>
              <a:t>name</a:t>
            </a:r>
            <a:r>
              <a:rPr lang="en-CA" sz="1800" noProof="0" dirty="0" smtClean="0">
                <a:solidFill>
                  <a:srgbClr val="000000"/>
                </a:solidFill>
                <a:latin typeface="Consolas"/>
              </a:rPr>
              <a:t>;</a:t>
            </a:r>
          </a:p>
          <a:p>
            <a:pPr>
              <a:buNone/>
            </a:pPr>
            <a:r>
              <a:rPr lang="en-CA" sz="1800" noProof="0" dirty="0" smtClean="0">
                <a:solidFill>
                  <a:srgbClr val="000000"/>
                </a:solidFill>
                <a:latin typeface="Consolas"/>
              </a:rPr>
              <a:t>	}</a:t>
            </a:r>
            <a:endParaRPr lang="en-CA" sz="1800" noProof="0" dirty="0" smtClean="0">
              <a:latin typeface="Consolas"/>
            </a:endParaRPr>
          </a:p>
          <a:p>
            <a:pPr>
              <a:buNone/>
            </a:pPr>
            <a:r>
              <a:rPr lang="en-CA" sz="1800" noProof="0" dirty="0" smtClean="0">
                <a:solidFill>
                  <a:srgbClr val="000000"/>
                </a:solidFill>
                <a:latin typeface="Consolas"/>
              </a:rPr>
              <a:t>}</a:t>
            </a:r>
            <a:endParaRPr lang="en-CA" sz="1800" noProof="0"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noProof="0" dirty="0" smtClean="0"/>
              <a:t>Event-driven programming</a:t>
            </a:r>
            <a:endParaRPr lang="en-CA" noProof="0" dirty="0"/>
          </a:p>
        </p:txBody>
      </p:sp>
      <p:sp>
        <p:nvSpPr>
          <p:cNvPr id="3" name="Espace réservé du contenu 2"/>
          <p:cNvSpPr>
            <a:spLocks noGrp="1"/>
          </p:cNvSpPr>
          <p:nvPr>
            <p:ph sz="quarter" idx="1"/>
          </p:nvPr>
        </p:nvSpPr>
        <p:spPr>
          <a:xfrm>
            <a:off x="612648" y="1600200"/>
            <a:ext cx="8153400" cy="5069160"/>
          </a:xfrm>
        </p:spPr>
        <p:txBody>
          <a:bodyPr>
            <a:normAutofit fontScale="77500" lnSpcReduction="20000"/>
          </a:bodyPr>
          <a:lstStyle/>
          <a:p>
            <a:r>
              <a:rPr lang="en-CA" noProof="0" dirty="0" smtClean="0"/>
              <a:t>In event-driven programming, the program flow is determined by events, where the occurrence of an event will trigger a corresponding action.</a:t>
            </a:r>
          </a:p>
          <a:p>
            <a:r>
              <a:rPr lang="en-CA" dirty="0" smtClean="0"/>
              <a:t>Example: An application in which, upon clicking a button, a series of actions is triggered.</a:t>
            </a:r>
            <a:endParaRPr lang="en-CA" noProof="0" dirty="0" smtClean="0"/>
          </a:p>
          <a:p>
            <a:r>
              <a:rPr lang="en-CA" noProof="0" dirty="0" smtClean="0"/>
              <a:t>This amounts to having an event on the button, and we will associate the event with the button:</a:t>
            </a:r>
          </a:p>
          <a:p>
            <a:pPr lvl="1"/>
            <a:r>
              <a:rPr lang="en-CA" dirty="0" smtClean="0"/>
              <a:t>If the user clicks the button,  then execute some action</a:t>
            </a:r>
            <a:endParaRPr lang="en-CA" noProof="0" dirty="0" smtClean="0"/>
          </a:p>
          <a:p>
            <a:r>
              <a:rPr lang="en-CA" noProof="0" dirty="0" smtClean="0"/>
              <a:t>To listen for events, we will use the interfaces already available in the </a:t>
            </a:r>
            <a:r>
              <a:rPr lang="en-CA" noProof="0" dirty="0" err="1" smtClean="0"/>
              <a:t>java.swing</a:t>
            </a:r>
            <a:r>
              <a:rPr lang="en-CA" noProof="0" dirty="0" smtClean="0"/>
              <a:t> library.</a:t>
            </a:r>
          </a:p>
          <a:p>
            <a:r>
              <a:rPr lang="en-CA" dirty="0"/>
              <a:t>E</a:t>
            </a:r>
            <a:r>
              <a:rPr lang="en-CA" noProof="0" dirty="0" smtClean="0"/>
              <a:t>vents we can listen for:</a:t>
            </a:r>
          </a:p>
          <a:p>
            <a:pPr lvl="1"/>
            <a:r>
              <a:rPr lang="en-CA" noProof="0" dirty="0" smtClean="0"/>
              <a:t>Mouse clicks</a:t>
            </a:r>
          </a:p>
          <a:p>
            <a:pPr lvl="1"/>
            <a:r>
              <a:rPr lang="en-CA" noProof="0" dirty="0" smtClean="0"/>
              <a:t>Mouse movement</a:t>
            </a:r>
          </a:p>
          <a:p>
            <a:pPr lvl="1"/>
            <a:r>
              <a:rPr lang="en-CA" noProof="0" dirty="0" smtClean="0"/>
              <a:t>Keyboard keystrokes</a:t>
            </a:r>
          </a:p>
          <a:p>
            <a:pPr lvl="1"/>
            <a:r>
              <a:rPr lang="en-CA" noProof="0" dirty="0" smtClean="0"/>
              <a:t>State change of a text area (modification, focus)</a:t>
            </a:r>
            <a:endParaRPr lang="en-CA" noProof="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p:txBody>
          <a:bodyPr>
            <a:normAutofit fontScale="77500" lnSpcReduction="20000"/>
          </a:bodyPr>
          <a:lstStyle/>
          <a:p>
            <a:r>
              <a:rPr lang="en-CA" noProof="0" dirty="0" smtClean="0">
                <a:solidFill>
                  <a:srgbClr val="FF8601"/>
                </a:solidFill>
              </a:rPr>
              <a:t>Student:</a:t>
            </a: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Student </a:t>
            </a:r>
            <a:r>
              <a:rPr lang="en-CA" sz="3200" noProof="0" dirty="0" smtClean="0">
                <a:solidFill>
                  <a:srgbClr val="7F0055"/>
                </a:solidFill>
                <a:latin typeface="Consolas"/>
              </a:rPr>
              <a:t>implements</a:t>
            </a:r>
            <a:r>
              <a:rPr lang="en-CA" sz="3200" noProof="0" dirty="0" smtClean="0">
                <a:solidFill>
                  <a:srgbClr val="000000"/>
                </a:solidFill>
                <a:latin typeface="Consolas"/>
              </a:rPr>
              <a:t> </a:t>
            </a:r>
            <a:r>
              <a:rPr lang="en-CA" sz="3200" noProof="0" dirty="0" err="1" smtClean="0">
                <a:solidFill>
                  <a:srgbClr val="000000"/>
                </a:solidFill>
                <a:latin typeface="Consolas"/>
              </a:rPr>
              <a:t>IMyListener</a:t>
            </a:r>
            <a:r>
              <a:rPr lang="en-CA" sz="3200" noProof="0" dirty="0" smtClean="0">
                <a:solidFill>
                  <a:srgbClr val="000000"/>
                </a:solidFill>
                <a:latin typeface="Consolas"/>
              </a:rPr>
              <a:t> {</a:t>
            </a:r>
          </a:p>
          <a:p>
            <a:pPr>
              <a:buNone/>
            </a:pPr>
            <a:r>
              <a:rPr lang="en-CA" sz="3200" noProof="0" dirty="0" smtClean="0">
                <a:solidFill>
                  <a:srgbClr val="3F7F5F"/>
                </a:solidFill>
                <a:latin typeface="Consolas"/>
              </a:rPr>
              <a:t>	// fields</a:t>
            </a:r>
          </a:p>
          <a:p>
            <a:pPr>
              <a:buNone/>
            </a:pPr>
            <a:r>
              <a:rPr lang="en-CA" sz="3200" noProof="0" dirty="0" smtClean="0">
                <a:solidFill>
                  <a:srgbClr val="000000"/>
                </a:solidFill>
                <a:latin typeface="Consolas"/>
              </a:rPr>
              <a:t>	String </a:t>
            </a:r>
            <a:r>
              <a:rPr lang="en-CA" sz="3200" noProof="0" dirty="0" smtClean="0">
                <a:solidFill>
                  <a:srgbClr val="0000C0"/>
                </a:solidFill>
                <a:latin typeface="Consolas"/>
              </a:rPr>
              <a:t>name</a:t>
            </a:r>
            <a:r>
              <a:rPr lang="en-CA" sz="3200" noProof="0" dirty="0" smtClean="0">
                <a:solidFill>
                  <a:srgbClr val="000000"/>
                </a:solidFill>
                <a:latin typeface="Consolas"/>
              </a:rPr>
              <a:t>;</a:t>
            </a:r>
          </a:p>
          <a:p>
            <a:pPr>
              <a:buNone/>
            </a:pPr>
            <a:endParaRPr lang="en-CA" sz="3200" noProof="0" dirty="0" smtClean="0">
              <a:latin typeface="Consolas"/>
            </a:endParaRPr>
          </a:p>
          <a:p>
            <a:pPr>
              <a:buNone/>
            </a:pPr>
            <a:r>
              <a:rPr lang="en-CA" sz="3200" noProof="0" dirty="0" smtClean="0">
                <a:solidFill>
                  <a:srgbClr val="3F7F5F"/>
                </a:solidFill>
                <a:latin typeface="Consolas"/>
              </a:rPr>
              <a:t>	// constructor</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Student(String </a:t>
            </a:r>
            <a:r>
              <a:rPr lang="en-CA" sz="3200" noProof="0" dirty="0" smtClean="0">
                <a:solidFill>
                  <a:srgbClr val="6A3E3E"/>
                </a:solidFill>
                <a:latin typeface="Consolas"/>
              </a:rPr>
              <a:t>name</a:t>
            </a:r>
            <a:r>
              <a:rPr lang="en-CA" sz="3200" noProof="0" dirty="0" smtClean="0">
                <a:solidFill>
                  <a:srgbClr val="000000"/>
                </a:solidFill>
                <a:latin typeface="Consolas"/>
              </a:rPr>
              <a:t>)</a:t>
            </a:r>
          </a:p>
          <a:p>
            <a:pPr>
              <a:buNone/>
            </a:pPr>
            <a:r>
              <a:rPr lang="en-CA" sz="3200" dirty="0">
                <a:solidFill>
                  <a:srgbClr val="000000"/>
                </a:solidFill>
                <a:latin typeface="Consolas"/>
              </a:rPr>
              <a:t>	</a:t>
            </a:r>
            <a:r>
              <a:rPr lang="en-CA" sz="3200" noProof="0" dirty="0" smtClean="0">
                <a:solidFill>
                  <a:srgbClr val="000000"/>
                </a:solidFill>
                <a:latin typeface="Consolas"/>
              </a:rPr>
              <a:t>{</a:t>
            </a:r>
          </a:p>
          <a:p>
            <a:pPr>
              <a:buNone/>
            </a:pPr>
            <a:r>
              <a:rPr lang="en-CA" sz="3200" noProof="0" dirty="0" smtClean="0">
                <a:solidFill>
                  <a:srgbClr val="7F0055"/>
                </a:solidFill>
                <a:latin typeface="Consolas"/>
              </a:rPr>
              <a:t>		this</a:t>
            </a:r>
            <a:r>
              <a:rPr lang="en-CA" sz="3200" noProof="0" dirty="0" smtClean="0">
                <a:solidFill>
                  <a:srgbClr val="000000"/>
                </a:solidFill>
                <a:latin typeface="Consolas"/>
              </a:rPr>
              <a:t>.</a:t>
            </a:r>
            <a:r>
              <a:rPr lang="en-CA" sz="3200" noProof="0" dirty="0" smtClean="0">
                <a:solidFill>
                  <a:srgbClr val="0000C0"/>
                </a:solidFill>
                <a:latin typeface="Consolas"/>
              </a:rPr>
              <a:t>name</a:t>
            </a:r>
            <a:r>
              <a:rPr lang="en-CA" sz="3200" noProof="0" dirty="0" smtClean="0">
                <a:solidFill>
                  <a:srgbClr val="000000"/>
                </a:solidFill>
                <a:latin typeface="Consolas"/>
              </a:rPr>
              <a:t> = </a:t>
            </a:r>
            <a:r>
              <a:rPr lang="en-CA" sz="3200" noProof="0" dirty="0" smtClean="0">
                <a:solidFill>
                  <a:srgbClr val="6A3E3E"/>
                </a:solidFill>
                <a:latin typeface="Consolas"/>
              </a:rPr>
              <a:t>name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000000"/>
                </a:solidFill>
                <a:latin typeface="Consolas"/>
              </a:rPr>
              <a:t>}</a:t>
            </a:r>
          </a:p>
          <a:p>
            <a:pPr>
              <a:buNone/>
            </a:pPr>
            <a:endParaRPr lang="en-CA" noProof="0" dirty="0">
              <a:solidFill>
                <a:srgbClr val="FF860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a:xfrm>
            <a:off x="612648" y="1600200"/>
            <a:ext cx="8153400" cy="4853136"/>
          </a:xfrm>
        </p:spPr>
        <p:txBody>
          <a:bodyPr>
            <a:normAutofit fontScale="62500" lnSpcReduction="20000"/>
          </a:bodyPr>
          <a:lstStyle/>
          <a:p>
            <a:r>
              <a:rPr lang="en-CA" noProof="0" dirty="0" smtClean="0">
                <a:solidFill>
                  <a:srgbClr val="FF8601"/>
                </a:solidFill>
              </a:rPr>
              <a:t>Student:</a:t>
            </a: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Student </a:t>
            </a:r>
            <a:r>
              <a:rPr lang="en-CA" sz="3200" noProof="0" dirty="0" smtClean="0">
                <a:solidFill>
                  <a:srgbClr val="7F0055"/>
                </a:solidFill>
                <a:latin typeface="Consolas"/>
              </a:rPr>
              <a:t>implements</a:t>
            </a:r>
            <a:r>
              <a:rPr lang="en-CA" sz="3200" noProof="0" dirty="0" smtClean="0">
                <a:solidFill>
                  <a:srgbClr val="000000"/>
                </a:solidFill>
                <a:latin typeface="Consolas"/>
              </a:rPr>
              <a:t> </a:t>
            </a:r>
            <a:r>
              <a:rPr lang="en-CA" sz="3200" noProof="0" dirty="0" err="1" smtClean="0">
                <a:solidFill>
                  <a:srgbClr val="000000"/>
                </a:solidFill>
                <a:latin typeface="Consolas"/>
              </a:rPr>
              <a:t>IMyListener</a:t>
            </a:r>
            <a:endParaRPr lang="en-CA" sz="3200" dirty="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3F7F5F"/>
                </a:solidFill>
                <a:latin typeface="Consolas"/>
              </a:rPr>
              <a:t>// fields... constructor...</a:t>
            </a:r>
            <a:endParaRPr lang="en-CA" sz="3200" noProof="0" dirty="0" smtClean="0">
              <a:latin typeface="Consolas"/>
            </a:endParaRPr>
          </a:p>
          <a:p>
            <a:pPr>
              <a:buNone/>
            </a:pPr>
            <a:r>
              <a:rPr lang="en-CA" sz="3200" noProof="0" dirty="0" smtClean="0">
                <a:solidFill>
                  <a:srgbClr val="3F7F5F"/>
                </a:solidFill>
                <a:latin typeface="Consolas"/>
              </a:rPr>
              <a:t>// </a:t>
            </a:r>
            <a:r>
              <a:rPr lang="en-CA" sz="3200" dirty="0" smtClean="0">
                <a:solidFill>
                  <a:srgbClr val="3F7F5F"/>
                </a:solidFill>
                <a:latin typeface="Consolas"/>
              </a:rPr>
              <a:t>override interface method</a:t>
            </a:r>
            <a:endParaRPr lang="en-CA" sz="3200" noProof="0" dirty="0" smtClean="0">
              <a:solidFill>
                <a:srgbClr val="3F7F5F"/>
              </a:solidFill>
              <a:latin typeface="Consolas"/>
            </a:endParaRPr>
          </a:p>
          <a:p>
            <a:pPr>
              <a:buNone/>
            </a:pPr>
            <a:r>
              <a:rPr lang="en-CA" sz="3200" noProof="0" dirty="0" smtClean="0">
                <a:solidFill>
                  <a:srgbClr val="646464"/>
                </a:solidFill>
                <a:latin typeface="Consolas"/>
              </a:rPr>
              <a:t>	@Override</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actionToPerform</a:t>
            </a:r>
            <a:r>
              <a:rPr lang="en-CA" sz="3200" noProof="0" dirty="0" smtClean="0">
                <a:solidFill>
                  <a:srgbClr val="000000"/>
                </a:solidFill>
                <a:latin typeface="Consolas"/>
              </a:rPr>
              <a:t>(</a:t>
            </a:r>
            <a:r>
              <a:rPr lang="en-CA" sz="3200" noProof="0" dirty="0" err="1" smtClean="0">
                <a:solidFill>
                  <a:srgbClr val="000000"/>
                </a:solidFill>
                <a:latin typeface="Consolas"/>
              </a:rPr>
              <a:t>ProfEvent</a:t>
            </a:r>
            <a:r>
              <a:rPr lang="en-CA" sz="3200" noProof="0" dirty="0" smtClean="0">
                <a:solidFill>
                  <a:srgbClr val="000000"/>
                </a:solidFill>
                <a:latin typeface="Consolas"/>
              </a:rPr>
              <a:t> </a:t>
            </a:r>
            <a:r>
              <a:rPr lang="en-CA" sz="3200" noProof="0" dirty="0" smtClean="0">
                <a:solidFill>
                  <a:srgbClr val="6A3E3E"/>
                </a:solidFill>
                <a:latin typeface="Consolas"/>
              </a:rPr>
              <a:t>e</a:t>
            </a:r>
            <a:r>
              <a:rPr lang="en-CA" sz="3200" noProof="0" dirty="0" smtClean="0">
                <a:solidFill>
                  <a:srgbClr val="000000"/>
                </a:solidFill>
                <a:latin typeface="Consolas"/>
              </a:rPr>
              <a:t>)</a:t>
            </a:r>
          </a:p>
          <a:p>
            <a:pPr>
              <a:buNone/>
            </a:pPr>
            <a:r>
              <a:rPr lang="en-CA" sz="3200" dirty="0">
                <a:solidFill>
                  <a:srgbClr val="000000"/>
                </a:solidFill>
                <a:latin typeface="Consolas"/>
              </a:rPr>
              <a:t>	</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Professor </a:t>
            </a:r>
            <a:r>
              <a:rPr lang="en-CA" sz="3200" noProof="0" dirty="0" smtClean="0">
                <a:solidFill>
                  <a:srgbClr val="6A3E3E"/>
                </a:solidFill>
                <a:latin typeface="Consolas"/>
              </a:rPr>
              <a:t>prof</a:t>
            </a:r>
            <a:r>
              <a:rPr lang="en-CA" sz="3200" noProof="0" dirty="0" smtClean="0">
                <a:solidFill>
                  <a:srgbClr val="000000"/>
                </a:solidFill>
                <a:latin typeface="Consolas"/>
              </a:rPr>
              <a:t> = </a:t>
            </a:r>
            <a:r>
              <a:rPr lang="en-CA" sz="3200" noProof="0" dirty="0" err="1" smtClean="0">
                <a:solidFill>
                  <a:srgbClr val="6A3E3E"/>
                </a:solidFill>
                <a:latin typeface="Consolas"/>
              </a:rPr>
              <a:t>e</a:t>
            </a:r>
            <a:r>
              <a:rPr lang="en-CA" sz="3200" noProof="0" dirty="0" err="1" smtClean="0">
                <a:solidFill>
                  <a:srgbClr val="000000"/>
                </a:solidFill>
                <a:latin typeface="Consolas"/>
              </a:rPr>
              <a:t>.getSource</a:t>
            </a:r>
            <a:r>
              <a:rPr lang="en-CA" sz="3200" noProof="0" dirty="0" smtClean="0">
                <a:solidFill>
                  <a:srgbClr val="000000"/>
                </a:solidFill>
                <a:latin typeface="Consolas"/>
              </a:rPr>
              <a:t>();</a:t>
            </a:r>
            <a:endParaRPr lang="en-CA" sz="3200" noProof="0" dirty="0" smtClean="0">
              <a:latin typeface="Consolas"/>
            </a:endParaRPr>
          </a:p>
          <a:p>
            <a:pPr>
              <a:buNone/>
            </a:pPr>
            <a:r>
              <a:rPr lang="en-CA" sz="3200" noProof="0" dirty="0" smtClean="0">
                <a:solidFill>
                  <a:srgbClr val="000000"/>
                </a:solidFill>
                <a:latin typeface="Consolas"/>
              </a:rPr>
              <a:t>	    String </a:t>
            </a:r>
            <a:r>
              <a:rPr lang="en-CA" sz="3200" noProof="0" dirty="0" err="1" smtClean="0">
                <a:solidFill>
                  <a:srgbClr val="6A3E3E"/>
                </a:solidFill>
                <a:latin typeface="Consolas"/>
              </a:rPr>
              <a:t>msg</a:t>
            </a:r>
            <a:r>
              <a:rPr lang="en-CA" sz="3200" noProof="0" dirty="0" smtClean="0">
                <a:solidFill>
                  <a:srgbClr val="000000"/>
                </a:solidFill>
                <a:latin typeface="Consolas"/>
              </a:rPr>
              <a:t> = </a:t>
            </a:r>
            <a:r>
              <a:rPr lang="en-CA" sz="3200" noProof="0" dirty="0" smtClean="0">
                <a:solidFill>
                  <a:srgbClr val="2A00FF"/>
                </a:solidFill>
                <a:latin typeface="Consolas"/>
              </a:rPr>
              <a:t>"</a:t>
            </a:r>
            <a:r>
              <a:rPr lang="en-CA" sz="3200" dirty="0" smtClean="0">
                <a:solidFill>
                  <a:srgbClr val="2A00FF"/>
                </a:solidFill>
                <a:latin typeface="Consolas"/>
              </a:rPr>
              <a:t>I, "</a:t>
            </a:r>
            <a:r>
              <a:rPr lang="en-CA" sz="3200" dirty="0">
                <a:solidFill>
                  <a:srgbClr val="000000"/>
                </a:solidFill>
                <a:latin typeface="Consolas"/>
              </a:rPr>
              <a:t> </a:t>
            </a:r>
            <a:r>
              <a:rPr lang="en-CA" sz="3200" dirty="0" smtClean="0">
                <a:solidFill>
                  <a:srgbClr val="000000"/>
                </a:solidFill>
                <a:latin typeface="Consolas"/>
              </a:rPr>
              <a:t>+ name + </a:t>
            </a:r>
            <a:r>
              <a:rPr lang="en-CA" sz="3200" dirty="0" smtClean="0">
                <a:solidFill>
                  <a:srgbClr val="2A00FF"/>
                </a:solidFill>
                <a:latin typeface="Consolas"/>
              </a:rPr>
              <a:t>"</a:t>
            </a:r>
            <a:r>
              <a:rPr lang="en-CA" sz="3200" noProof="0" dirty="0" smtClean="0">
                <a:solidFill>
                  <a:srgbClr val="2A00FF"/>
                </a:solidFill>
                <a:latin typeface="Consolas"/>
              </a:rPr>
              <a:t>, </a:t>
            </a:r>
            <a:r>
              <a:rPr lang="en-CA" sz="3200" dirty="0" smtClean="0">
                <a:solidFill>
                  <a:srgbClr val="2A00FF"/>
                </a:solidFill>
                <a:latin typeface="Consolas"/>
              </a:rPr>
              <a:t>am signing up as a student of the course given by Professor "</a:t>
            </a:r>
            <a:r>
              <a:rPr lang="en-CA" sz="3200" noProof="0" dirty="0" smtClean="0">
                <a:solidFill>
                  <a:srgbClr val="000000"/>
                </a:solidFill>
                <a:latin typeface="Consolas"/>
              </a:rPr>
              <a:t> + </a:t>
            </a:r>
            <a:r>
              <a:rPr lang="en-CA" sz="3200" noProof="0" dirty="0" err="1" smtClean="0">
                <a:solidFill>
                  <a:srgbClr val="6A3E3E"/>
                </a:solidFill>
                <a:latin typeface="Consolas"/>
              </a:rPr>
              <a:t>prof</a:t>
            </a:r>
            <a:r>
              <a:rPr lang="en-CA" sz="3200" noProof="0" dirty="0" err="1" smtClean="0">
                <a:solidFill>
                  <a:srgbClr val="000000"/>
                </a:solidFill>
                <a:latin typeface="Consolas"/>
              </a:rPr>
              <a:t>.getName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System.</a:t>
            </a:r>
            <a:r>
              <a:rPr lang="en-CA" sz="3200" i="1" noProof="0" dirty="0" err="1" smtClean="0">
                <a:solidFill>
                  <a:srgbClr val="0000C0"/>
                </a:solidFill>
                <a:latin typeface="Consolas"/>
              </a:rPr>
              <a:t>out</a:t>
            </a:r>
            <a:r>
              <a:rPr lang="en-CA" sz="3200" i="1" noProof="0" dirty="0" err="1" smtClean="0">
                <a:solidFill>
                  <a:srgbClr val="000000"/>
                </a:solidFill>
                <a:latin typeface="Consolas"/>
              </a:rPr>
              <a:t>.println</a:t>
            </a:r>
            <a:r>
              <a:rPr lang="en-CA" sz="3200" i="1" noProof="0" dirty="0" smtClean="0">
                <a:solidFill>
                  <a:srgbClr val="000000"/>
                </a:solidFill>
                <a:latin typeface="Consolas"/>
              </a:rPr>
              <a:t>(</a:t>
            </a:r>
            <a:r>
              <a:rPr lang="en-CA" sz="3200" i="1" noProof="0" dirty="0" err="1" smtClean="0">
                <a:solidFill>
                  <a:srgbClr val="6A3E3E"/>
                </a:solidFill>
                <a:latin typeface="Consolas"/>
              </a:rPr>
              <a:t>msg</a:t>
            </a:r>
            <a:r>
              <a:rPr lang="en-CA" sz="3200" i="1"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000000"/>
                </a:solidFill>
                <a:latin typeface="Consolas"/>
              </a:rPr>
              <a:t>}</a:t>
            </a:r>
          </a:p>
          <a:p>
            <a:pPr>
              <a:buNone/>
            </a:pPr>
            <a:endParaRPr lang="en-CA" noProof="0" dirty="0">
              <a:solidFill>
                <a:srgbClr val="FF860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noProof="0" dirty="0" smtClean="0"/>
              <a:t>Example:  Professor / Student</a:t>
            </a:r>
            <a:endParaRPr lang="en-CA" noProof="0" dirty="0"/>
          </a:p>
        </p:txBody>
      </p:sp>
      <p:sp>
        <p:nvSpPr>
          <p:cNvPr id="3" name="Espace réservé du contenu 2"/>
          <p:cNvSpPr>
            <a:spLocks noGrp="1"/>
          </p:cNvSpPr>
          <p:nvPr>
            <p:ph sz="quarter" idx="1"/>
          </p:nvPr>
        </p:nvSpPr>
        <p:spPr>
          <a:xfrm>
            <a:off x="612648" y="1600200"/>
            <a:ext cx="8153400" cy="4997152"/>
          </a:xfrm>
        </p:spPr>
        <p:txBody>
          <a:bodyPr>
            <a:normAutofit fontScale="62500" lnSpcReduction="20000"/>
          </a:bodyPr>
          <a:lstStyle/>
          <a:p>
            <a:r>
              <a:rPr lang="en-CA" noProof="0" dirty="0" smtClean="0">
                <a:solidFill>
                  <a:srgbClr val="FF8601"/>
                </a:solidFill>
              </a:rPr>
              <a:t>Student:</a:t>
            </a:r>
          </a:p>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Student </a:t>
            </a:r>
            <a:r>
              <a:rPr lang="en-CA" sz="3200" noProof="0" dirty="0" smtClean="0">
                <a:solidFill>
                  <a:srgbClr val="7F0055"/>
                </a:solidFill>
                <a:latin typeface="Consolas"/>
              </a:rPr>
              <a:t>implements</a:t>
            </a:r>
            <a:r>
              <a:rPr lang="en-CA" sz="3200" noProof="0" dirty="0" smtClean="0">
                <a:solidFill>
                  <a:srgbClr val="000000"/>
                </a:solidFill>
                <a:latin typeface="Consolas"/>
              </a:rPr>
              <a:t> </a:t>
            </a:r>
            <a:r>
              <a:rPr lang="en-CA" sz="3200" noProof="0" dirty="0" err="1" smtClean="0">
                <a:solidFill>
                  <a:srgbClr val="000000"/>
                </a:solidFill>
                <a:latin typeface="Consolas"/>
              </a:rPr>
              <a:t>IMyListener</a:t>
            </a:r>
            <a:r>
              <a:rPr lang="en-CA" sz="3200" noProof="0" dirty="0" smtClean="0">
                <a:solidFill>
                  <a:srgbClr val="000000"/>
                </a:solidFill>
                <a:latin typeface="Consolas"/>
              </a:rPr>
              <a:t> {</a:t>
            </a:r>
          </a:p>
          <a:p>
            <a:pPr>
              <a:buNone/>
            </a:pPr>
            <a:r>
              <a:rPr lang="en-CA" sz="3200" noProof="0" dirty="0" smtClean="0">
                <a:solidFill>
                  <a:srgbClr val="3F7F5F"/>
                </a:solidFill>
                <a:latin typeface="Consolas"/>
              </a:rPr>
              <a:t>	// fields... constructor... override method...</a:t>
            </a:r>
          </a:p>
          <a:p>
            <a:pPr>
              <a:buNone/>
            </a:pPr>
            <a:r>
              <a:rPr lang="en-CA" sz="3200" noProof="0" dirty="0" smtClean="0">
                <a:solidFill>
                  <a:srgbClr val="3F7F5F"/>
                </a:solidFill>
                <a:latin typeface="Consolas"/>
              </a:rPr>
              <a:t>	// getter, setter</a:t>
            </a:r>
          </a:p>
          <a:p>
            <a:pPr>
              <a:buNone/>
            </a:pPr>
            <a:endParaRPr lang="en-CA" sz="3200" noProof="0" dirty="0" smtClean="0">
              <a:solidFill>
                <a:srgbClr val="7F0055"/>
              </a:solidFill>
              <a:latin typeface="Consolas"/>
            </a:endParaRP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String </a:t>
            </a:r>
            <a:r>
              <a:rPr lang="en-CA" sz="3200" noProof="0" dirty="0" err="1" smtClean="0">
                <a:solidFill>
                  <a:srgbClr val="000000"/>
                </a:solidFill>
                <a:latin typeface="Consolas"/>
              </a:rPr>
              <a:t>getName</a:t>
            </a:r>
            <a:r>
              <a:rPr lang="en-CA" sz="3200" noProof="0" dirty="0" smtClean="0">
                <a:solidFill>
                  <a:srgbClr val="000000"/>
                </a:solidFill>
                <a:latin typeface="Consolas"/>
              </a:rPr>
              <a:t>()</a:t>
            </a:r>
          </a:p>
          <a:p>
            <a:pPr>
              <a:buNone/>
            </a:pPr>
            <a:r>
              <a:rPr lang="en-CA" sz="3200" dirty="0">
                <a:solidFill>
                  <a:srgbClr val="000000"/>
                </a:solidFill>
                <a:latin typeface="Consolas"/>
              </a:rPr>
              <a:t>	</a:t>
            </a:r>
            <a:r>
              <a:rPr lang="en-CA" sz="3200" noProof="0" dirty="0" smtClean="0">
                <a:solidFill>
                  <a:srgbClr val="000000"/>
                </a:solidFill>
                <a:latin typeface="Consolas"/>
              </a:rPr>
              <a:t>{</a:t>
            </a:r>
          </a:p>
          <a:p>
            <a:pPr>
              <a:buNone/>
            </a:pPr>
            <a:r>
              <a:rPr lang="en-CA" sz="3200" noProof="0" dirty="0" smtClean="0">
                <a:solidFill>
                  <a:srgbClr val="7F0055"/>
                </a:solidFill>
                <a:latin typeface="Consolas"/>
              </a:rPr>
              <a:t>	    return</a:t>
            </a:r>
            <a:r>
              <a:rPr lang="en-CA" sz="3200" noProof="0" dirty="0" smtClean="0">
                <a:solidFill>
                  <a:srgbClr val="000000"/>
                </a:solidFill>
                <a:latin typeface="Consolas"/>
              </a:rPr>
              <a:t> </a:t>
            </a:r>
            <a:r>
              <a:rPr lang="en-CA" sz="3200" noProof="0" dirty="0" smtClean="0">
                <a:solidFill>
                  <a:srgbClr val="0000C0"/>
                </a:solidFill>
                <a:latin typeface="Consolas"/>
              </a:rPr>
              <a:t>name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endParaRPr lang="en-CA" sz="3200" noProof="0" dirty="0" smtClean="0">
              <a:solidFill>
                <a:srgbClr val="7F0055"/>
              </a:solidFill>
              <a:latin typeface="Consolas"/>
            </a:endParaRPr>
          </a:p>
          <a:p>
            <a:pPr>
              <a:buNone/>
            </a:pPr>
            <a:r>
              <a:rPr lang="en-CA" sz="3200" dirty="0">
                <a:solidFill>
                  <a:srgbClr val="7F0055"/>
                </a:solidFill>
                <a:latin typeface="Consolas"/>
              </a:rPr>
              <a:t>	</a:t>
            </a: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setName</a:t>
            </a:r>
            <a:r>
              <a:rPr lang="en-CA" sz="3200" noProof="0" dirty="0" smtClean="0">
                <a:solidFill>
                  <a:srgbClr val="000000"/>
                </a:solidFill>
                <a:latin typeface="Consolas"/>
              </a:rPr>
              <a:t>(String </a:t>
            </a:r>
            <a:r>
              <a:rPr lang="en-CA" sz="3200" noProof="0" dirty="0" smtClean="0">
                <a:solidFill>
                  <a:srgbClr val="6A3E3E"/>
                </a:solidFill>
                <a:latin typeface="Consolas"/>
              </a:rPr>
              <a:t>name</a:t>
            </a:r>
            <a:r>
              <a:rPr lang="en-CA" sz="3200" noProof="0" dirty="0" smtClean="0">
                <a:solidFill>
                  <a:srgbClr val="000000"/>
                </a:solidFill>
                <a:latin typeface="Consolas"/>
              </a:rPr>
              <a:t>)</a:t>
            </a:r>
          </a:p>
          <a:p>
            <a:pPr>
              <a:buNone/>
            </a:pPr>
            <a:r>
              <a:rPr lang="en-CA" sz="3200" dirty="0">
                <a:solidFill>
                  <a:srgbClr val="000000"/>
                </a:solidFill>
                <a:latin typeface="Consolas"/>
              </a:rPr>
              <a:t>	</a:t>
            </a:r>
            <a:r>
              <a:rPr lang="en-CA" sz="3200" noProof="0" dirty="0" smtClean="0">
                <a:solidFill>
                  <a:srgbClr val="000000"/>
                </a:solidFill>
                <a:latin typeface="Consolas"/>
              </a:rPr>
              <a:t>{</a:t>
            </a:r>
          </a:p>
          <a:p>
            <a:pPr>
              <a:buNone/>
            </a:pPr>
            <a:r>
              <a:rPr lang="en-CA" sz="3200" noProof="0" dirty="0" smtClean="0">
                <a:solidFill>
                  <a:srgbClr val="7F0055"/>
                </a:solidFill>
                <a:latin typeface="Consolas"/>
              </a:rPr>
              <a:t>	    this</a:t>
            </a:r>
            <a:r>
              <a:rPr lang="en-CA" sz="3200" noProof="0" dirty="0" smtClean="0">
                <a:solidFill>
                  <a:srgbClr val="000000"/>
                </a:solidFill>
                <a:latin typeface="Consolas"/>
              </a:rPr>
              <a:t>.</a:t>
            </a:r>
            <a:r>
              <a:rPr lang="en-CA" sz="3200" noProof="0" dirty="0" smtClean="0">
                <a:solidFill>
                  <a:srgbClr val="0000C0"/>
                </a:solidFill>
                <a:latin typeface="Consolas"/>
              </a:rPr>
              <a:t>name</a:t>
            </a:r>
            <a:r>
              <a:rPr lang="en-CA" sz="3200" noProof="0" dirty="0" smtClean="0">
                <a:solidFill>
                  <a:srgbClr val="000000"/>
                </a:solidFill>
                <a:latin typeface="Consolas"/>
              </a:rPr>
              <a:t> = </a:t>
            </a:r>
            <a:r>
              <a:rPr lang="en-CA" sz="3200" noProof="0" dirty="0" smtClean="0">
                <a:solidFill>
                  <a:srgbClr val="6A3E3E"/>
                </a:solidFill>
                <a:latin typeface="Consolas"/>
              </a:rPr>
              <a:t>name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endParaRPr lang="en-CA" sz="3200" noProof="0" dirty="0" smtClean="0">
              <a:latin typeface="Consolas"/>
            </a:endParaRPr>
          </a:p>
          <a:p>
            <a:pPr>
              <a:buNone/>
            </a:pPr>
            <a:r>
              <a:rPr lang="en-CA" sz="3200" noProof="0" dirty="0" smtClean="0">
                <a:solidFill>
                  <a:srgbClr val="000000"/>
                </a:solidFill>
                <a:latin typeface="Consolas"/>
              </a:rPr>
              <a:t>}</a:t>
            </a:r>
          </a:p>
          <a:p>
            <a:pPr>
              <a:buNone/>
            </a:pPr>
            <a:endParaRPr lang="en-CA" noProof="0" dirty="0">
              <a:solidFill>
                <a:srgbClr val="FF860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noProof="0" dirty="0" smtClean="0"/>
              <a:t>Events in Swing</a:t>
            </a:r>
            <a:endParaRPr lang="en-CA" noProof="0" dirty="0"/>
          </a:p>
        </p:txBody>
      </p:sp>
      <p:sp>
        <p:nvSpPr>
          <p:cNvPr id="3" name="Espace réservé du contenu 2"/>
          <p:cNvSpPr>
            <a:spLocks noGrp="1"/>
          </p:cNvSpPr>
          <p:nvPr>
            <p:ph sz="quarter" idx="1"/>
          </p:nvPr>
        </p:nvSpPr>
        <p:spPr/>
        <p:txBody>
          <a:bodyPr/>
          <a:lstStyle/>
          <a:p>
            <a:endParaRPr lang="en-CA" noProof="0" dirty="0" smtClean="0"/>
          </a:p>
          <a:p>
            <a:endParaRPr lang="en-CA" dirty="0"/>
          </a:p>
          <a:p>
            <a:endParaRPr lang="en-CA" noProof="0" dirty="0" smtClean="0"/>
          </a:p>
          <a:p>
            <a:r>
              <a:rPr lang="en-CA" noProof="0" dirty="0" smtClean="0"/>
              <a:t>Swing offers a variety of predefined types for different kinds of events and event listeners, as well as built-in methods to add listeners to components:</a:t>
            </a:r>
            <a:endParaRPr lang="en-CA"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nSpc>
                <a:spcPct val="80000"/>
              </a:lnSpc>
            </a:pPr>
            <a:r>
              <a:rPr lang="en-CA" dirty="0" smtClean="0"/>
              <a:t>Associating</a:t>
            </a:r>
            <a:r>
              <a:rPr lang="en-CA" noProof="0" dirty="0" smtClean="0"/>
              <a:t> listeners with components</a:t>
            </a:r>
            <a:endParaRPr lang="en-CA" noProof="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164159200"/>
              </p:ext>
            </p:extLst>
          </p:nvPr>
        </p:nvGraphicFramePr>
        <p:xfrm>
          <a:off x="611560" y="1700810"/>
          <a:ext cx="8221404" cy="4968550"/>
        </p:xfrm>
        <a:graphic>
          <a:graphicData uri="http://schemas.openxmlformats.org/drawingml/2006/table">
            <a:tbl>
              <a:tblPr/>
              <a:tblGrid>
                <a:gridCol w="3324860"/>
                <a:gridCol w="4896544"/>
              </a:tblGrid>
              <a:tr h="504934">
                <a:tc>
                  <a:txBody>
                    <a:bodyPr/>
                    <a:lstStyle/>
                    <a:p>
                      <a:pPr algn="ctr">
                        <a:lnSpc>
                          <a:spcPct val="115000"/>
                        </a:lnSpc>
                        <a:spcBef>
                          <a:spcPts val="1200"/>
                        </a:spcBef>
                        <a:spcAft>
                          <a:spcPts val="1200"/>
                        </a:spcAft>
                      </a:pPr>
                      <a:r>
                        <a:rPr lang="fr-CA" sz="2400" b="0" dirty="0" smtClean="0">
                          <a:latin typeface="Calibri"/>
                          <a:ea typeface="Calibri"/>
                          <a:cs typeface="Times New Roman"/>
                        </a:rPr>
                        <a:t>Method</a:t>
                      </a:r>
                      <a:endParaRPr lang="fr-CA" sz="2400" b="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1200"/>
                        </a:spcAft>
                      </a:pPr>
                      <a:r>
                        <a:rPr lang="fr-CA" sz="2400" b="0" dirty="0" smtClean="0">
                          <a:latin typeface="Calibri"/>
                          <a:ea typeface="Calibri"/>
                          <a:cs typeface="Times New Roman"/>
                        </a:rPr>
                        <a:t>Components</a:t>
                      </a:r>
                      <a:endParaRPr lang="fr-CA" sz="2400" b="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651">
                <a:tc>
                  <a:txBody>
                    <a:bodyPr/>
                    <a:lstStyle/>
                    <a:p>
                      <a:pPr algn="l">
                        <a:lnSpc>
                          <a:spcPct val="115000"/>
                        </a:lnSpc>
                        <a:spcBef>
                          <a:spcPts val="1200"/>
                        </a:spcBef>
                        <a:spcAft>
                          <a:spcPts val="1200"/>
                        </a:spcAft>
                      </a:pPr>
                      <a:r>
                        <a:rPr lang="fr-CA" sz="1800" b="1" dirty="0">
                          <a:latin typeface="Consolas"/>
                          <a:ea typeface="Calibri"/>
                          <a:cs typeface="Times New Roman"/>
                        </a:rPr>
                        <a:t>.</a:t>
                      </a:r>
                      <a:r>
                        <a:rPr lang="fr-CA" sz="1800" b="1" dirty="0" err="1">
                          <a:latin typeface="Consolas"/>
                          <a:ea typeface="Calibri"/>
                          <a:cs typeface="Times New Roman"/>
                        </a:rPr>
                        <a:t>addActionListener</a:t>
                      </a:r>
                      <a:r>
                        <a:rPr lang="fr-CA" sz="1800" b="1" dirty="0">
                          <a:latin typeface="Consolas"/>
                          <a:ea typeface="Calibri"/>
                          <a:cs typeface="Times New Roman"/>
                        </a:rPr>
                        <a:t>()</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err="1">
                          <a:latin typeface="Calibri"/>
                          <a:ea typeface="Calibri"/>
                          <a:cs typeface="Times New Roman"/>
                        </a:rPr>
                        <a:t>JButton</a:t>
                      </a:r>
                      <a:r>
                        <a:rPr lang="fr-CA" sz="1800" dirty="0">
                          <a:latin typeface="Calibri"/>
                          <a:ea typeface="Calibri"/>
                          <a:cs typeface="Times New Roman"/>
                        </a:rPr>
                        <a:t>, </a:t>
                      </a:r>
                      <a:r>
                        <a:rPr lang="fr-CA" sz="1800" dirty="0" err="1">
                          <a:latin typeface="Calibri"/>
                          <a:ea typeface="Calibri"/>
                          <a:cs typeface="Times New Roman"/>
                        </a:rPr>
                        <a:t>JCheckBox</a:t>
                      </a:r>
                      <a:r>
                        <a:rPr lang="fr-CA" sz="1800" dirty="0">
                          <a:latin typeface="Calibri"/>
                          <a:ea typeface="Calibri"/>
                          <a:cs typeface="Times New Roman"/>
                        </a:rPr>
                        <a:t>, </a:t>
                      </a:r>
                      <a:r>
                        <a:rPr lang="fr-CA" sz="1800" dirty="0" err="1">
                          <a:latin typeface="Calibri"/>
                          <a:ea typeface="Calibri"/>
                          <a:cs typeface="Times New Roman"/>
                        </a:rPr>
                        <a:t>JComboBox</a:t>
                      </a:r>
                      <a:r>
                        <a:rPr lang="fr-CA" sz="1800" dirty="0">
                          <a:latin typeface="Calibri"/>
                          <a:ea typeface="Calibri"/>
                          <a:cs typeface="Times New Roman"/>
                        </a:rPr>
                        <a:t>, </a:t>
                      </a:r>
                      <a:r>
                        <a:rPr lang="fr-CA" sz="1800" dirty="0" err="1">
                          <a:latin typeface="Calibri"/>
                          <a:ea typeface="Calibri"/>
                          <a:cs typeface="Times New Roman"/>
                        </a:rPr>
                        <a:t>JTextField</a:t>
                      </a:r>
                      <a:r>
                        <a:rPr lang="fr-CA" sz="1800" dirty="0">
                          <a:latin typeface="Calibri"/>
                          <a:ea typeface="Calibri"/>
                          <a:cs typeface="Times New Roman"/>
                        </a:rPr>
                        <a:t>, </a:t>
                      </a:r>
                      <a:r>
                        <a:rPr lang="fr-CA" sz="1800" dirty="0" err="1" smtClean="0">
                          <a:latin typeface="Calibri"/>
                          <a:ea typeface="Calibri"/>
                          <a:cs typeface="Times New Roman"/>
                        </a:rPr>
                        <a:t>JRadioButton</a:t>
                      </a:r>
                      <a:r>
                        <a:rPr lang="fr-CA" sz="1800" dirty="0" smtClean="0">
                          <a:latin typeface="Calibri"/>
                          <a:ea typeface="Calibri"/>
                          <a:cs typeface="Times New Roman"/>
                        </a:rPr>
                        <a:t>,</a:t>
                      </a:r>
                      <a:r>
                        <a:rPr lang="fr-CA" sz="1800" baseline="0" dirty="0" smtClean="0">
                          <a:latin typeface="Calibri"/>
                          <a:ea typeface="Calibri"/>
                          <a:cs typeface="Times New Roman"/>
                        </a:rPr>
                        <a:t> and</a:t>
                      </a:r>
                      <a:r>
                        <a:rPr lang="fr-CA" sz="1800" dirty="0" smtClean="0">
                          <a:latin typeface="Calibri"/>
                          <a:ea typeface="Calibri"/>
                          <a:cs typeface="Times New Roman"/>
                        </a:rPr>
                        <a:t> </a:t>
                      </a:r>
                      <a:r>
                        <a:rPr lang="fr-CA" sz="1800" dirty="0" err="1">
                          <a:latin typeface="Calibri"/>
                          <a:ea typeface="Calibri"/>
                          <a:cs typeface="Times New Roman"/>
                        </a:rPr>
                        <a:t>JMenuItem</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825">
                <a:tc>
                  <a:txBody>
                    <a:bodyPr/>
                    <a:lstStyle/>
                    <a:p>
                      <a:pPr algn="l">
                        <a:lnSpc>
                          <a:spcPct val="115000"/>
                        </a:lnSpc>
                        <a:spcBef>
                          <a:spcPts val="1200"/>
                        </a:spcBef>
                        <a:spcAft>
                          <a:spcPts val="1200"/>
                        </a:spcAft>
                      </a:pPr>
                      <a:r>
                        <a:rPr lang="fr-CA" sz="1800" b="1">
                          <a:latin typeface="Consolas"/>
                          <a:ea typeface="Calibri"/>
                          <a:cs typeface="Times New Roman"/>
                        </a:rPr>
                        <a:t>.addAdjustmentListener()</a:t>
                      </a:r>
                      <a:endParaRPr lang="fr-CA"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err="1">
                          <a:latin typeface="Calibri"/>
                          <a:ea typeface="Calibri"/>
                          <a:cs typeface="Times New Roman"/>
                        </a:rPr>
                        <a:t>JScrollBar</a:t>
                      </a:r>
                      <a:r>
                        <a:rPr lang="fr-CA" sz="1800" dirty="0">
                          <a:latin typeface="Calibri"/>
                          <a:ea typeface="Calibri"/>
                          <a:cs typeface="Times New Roman"/>
                        </a:rPr>
                        <a:t>, </a:t>
                      </a:r>
                      <a:r>
                        <a:rPr lang="fr-CA" sz="1800" dirty="0" err="1">
                          <a:latin typeface="Calibri"/>
                          <a:ea typeface="Calibri"/>
                          <a:cs typeface="Times New Roman"/>
                        </a:rPr>
                        <a:t>JScrollPane</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825">
                <a:tc>
                  <a:txBody>
                    <a:bodyPr/>
                    <a:lstStyle/>
                    <a:p>
                      <a:pPr algn="l">
                        <a:lnSpc>
                          <a:spcPct val="115000"/>
                        </a:lnSpc>
                        <a:spcBef>
                          <a:spcPts val="1200"/>
                        </a:spcBef>
                        <a:spcAft>
                          <a:spcPts val="1200"/>
                        </a:spcAft>
                      </a:pPr>
                      <a:r>
                        <a:rPr lang="fr-CA" sz="1800" b="1">
                          <a:latin typeface="Consolas"/>
                          <a:ea typeface="Calibri"/>
                          <a:cs typeface="Times New Roman"/>
                        </a:rPr>
                        <a:t>.addFocusListener()</a:t>
                      </a:r>
                      <a:endParaRPr lang="fr-CA"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smtClean="0">
                          <a:latin typeface="Calibri"/>
                          <a:ea typeface="Calibri"/>
                          <a:cs typeface="Times New Roman"/>
                        </a:rPr>
                        <a:t>All</a:t>
                      </a:r>
                      <a:r>
                        <a:rPr lang="fr-CA" sz="1800" baseline="0" dirty="0" smtClean="0">
                          <a:latin typeface="Calibri"/>
                          <a:ea typeface="Calibri"/>
                          <a:cs typeface="Times New Roman"/>
                        </a:rPr>
                        <a:t> Swing components</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1436">
                <a:tc>
                  <a:txBody>
                    <a:bodyPr/>
                    <a:lstStyle/>
                    <a:p>
                      <a:pPr algn="l">
                        <a:lnSpc>
                          <a:spcPct val="115000"/>
                        </a:lnSpc>
                        <a:spcBef>
                          <a:spcPts val="1200"/>
                        </a:spcBef>
                        <a:spcAft>
                          <a:spcPts val="1200"/>
                        </a:spcAft>
                      </a:pPr>
                      <a:r>
                        <a:rPr lang="fr-CA" sz="1800" b="1">
                          <a:latin typeface="Consolas"/>
                          <a:ea typeface="Calibri"/>
                          <a:cs typeface="Times New Roman"/>
                        </a:rPr>
                        <a:t>.addItemListener()</a:t>
                      </a:r>
                      <a:endParaRPr lang="fr-CA"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err="1" smtClean="0">
                          <a:latin typeface="Calibri"/>
                          <a:ea typeface="Calibri"/>
                          <a:cs typeface="Times New Roman"/>
                        </a:rPr>
                        <a:t>JButton,JCheckBox</a:t>
                      </a:r>
                      <a:r>
                        <a:rPr lang="fr-CA" sz="1800" dirty="0" smtClean="0">
                          <a:latin typeface="Calibri"/>
                          <a:ea typeface="Calibri"/>
                          <a:cs typeface="Times New Roman"/>
                        </a:rPr>
                        <a:t>,</a:t>
                      </a:r>
                      <a:r>
                        <a:rPr lang="fr-CA" sz="1800" baseline="0" dirty="0" smtClean="0">
                          <a:latin typeface="Calibri"/>
                          <a:ea typeface="Calibri"/>
                          <a:cs typeface="Times New Roman"/>
                        </a:rPr>
                        <a:t> </a:t>
                      </a:r>
                      <a:r>
                        <a:rPr lang="fr-CA" sz="1800" dirty="0" err="1" smtClean="0">
                          <a:latin typeface="Calibri"/>
                          <a:ea typeface="Calibri"/>
                          <a:cs typeface="Times New Roman"/>
                        </a:rPr>
                        <a:t>JComboBox</a:t>
                      </a:r>
                      <a:r>
                        <a:rPr lang="fr-CA" sz="1800" dirty="0">
                          <a:latin typeface="Calibri"/>
                          <a:ea typeface="Calibri"/>
                          <a:cs typeface="Times New Roman"/>
                        </a:rPr>
                        <a:t>, </a:t>
                      </a:r>
                      <a:r>
                        <a:rPr lang="fr-CA" sz="1800" dirty="0" err="1">
                          <a:latin typeface="Calibri"/>
                          <a:ea typeface="Calibri"/>
                          <a:cs typeface="Times New Roman"/>
                        </a:rPr>
                        <a:t>JRadioButton</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9404">
                <a:tc>
                  <a:txBody>
                    <a:bodyPr/>
                    <a:lstStyle/>
                    <a:p>
                      <a:pPr algn="l">
                        <a:lnSpc>
                          <a:spcPct val="115000"/>
                        </a:lnSpc>
                        <a:spcBef>
                          <a:spcPts val="1200"/>
                        </a:spcBef>
                        <a:spcAft>
                          <a:spcPts val="1200"/>
                        </a:spcAft>
                      </a:pPr>
                      <a:r>
                        <a:rPr lang="fr-CA" sz="1800" b="1">
                          <a:latin typeface="Consolas"/>
                          <a:ea typeface="Calibri"/>
                          <a:cs typeface="Times New Roman"/>
                        </a:rPr>
                        <a:t>.addKeyListener()</a:t>
                      </a:r>
                      <a:endParaRPr lang="fr-CA"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smtClean="0">
                          <a:latin typeface="Calibri"/>
                          <a:ea typeface="Calibri"/>
                          <a:cs typeface="Times New Roman"/>
                        </a:rPr>
                        <a:t>All</a:t>
                      </a:r>
                      <a:r>
                        <a:rPr lang="fr-CA" sz="1800" baseline="0" dirty="0" smtClean="0">
                          <a:latin typeface="Calibri"/>
                          <a:ea typeface="Calibri"/>
                          <a:cs typeface="Times New Roman"/>
                        </a:rPr>
                        <a:t> Swing components</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825">
                <a:tc>
                  <a:txBody>
                    <a:bodyPr/>
                    <a:lstStyle/>
                    <a:p>
                      <a:pPr algn="l">
                        <a:lnSpc>
                          <a:spcPct val="115000"/>
                        </a:lnSpc>
                        <a:spcBef>
                          <a:spcPts val="1200"/>
                        </a:spcBef>
                        <a:spcAft>
                          <a:spcPts val="1200"/>
                        </a:spcAft>
                      </a:pPr>
                      <a:r>
                        <a:rPr lang="fr-CA" sz="1800" b="1">
                          <a:latin typeface="Consolas"/>
                          <a:ea typeface="Calibri"/>
                          <a:cs typeface="Times New Roman"/>
                        </a:rPr>
                        <a:t>.addMouseListener()</a:t>
                      </a:r>
                      <a:endParaRPr lang="fr-CA"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smtClean="0">
                          <a:latin typeface="Calibri"/>
                          <a:ea typeface="Calibri"/>
                          <a:cs typeface="Times New Roman"/>
                        </a:rPr>
                        <a:t>All</a:t>
                      </a:r>
                      <a:r>
                        <a:rPr lang="fr-CA" sz="1800" baseline="0" dirty="0" smtClean="0">
                          <a:latin typeface="Calibri"/>
                          <a:ea typeface="Calibri"/>
                          <a:cs typeface="Times New Roman"/>
                        </a:rPr>
                        <a:t> Swing components</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825">
                <a:tc>
                  <a:txBody>
                    <a:bodyPr/>
                    <a:lstStyle/>
                    <a:p>
                      <a:pPr algn="l">
                        <a:lnSpc>
                          <a:spcPct val="115000"/>
                        </a:lnSpc>
                        <a:spcBef>
                          <a:spcPts val="1200"/>
                        </a:spcBef>
                        <a:spcAft>
                          <a:spcPts val="1200"/>
                        </a:spcAft>
                      </a:pPr>
                      <a:r>
                        <a:rPr lang="fr-CA" sz="1800" b="1">
                          <a:latin typeface="Consolas"/>
                          <a:ea typeface="Calibri"/>
                          <a:cs typeface="Times New Roman"/>
                        </a:rPr>
                        <a:t>.addMouseMotionListener()</a:t>
                      </a:r>
                      <a:endParaRPr lang="fr-CA"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1200"/>
                        </a:spcBef>
                        <a:spcAft>
                          <a:spcPts val="1200"/>
                        </a:spcAft>
                        <a:buClrTx/>
                        <a:buSzTx/>
                        <a:buFontTx/>
                        <a:buNone/>
                        <a:tabLst/>
                        <a:defRPr/>
                      </a:pPr>
                      <a:r>
                        <a:rPr lang="fr-CA" sz="1800" dirty="0" smtClean="0">
                          <a:latin typeface="Calibri"/>
                          <a:ea typeface="Calibri"/>
                          <a:cs typeface="Times New Roman"/>
                        </a:rPr>
                        <a:t>All</a:t>
                      </a:r>
                      <a:r>
                        <a:rPr lang="fr-CA" sz="1800" baseline="0" dirty="0" smtClean="0">
                          <a:latin typeface="Calibri"/>
                          <a:ea typeface="Calibri"/>
                          <a:cs typeface="Times New Roman"/>
                        </a:rPr>
                        <a:t> Swing components</a:t>
                      </a:r>
                      <a:endParaRPr lang="fr-CA" sz="18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825">
                <a:tc>
                  <a:txBody>
                    <a:bodyPr/>
                    <a:lstStyle/>
                    <a:p>
                      <a:pPr algn="l">
                        <a:lnSpc>
                          <a:spcPct val="115000"/>
                        </a:lnSpc>
                        <a:spcBef>
                          <a:spcPts val="1200"/>
                        </a:spcBef>
                        <a:spcAft>
                          <a:spcPts val="1200"/>
                        </a:spcAft>
                      </a:pPr>
                      <a:r>
                        <a:rPr lang="fr-CA" sz="1800" b="1" dirty="0">
                          <a:latin typeface="Consolas"/>
                          <a:ea typeface="Calibri"/>
                          <a:cs typeface="Times New Roman"/>
                        </a:rPr>
                        <a:t>.</a:t>
                      </a:r>
                      <a:r>
                        <a:rPr lang="fr-CA" sz="1800" b="1" dirty="0" err="1">
                          <a:latin typeface="Consolas"/>
                          <a:ea typeface="Calibri"/>
                          <a:cs typeface="Times New Roman"/>
                        </a:rPr>
                        <a:t>addWindowListener</a:t>
                      </a:r>
                      <a:r>
                        <a:rPr lang="fr-CA" sz="1800" b="1" dirty="0">
                          <a:latin typeface="Consolas"/>
                          <a:ea typeface="Calibri"/>
                          <a:cs typeface="Times New Roman"/>
                        </a:rPr>
                        <a:t>()</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1200"/>
                        </a:spcAft>
                      </a:pPr>
                      <a:r>
                        <a:rPr lang="fr-CA" sz="1800" dirty="0" smtClean="0">
                          <a:latin typeface="Calibri"/>
                          <a:ea typeface="Calibri"/>
                          <a:cs typeface="Times New Roman"/>
                        </a:rPr>
                        <a:t>All </a:t>
                      </a:r>
                      <a:r>
                        <a:rPr lang="fr-CA" sz="1800" dirty="0" err="1" smtClean="0">
                          <a:latin typeface="Calibri"/>
                          <a:ea typeface="Calibri"/>
                          <a:cs typeface="Times New Roman"/>
                        </a:rPr>
                        <a:t>JWindow</a:t>
                      </a:r>
                      <a:r>
                        <a:rPr lang="fr-CA" sz="1800" dirty="0" smtClean="0">
                          <a:latin typeface="Calibri"/>
                          <a:ea typeface="Calibri"/>
                          <a:cs typeface="Times New Roman"/>
                        </a:rPr>
                        <a:t> and </a:t>
                      </a:r>
                      <a:r>
                        <a:rPr lang="fr-CA" sz="1800" dirty="0" err="1" smtClean="0">
                          <a:latin typeface="Calibri"/>
                          <a:ea typeface="Calibri"/>
                          <a:cs typeface="Times New Roman"/>
                        </a:rPr>
                        <a:t>JFrame</a:t>
                      </a:r>
                      <a:r>
                        <a:rPr lang="fr-CA" sz="1800" dirty="0" smtClean="0">
                          <a:latin typeface="Calibri"/>
                          <a:ea typeface="Calibri"/>
                          <a:cs typeface="Times New Roman"/>
                        </a:rPr>
                        <a:t> components</a:t>
                      </a:r>
                      <a:endParaRPr lang="fr-CA"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noProof="0" dirty="0" smtClean="0"/>
              <a:t>Main listener types</a:t>
            </a:r>
            <a:endParaRPr lang="en-CA" noProof="0" dirty="0"/>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0038289"/>
              </p:ext>
            </p:extLst>
          </p:nvPr>
        </p:nvGraphicFramePr>
        <p:xfrm>
          <a:off x="395536" y="1821147"/>
          <a:ext cx="8568954" cy="4632189"/>
        </p:xfrm>
        <a:graphic>
          <a:graphicData uri="http://schemas.openxmlformats.org/drawingml/2006/table">
            <a:tbl>
              <a:tblPr/>
              <a:tblGrid>
                <a:gridCol w="2592288"/>
                <a:gridCol w="5976666"/>
              </a:tblGrid>
              <a:tr h="0">
                <a:tc>
                  <a:txBody>
                    <a:bodyPr/>
                    <a:lstStyle/>
                    <a:p>
                      <a:pPr algn="ctr">
                        <a:lnSpc>
                          <a:spcPct val="115000"/>
                        </a:lnSpc>
                        <a:spcBef>
                          <a:spcPts val="1200"/>
                        </a:spcBef>
                        <a:spcAft>
                          <a:spcPts val="0"/>
                        </a:spcAft>
                      </a:pPr>
                      <a:r>
                        <a:rPr lang="en-CA" sz="2400" b="0" noProof="0" dirty="0" smtClean="0">
                          <a:latin typeface="Calibri"/>
                          <a:ea typeface="Calibri"/>
                          <a:cs typeface="Times New Roman"/>
                        </a:rPr>
                        <a:t>Interface</a:t>
                      </a:r>
                      <a:endParaRPr lang="en-CA" sz="24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en-CA" sz="2400" b="0" noProof="0" dirty="0" smtClean="0">
                          <a:latin typeface="Calibri"/>
                          <a:ea typeface="Calibri"/>
                          <a:cs typeface="Times New Roman"/>
                        </a:rPr>
                        <a:t>Description</a:t>
                      </a:r>
                      <a:endParaRPr lang="en-CA" sz="2400" b="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515">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ActionListener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a:t>
                      </a:r>
                      <a:r>
                        <a:rPr lang="en-CA" sz="1800" baseline="0" noProof="0" dirty="0" smtClean="0">
                          <a:latin typeface="Calibri"/>
                          <a:ea typeface="Calibri"/>
                          <a:cs typeface="Times New Roman"/>
                        </a:rPr>
                        <a:t> when a user performs an action on a component</a:t>
                      </a:r>
                      <a:r>
                        <a:rPr lang="en-CA" sz="1800" baseline="0" noProof="0" smtClean="0">
                          <a:latin typeface="Calibri"/>
                          <a:ea typeface="Calibri"/>
                          <a:cs typeface="Times New Roman"/>
                        </a:rPr>
                        <a:t/>
                      </a:r>
                      <a:br>
                        <a:rPr lang="en-CA" sz="1800" baseline="0" noProof="0" smtClean="0">
                          <a:latin typeface="Calibri"/>
                          <a:ea typeface="Calibri"/>
                          <a:cs typeface="Times New Roman"/>
                        </a:rPr>
                      </a:br>
                      <a:r>
                        <a:rPr lang="en-CA" sz="1800" baseline="0" noProof="0" smtClean="0">
                          <a:latin typeface="Calibri"/>
                          <a:ea typeface="Calibri"/>
                          <a:cs typeface="Times New Roman"/>
                        </a:rPr>
                        <a:t>(example: </a:t>
                      </a:r>
                      <a:r>
                        <a:rPr lang="en-CA" sz="1800" baseline="0" noProof="0" dirty="0" smtClean="0">
                          <a:latin typeface="Calibri"/>
                          <a:ea typeface="Calibri"/>
                          <a:cs typeface="Times New Roman"/>
                        </a:rPr>
                        <a:t>click a mouse button)</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327">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AdjustmentListener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 when a component is adjusted (example: when a</a:t>
                      </a:r>
                      <a:r>
                        <a:rPr lang="en-CA" sz="1800" baseline="0" noProof="0" dirty="0" smtClean="0">
                          <a:latin typeface="Calibri"/>
                          <a:ea typeface="Calibri"/>
                          <a:cs typeface="Times New Roman"/>
                        </a:rPr>
                        <a:t> scrollbar is adjusted)</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FocusListener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 when a component gains</a:t>
                      </a:r>
                      <a:r>
                        <a:rPr lang="en-CA" sz="1800" baseline="0" noProof="0" dirty="0" smtClean="0">
                          <a:latin typeface="Calibri"/>
                          <a:ea typeface="Calibri"/>
                          <a:cs typeface="Times New Roman"/>
                        </a:rPr>
                        <a:t> or loses focus</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ItemListener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 when an element is modified (example: checkbox)</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471">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KeyListener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 when a user types</a:t>
                      </a:r>
                      <a:r>
                        <a:rPr lang="en-CA" sz="1800" baseline="0" noProof="0" dirty="0" smtClean="0">
                          <a:latin typeface="Calibri"/>
                          <a:ea typeface="Calibri"/>
                          <a:cs typeface="Times New Roman"/>
                        </a:rPr>
                        <a:t> on the keyboard</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999">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MouseListener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 by mouse clicks, by entrance/exit of mouse</a:t>
                      </a:r>
                      <a:r>
                        <a:rPr lang="en-CA" sz="1800" baseline="0" noProof="0" dirty="0" smtClean="0">
                          <a:latin typeface="Calibri"/>
                          <a:ea typeface="Calibri"/>
                          <a:cs typeface="Times New Roman"/>
                        </a:rPr>
                        <a:t> pointer within a component</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195">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MouseMotionListener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dirty="0" smtClean="0">
                          <a:latin typeface="Calibri"/>
                          <a:ea typeface="Calibri"/>
                          <a:cs typeface="Times New Roman"/>
                        </a:rPr>
                        <a:t>Triggered when the mouse moves over a component</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Bef>
                          <a:spcPts val="1200"/>
                        </a:spcBef>
                        <a:spcAft>
                          <a:spcPts val="0"/>
                        </a:spcAft>
                      </a:pPr>
                      <a:r>
                        <a:rPr lang="en-CA" sz="1800" b="0" noProof="0" dirty="0" err="1" smtClean="0">
                          <a:latin typeface="Consolas"/>
                          <a:ea typeface="Calibri"/>
                          <a:cs typeface="Times New Roman"/>
                        </a:rPr>
                        <a:t>WindowListener</a:t>
                      </a:r>
                      <a:endParaRPr lang="en-CA" sz="1800" b="0" noProof="0" dirty="0">
                        <a:latin typeface="Calibri"/>
                        <a:ea typeface="Calibri"/>
                        <a:cs typeface="Times New Roman"/>
                      </a:endParaRPr>
                    </a:p>
                  </a:txBody>
                  <a:tcPr marL="33277" marR="33277" marT="33277" marB="332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0"/>
                        </a:spcAft>
                      </a:pPr>
                      <a:r>
                        <a:rPr lang="en-CA" sz="1800" noProof="0" smtClean="0">
                          <a:latin typeface="Calibri"/>
                          <a:ea typeface="Calibri"/>
                          <a:cs typeface="Times New Roman"/>
                        </a:rPr>
                        <a:t>Triggered by a window when it is moved, minimized,</a:t>
                      </a:r>
                      <a:r>
                        <a:rPr lang="en-CA" sz="1800" baseline="0" noProof="0" smtClean="0">
                          <a:latin typeface="Calibri"/>
                          <a:ea typeface="Calibri"/>
                          <a:cs typeface="Times New Roman"/>
                        </a:rPr>
                        <a:t> maximized, or closed</a:t>
                      </a:r>
                      <a:endParaRPr lang="en-CA" sz="1800" noProof="0" dirty="0">
                        <a:latin typeface="Calibri"/>
                        <a:ea typeface="Calibri"/>
                        <a:cs typeface="Times New Roman"/>
                      </a:endParaRPr>
                    </a:p>
                  </a:txBody>
                  <a:tcPr marL="33277" marR="33277" marT="33277" marB="332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CA" noProof="0" dirty="0" smtClean="0"/>
              <a:t>Example:  Button that writes in console</a:t>
            </a:r>
            <a:endParaRPr lang="en-CA" noProof="0" dirty="0"/>
          </a:p>
        </p:txBody>
      </p:sp>
      <p:sp>
        <p:nvSpPr>
          <p:cNvPr id="3" name="Espace réservé du contenu 2"/>
          <p:cNvSpPr>
            <a:spLocks noGrp="1"/>
          </p:cNvSpPr>
          <p:nvPr>
            <p:ph sz="quarter" idx="1"/>
          </p:nvPr>
        </p:nvSpPr>
        <p:spPr>
          <a:xfrm>
            <a:off x="612648" y="2204864"/>
            <a:ext cx="8153400" cy="3960440"/>
          </a:xfrm>
        </p:spPr>
        <p:txBody>
          <a:bodyPr>
            <a:normAutofit fontScale="85000" lnSpcReduction="10000"/>
          </a:bodyPr>
          <a:lstStyle/>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 </a:t>
            </a:r>
            <a:r>
              <a:rPr lang="en-CA" sz="3200" noProof="0" dirty="0" smtClean="0">
                <a:solidFill>
                  <a:srgbClr val="7F0055"/>
                </a:solidFill>
                <a:latin typeface="Consolas"/>
              </a:rPr>
              <a:t>extends</a:t>
            </a:r>
            <a:r>
              <a:rPr lang="en-CA" sz="3200" noProof="0" dirty="0" smtClean="0">
                <a:solidFill>
                  <a:srgbClr val="000000"/>
                </a:solidFill>
                <a:latin typeface="Consolas"/>
              </a:rPr>
              <a:t> </a:t>
            </a:r>
            <a:r>
              <a:rPr lang="en-CA" sz="3200" noProof="0" dirty="0" err="1" smtClean="0">
                <a:solidFill>
                  <a:srgbClr val="000000"/>
                </a:solidFill>
                <a:latin typeface="Consolas"/>
              </a:rPr>
              <a:t>JFrame</a:t>
            </a:r>
            <a:endParaRPr lang="en-CA" sz="3200" dirty="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3F7F5F"/>
                </a:solidFill>
                <a:latin typeface="Consolas"/>
              </a:rPr>
              <a:t>	// fields</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JPanel</a:t>
            </a:r>
            <a:r>
              <a:rPr lang="en-CA" sz="3200" noProof="0" dirty="0" smtClean="0">
                <a:solidFill>
                  <a:srgbClr val="000000"/>
                </a:solidFill>
                <a:latin typeface="Consolas"/>
              </a:rPr>
              <a:t> </a:t>
            </a:r>
            <a:r>
              <a:rPr lang="en-CA" sz="3200" noProof="0" dirty="0" smtClean="0">
                <a:solidFill>
                  <a:srgbClr val="0000C0"/>
                </a:solidFill>
                <a:latin typeface="Consolas"/>
              </a:rPr>
              <a:t>panel</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JLabel</a:t>
            </a:r>
            <a:r>
              <a:rPr lang="en-CA" sz="3200" noProof="0" dirty="0" smtClean="0">
                <a:solidFill>
                  <a:srgbClr val="000000"/>
                </a:solidFill>
                <a:latin typeface="Consolas"/>
              </a:rPr>
              <a:t> </a:t>
            </a:r>
            <a:r>
              <a:rPr lang="en-CA" sz="3200" noProof="0" dirty="0" smtClean="0">
                <a:solidFill>
                  <a:srgbClr val="0000C0"/>
                </a:solidFill>
                <a:latin typeface="Consolas"/>
              </a:rPr>
              <a:t>message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JTextField</a:t>
            </a:r>
            <a:r>
              <a:rPr lang="en-CA" sz="3200" noProof="0" dirty="0" smtClean="0">
                <a:solidFill>
                  <a:srgbClr val="000000"/>
                </a:solidFill>
                <a:latin typeface="Consolas"/>
              </a:rPr>
              <a:t> </a:t>
            </a:r>
            <a:r>
              <a:rPr lang="en-CA" sz="3200" noProof="0" dirty="0" smtClean="0">
                <a:solidFill>
                  <a:srgbClr val="0000C0"/>
                </a:solidFill>
                <a:latin typeface="Consolas"/>
              </a:rPr>
              <a:t>input</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JButton</a:t>
            </a:r>
            <a:r>
              <a:rPr lang="en-CA" sz="3200" noProof="0" dirty="0" smtClean="0">
                <a:solidFill>
                  <a:srgbClr val="000000"/>
                </a:solidFill>
                <a:latin typeface="Consolas"/>
              </a:rPr>
              <a:t> </a:t>
            </a:r>
            <a:r>
              <a:rPr lang="en-CA" sz="3200" noProof="0" dirty="0" smtClean="0">
                <a:solidFill>
                  <a:srgbClr val="0000C0"/>
                </a:solidFill>
                <a:latin typeface="Consolas"/>
              </a:rPr>
              <a:t>button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CA" dirty="0"/>
              <a:t>Example:  Button that writes in console</a:t>
            </a:r>
            <a:endParaRPr lang="en-CA" noProof="0" dirty="0"/>
          </a:p>
        </p:txBody>
      </p:sp>
      <p:sp>
        <p:nvSpPr>
          <p:cNvPr id="3" name="Espace réservé du contenu 2"/>
          <p:cNvSpPr>
            <a:spLocks noGrp="1"/>
          </p:cNvSpPr>
          <p:nvPr>
            <p:ph sz="quarter" idx="1"/>
          </p:nvPr>
        </p:nvSpPr>
        <p:spPr>
          <a:xfrm>
            <a:off x="612648" y="1600200"/>
            <a:ext cx="8153400" cy="5069160"/>
          </a:xfrm>
        </p:spPr>
        <p:txBody>
          <a:bodyPr>
            <a:normAutofit fontScale="47500" lnSpcReduction="20000"/>
          </a:bodyPr>
          <a:lstStyle/>
          <a:p>
            <a:pPr>
              <a:buNone/>
            </a:pPr>
            <a:r>
              <a:rPr lang="en-CA" sz="4000" noProof="0" dirty="0" smtClean="0">
                <a:solidFill>
                  <a:srgbClr val="7F0055"/>
                </a:solidFill>
                <a:latin typeface="Consolas"/>
              </a:rPr>
              <a:t>public</a:t>
            </a:r>
            <a:r>
              <a:rPr lang="en-CA" sz="4000" noProof="0" dirty="0" smtClean="0">
                <a:solidFill>
                  <a:srgbClr val="000000"/>
                </a:solidFill>
                <a:latin typeface="Consolas"/>
              </a:rPr>
              <a:t> </a:t>
            </a:r>
            <a:r>
              <a:rPr lang="en-CA" sz="4000" noProof="0" dirty="0" smtClean="0">
                <a:solidFill>
                  <a:srgbClr val="7F0055"/>
                </a:solidFill>
                <a:latin typeface="Consolas"/>
              </a:rPr>
              <a:t>class</a:t>
            </a:r>
            <a:r>
              <a:rPr lang="en-CA" sz="4000" noProof="0" dirty="0" smtClean="0">
                <a:solidFill>
                  <a:srgbClr val="000000"/>
                </a:solidFill>
                <a:latin typeface="Consolas"/>
              </a:rPr>
              <a:t> </a:t>
            </a:r>
            <a:r>
              <a:rPr lang="en-CA" sz="4000" noProof="0" dirty="0" err="1" smtClean="0">
                <a:solidFill>
                  <a:srgbClr val="000000"/>
                </a:solidFill>
                <a:latin typeface="Consolas"/>
              </a:rPr>
              <a:t>ButtonWindow</a:t>
            </a:r>
            <a:r>
              <a:rPr lang="en-CA" sz="4000" noProof="0" dirty="0" smtClean="0">
                <a:solidFill>
                  <a:srgbClr val="000000"/>
                </a:solidFill>
                <a:latin typeface="Consolas"/>
              </a:rPr>
              <a:t> </a:t>
            </a:r>
            <a:r>
              <a:rPr lang="en-CA" sz="4000" noProof="0" dirty="0" smtClean="0">
                <a:solidFill>
                  <a:srgbClr val="7F0055"/>
                </a:solidFill>
                <a:latin typeface="Consolas"/>
              </a:rPr>
              <a:t>extends</a:t>
            </a:r>
            <a:r>
              <a:rPr lang="en-CA" sz="4000" noProof="0" dirty="0" smtClean="0">
                <a:solidFill>
                  <a:srgbClr val="000000"/>
                </a:solidFill>
                <a:latin typeface="Consolas"/>
              </a:rPr>
              <a:t> </a:t>
            </a:r>
            <a:r>
              <a:rPr lang="en-CA" sz="4000" noProof="0" dirty="0" err="1" smtClean="0">
                <a:solidFill>
                  <a:srgbClr val="000000"/>
                </a:solidFill>
                <a:latin typeface="Consolas"/>
              </a:rPr>
              <a:t>JFrame</a:t>
            </a:r>
            <a:endParaRPr lang="en-CA" sz="4000" dirty="0">
              <a:solidFill>
                <a:srgbClr val="000000"/>
              </a:solidFill>
              <a:latin typeface="Consolas"/>
            </a:endParaRPr>
          </a:p>
          <a:p>
            <a:pPr>
              <a:buNone/>
            </a:pPr>
            <a:r>
              <a:rPr lang="en-CA" sz="4000" noProof="0" dirty="0" smtClean="0">
                <a:solidFill>
                  <a:srgbClr val="000000"/>
                </a:solidFill>
                <a:latin typeface="Consolas"/>
              </a:rPr>
              <a:t>{</a:t>
            </a:r>
          </a:p>
          <a:p>
            <a:pPr>
              <a:buNone/>
            </a:pPr>
            <a:r>
              <a:rPr lang="en-CA" sz="4000" noProof="0" dirty="0" smtClean="0">
                <a:solidFill>
                  <a:srgbClr val="3F7F5F"/>
                </a:solidFill>
                <a:latin typeface="Consolas"/>
              </a:rPr>
              <a:t>	// fields ...</a:t>
            </a:r>
          </a:p>
          <a:p>
            <a:pPr>
              <a:buNone/>
            </a:pPr>
            <a:r>
              <a:rPr lang="en-CA" sz="4000" noProof="0" dirty="0" smtClean="0">
                <a:solidFill>
                  <a:srgbClr val="3F7F5F"/>
                </a:solidFill>
                <a:latin typeface="Consolas"/>
              </a:rPr>
              <a:t>	// constructor</a:t>
            </a:r>
          </a:p>
          <a:p>
            <a:pPr>
              <a:buNone/>
            </a:pPr>
            <a:r>
              <a:rPr lang="en-CA" sz="4000" noProof="0" dirty="0" smtClean="0">
                <a:solidFill>
                  <a:srgbClr val="7F0055"/>
                </a:solidFill>
                <a:latin typeface="Consolas"/>
              </a:rPr>
              <a:t>	public</a:t>
            </a:r>
            <a:r>
              <a:rPr lang="en-CA" sz="4000" noProof="0" dirty="0" smtClean="0">
                <a:solidFill>
                  <a:srgbClr val="000000"/>
                </a:solidFill>
                <a:latin typeface="Consolas"/>
              </a:rPr>
              <a:t> </a:t>
            </a:r>
            <a:r>
              <a:rPr lang="en-CA" sz="4000" noProof="0" dirty="0" err="1" smtClean="0">
                <a:solidFill>
                  <a:srgbClr val="000000"/>
                </a:solidFill>
                <a:latin typeface="Consolas"/>
              </a:rPr>
              <a:t>ButtonWindow</a:t>
            </a:r>
            <a:r>
              <a:rPr lang="en-CA" sz="4000" noProof="0" dirty="0" smtClean="0">
                <a:solidFill>
                  <a:srgbClr val="000000"/>
                </a:solidFill>
                <a:latin typeface="Consolas"/>
              </a:rPr>
              <a:t>()</a:t>
            </a:r>
          </a:p>
          <a:p>
            <a:pPr>
              <a:buNone/>
            </a:pPr>
            <a:r>
              <a:rPr lang="en-CA" sz="4000" dirty="0">
                <a:solidFill>
                  <a:srgbClr val="000000"/>
                </a:solidFill>
                <a:latin typeface="Consolas"/>
              </a:rPr>
              <a:t>	</a:t>
            </a:r>
            <a:r>
              <a:rPr lang="en-CA" sz="4000" noProof="0" dirty="0" smtClean="0">
                <a:solidFill>
                  <a:srgbClr val="000000"/>
                </a:solidFill>
                <a:latin typeface="Consolas"/>
              </a:rPr>
              <a:t>{</a:t>
            </a:r>
          </a:p>
          <a:p>
            <a:pPr>
              <a:buNone/>
            </a:pPr>
            <a:r>
              <a:rPr lang="en-CA" sz="4000" noProof="0" dirty="0" smtClean="0">
                <a:solidFill>
                  <a:srgbClr val="000000"/>
                </a:solidFill>
                <a:latin typeface="Consolas"/>
              </a:rPr>
              <a:t>		</a:t>
            </a:r>
            <a:r>
              <a:rPr lang="en-CA" sz="4000" noProof="0" dirty="0" smtClean="0">
                <a:solidFill>
                  <a:srgbClr val="3F7F5F"/>
                </a:solidFill>
                <a:latin typeface="Consolas"/>
              </a:rPr>
              <a:t>// set up window</a:t>
            </a:r>
            <a:endParaRPr lang="en-CA" sz="4000" noProof="0" dirty="0" smtClean="0">
              <a:solidFill>
                <a:srgbClr val="000000"/>
              </a:solidFill>
              <a:latin typeface="Consolas"/>
            </a:endParaRPr>
          </a:p>
          <a:p>
            <a:pPr>
              <a:buNone/>
            </a:pPr>
            <a:r>
              <a:rPr lang="en-CA" sz="4000" noProof="0" dirty="0" smtClean="0">
                <a:solidFill>
                  <a:srgbClr val="7F0055"/>
                </a:solidFill>
                <a:latin typeface="Consolas"/>
              </a:rPr>
              <a:t>		super</a:t>
            </a:r>
            <a:r>
              <a:rPr lang="en-CA" sz="4000" noProof="0" dirty="0" smtClean="0">
                <a:solidFill>
                  <a:srgbClr val="000000"/>
                </a:solidFill>
                <a:latin typeface="Consolas"/>
              </a:rPr>
              <a:t>();</a:t>
            </a:r>
          </a:p>
          <a:p>
            <a:pPr>
              <a:buNone/>
            </a:pPr>
            <a:r>
              <a:rPr lang="en-CA" sz="4000" noProof="0" dirty="0" smtClean="0">
                <a:solidFill>
                  <a:srgbClr val="000000"/>
                </a:solidFill>
                <a:latin typeface="Consolas"/>
              </a:rPr>
              <a:t>		</a:t>
            </a:r>
            <a:r>
              <a:rPr lang="en-CA" sz="4000" noProof="0" dirty="0" err="1" smtClean="0">
                <a:solidFill>
                  <a:srgbClr val="000000"/>
                </a:solidFill>
                <a:latin typeface="Consolas"/>
              </a:rPr>
              <a:t>setDefaultCloseOperation</a:t>
            </a:r>
            <a:r>
              <a:rPr lang="en-CA" sz="4000" noProof="0" dirty="0" smtClean="0">
                <a:solidFill>
                  <a:srgbClr val="000000"/>
                </a:solidFill>
                <a:latin typeface="Consolas"/>
              </a:rPr>
              <a:t>(</a:t>
            </a:r>
            <a:r>
              <a:rPr lang="en-CA" sz="4000" noProof="0" dirty="0" err="1" smtClean="0">
                <a:solidFill>
                  <a:srgbClr val="000000"/>
                </a:solidFill>
                <a:latin typeface="Consolas"/>
              </a:rPr>
              <a:t>JFrame.</a:t>
            </a:r>
            <a:r>
              <a:rPr lang="en-CA" sz="4000" i="1" noProof="0" dirty="0" err="1" smtClean="0">
                <a:solidFill>
                  <a:srgbClr val="0000C0"/>
                </a:solidFill>
                <a:latin typeface="Consolas"/>
              </a:rPr>
              <a:t>EXIT_ON_CLOSE</a:t>
            </a:r>
            <a:r>
              <a:rPr lang="en-CA" sz="4000" i="1" noProof="0" dirty="0" smtClean="0">
                <a:solidFill>
                  <a:srgbClr val="000000"/>
                </a:solidFill>
                <a:latin typeface="Consolas"/>
              </a:rPr>
              <a:t>);</a:t>
            </a:r>
          </a:p>
          <a:p>
            <a:pPr>
              <a:buNone/>
            </a:pPr>
            <a:r>
              <a:rPr lang="en-CA" sz="4000" noProof="0" dirty="0" smtClean="0">
                <a:solidFill>
                  <a:srgbClr val="000000"/>
                </a:solidFill>
                <a:latin typeface="Consolas"/>
              </a:rPr>
              <a:t>		</a:t>
            </a:r>
            <a:r>
              <a:rPr lang="en-CA" sz="4000" noProof="0" dirty="0" err="1" smtClean="0">
                <a:solidFill>
                  <a:srgbClr val="000000"/>
                </a:solidFill>
                <a:latin typeface="Consolas"/>
              </a:rPr>
              <a:t>setSize</a:t>
            </a:r>
            <a:r>
              <a:rPr lang="en-CA" sz="4000" noProof="0" dirty="0" smtClean="0">
                <a:solidFill>
                  <a:srgbClr val="000000"/>
                </a:solidFill>
                <a:latin typeface="Consolas"/>
              </a:rPr>
              <a:t>(600, 600);</a:t>
            </a:r>
          </a:p>
          <a:p>
            <a:pPr>
              <a:buNone/>
            </a:pPr>
            <a:r>
              <a:rPr lang="en-CA" sz="4000" noProof="0" dirty="0" smtClean="0">
                <a:solidFill>
                  <a:srgbClr val="000000"/>
                </a:solidFill>
                <a:latin typeface="Consolas"/>
              </a:rPr>
              <a:t>		</a:t>
            </a:r>
            <a:r>
              <a:rPr lang="en-CA" sz="4000" noProof="0" dirty="0" err="1" smtClean="0">
                <a:solidFill>
                  <a:srgbClr val="000000"/>
                </a:solidFill>
                <a:latin typeface="Consolas"/>
              </a:rPr>
              <a:t>setLocationRelativeTo</a:t>
            </a:r>
            <a:r>
              <a:rPr lang="en-CA" sz="4000" noProof="0" dirty="0" smtClean="0">
                <a:solidFill>
                  <a:srgbClr val="000000"/>
                </a:solidFill>
                <a:latin typeface="Consolas"/>
              </a:rPr>
              <a:t>(</a:t>
            </a:r>
            <a:r>
              <a:rPr lang="en-CA" sz="4000" noProof="0" dirty="0" smtClean="0">
                <a:solidFill>
                  <a:srgbClr val="7F0055"/>
                </a:solidFill>
                <a:latin typeface="Consolas"/>
              </a:rPr>
              <a:t>null</a:t>
            </a:r>
            <a:r>
              <a:rPr lang="en-CA" sz="4000" noProof="0" dirty="0" smtClean="0">
                <a:solidFill>
                  <a:srgbClr val="000000"/>
                </a:solidFill>
                <a:latin typeface="Consolas"/>
              </a:rPr>
              <a:t>);</a:t>
            </a:r>
          </a:p>
          <a:p>
            <a:pPr>
              <a:buNone/>
            </a:pPr>
            <a:r>
              <a:rPr lang="en-CA" sz="4000" noProof="0" dirty="0" smtClean="0">
                <a:solidFill>
                  <a:srgbClr val="0000C0"/>
                </a:solidFill>
                <a:latin typeface="Consolas"/>
              </a:rPr>
              <a:t>		</a:t>
            </a:r>
            <a:endParaRPr lang="en-CA" sz="4000" noProof="0" dirty="0" smtClean="0">
              <a:solidFill>
                <a:srgbClr val="000000"/>
              </a:solidFill>
              <a:latin typeface="Consolas"/>
            </a:endParaRPr>
          </a:p>
          <a:p>
            <a:pPr>
              <a:buNone/>
            </a:pPr>
            <a:r>
              <a:rPr lang="en-CA" sz="4000" noProof="0" dirty="0" smtClean="0">
                <a:solidFill>
                  <a:srgbClr val="000000"/>
                </a:solidFill>
                <a:latin typeface="Consolas"/>
              </a:rPr>
              <a:t>		</a:t>
            </a:r>
            <a:r>
              <a:rPr lang="en-CA" sz="4000" noProof="0" dirty="0" err="1" smtClean="0">
                <a:solidFill>
                  <a:srgbClr val="000000"/>
                </a:solidFill>
                <a:latin typeface="Consolas"/>
              </a:rPr>
              <a:t>setContentPane</a:t>
            </a:r>
            <a:r>
              <a:rPr lang="en-CA" sz="4000" noProof="0" dirty="0" smtClean="0">
                <a:solidFill>
                  <a:srgbClr val="000000"/>
                </a:solidFill>
                <a:latin typeface="Consolas"/>
              </a:rPr>
              <a:t>(</a:t>
            </a:r>
            <a:r>
              <a:rPr lang="en-CA" sz="4000" noProof="0" dirty="0" smtClean="0">
                <a:solidFill>
                  <a:srgbClr val="0000C0"/>
                </a:solidFill>
                <a:latin typeface="Consolas"/>
              </a:rPr>
              <a:t>panel</a:t>
            </a:r>
            <a:r>
              <a:rPr lang="en-CA" sz="4000" noProof="0" dirty="0" smtClean="0">
                <a:solidFill>
                  <a:srgbClr val="000000"/>
                </a:solidFill>
                <a:latin typeface="Consolas"/>
              </a:rPr>
              <a:t>);</a:t>
            </a:r>
          </a:p>
          <a:p>
            <a:pPr>
              <a:buNone/>
            </a:pPr>
            <a:r>
              <a:rPr lang="en-CA" sz="4000" noProof="0" dirty="0" smtClean="0">
                <a:solidFill>
                  <a:srgbClr val="000000"/>
                </a:solidFill>
                <a:latin typeface="Consolas"/>
              </a:rPr>
              <a:t>	}</a:t>
            </a:r>
          </a:p>
          <a:p>
            <a:pPr>
              <a:buNone/>
            </a:pPr>
            <a:r>
              <a:rPr lang="en-CA" sz="4000" noProof="0" dirty="0" smtClean="0"/>
              <a:t>}</a:t>
            </a:r>
            <a:endParaRPr lang="en-CA" sz="4000" noProof="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CA" dirty="0"/>
              <a:t>Example:  Button that writes in console</a:t>
            </a:r>
            <a:endParaRPr lang="en-CA" noProof="0" dirty="0"/>
          </a:p>
        </p:txBody>
      </p:sp>
      <p:sp>
        <p:nvSpPr>
          <p:cNvPr id="3" name="Espace réservé du contenu 2"/>
          <p:cNvSpPr>
            <a:spLocks noGrp="1"/>
          </p:cNvSpPr>
          <p:nvPr>
            <p:ph sz="quarter" idx="1"/>
          </p:nvPr>
        </p:nvSpPr>
        <p:spPr>
          <a:xfrm>
            <a:off x="612648" y="1600200"/>
            <a:ext cx="8153400" cy="5141168"/>
          </a:xfrm>
        </p:spPr>
        <p:txBody>
          <a:bodyPr>
            <a:normAutofit fontScale="55000" lnSpcReduction="20000"/>
          </a:bodyPr>
          <a:lstStyle/>
          <a:p>
            <a:pPr>
              <a:buNone/>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 </a:t>
            </a:r>
            <a:r>
              <a:rPr lang="en-CA" sz="3200" noProof="0" dirty="0" smtClean="0">
                <a:solidFill>
                  <a:srgbClr val="7F0055"/>
                </a:solidFill>
                <a:latin typeface="Consolas"/>
              </a:rPr>
              <a:t>extends</a:t>
            </a:r>
            <a:r>
              <a:rPr lang="en-CA" sz="3200" noProof="0" dirty="0" smtClean="0">
                <a:solidFill>
                  <a:srgbClr val="000000"/>
                </a:solidFill>
                <a:latin typeface="Consolas"/>
              </a:rPr>
              <a:t> </a:t>
            </a:r>
            <a:r>
              <a:rPr lang="en-CA" sz="3200" noProof="0" dirty="0" err="1" smtClean="0">
                <a:solidFill>
                  <a:srgbClr val="000000"/>
                </a:solidFill>
                <a:latin typeface="Consolas"/>
              </a:rPr>
              <a:t>JFrame</a:t>
            </a:r>
            <a:endParaRPr lang="en-CA" sz="3200" dirty="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3F7F5F"/>
                </a:solidFill>
                <a:latin typeface="Consolas"/>
              </a:rPr>
              <a:t>	// fields ...</a:t>
            </a:r>
          </a:p>
          <a:p>
            <a:pPr>
              <a:buNone/>
            </a:pPr>
            <a:r>
              <a:rPr lang="en-CA" sz="3200" noProof="0" dirty="0" smtClean="0">
                <a:solidFill>
                  <a:srgbClr val="3F7F5F"/>
                </a:solidFill>
                <a:latin typeface="Consolas"/>
              </a:rPr>
              <a:t>	// constructor</a:t>
            </a:r>
          </a:p>
          <a:p>
            <a:pPr>
              <a:buNone/>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p>
          <a:p>
            <a:pPr>
              <a:buNone/>
            </a:pPr>
            <a:r>
              <a:rPr lang="en-CA" sz="3200" noProof="0" dirty="0" smtClean="0">
                <a:solidFill>
                  <a:srgbClr val="000000"/>
                </a:solidFill>
                <a:latin typeface="Consolas"/>
              </a:rPr>
              <a:t>		</a:t>
            </a:r>
            <a:r>
              <a:rPr lang="en-CA" sz="3200" noProof="0" dirty="0" smtClean="0">
                <a:solidFill>
                  <a:srgbClr val="3F7F5F"/>
                </a:solidFill>
                <a:latin typeface="Consolas"/>
              </a:rPr>
              <a:t>// set up window ...</a:t>
            </a:r>
          </a:p>
          <a:p>
            <a:pPr>
              <a:buNone/>
            </a:pPr>
            <a:r>
              <a:rPr lang="en-CA" sz="3200" noProof="0" dirty="0" smtClean="0">
                <a:solidFill>
                  <a:srgbClr val="3F7F5F"/>
                </a:solidFill>
                <a:latin typeface="Consolas"/>
              </a:rPr>
              <a:t>		// create components</a:t>
            </a:r>
            <a:endParaRPr lang="en-CA" sz="3200" noProof="0" dirty="0" smtClean="0">
              <a:solidFill>
                <a:srgbClr val="000000"/>
              </a:solidFill>
              <a:latin typeface="Consolas"/>
            </a:endParaRPr>
          </a:p>
          <a:p>
            <a:pPr>
              <a:buNone/>
            </a:pPr>
            <a:r>
              <a:rPr lang="en-CA" sz="3200" noProof="0" dirty="0" smtClean="0">
                <a:solidFill>
                  <a:srgbClr val="7F0055"/>
                </a:solidFill>
                <a:latin typeface="Consolas"/>
              </a:rPr>
              <a:t>		</a:t>
            </a:r>
            <a:r>
              <a:rPr lang="en-CA" sz="3200" noProof="0" dirty="0" smtClean="0">
                <a:solidFill>
                  <a:srgbClr val="0000C0"/>
                </a:solidFill>
                <a:latin typeface="Consolas"/>
              </a:rPr>
              <a:t>panel</a:t>
            </a:r>
            <a:r>
              <a:rPr lang="en-CA" sz="3200" noProof="0" dirty="0" smtClean="0">
                <a:solidFill>
                  <a:srgbClr val="000000"/>
                </a:solidFill>
                <a:latin typeface="Consolas"/>
              </a:rPr>
              <a:t> = </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JPanel</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a:t>
            </a:r>
            <a:r>
              <a:rPr lang="en-CA" sz="3200" noProof="0" dirty="0" err="1" smtClean="0">
                <a:solidFill>
                  <a:srgbClr val="0000C0"/>
                </a:solidFill>
                <a:latin typeface="Consolas"/>
              </a:rPr>
              <a:t>panel</a:t>
            </a:r>
            <a:r>
              <a:rPr lang="en-CA" sz="3200" noProof="0" dirty="0" err="1" smtClean="0">
                <a:solidFill>
                  <a:srgbClr val="000000"/>
                </a:solidFill>
                <a:latin typeface="Consolas"/>
              </a:rPr>
              <a:t>.setLayout</a:t>
            </a:r>
            <a:r>
              <a:rPr lang="en-CA" sz="3200" noProof="0" dirty="0" smtClean="0">
                <a:solidFill>
                  <a:srgbClr val="000000"/>
                </a:solidFill>
                <a:latin typeface="Consolas"/>
              </a:rPr>
              <a:t>(</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BoxLayout</a:t>
            </a:r>
            <a:r>
              <a:rPr lang="en-CA" sz="3200" noProof="0" dirty="0" smtClean="0">
                <a:solidFill>
                  <a:srgbClr val="000000"/>
                </a:solidFill>
                <a:latin typeface="Consolas"/>
              </a:rPr>
              <a:t>(</a:t>
            </a:r>
            <a:r>
              <a:rPr lang="en-CA" sz="3200" noProof="0" dirty="0" smtClean="0">
                <a:solidFill>
                  <a:srgbClr val="0000C0"/>
                </a:solidFill>
                <a:latin typeface="Consolas"/>
              </a:rPr>
              <a:t>panel</a:t>
            </a:r>
            <a:r>
              <a:rPr lang="en-CA" sz="3200" noProof="0" dirty="0" smtClean="0">
                <a:solidFill>
                  <a:srgbClr val="000000"/>
                </a:solidFill>
                <a:latin typeface="Consolas"/>
              </a:rPr>
              <a:t>, </a:t>
            </a:r>
            <a:r>
              <a:rPr lang="en-CA" sz="3200" noProof="0" dirty="0" err="1" smtClean="0">
                <a:solidFill>
                  <a:srgbClr val="000000"/>
                </a:solidFill>
                <a:latin typeface="Consolas"/>
              </a:rPr>
              <a:t>BoxLayout.</a:t>
            </a:r>
            <a:r>
              <a:rPr lang="en-CA" sz="3200" i="1" noProof="0" dirty="0" err="1" smtClean="0">
                <a:solidFill>
                  <a:srgbClr val="0000C0"/>
                </a:solidFill>
                <a:latin typeface="Consolas"/>
              </a:rPr>
              <a:t>Y_AXIS</a:t>
            </a:r>
            <a:r>
              <a:rPr lang="en-CA" sz="3200" i="1" noProof="0" dirty="0" smtClean="0">
                <a:solidFill>
                  <a:srgbClr val="000000"/>
                </a:solidFill>
                <a:latin typeface="Consolas"/>
              </a:rPr>
              <a:t>));</a:t>
            </a:r>
          </a:p>
          <a:p>
            <a:pPr>
              <a:buNone/>
            </a:pPr>
            <a:r>
              <a:rPr lang="en-CA" sz="3200" noProof="0" dirty="0" smtClean="0">
                <a:solidFill>
                  <a:srgbClr val="0000C0"/>
                </a:solidFill>
                <a:latin typeface="Consolas"/>
              </a:rPr>
              <a:t>		message</a:t>
            </a:r>
            <a:r>
              <a:rPr lang="en-CA" sz="3200" noProof="0" dirty="0" smtClean="0">
                <a:solidFill>
                  <a:srgbClr val="000000"/>
                </a:solidFill>
                <a:latin typeface="Consolas"/>
              </a:rPr>
              <a:t> = </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JLabel</a:t>
            </a:r>
            <a:r>
              <a:rPr lang="en-CA" sz="3200" noProof="0" dirty="0" smtClean="0">
                <a:solidFill>
                  <a:srgbClr val="000000"/>
                </a:solidFill>
                <a:latin typeface="Consolas"/>
              </a:rPr>
              <a:t>(</a:t>
            </a:r>
            <a:r>
              <a:rPr lang="en-CA" sz="3200" noProof="0" dirty="0" smtClean="0">
                <a:solidFill>
                  <a:srgbClr val="2A00FF"/>
                </a:solidFill>
                <a:latin typeface="Consolas"/>
              </a:rPr>
              <a:t>"Your name"</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input </a:t>
            </a:r>
            <a:r>
              <a:rPr lang="en-CA" sz="3200" noProof="0" dirty="0" smtClean="0">
                <a:solidFill>
                  <a:srgbClr val="000000"/>
                </a:solidFill>
                <a:latin typeface="Consolas"/>
              </a:rPr>
              <a:t>= </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JTextField</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a:t>
            </a:r>
            <a:r>
              <a:rPr lang="en-CA" sz="3200" noProof="0" dirty="0" err="1" smtClean="0">
                <a:solidFill>
                  <a:srgbClr val="0000C0"/>
                </a:solidFill>
                <a:latin typeface="Consolas"/>
              </a:rPr>
              <a:t>input</a:t>
            </a:r>
            <a:r>
              <a:rPr lang="en-CA" sz="3200" noProof="0" dirty="0" err="1" smtClean="0">
                <a:solidFill>
                  <a:srgbClr val="000000"/>
                </a:solidFill>
                <a:latin typeface="Consolas"/>
              </a:rPr>
              <a:t>.setText</a:t>
            </a:r>
            <a:r>
              <a:rPr lang="en-CA" sz="3200" noProof="0" dirty="0" smtClean="0">
                <a:solidFill>
                  <a:srgbClr val="000000"/>
                </a:solidFill>
                <a:latin typeface="Consolas"/>
              </a:rPr>
              <a:t>(</a:t>
            </a:r>
            <a:r>
              <a:rPr lang="en-CA" sz="3200" noProof="0" dirty="0" smtClean="0">
                <a:solidFill>
                  <a:srgbClr val="2A00FF"/>
                </a:solidFill>
                <a:latin typeface="Consolas"/>
              </a:rPr>
              <a:t>"Enter your name"</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button</a:t>
            </a:r>
            <a:r>
              <a:rPr lang="en-CA" sz="3200" noProof="0" dirty="0" smtClean="0">
                <a:solidFill>
                  <a:srgbClr val="000000"/>
                </a:solidFill>
                <a:latin typeface="Consolas"/>
              </a:rPr>
              <a:t> = </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JButton</a:t>
            </a:r>
            <a:r>
              <a:rPr lang="en-CA" sz="3200" noProof="0" dirty="0" smtClean="0">
                <a:solidFill>
                  <a:srgbClr val="000000"/>
                </a:solidFill>
                <a:latin typeface="Consolas"/>
              </a:rPr>
              <a:t>(</a:t>
            </a:r>
            <a:r>
              <a:rPr lang="en-CA" sz="3200" noProof="0" dirty="0" smtClean="0">
                <a:solidFill>
                  <a:srgbClr val="2A00FF"/>
                </a:solidFill>
                <a:latin typeface="Consolas"/>
              </a:rPr>
              <a:t>"Display in console"</a:t>
            </a:r>
            <a:r>
              <a:rPr lang="en-CA" sz="3200" noProof="0" dirty="0" smtClean="0">
                <a:solidFill>
                  <a:srgbClr val="000000"/>
                </a:solidFill>
                <a:latin typeface="Consolas"/>
              </a:rPr>
              <a:t>);</a:t>
            </a:r>
          </a:p>
          <a:p>
            <a:pPr>
              <a:buNone/>
            </a:pPr>
            <a:r>
              <a:rPr lang="en-CA" sz="3200" noProof="0" dirty="0" smtClean="0">
                <a:solidFill>
                  <a:srgbClr val="0000C0"/>
                </a:solidFill>
                <a:latin typeface="Consolas"/>
              </a:rPr>
              <a:t>	</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CA" dirty="0"/>
              <a:t>Example:  Button that writes in console</a:t>
            </a:r>
            <a:endParaRPr lang="en-CA" noProof="0" dirty="0"/>
          </a:p>
        </p:txBody>
      </p:sp>
      <p:sp>
        <p:nvSpPr>
          <p:cNvPr id="3" name="Espace réservé du contenu 2"/>
          <p:cNvSpPr>
            <a:spLocks noGrp="1"/>
          </p:cNvSpPr>
          <p:nvPr>
            <p:ph sz="quarter" idx="1"/>
          </p:nvPr>
        </p:nvSpPr>
        <p:spPr>
          <a:xfrm>
            <a:off x="612648" y="1600200"/>
            <a:ext cx="8153400" cy="5069160"/>
          </a:xfrm>
        </p:spPr>
        <p:txBody>
          <a:bodyPr>
            <a:normAutofit fontScale="47500" lnSpcReduction="20000"/>
          </a:bodyPr>
          <a:lstStyle/>
          <a:p>
            <a:pPr>
              <a:buNone/>
              <a:tabLst>
                <a:tab pos="712788" algn="l"/>
                <a:tab pos="1081088" algn="l"/>
                <a:tab pos="1436688" algn="l"/>
                <a:tab pos="1793875" algn="l"/>
              </a:tabLst>
            </a:pP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class</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 </a:t>
            </a:r>
            <a:r>
              <a:rPr lang="en-CA" sz="3200" noProof="0" dirty="0" smtClean="0">
                <a:solidFill>
                  <a:srgbClr val="7F0055"/>
                </a:solidFill>
                <a:latin typeface="Consolas"/>
              </a:rPr>
              <a:t>extends</a:t>
            </a:r>
            <a:r>
              <a:rPr lang="en-CA" sz="3200" noProof="0" dirty="0" smtClean="0">
                <a:solidFill>
                  <a:srgbClr val="000000"/>
                </a:solidFill>
                <a:latin typeface="Consolas"/>
              </a:rPr>
              <a:t> </a:t>
            </a:r>
            <a:r>
              <a:rPr lang="en-CA" sz="3200" noProof="0" dirty="0" err="1" smtClean="0">
                <a:solidFill>
                  <a:srgbClr val="000000"/>
                </a:solidFill>
                <a:latin typeface="Consolas"/>
              </a:rPr>
              <a:t>JFrame</a:t>
            </a:r>
            <a:r>
              <a:rPr lang="en-CA" sz="3200" noProof="0" dirty="0" smtClean="0">
                <a:solidFill>
                  <a:srgbClr val="000000"/>
                </a:solidFill>
                <a:latin typeface="Consolas"/>
              </a:rPr>
              <a:t> </a:t>
            </a:r>
          </a:p>
          <a:p>
            <a:pPr>
              <a:buNone/>
              <a:tabLst>
                <a:tab pos="712788" algn="l"/>
                <a:tab pos="1081088" algn="l"/>
                <a:tab pos="1436688" algn="l"/>
                <a:tab pos="1793875" algn="l"/>
              </a:tabLst>
            </a:pPr>
            <a:r>
              <a:rPr lang="en-CA" sz="3200" noProof="0" dirty="0" smtClean="0">
                <a:solidFill>
                  <a:srgbClr val="000000"/>
                </a:solidFill>
                <a:latin typeface="Consolas"/>
              </a:rPr>
              <a:t>{</a:t>
            </a:r>
          </a:p>
          <a:p>
            <a:pPr>
              <a:buNone/>
              <a:tabLst>
                <a:tab pos="712788" algn="l"/>
                <a:tab pos="1081088" algn="l"/>
                <a:tab pos="1436688" algn="l"/>
                <a:tab pos="1793875" algn="l"/>
              </a:tabLst>
            </a:pPr>
            <a:r>
              <a:rPr lang="en-CA" sz="3200" noProof="0" dirty="0" smtClean="0">
                <a:solidFill>
                  <a:srgbClr val="3F7F5F"/>
                </a:solidFill>
                <a:latin typeface="Consolas"/>
              </a:rPr>
              <a:t>	// fields ...</a:t>
            </a:r>
          </a:p>
          <a:p>
            <a:pPr>
              <a:buNone/>
              <a:tabLst>
                <a:tab pos="712788" algn="l"/>
                <a:tab pos="1081088" algn="l"/>
                <a:tab pos="1436688" algn="l"/>
                <a:tab pos="1793875" algn="l"/>
              </a:tabLst>
            </a:pPr>
            <a:r>
              <a:rPr lang="en-CA" sz="3200" noProof="0" dirty="0" smtClean="0">
                <a:solidFill>
                  <a:srgbClr val="3F7F5F"/>
                </a:solidFill>
                <a:latin typeface="Consolas"/>
              </a:rPr>
              <a:t>	// constructor</a:t>
            </a:r>
          </a:p>
          <a:p>
            <a:pPr>
              <a:buNone/>
              <a:tabLst>
                <a:tab pos="712788" algn="l"/>
                <a:tab pos="1081088" algn="l"/>
                <a:tab pos="1436688" algn="l"/>
                <a:tab pos="1793875" algn="l"/>
              </a:tabLst>
            </a:pPr>
            <a:r>
              <a:rPr lang="en-CA" sz="3200" noProof="0" dirty="0" smtClean="0">
                <a:solidFill>
                  <a:srgbClr val="7F0055"/>
                </a:solidFill>
                <a:latin typeface="Consolas"/>
              </a:rPr>
              <a:t>	public</a:t>
            </a:r>
            <a:r>
              <a:rPr lang="en-CA" sz="3200" noProof="0" dirty="0" smtClean="0">
                <a:solidFill>
                  <a:srgbClr val="000000"/>
                </a:solidFill>
                <a:latin typeface="Consolas"/>
              </a:rPr>
              <a:t> </a:t>
            </a:r>
            <a:r>
              <a:rPr lang="en-CA" sz="3200" noProof="0" dirty="0" err="1" smtClean="0">
                <a:solidFill>
                  <a:srgbClr val="000000"/>
                </a:solidFill>
                <a:latin typeface="Consolas"/>
              </a:rPr>
              <a:t>ButtonWindow</a:t>
            </a:r>
            <a:r>
              <a:rPr lang="en-CA" sz="3200" noProof="0" dirty="0" smtClean="0">
                <a:solidFill>
                  <a:srgbClr val="000000"/>
                </a:solidFill>
                <a:latin typeface="Consolas"/>
              </a:rPr>
              <a:t>()</a:t>
            </a:r>
          </a:p>
          <a:p>
            <a:pPr>
              <a:buNone/>
              <a:tabLst>
                <a:tab pos="712788" algn="l"/>
                <a:tab pos="1081088" algn="l"/>
                <a:tab pos="1436688" algn="l"/>
                <a:tab pos="1793875" algn="l"/>
              </a:tabLst>
            </a:pPr>
            <a:r>
              <a:rPr lang="en-CA" sz="3200" dirty="0">
                <a:solidFill>
                  <a:srgbClr val="000000"/>
                </a:solidFill>
                <a:latin typeface="Consolas"/>
              </a:rPr>
              <a:t>	</a:t>
            </a:r>
            <a:r>
              <a:rPr lang="en-CA" sz="3200" noProof="0" dirty="0" smtClean="0">
                <a:solidFill>
                  <a:srgbClr val="000000"/>
                </a:solidFill>
                <a:latin typeface="Consolas"/>
              </a:rPr>
              <a:t>{</a:t>
            </a:r>
          </a:p>
          <a:p>
            <a:pPr>
              <a:buNone/>
              <a:tabLst>
                <a:tab pos="712788" algn="l"/>
                <a:tab pos="1081088" algn="l"/>
                <a:tab pos="1436688" algn="l"/>
                <a:tab pos="1793875" algn="l"/>
              </a:tabLst>
            </a:pPr>
            <a:r>
              <a:rPr lang="en-CA" sz="3200" noProof="0" dirty="0" smtClean="0">
                <a:solidFill>
                  <a:srgbClr val="000000"/>
                </a:solidFill>
                <a:latin typeface="Consolas"/>
              </a:rPr>
              <a:t>		</a:t>
            </a:r>
            <a:r>
              <a:rPr lang="en-CA" sz="3200" noProof="0" dirty="0" smtClean="0">
                <a:solidFill>
                  <a:srgbClr val="3F7F5F"/>
                </a:solidFill>
                <a:latin typeface="Consolas"/>
              </a:rPr>
              <a:t>// set up window ...</a:t>
            </a:r>
          </a:p>
          <a:p>
            <a:pPr>
              <a:buNone/>
              <a:tabLst>
                <a:tab pos="712788" algn="l"/>
                <a:tab pos="1081088" algn="l"/>
                <a:tab pos="1436688" algn="l"/>
                <a:tab pos="1793875" algn="l"/>
              </a:tabLst>
            </a:pPr>
            <a:r>
              <a:rPr lang="en-CA" sz="3200" noProof="0" dirty="0" smtClean="0">
                <a:solidFill>
                  <a:srgbClr val="3F7F5F"/>
                </a:solidFill>
                <a:latin typeface="Consolas"/>
              </a:rPr>
              <a:t>		// create components ... </a:t>
            </a:r>
          </a:p>
          <a:p>
            <a:pPr>
              <a:buNone/>
              <a:tabLst>
                <a:tab pos="712788" algn="l"/>
                <a:tab pos="1081088" algn="l"/>
                <a:tab pos="1436688" algn="l"/>
                <a:tab pos="1793875" algn="l"/>
              </a:tabLst>
            </a:pPr>
            <a:r>
              <a:rPr lang="en-CA" sz="3200" noProof="0" dirty="0" smtClean="0">
                <a:solidFill>
                  <a:srgbClr val="3F7F5F"/>
                </a:solidFill>
                <a:latin typeface="Consolas"/>
              </a:rPr>
              <a:t>		// add listener to the button</a:t>
            </a:r>
          </a:p>
          <a:p>
            <a:pPr>
              <a:buNone/>
              <a:tabLst>
                <a:tab pos="712788" algn="l"/>
                <a:tab pos="1081088" algn="l"/>
                <a:tab pos="1436688" algn="l"/>
                <a:tab pos="1793875" algn="l"/>
              </a:tabLst>
            </a:pPr>
            <a:r>
              <a:rPr lang="en-CA" sz="3200" noProof="0" dirty="0" smtClean="0">
                <a:solidFill>
                  <a:srgbClr val="0000C0"/>
                </a:solidFill>
                <a:latin typeface="Consolas"/>
              </a:rPr>
              <a:t>		</a:t>
            </a:r>
            <a:r>
              <a:rPr lang="en-CA" sz="3200" noProof="0" dirty="0" err="1" smtClean="0">
                <a:solidFill>
                  <a:srgbClr val="0000C0"/>
                </a:solidFill>
                <a:latin typeface="Consolas"/>
              </a:rPr>
              <a:t>button</a:t>
            </a:r>
            <a:r>
              <a:rPr lang="en-CA" sz="3200" noProof="0" dirty="0" err="1" smtClean="0">
                <a:solidFill>
                  <a:srgbClr val="000000"/>
                </a:solidFill>
                <a:latin typeface="Consolas"/>
              </a:rPr>
              <a:t>.addActionListener</a:t>
            </a:r>
            <a:r>
              <a:rPr lang="en-CA" sz="3200" noProof="0" dirty="0" smtClean="0">
                <a:solidFill>
                  <a:srgbClr val="000000"/>
                </a:solidFill>
                <a:latin typeface="Consolas"/>
              </a:rPr>
              <a:t>(</a:t>
            </a:r>
            <a:r>
              <a:rPr lang="en-CA" sz="3200" noProof="0" dirty="0" smtClean="0">
                <a:solidFill>
                  <a:srgbClr val="7F0055"/>
                </a:solidFill>
                <a:latin typeface="Consolas"/>
              </a:rPr>
              <a:t>new</a:t>
            </a:r>
            <a:r>
              <a:rPr lang="en-CA" sz="3200" noProof="0" dirty="0" smtClean="0">
                <a:solidFill>
                  <a:srgbClr val="000000"/>
                </a:solidFill>
                <a:latin typeface="Consolas"/>
              </a:rPr>
              <a:t> </a:t>
            </a:r>
            <a:r>
              <a:rPr lang="en-CA" sz="3200" noProof="0" dirty="0" err="1" smtClean="0">
                <a:solidFill>
                  <a:srgbClr val="000000"/>
                </a:solidFill>
                <a:latin typeface="Consolas"/>
              </a:rPr>
              <a:t>ActionListener</a:t>
            </a:r>
            <a:r>
              <a:rPr lang="en-CA" sz="3200" noProof="0" dirty="0" smtClean="0">
                <a:solidFill>
                  <a:srgbClr val="000000"/>
                </a:solidFill>
                <a:latin typeface="Consolas"/>
              </a:rPr>
              <a:t>() </a:t>
            </a:r>
          </a:p>
          <a:p>
            <a:pPr>
              <a:buNone/>
              <a:tabLst>
                <a:tab pos="712788" algn="l"/>
                <a:tab pos="1081088" algn="l"/>
                <a:tab pos="1436688" algn="l"/>
                <a:tab pos="1793875" algn="l"/>
              </a:tabLst>
            </a:pPr>
            <a:r>
              <a:rPr lang="en-CA" sz="3200" dirty="0">
                <a:solidFill>
                  <a:srgbClr val="000000"/>
                </a:solidFill>
                <a:latin typeface="Consolas"/>
              </a:rPr>
              <a:t>	</a:t>
            </a:r>
            <a:r>
              <a:rPr lang="en-CA" sz="3200" dirty="0" smtClean="0">
                <a:solidFill>
                  <a:srgbClr val="000000"/>
                </a:solidFill>
                <a:latin typeface="Consolas"/>
              </a:rPr>
              <a:t>	</a:t>
            </a:r>
            <a:r>
              <a:rPr lang="en-CA" sz="3200" noProof="0" dirty="0" smtClean="0">
                <a:solidFill>
                  <a:srgbClr val="000000"/>
                </a:solidFill>
                <a:latin typeface="Consolas"/>
              </a:rPr>
              <a:t>{</a:t>
            </a:r>
          </a:p>
          <a:p>
            <a:pPr>
              <a:buNone/>
              <a:tabLst>
                <a:tab pos="712788" algn="l"/>
                <a:tab pos="1081088" algn="l"/>
                <a:tab pos="1436688" algn="l"/>
                <a:tab pos="1793875" algn="l"/>
              </a:tabLst>
            </a:pPr>
            <a:r>
              <a:rPr lang="en-CA" sz="3200" dirty="0">
                <a:solidFill>
                  <a:srgbClr val="646464"/>
                </a:solidFill>
                <a:latin typeface="Consolas"/>
              </a:rPr>
              <a:t>	</a:t>
            </a:r>
            <a:r>
              <a:rPr lang="en-CA" sz="3200" dirty="0" smtClean="0">
                <a:solidFill>
                  <a:srgbClr val="646464"/>
                </a:solidFill>
                <a:latin typeface="Consolas"/>
              </a:rPr>
              <a:t>		</a:t>
            </a:r>
            <a:r>
              <a:rPr lang="en-CA" sz="3200" noProof="0" dirty="0" smtClean="0">
                <a:solidFill>
                  <a:srgbClr val="646464"/>
                </a:solidFill>
                <a:latin typeface="Consolas"/>
              </a:rPr>
              <a:t>@</a:t>
            </a:r>
            <a:r>
              <a:rPr lang="en-CA" sz="3200" noProof="0" dirty="0" smtClean="0">
                <a:solidFill>
                  <a:srgbClr val="646464"/>
                </a:solidFill>
                <a:highlight>
                  <a:srgbClr val="D4D4D4"/>
                </a:highlight>
                <a:latin typeface="Consolas"/>
              </a:rPr>
              <a:t>Override</a:t>
            </a:r>
          </a:p>
          <a:p>
            <a:pPr>
              <a:buNone/>
              <a:tabLst>
                <a:tab pos="712788" algn="l"/>
                <a:tab pos="1081088" algn="l"/>
                <a:tab pos="1436688" algn="l"/>
                <a:tab pos="1793875" algn="l"/>
              </a:tabLst>
            </a:pPr>
            <a:r>
              <a:rPr lang="en-CA" sz="3200" dirty="0">
                <a:solidFill>
                  <a:srgbClr val="7F0055"/>
                </a:solidFill>
                <a:latin typeface="Consolas"/>
              </a:rPr>
              <a:t>	</a:t>
            </a:r>
            <a:r>
              <a:rPr lang="en-CA" sz="3200" dirty="0" smtClean="0">
                <a:solidFill>
                  <a:srgbClr val="7F0055"/>
                </a:solidFill>
                <a:latin typeface="Consolas"/>
              </a:rPr>
              <a:t>		</a:t>
            </a:r>
            <a:r>
              <a:rPr lang="en-CA" sz="3200" noProof="0" dirty="0" smtClean="0">
                <a:solidFill>
                  <a:srgbClr val="7F0055"/>
                </a:solidFill>
                <a:latin typeface="Consolas"/>
              </a:rPr>
              <a:t>public</a:t>
            </a:r>
            <a:r>
              <a:rPr lang="en-CA" sz="3200" noProof="0" dirty="0" smtClean="0">
                <a:solidFill>
                  <a:srgbClr val="000000"/>
                </a:solidFill>
                <a:latin typeface="Consolas"/>
              </a:rPr>
              <a:t> </a:t>
            </a:r>
            <a:r>
              <a:rPr lang="en-CA" sz="3200" noProof="0" dirty="0" smtClean="0">
                <a:solidFill>
                  <a:srgbClr val="7F0055"/>
                </a:solidFill>
                <a:latin typeface="Consolas"/>
              </a:rPr>
              <a:t>void</a:t>
            </a:r>
            <a:r>
              <a:rPr lang="en-CA" sz="3200" noProof="0" dirty="0" smtClean="0">
                <a:solidFill>
                  <a:srgbClr val="000000"/>
                </a:solidFill>
                <a:latin typeface="Consolas"/>
              </a:rPr>
              <a:t> </a:t>
            </a:r>
            <a:r>
              <a:rPr lang="en-CA" sz="3200" noProof="0" dirty="0" err="1" smtClean="0">
                <a:solidFill>
                  <a:srgbClr val="000000"/>
                </a:solidFill>
                <a:latin typeface="Consolas"/>
              </a:rPr>
              <a:t>actionPerformed</a:t>
            </a:r>
            <a:r>
              <a:rPr lang="en-CA" sz="3200" noProof="0" dirty="0" smtClean="0">
                <a:solidFill>
                  <a:srgbClr val="000000"/>
                </a:solidFill>
                <a:latin typeface="Consolas"/>
              </a:rPr>
              <a:t>(</a:t>
            </a:r>
            <a:r>
              <a:rPr lang="en-CA" sz="3200" noProof="0" dirty="0" err="1" smtClean="0">
                <a:solidFill>
                  <a:srgbClr val="000000"/>
                </a:solidFill>
                <a:latin typeface="Consolas"/>
              </a:rPr>
              <a:t>ActionEvent</a:t>
            </a:r>
            <a:r>
              <a:rPr lang="en-CA" sz="3200" noProof="0" dirty="0" smtClean="0">
                <a:solidFill>
                  <a:srgbClr val="000000"/>
                </a:solidFill>
                <a:latin typeface="Consolas"/>
              </a:rPr>
              <a:t> </a:t>
            </a:r>
            <a:r>
              <a:rPr lang="en-CA" sz="3200" noProof="0" dirty="0" smtClean="0">
                <a:solidFill>
                  <a:srgbClr val="6A3E3E"/>
                </a:solidFill>
                <a:latin typeface="Consolas"/>
              </a:rPr>
              <a:t>e</a:t>
            </a:r>
            <a:r>
              <a:rPr lang="en-CA" sz="3200" noProof="0" dirty="0" smtClean="0">
                <a:solidFill>
                  <a:srgbClr val="000000"/>
                </a:solidFill>
                <a:latin typeface="Consolas"/>
              </a:rPr>
              <a:t>) {</a:t>
            </a:r>
          </a:p>
          <a:p>
            <a:pPr>
              <a:buNone/>
              <a:tabLst>
                <a:tab pos="712788" algn="l"/>
                <a:tab pos="1081088" algn="l"/>
                <a:tab pos="1436688" algn="l"/>
                <a:tab pos="1793875" algn="l"/>
              </a:tabLst>
            </a:pPr>
            <a:r>
              <a:rPr lang="en-CA" sz="3200" dirty="0">
                <a:solidFill>
                  <a:srgbClr val="000000"/>
                </a:solidFill>
                <a:latin typeface="Consolas"/>
              </a:rPr>
              <a:t>	</a:t>
            </a:r>
            <a:r>
              <a:rPr lang="en-CA" sz="3200" dirty="0" smtClean="0">
                <a:solidFill>
                  <a:srgbClr val="000000"/>
                </a:solidFill>
                <a:latin typeface="Consolas"/>
              </a:rPr>
              <a:t>			</a:t>
            </a:r>
            <a:r>
              <a:rPr lang="en-CA" sz="3200" noProof="0" dirty="0" err="1" smtClean="0">
                <a:solidFill>
                  <a:srgbClr val="000000"/>
                </a:solidFill>
                <a:latin typeface="Consolas"/>
              </a:rPr>
              <a:t>System.</a:t>
            </a:r>
            <a:r>
              <a:rPr lang="en-CA" sz="3200" i="1" noProof="0" dirty="0" err="1" smtClean="0">
                <a:solidFill>
                  <a:srgbClr val="0000C0"/>
                </a:solidFill>
                <a:latin typeface="Consolas"/>
              </a:rPr>
              <a:t>out</a:t>
            </a:r>
            <a:r>
              <a:rPr lang="en-CA" sz="3200" i="1" noProof="0" dirty="0" err="1" smtClean="0">
                <a:solidFill>
                  <a:srgbClr val="000000"/>
                </a:solidFill>
                <a:latin typeface="Consolas"/>
              </a:rPr>
              <a:t>.println</a:t>
            </a:r>
            <a:r>
              <a:rPr lang="en-CA" sz="3200" i="1" noProof="0" dirty="0" smtClean="0">
                <a:solidFill>
                  <a:srgbClr val="000000"/>
                </a:solidFill>
                <a:latin typeface="Consolas"/>
              </a:rPr>
              <a:t>(</a:t>
            </a:r>
            <a:r>
              <a:rPr lang="en-CA" sz="3200" i="1" noProof="0" dirty="0" err="1" smtClean="0">
                <a:solidFill>
                  <a:srgbClr val="0000C0"/>
                </a:solidFill>
                <a:latin typeface="Consolas"/>
              </a:rPr>
              <a:t>input</a:t>
            </a:r>
            <a:r>
              <a:rPr lang="en-CA" sz="3200" i="1" noProof="0" dirty="0" err="1" smtClean="0">
                <a:solidFill>
                  <a:srgbClr val="000000"/>
                </a:solidFill>
                <a:latin typeface="Consolas"/>
              </a:rPr>
              <a:t>.getText</a:t>
            </a:r>
            <a:r>
              <a:rPr lang="en-CA" sz="3200" i="1" noProof="0" dirty="0" smtClean="0">
                <a:solidFill>
                  <a:srgbClr val="000000"/>
                </a:solidFill>
                <a:latin typeface="Consolas"/>
              </a:rPr>
              <a:t>());</a:t>
            </a:r>
          </a:p>
          <a:p>
            <a:pPr>
              <a:buNone/>
              <a:tabLst>
                <a:tab pos="712788" algn="l"/>
                <a:tab pos="1081088" algn="l"/>
                <a:tab pos="1436688" algn="l"/>
                <a:tab pos="1793875" algn="l"/>
              </a:tabLst>
            </a:pPr>
            <a:r>
              <a:rPr lang="en-CA" sz="3200" noProof="0" dirty="0" smtClean="0">
                <a:solidFill>
                  <a:srgbClr val="000000"/>
                </a:solidFill>
                <a:latin typeface="Consolas"/>
              </a:rPr>
              <a:t>			}</a:t>
            </a:r>
          </a:p>
          <a:p>
            <a:pPr>
              <a:buNone/>
              <a:tabLst>
                <a:tab pos="712788" algn="l"/>
                <a:tab pos="1081088" algn="l"/>
                <a:tab pos="1436688" algn="l"/>
                <a:tab pos="1793875" algn="l"/>
              </a:tabLst>
            </a:pPr>
            <a:r>
              <a:rPr lang="en-CA" sz="3200" dirty="0">
                <a:solidFill>
                  <a:srgbClr val="000000"/>
                </a:solidFill>
                <a:latin typeface="Consolas"/>
              </a:rPr>
              <a:t>	</a:t>
            </a:r>
            <a:r>
              <a:rPr lang="en-CA" sz="3200" dirty="0" smtClean="0">
                <a:solidFill>
                  <a:srgbClr val="000000"/>
                </a:solidFill>
                <a:latin typeface="Consolas"/>
              </a:rPr>
              <a:t>	</a:t>
            </a:r>
            <a:r>
              <a:rPr lang="en-CA" sz="3200" noProof="0" dirty="0" smtClean="0">
                <a:solidFill>
                  <a:srgbClr val="000000"/>
                </a:solidFill>
                <a:latin typeface="Consolas"/>
              </a:rPr>
              <a:t>});</a:t>
            </a:r>
          </a:p>
          <a:p>
            <a:pPr>
              <a:buNone/>
              <a:tabLst>
                <a:tab pos="712788" algn="l"/>
                <a:tab pos="1081088" algn="l"/>
                <a:tab pos="1436688" algn="l"/>
                <a:tab pos="1793875" algn="l"/>
              </a:tabLst>
            </a:pPr>
            <a:r>
              <a:rPr lang="en-CA" sz="3200" noProof="0" dirty="0" smtClean="0">
                <a:solidFill>
                  <a:srgbClr val="0000C0"/>
                </a:solidFill>
                <a:latin typeface="Consolas"/>
              </a:rPr>
              <a:t>	</a:t>
            </a:r>
            <a:r>
              <a:rPr lang="en-CA" sz="3200" noProof="0" dirty="0" smtClean="0">
                <a:solidFill>
                  <a:srgbClr val="000000"/>
                </a:solidFill>
                <a:latin typeface="Consolas"/>
              </a:rPr>
              <a:t>}</a:t>
            </a:r>
          </a:p>
          <a:p>
            <a:pPr>
              <a:buNone/>
              <a:tabLst>
                <a:tab pos="712788" algn="l"/>
                <a:tab pos="1081088" algn="l"/>
                <a:tab pos="1436688" algn="l"/>
                <a:tab pos="1793875" algn="l"/>
              </a:tabLst>
            </a:pPr>
            <a:r>
              <a:rPr lang="en-CA" sz="3200" noProof="0" dirty="0" smtClean="0">
                <a:solidFill>
                  <a:srgbClr val="000000"/>
                </a:solidFill>
                <a:latin typeface="Consolas"/>
              </a:rPr>
              <a:t>}</a:t>
            </a:r>
            <a:endParaRPr lang="en-CA"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5645</TotalTime>
  <Words>823</Words>
  <Application>Microsoft Office PowerPoint</Application>
  <PresentationFormat>On-screen Show (4:3)</PresentationFormat>
  <Paragraphs>316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Consolas</vt:lpstr>
      <vt:lpstr>Times New Roman</vt:lpstr>
      <vt:lpstr>Tw Cen MT</vt:lpstr>
      <vt:lpstr>Wingdings</vt:lpstr>
      <vt:lpstr>Wingdings 2</vt:lpstr>
      <vt:lpstr>Médian</vt:lpstr>
      <vt:lpstr>PowerPoint Presentation</vt:lpstr>
      <vt:lpstr>Event-driven programming</vt:lpstr>
      <vt:lpstr>Events in Swing</vt:lpstr>
      <vt:lpstr>Associating listeners with components</vt:lpstr>
      <vt:lpstr>Main listener types</vt:lpstr>
      <vt:lpstr>Example:  Button that writes in console</vt:lpstr>
      <vt:lpstr>Example:  Button that writes in console</vt:lpstr>
      <vt:lpstr>Example:  Button that writes in console</vt:lpstr>
      <vt:lpstr>Example:  Button that writes in console</vt:lpstr>
      <vt:lpstr>Example:  Button that writes in console</vt:lpstr>
      <vt:lpstr>Example:  Button that writes in console</vt:lpstr>
      <vt:lpstr>Custom listeners</vt:lpstr>
      <vt:lpstr>Custom listeners</vt:lpstr>
      <vt:lpstr>Custom listeners</vt:lpstr>
      <vt:lpstr>Example:  Professor / Student</vt:lpstr>
      <vt:lpstr>Example:  Professor / Student</vt:lpstr>
      <vt:lpstr>Example:  Professor / Student</vt:lpstr>
      <vt:lpstr>Example:  Professor / Student</vt:lpstr>
      <vt:lpstr>Example:  Professor / Student</vt:lpstr>
      <vt:lpstr>Example:  Professor / Student</vt:lpstr>
      <vt:lpstr>Example:  Professor / Student</vt:lpstr>
      <vt:lpstr>Example:  Professor / Student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420-P32-SU Programmation orientée objets I</dc:title>
  <dc:creator>Jean-François Lidou</dc:creator>
  <cp:lastModifiedBy>Jared Chevalier</cp:lastModifiedBy>
  <cp:revision>452</cp:revision>
  <dcterms:created xsi:type="dcterms:W3CDTF">2016-02-08T15:32:11Z</dcterms:created>
  <dcterms:modified xsi:type="dcterms:W3CDTF">2019-05-13T06:13:50Z</dcterms:modified>
</cp:coreProperties>
</file>