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76" autoAdjust="0"/>
  </p:normalViewPr>
  <p:slideViewPr>
    <p:cSldViewPr>
      <p:cViewPr varScale="1">
        <p:scale>
          <a:sx n="84" d="100"/>
          <a:sy n="84" d="100"/>
        </p:scale>
        <p:origin x="96" y="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27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14/05/2019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14/05/2019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14/05/2019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14/05/2019</a:t>
            </a:fld>
            <a:endParaRPr lang="fr-BE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14/05/2019</a:t>
            </a:fld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pPr/>
              <a:t>14/05/2019</a:t>
            </a:fld>
            <a:endParaRPr lang="fr-BE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BE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14/05/2019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14/05/2019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14/05/2019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A309A6D-C09C-4548-B29A-6CF363A7E532}" type="datetimeFigureOut">
              <a:rPr lang="fr-FR" smtClean="0"/>
              <a:pPr/>
              <a:t>14/05/2019</a:t>
            </a:fld>
            <a:endParaRPr lang="fr-BE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14/05/2019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Input/output streams</a:t>
            </a:r>
            <a:endParaRPr lang="en-CA" noProof="0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427984" y="1340768"/>
            <a:ext cx="3960440" cy="352839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CA" cap="none" dirty="0" smtClean="0"/>
              <a:t>420-D04-SU</a:t>
            </a:r>
          </a:p>
          <a:p>
            <a:pPr algn="r"/>
            <a:r>
              <a:rPr lang="en-CA" cap="none" dirty="0" smtClean="0"/>
              <a:t>Object-oriented programming I</a:t>
            </a:r>
            <a:r>
              <a:rPr lang="en-CA" cap="none" dirty="0" smtClean="0"/>
              <a:t/>
            </a:r>
            <a:br>
              <a:rPr lang="en-CA" cap="none" dirty="0" smtClean="0"/>
            </a:br>
            <a:r>
              <a:rPr lang="en-CA" cap="none" dirty="0" smtClean="0"/>
              <a:t/>
            </a:r>
            <a:br>
              <a:rPr lang="en-CA" cap="none" dirty="0" smtClean="0"/>
            </a:br>
            <a:r>
              <a:rPr lang="en-CA" sz="3600" cap="none" dirty="0" smtClean="0"/>
              <a:t>Java </a:t>
            </a:r>
            <a:r>
              <a:rPr lang="en-CA" sz="3600" cap="none" dirty="0" smtClean="0"/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noProof="0" dirty="0" smtClean="0"/>
              <a:t>Writing to a file with a character stream</a:t>
            </a:r>
            <a:endParaRPr lang="en-CA" sz="3600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153400" cy="44958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PrintWriter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out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PrintWriter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File(</a:t>
            </a:r>
            <a:r>
              <a:rPr lang="en-CA" sz="3200" noProof="0" dirty="0" smtClean="0">
                <a:solidFill>
                  <a:srgbClr val="2A00FF"/>
                </a:solidFill>
                <a:latin typeface="Consolas"/>
              </a:rPr>
              <a:t>"files/myFile.txt"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));</a:t>
            </a:r>
            <a:endParaRPr lang="en-CA" sz="3200" noProof="0" dirty="0" smtClean="0">
              <a:latin typeface="Consolas"/>
            </a:endParaRPr>
          </a:p>
          <a:p>
            <a:pPr>
              <a:buNone/>
            </a:pPr>
            <a:r>
              <a:rPr lang="en-CA" sz="3200" noProof="0" dirty="0" err="1" smtClean="0">
                <a:solidFill>
                  <a:srgbClr val="6A3E3E"/>
                </a:solidFill>
                <a:latin typeface="Consolas"/>
              </a:rPr>
              <a:t>out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noProof="0" dirty="0" smtClean="0">
                <a:solidFill>
                  <a:srgbClr val="2A00FF"/>
                </a:solidFill>
                <a:latin typeface="Consolas"/>
              </a:rPr>
              <a:t>"I’m writing a line directly with a </a:t>
            </a:r>
            <a:r>
              <a:rPr lang="en-CA" sz="3200" dirty="0" smtClean="0">
                <a:solidFill>
                  <a:srgbClr val="2A00FF"/>
                </a:solidFill>
                <a:latin typeface="Consolas"/>
              </a:rPr>
              <a:t>String</a:t>
            </a:r>
            <a:r>
              <a:rPr lang="en-CA" sz="3200" noProof="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3200" noProof="0" dirty="0" err="1" smtClean="0">
                <a:solidFill>
                  <a:srgbClr val="6A3E3E"/>
                </a:solidFill>
                <a:latin typeface="Consolas"/>
              </a:rPr>
              <a:t>out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noProof="0" dirty="0" smtClean="0">
                <a:solidFill>
                  <a:srgbClr val="2A00FF"/>
                </a:solidFill>
                <a:latin typeface="Consolas"/>
              </a:rPr>
              <a:t>"and now a second line"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3200" noProof="0" dirty="0" err="1" smtClean="0">
                <a:solidFill>
                  <a:srgbClr val="6A3E3E"/>
                </a:solidFill>
                <a:latin typeface="Consolas"/>
              </a:rPr>
              <a:t>out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noProof="0" dirty="0" smtClean="0">
                <a:solidFill>
                  <a:srgbClr val="2A00FF"/>
                </a:solidFill>
                <a:latin typeface="Consolas"/>
              </a:rPr>
              <a:t>"and also some numbers: 4, 5, 6, 7, 99, 365"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3200" noProof="0" dirty="0" err="1" smtClean="0">
                <a:solidFill>
                  <a:srgbClr val="6A3E3E"/>
                </a:solidFill>
                <a:latin typeface="Consolas"/>
              </a:rPr>
              <a:t>out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.close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(); </a:t>
            </a:r>
            <a:r>
              <a:rPr lang="en-CA" sz="3200" noProof="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CA" sz="3200" u="sng" noProof="0" dirty="0" smtClean="0">
                <a:solidFill>
                  <a:srgbClr val="3F7F5F"/>
                </a:solidFill>
                <a:latin typeface="Consolas"/>
              </a:rPr>
              <a:t>line is very important for saving the text</a:t>
            </a:r>
          </a:p>
          <a:p>
            <a:pPr>
              <a:buNone/>
            </a:pPr>
            <a:endParaRPr lang="en-CA" sz="3200" u="sng" noProof="0" dirty="0" smtClean="0">
              <a:solidFill>
                <a:srgbClr val="3F7F5F"/>
              </a:solidFill>
              <a:latin typeface="Consolas"/>
            </a:endParaRPr>
          </a:p>
          <a:p>
            <a:r>
              <a:rPr lang="en-CA" sz="5100" dirty="0" smtClean="0">
                <a:latin typeface="+mj-lt"/>
              </a:rPr>
              <a:t>Since Java 7, we can use this notation to avoid having to manually close or flush: </a:t>
            </a:r>
            <a:r>
              <a:rPr lang="en-CA" sz="5100" b="1" dirty="0" smtClean="0">
                <a:latin typeface="+mj-lt"/>
              </a:rPr>
              <a:t>try-with-resources</a:t>
            </a:r>
            <a:r>
              <a:rPr lang="en-CA" sz="5100" dirty="0" smtClean="0">
                <a:latin typeface="+mj-lt"/>
              </a:rPr>
              <a:t> statement.</a:t>
            </a:r>
            <a:endParaRPr lang="en-CA" sz="5100" noProof="0" dirty="0" smtClean="0">
              <a:latin typeface="+mj-lt"/>
            </a:endParaRPr>
          </a:p>
          <a:p>
            <a:pPr>
              <a:buNone/>
            </a:pPr>
            <a:endParaRPr lang="en-CA" sz="3200" noProof="0" dirty="0" smtClean="0">
              <a:latin typeface="Consolas"/>
            </a:endParaRPr>
          </a:p>
          <a:p>
            <a:pPr>
              <a:buNone/>
            </a:pP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CA" sz="3200" noProof="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PrintWriter</a:t>
            </a:r>
            <a:r>
              <a:rPr lang="en-CA" sz="3200" noProof="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6A3E3E"/>
                </a:solidFill>
                <a:highlight>
                  <a:srgbClr val="D4D4D4"/>
                </a:highlight>
                <a:latin typeface="Consolas"/>
              </a:rPr>
              <a:t>out</a:t>
            </a:r>
            <a:r>
              <a:rPr lang="en-CA" sz="3200" noProof="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= </a:t>
            </a:r>
            <a:r>
              <a:rPr lang="en-CA" sz="3200" noProof="0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new</a:t>
            </a:r>
            <a:r>
              <a:rPr lang="en-CA" sz="3200" noProof="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PrintWriter</a:t>
            </a:r>
            <a:r>
              <a:rPr lang="en-CA" sz="3200" noProof="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CA" sz="3200" noProof="0" dirty="0" smtClean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new</a:t>
            </a:r>
            <a:r>
              <a:rPr lang="en-CA" sz="3200" noProof="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File(</a:t>
            </a:r>
            <a:r>
              <a:rPr lang="en-CA" sz="3200" noProof="0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"files/monFichier.txt"</a:t>
            </a:r>
            <a:r>
              <a:rPr lang="en-CA" sz="3200" noProof="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)))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{</a:t>
            </a:r>
          </a:p>
          <a:p>
            <a:pPr>
              <a:buNone/>
            </a:pPr>
            <a:r>
              <a:rPr lang="en-CA" sz="3200" dirty="0" smtClean="0">
                <a:solidFill>
                  <a:srgbClr val="6A3E3E"/>
                </a:solidFill>
                <a:latin typeface="Consolas"/>
              </a:rPr>
              <a:t>	</a:t>
            </a:r>
            <a:r>
              <a:rPr lang="en-CA" sz="3200" dirty="0" err="1" smtClean="0">
                <a:solidFill>
                  <a:srgbClr val="6A3E3E"/>
                </a:solidFill>
                <a:latin typeface="Consolas"/>
              </a:rPr>
              <a:t>out</a:t>
            </a:r>
            <a:r>
              <a:rPr lang="en-CA" sz="3200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CA" sz="3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dirty="0">
                <a:solidFill>
                  <a:srgbClr val="2A00FF"/>
                </a:solidFill>
                <a:latin typeface="Consolas"/>
              </a:rPr>
              <a:t>"I’m writing a line directly with a String"</a:t>
            </a:r>
            <a:r>
              <a:rPr lang="en-CA" sz="3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3200" dirty="0" smtClean="0">
                <a:solidFill>
                  <a:srgbClr val="6A3E3E"/>
                </a:solidFill>
                <a:latin typeface="Consolas"/>
              </a:rPr>
              <a:t>	</a:t>
            </a:r>
            <a:r>
              <a:rPr lang="en-CA" sz="3200" dirty="0" err="1" smtClean="0">
                <a:solidFill>
                  <a:srgbClr val="6A3E3E"/>
                </a:solidFill>
                <a:latin typeface="Consolas"/>
              </a:rPr>
              <a:t>out</a:t>
            </a:r>
            <a:r>
              <a:rPr lang="en-CA" sz="3200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CA" sz="3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dirty="0">
                <a:solidFill>
                  <a:srgbClr val="2A00FF"/>
                </a:solidFill>
                <a:latin typeface="Consolas"/>
              </a:rPr>
              <a:t>"and now a second line"</a:t>
            </a:r>
            <a:r>
              <a:rPr lang="en-CA" sz="3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3200" dirty="0" smtClean="0">
                <a:solidFill>
                  <a:srgbClr val="6A3E3E"/>
                </a:solidFill>
                <a:latin typeface="Consolas"/>
              </a:rPr>
              <a:t>	</a:t>
            </a:r>
            <a:r>
              <a:rPr lang="en-CA" sz="3200" dirty="0" err="1" smtClean="0">
                <a:solidFill>
                  <a:srgbClr val="6A3E3E"/>
                </a:solidFill>
                <a:latin typeface="Consolas"/>
              </a:rPr>
              <a:t>out</a:t>
            </a:r>
            <a:r>
              <a:rPr lang="en-CA" sz="3200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CA" sz="3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dirty="0">
                <a:solidFill>
                  <a:srgbClr val="2A00FF"/>
                </a:solidFill>
                <a:latin typeface="Consolas"/>
              </a:rPr>
              <a:t>"and also some numbers: 4, 5, 6, 7, 99, 365"</a:t>
            </a:r>
            <a:r>
              <a:rPr lang="en-CA" sz="3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CA" sz="3200" noProof="0" dirty="0" smtClean="0">
              <a:latin typeface="Consolas"/>
            </a:endParaRPr>
          </a:p>
          <a:p>
            <a:pPr>
              <a:buNone/>
            </a:pP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Streams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70000" lnSpcReduction="20000"/>
          </a:bodyPr>
          <a:lstStyle/>
          <a:p>
            <a:r>
              <a:rPr lang="en-CA" dirty="0" smtClean="0"/>
              <a:t>Streams consist of an exchange of data between the Java program and another source of data:</a:t>
            </a:r>
            <a:endParaRPr lang="en-CA" noProof="0" dirty="0" smtClean="0"/>
          </a:p>
          <a:p>
            <a:pPr lvl="1"/>
            <a:r>
              <a:rPr lang="en-CA" noProof="0" dirty="0" smtClean="0"/>
              <a:t>Memory</a:t>
            </a:r>
          </a:p>
          <a:p>
            <a:pPr lvl="1"/>
            <a:r>
              <a:rPr lang="en-US" noProof="0" dirty="0" smtClean="0"/>
              <a:t>File</a:t>
            </a:r>
          </a:p>
          <a:p>
            <a:pPr lvl="1"/>
            <a:r>
              <a:rPr lang="en-US" dirty="0" smtClean="0"/>
              <a:t>Other program</a:t>
            </a:r>
            <a:endParaRPr lang="en-CA" noProof="0" dirty="0" smtClean="0"/>
          </a:p>
          <a:p>
            <a:pPr lvl="1"/>
            <a:r>
              <a:rPr lang="en-CA" noProof="0" dirty="0"/>
              <a:t>N</a:t>
            </a:r>
            <a:r>
              <a:rPr lang="en-CA" noProof="0" dirty="0" smtClean="0"/>
              <a:t>etwork (sockets)</a:t>
            </a:r>
          </a:p>
          <a:p>
            <a:pPr lvl="1"/>
            <a:r>
              <a:rPr lang="en-CA" noProof="0" dirty="0" smtClean="0"/>
              <a:t>…</a:t>
            </a:r>
          </a:p>
          <a:p>
            <a:pPr lvl="1"/>
            <a:endParaRPr lang="en-CA" noProof="0" dirty="0" smtClean="0"/>
          </a:p>
          <a:p>
            <a:r>
              <a:rPr lang="en-US" noProof="0" dirty="0" smtClean="0"/>
              <a:t>It is important to position ourselves in relation to our Java program to understand streams.</a:t>
            </a:r>
          </a:p>
          <a:p>
            <a:pPr lvl="1"/>
            <a:r>
              <a:rPr lang="en-US" dirty="0" smtClean="0"/>
              <a:t>Inputs (reading data)</a:t>
            </a:r>
          </a:p>
          <a:p>
            <a:pPr lvl="1"/>
            <a:r>
              <a:rPr lang="en-US" noProof="0" dirty="0" smtClean="0"/>
              <a:t>Outputs (writing data)</a:t>
            </a:r>
            <a:endParaRPr lang="en-CA" noProof="0" dirty="0" smtClean="0"/>
          </a:p>
          <a:p>
            <a:pPr lvl="1"/>
            <a:endParaRPr lang="en-CA" noProof="0" dirty="0" smtClean="0"/>
          </a:p>
          <a:p>
            <a:r>
              <a:rPr lang="en-CA" dirty="0"/>
              <a:t>T</a:t>
            </a:r>
            <a:r>
              <a:rPr lang="en-CA" noProof="0" dirty="0" smtClean="0"/>
              <a:t>wo types of streams:</a:t>
            </a:r>
          </a:p>
          <a:p>
            <a:pPr lvl="1"/>
            <a:r>
              <a:rPr lang="en-US" dirty="0" smtClean="0"/>
              <a:t>Character streams</a:t>
            </a:r>
          </a:p>
          <a:p>
            <a:pPr lvl="1"/>
            <a:r>
              <a:rPr lang="en-US" noProof="0" dirty="0" smtClean="0"/>
              <a:t>Byte streams</a:t>
            </a:r>
            <a:endParaRPr lang="en-CA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Input streams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1560" y="1556792"/>
            <a:ext cx="8153400" cy="3027040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When the program reads information from a file or some other data source, it is </a:t>
            </a:r>
            <a:r>
              <a:rPr lang="en-CA" b="1" noProof="0" dirty="0" smtClean="0"/>
              <a:t>receiving</a:t>
            </a:r>
            <a:r>
              <a:rPr lang="en-CA" noProof="0" dirty="0" smtClean="0"/>
              <a:t> this information. </a:t>
            </a:r>
            <a:r>
              <a:rPr lang="en-CA" dirty="0" smtClean="0"/>
              <a:t>This</a:t>
            </a:r>
            <a:r>
              <a:rPr lang="en-CA" noProof="0" dirty="0" smtClean="0"/>
              <a:t> is a form of </a:t>
            </a:r>
            <a:r>
              <a:rPr lang="en-CA" b="1" noProof="0" dirty="0" smtClean="0"/>
              <a:t>input</a:t>
            </a:r>
            <a:r>
              <a:rPr lang="en-CA" noProof="0" dirty="0" smtClean="0"/>
              <a:t>.</a:t>
            </a:r>
            <a:endParaRPr lang="en-CA" dirty="0"/>
          </a:p>
          <a:p>
            <a:r>
              <a:rPr lang="en-US" noProof="0" dirty="0" smtClean="0"/>
              <a:t>System.in : Standard input stream. Typically s</a:t>
            </a:r>
            <a:r>
              <a:rPr lang="en-US" dirty="0" err="1" smtClean="0"/>
              <a:t>upplies</a:t>
            </a:r>
            <a:r>
              <a:rPr lang="en-US" dirty="0" smtClean="0"/>
              <a:t> keyboard input data.</a:t>
            </a:r>
            <a:endParaRPr lang="en-CA" noProof="0" dirty="0"/>
          </a:p>
        </p:txBody>
      </p:sp>
      <p:pic>
        <p:nvPicPr>
          <p:cNvPr id="4" name="Picture 2" descr="Reading information into a program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509120"/>
            <a:ext cx="5476875" cy="1866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 smtClean="0"/>
              <a:t>Output streams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noProof="0" dirty="0" smtClean="0"/>
              <a:t>When the program writes data to </a:t>
            </a:r>
            <a:r>
              <a:rPr lang="en-CA" dirty="0" smtClean="0"/>
              <a:t>a file or other destination, it is </a:t>
            </a:r>
            <a:r>
              <a:rPr lang="en-CA" b="1" dirty="0" smtClean="0"/>
              <a:t>sending</a:t>
            </a:r>
            <a:r>
              <a:rPr lang="en-CA" dirty="0" smtClean="0"/>
              <a:t> the data. This is a form of </a:t>
            </a:r>
            <a:r>
              <a:rPr lang="en-CA" b="1" dirty="0" smtClean="0"/>
              <a:t>output</a:t>
            </a:r>
            <a:r>
              <a:rPr lang="en-CA" dirty="0" smtClean="0"/>
              <a:t>.</a:t>
            </a:r>
          </a:p>
          <a:p>
            <a:r>
              <a:rPr lang="en-US" noProof="0" dirty="0" err="1" smtClean="0"/>
              <a:t>System.out</a:t>
            </a:r>
            <a:r>
              <a:rPr lang="en-US" noProof="0" dirty="0" smtClean="0"/>
              <a:t> : Standard output stream. Typically it is printed on the console display.</a:t>
            </a:r>
            <a:endParaRPr lang="en-CA" noProof="0" dirty="0" smtClean="0"/>
          </a:p>
          <a:p>
            <a:endParaRPr lang="en-CA" i="1" noProof="0" dirty="0" smtClean="0"/>
          </a:p>
        </p:txBody>
      </p:sp>
      <p:pic>
        <p:nvPicPr>
          <p:cNvPr id="15362" name="Picture 2" descr="Writing information from a program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437112"/>
            <a:ext cx="5476875" cy="18192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noProof="0" dirty="0" smtClean="0"/>
              <a:t>Byte streams: Input/</a:t>
            </a:r>
            <a:r>
              <a:rPr lang="en-CA" noProof="0" dirty="0" err="1" smtClean="0"/>
              <a:t>OutputStream</a:t>
            </a:r>
            <a:endParaRPr lang="en-CA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2915816" y="1600200"/>
            <a:ext cx="3600400" cy="5141168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Classes that manage byte streams inherit from one of two abstract classes: </a:t>
            </a:r>
            <a:r>
              <a:rPr lang="en-US" noProof="0" dirty="0" err="1" smtClean="0"/>
              <a:t>InputStream</a:t>
            </a:r>
            <a:r>
              <a:rPr lang="en-US" noProof="0" dirty="0" smtClean="0"/>
              <a:t> and </a:t>
            </a:r>
            <a:r>
              <a:rPr lang="en-US" noProof="0" dirty="0" err="1" smtClean="0"/>
              <a:t>OutputStream</a:t>
            </a:r>
            <a:r>
              <a:rPr lang="en-US" noProof="0" dirty="0" smtClean="0"/>
              <a:t>.</a:t>
            </a:r>
            <a:r>
              <a:rPr lang="en-CA" noProof="0" dirty="0" smtClean="0"/>
              <a:t> </a:t>
            </a:r>
          </a:p>
          <a:p>
            <a:r>
              <a:rPr lang="en-US" noProof="0" dirty="0" smtClean="0"/>
              <a:t>There exist many subclasses available for processing byte streams.</a:t>
            </a:r>
            <a:endParaRPr lang="en-CA" noProof="0" dirty="0"/>
          </a:p>
        </p:txBody>
      </p:sp>
      <p:pic>
        <p:nvPicPr>
          <p:cNvPr id="17410" name="Picture 2" descr="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2876550" cy="5301208"/>
          </a:xfrm>
          <a:prstGeom prst="rect">
            <a:avLst/>
          </a:prstGeom>
          <a:noFill/>
        </p:spPr>
      </p:pic>
      <p:pic>
        <p:nvPicPr>
          <p:cNvPr id="17412" name="Picture 4" descr="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2700" y="1556792"/>
            <a:ext cx="2781300" cy="428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noProof="0" dirty="0" smtClean="0"/>
              <a:t>Reading a file with a byte stream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FileInputStream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in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FileInputStream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noProof="0" dirty="0" smtClean="0">
                <a:solidFill>
                  <a:srgbClr val="2A00FF"/>
                </a:solidFill>
                <a:latin typeface="Consolas"/>
              </a:rPr>
              <a:t>"files/myFile.txt"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character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byte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[] </a:t>
            </a: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buffer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byte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[8];</a:t>
            </a:r>
          </a:p>
          <a:p>
            <a:pPr>
              <a:buNone/>
            </a:pPr>
            <a:endParaRPr lang="en-CA" sz="3200" noProof="0" dirty="0" smtClean="0">
              <a:latin typeface="Consolas"/>
            </a:endParaRPr>
          </a:p>
          <a:p>
            <a:pPr>
              <a:buNone/>
            </a:pP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while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((</a:t>
            </a: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character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3200" noProof="0" dirty="0" err="1" smtClean="0">
                <a:solidFill>
                  <a:srgbClr val="6A3E3E"/>
                </a:solidFill>
                <a:latin typeface="Consolas"/>
              </a:rPr>
              <a:t>in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.read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buffer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)) != -1)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	for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byte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b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buffer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) 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CA" sz="3200" i="1" noProof="0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CA" sz="3200" i="1" noProof="0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CA" sz="3200" i="1" noProof="0" dirty="0" smtClean="0">
                <a:solidFill>
                  <a:srgbClr val="000000"/>
                </a:solidFill>
                <a:latin typeface="Consolas"/>
              </a:rPr>
              <a:t>((</a:t>
            </a:r>
            <a:r>
              <a:rPr lang="en-CA" sz="3200" i="1" noProof="0" dirty="0" smtClean="0">
                <a:solidFill>
                  <a:srgbClr val="7F0055"/>
                </a:solidFill>
                <a:latin typeface="Consolas"/>
              </a:rPr>
              <a:t>char</a:t>
            </a:r>
            <a:r>
              <a:rPr lang="en-CA" sz="3200" i="1" noProof="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CA" sz="3200" i="1" noProof="0" dirty="0" smtClean="0">
                <a:solidFill>
                  <a:srgbClr val="6A3E3E"/>
                </a:solidFill>
                <a:latin typeface="Consolas"/>
              </a:rPr>
              <a:t>b</a:t>
            </a:r>
            <a:r>
              <a:rPr lang="en-CA" sz="3200" i="1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endParaRPr lang="en-CA" sz="3200" noProof="0" dirty="0" smtClean="0">
              <a:latin typeface="Consolas"/>
            </a:endParaRPr>
          </a:p>
          <a:p>
            <a:pPr>
              <a:buNone/>
            </a:pP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	buffer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byte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[8];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endParaRPr lang="en-CA" noProof="0" dirty="0" smtClean="0"/>
          </a:p>
          <a:p>
            <a:pPr>
              <a:buNone/>
            </a:pPr>
            <a:r>
              <a:rPr lang="en-US" sz="3600" dirty="0" smtClean="0"/>
              <a:t>Use </a:t>
            </a:r>
            <a:r>
              <a:rPr lang="en-US" sz="3600" noProof="0" dirty="0" smtClean="0"/>
              <a:t>read() or read(byte[]). This will send us a sequence of Unicode values. In order to obtain the characters, we have to cast to </a:t>
            </a:r>
            <a:r>
              <a:rPr lang="en-US" sz="3600" b="1" noProof="0" dirty="0" smtClean="0"/>
              <a:t>char</a:t>
            </a:r>
            <a:r>
              <a:rPr lang="en-US" sz="3600" noProof="0" dirty="0" smtClean="0"/>
              <a:t>.</a:t>
            </a:r>
            <a:endParaRPr lang="en-CA" sz="3600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153400" cy="990600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Writing to a file with a byte stream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FileOutputStream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out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FileOutputStream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			</a:t>
            </a: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File(</a:t>
            </a:r>
            <a:r>
              <a:rPr lang="en-CA" sz="3200" noProof="0" dirty="0" smtClean="0">
                <a:solidFill>
                  <a:srgbClr val="2A00FF"/>
                </a:solidFill>
                <a:latin typeface="Consolas"/>
              </a:rPr>
              <a:t>"files/myFile.txt"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>
              <a:buNone/>
            </a:pPr>
            <a:endParaRPr lang="en-CA" sz="3200" noProof="0" dirty="0" smtClean="0">
              <a:latin typeface="Consolas"/>
            </a:endParaRP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CA" sz="3200" noProof="0" dirty="0" err="1" smtClean="0">
                <a:solidFill>
                  <a:srgbClr val="6A3E3E"/>
                </a:solidFill>
                <a:latin typeface="Consolas"/>
              </a:rPr>
              <a:t>msg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3200" noProof="0" dirty="0" smtClean="0">
                <a:solidFill>
                  <a:srgbClr val="2A00FF"/>
                </a:solidFill>
                <a:latin typeface="Consolas"/>
              </a:rPr>
              <a:t>"Hello class, I want to write this \</a:t>
            </a:r>
            <a:r>
              <a:rPr lang="en-CA" sz="3200" noProof="0" dirty="0" err="1" smtClean="0">
                <a:solidFill>
                  <a:srgbClr val="2A00FF"/>
                </a:solidFill>
                <a:latin typeface="Consolas"/>
              </a:rPr>
              <a:t>ntext</a:t>
            </a:r>
            <a:r>
              <a:rPr lang="en-CA" sz="3200" noProof="0" dirty="0" smtClean="0">
                <a:solidFill>
                  <a:srgbClr val="2A00FF"/>
                </a:solidFill>
                <a:latin typeface="Consolas"/>
              </a:rPr>
              <a:t> into a file \</a:t>
            </a:r>
            <a:r>
              <a:rPr lang="en-CA" sz="3200" noProof="0" dirty="0" err="1" smtClean="0">
                <a:solidFill>
                  <a:srgbClr val="2A00FF"/>
                </a:solidFill>
                <a:latin typeface="Consolas"/>
              </a:rPr>
              <a:t>nas</a:t>
            </a:r>
            <a:r>
              <a:rPr lang="en-CA" sz="3200" noProof="0" dirty="0" smtClean="0">
                <a:solidFill>
                  <a:srgbClr val="2A00FF"/>
                </a:solidFill>
                <a:latin typeface="Consolas"/>
              </a:rPr>
              <a:t> an example."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char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[] </a:t>
            </a:r>
            <a:r>
              <a:rPr lang="en-CA" sz="3200" noProof="0" dirty="0" err="1" smtClean="0">
                <a:solidFill>
                  <a:srgbClr val="6A3E3E"/>
                </a:solidFill>
                <a:latin typeface="Consolas"/>
              </a:rPr>
              <a:t>myMsg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3200" noProof="0" dirty="0" err="1" smtClean="0">
                <a:solidFill>
                  <a:srgbClr val="6A3E3E"/>
                </a:solidFill>
                <a:latin typeface="Consolas"/>
              </a:rPr>
              <a:t>msg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.toCharArray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endParaRPr lang="en-CA" sz="3200" noProof="0" dirty="0" smtClean="0">
              <a:solidFill>
                <a:srgbClr val="7F0055"/>
              </a:solidFill>
              <a:latin typeface="Consolas"/>
            </a:endParaRPr>
          </a:p>
          <a:p>
            <a:pPr>
              <a:buNone/>
            </a:pP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CA" sz="3200" noProof="0" dirty="0" smtClean="0">
                <a:solidFill>
                  <a:srgbClr val="7F0055"/>
                </a:solidFill>
                <a:latin typeface="Consolas"/>
              </a:rPr>
              <a:t>char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en-CA" sz="3200" noProof="0" dirty="0" err="1" smtClean="0">
                <a:solidFill>
                  <a:srgbClr val="6A3E3E"/>
                </a:solidFill>
                <a:latin typeface="Consolas"/>
              </a:rPr>
              <a:t>myMsg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	</a:t>
            </a:r>
            <a:r>
              <a:rPr lang="en-CA" sz="3200" noProof="0" dirty="0" err="1" smtClean="0">
                <a:solidFill>
                  <a:srgbClr val="6A3E3E"/>
                </a:solidFill>
                <a:latin typeface="Consolas"/>
              </a:rPr>
              <a:t>out</a:t>
            </a:r>
            <a:r>
              <a:rPr lang="en-CA" sz="3200" noProof="0" dirty="0" err="1" smtClean="0">
                <a:solidFill>
                  <a:srgbClr val="000000"/>
                </a:solidFill>
                <a:latin typeface="Consolas"/>
              </a:rPr>
              <a:t>.write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200" noProof="0" dirty="0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4400" noProof="0" dirty="0" smtClean="0">
                <a:solidFill>
                  <a:srgbClr val="000000"/>
                </a:solidFill>
                <a:latin typeface="+mj-lt"/>
              </a:rPr>
              <a:t>Here we can write into a file using write(</a:t>
            </a:r>
            <a:r>
              <a:rPr lang="en-CA" sz="4400" noProof="0" dirty="0" err="1" smtClean="0">
                <a:solidFill>
                  <a:srgbClr val="000000"/>
                </a:solidFill>
                <a:latin typeface="+mj-lt"/>
              </a:rPr>
              <a:t>int</a:t>
            </a:r>
            <a:r>
              <a:rPr lang="en-CA" sz="4400" noProof="0" dirty="0" smtClean="0">
                <a:solidFill>
                  <a:srgbClr val="000000"/>
                </a:solidFill>
                <a:latin typeface="+mj-lt"/>
              </a:rPr>
              <a:t>) or write(byte[]).</a:t>
            </a:r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noProof="0" dirty="0" smtClean="0"/>
              <a:t>Character streams: Reader/Writer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627784" y="1600200"/>
            <a:ext cx="4248472" cy="4997152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The classes that manage </a:t>
            </a:r>
            <a:r>
              <a:rPr lang="en-CA" dirty="0" smtClean="0"/>
              <a:t>character streams inherit from one of two abstract classes: Reader and Writer.</a:t>
            </a:r>
            <a:endParaRPr lang="en-CA" noProof="0" dirty="0" smtClean="0"/>
          </a:p>
          <a:p>
            <a:r>
              <a:rPr lang="en-US" dirty="0"/>
              <a:t>There exist many subclasses available for processing </a:t>
            </a:r>
            <a:r>
              <a:rPr lang="en-US" dirty="0" smtClean="0"/>
              <a:t>character </a:t>
            </a:r>
            <a:r>
              <a:rPr lang="en-US" dirty="0"/>
              <a:t>streams.</a:t>
            </a:r>
            <a:endParaRPr lang="en-CA" dirty="0"/>
          </a:p>
        </p:txBody>
      </p:sp>
      <p:pic>
        <p:nvPicPr>
          <p:cNvPr id="18434" name="Picture 2" descr="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2724150" cy="5301208"/>
          </a:xfrm>
          <a:prstGeom prst="rect">
            <a:avLst/>
          </a:prstGeom>
          <a:noFill/>
        </p:spPr>
      </p:pic>
      <p:pic>
        <p:nvPicPr>
          <p:cNvPr id="18436" name="Picture 4" descr="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1556792"/>
            <a:ext cx="2266950" cy="4657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noProof="0" dirty="0" smtClean="0"/>
              <a:t>Reading a file with a character stream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CA" sz="3800" noProof="0" dirty="0" err="1" smtClean="0">
                <a:solidFill>
                  <a:srgbClr val="000000"/>
                </a:solidFill>
                <a:latin typeface="Consolas"/>
              </a:rPr>
              <a:t>FileReader</a:t>
            </a:r>
            <a:r>
              <a:rPr lang="en-CA" sz="3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800" noProof="0" dirty="0" smtClean="0">
                <a:solidFill>
                  <a:srgbClr val="6A3E3E"/>
                </a:solidFill>
                <a:latin typeface="Consolas"/>
              </a:rPr>
              <a:t>in</a:t>
            </a:r>
            <a:r>
              <a:rPr lang="en-CA" sz="38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3800" noProof="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CA" sz="3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800" noProof="0" dirty="0" err="1" smtClean="0">
                <a:solidFill>
                  <a:srgbClr val="000000"/>
                </a:solidFill>
                <a:latin typeface="Consolas"/>
              </a:rPr>
              <a:t>FileReader</a:t>
            </a:r>
            <a:r>
              <a:rPr lang="en-CA" sz="38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800" noProof="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CA" sz="3800" noProof="0" dirty="0" smtClean="0">
                <a:solidFill>
                  <a:srgbClr val="000000"/>
                </a:solidFill>
                <a:latin typeface="Consolas"/>
              </a:rPr>
              <a:t> File(</a:t>
            </a:r>
            <a:r>
              <a:rPr lang="en-CA" sz="3800" noProof="0" dirty="0" smtClean="0">
                <a:solidFill>
                  <a:srgbClr val="2A00FF"/>
                </a:solidFill>
                <a:latin typeface="Consolas"/>
              </a:rPr>
              <a:t>"files/myFile.txt"</a:t>
            </a:r>
            <a:r>
              <a:rPr lang="en-CA" sz="3800" noProof="0" dirty="0" smtClean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>
              <a:buNone/>
            </a:pPr>
            <a:r>
              <a:rPr lang="en-CA" sz="3800" noProof="0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CA" sz="3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800" noProof="0" dirty="0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CA" sz="38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en-CA" sz="3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3800" noProof="0" dirty="0" smtClean="0">
                <a:solidFill>
                  <a:srgbClr val="7F0055"/>
                </a:solidFill>
                <a:latin typeface="Consolas"/>
              </a:rPr>
              <a:t>while</a:t>
            </a:r>
            <a:r>
              <a:rPr lang="en-CA" sz="3800" noProof="0" dirty="0" smtClean="0">
                <a:solidFill>
                  <a:srgbClr val="000000"/>
                </a:solidFill>
                <a:latin typeface="Consolas"/>
              </a:rPr>
              <a:t> ( (</a:t>
            </a:r>
            <a:r>
              <a:rPr lang="en-CA" sz="3800" noProof="0" dirty="0" smtClean="0">
                <a:solidFill>
                  <a:srgbClr val="6A3E3E"/>
                </a:solidFill>
                <a:latin typeface="Consolas"/>
              </a:rPr>
              <a:t>c </a:t>
            </a:r>
            <a:r>
              <a:rPr lang="en-CA" sz="3800" noProof="0" dirty="0" smtClean="0">
                <a:solidFill>
                  <a:srgbClr val="000000"/>
                </a:solidFill>
                <a:latin typeface="Consolas"/>
              </a:rPr>
              <a:t>= </a:t>
            </a:r>
            <a:r>
              <a:rPr lang="en-CA" sz="3800" noProof="0" dirty="0" err="1" smtClean="0">
                <a:solidFill>
                  <a:srgbClr val="6A3E3E"/>
                </a:solidFill>
                <a:latin typeface="Consolas"/>
              </a:rPr>
              <a:t>in</a:t>
            </a:r>
            <a:r>
              <a:rPr lang="en-CA" sz="3800" noProof="0" dirty="0" err="1" smtClean="0">
                <a:solidFill>
                  <a:srgbClr val="000000"/>
                </a:solidFill>
                <a:latin typeface="Consolas"/>
              </a:rPr>
              <a:t>.read</a:t>
            </a:r>
            <a:r>
              <a:rPr lang="en-CA" sz="3800" noProof="0" dirty="0" smtClean="0">
                <a:solidFill>
                  <a:srgbClr val="000000"/>
                </a:solidFill>
                <a:latin typeface="Consolas"/>
              </a:rPr>
              <a:t>()) &gt; 0)</a:t>
            </a:r>
          </a:p>
          <a:p>
            <a:pPr>
              <a:buNone/>
            </a:pPr>
            <a:r>
              <a:rPr lang="en-CA" sz="3800" noProof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3800" noProof="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CA" sz="3800" i="1" noProof="0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CA" sz="3800" i="1" noProof="0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CA" sz="3800" i="1" noProof="0" dirty="0" smtClean="0">
                <a:solidFill>
                  <a:srgbClr val="000000"/>
                </a:solidFill>
                <a:latin typeface="Consolas"/>
              </a:rPr>
              <a:t>((</a:t>
            </a:r>
            <a:r>
              <a:rPr lang="en-CA" sz="3800" i="1" noProof="0" dirty="0" smtClean="0">
                <a:solidFill>
                  <a:srgbClr val="7F0055"/>
                </a:solidFill>
                <a:latin typeface="Consolas"/>
              </a:rPr>
              <a:t>char</a:t>
            </a:r>
            <a:r>
              <a:rPr lang="en-CA" sz="3800" i="1" noProof="0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CA" sz="3800" i="1" noProof="0" dirty="0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CA" sz="3800" i="1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endParaRPr lang="en-CA" sz="3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5100" noProof="0" dirty="0" smtClean="0">
                <a:solidFill>
                  <a:srgbClr val="000000"/>
                </a:solidFill>
                <a:latin typeface="+mj-lt"/>
              </a:rPr>
              <a:t>Very similar to byte stream.</a:t>
            </a:r>
          </a:p>
          <a:p>
            <a:pPr>
              <a:buNone/>
            </a:pPr>
            <a:r>
              <a:rPr lang="en-CA" sz="5100" dirty="0" smtClean="0">
                <a:solidFill>
                  <a:srgbClr val="000000"/>
                </a:solidFill>
                <a:latin typeface="+mj-lt"/>
              </a:rPr>
              <a:t>Better solution: use a buffered character stream.</a:t>
            </a:r>
          </a:p>
          <a:p>
            <a:pPr>
              <a:buNone/>
            </a:pPr>
            <a:endParaRPr lang="en-CA" sz="3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3800" noProof="0" dirty="0" err="1" smtClean="0">
                <a:solidFill>
                  <a:srgbClr val="000000"/>
                </a:solidFill>
                <a:latin typeface="Consolas"/>
              </a:rPr>
              <a:t>BufferedReader</a:t>
            </a:r>
            <a:r>
              <a:rPr lang="en-CA" sz="3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800" noProof="0" dirty="0" smtClean="0">
                <a:solidFill>
                  <a:srgbClr val="6A3E3E"/>
                </a:solidFill>
                <a:latin typeface="Consolas"/>
              </a:rPr>
              <a:t>file</a:t>
            </a:r>
            <a:r>
              <a:rPr lang="en-CA" sz="38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3800" noProof="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CA" sz="3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800" noProof="0" dirty="0" err="1" smtClean="0">
                <a:solidFill>
                  <a:srgbClr val="000000"/>
                </a:solidFill>
                <a:latin typeface="Consolas"/>
              </a:rPr>
              <a:t>BufferedReader</a:t>
            </a:r>
            <a:r>
              <a:rPr lang="en-CA" sz="38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800" noProof="0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CA" sz="3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3800" noProof="0" dirty="0" err="1" smtClean="0">
                <a:solidFill>
                  <a:srgbClr val="000000"/>
                </a:solidFill>
                <a:latin typeface="Consolas"/>
              </a:rPr>
              <a:t>FileReader</a:t>
            </a:r>
            <a:r>
              <a:rPr lang="en-CA" sz="38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800" noProof="0" dirty="0" smtClean="0">
                <a:solidFill>
                  <a:srgbClr val="2A00FF"/>
                </a:solidFill>
                <a:latin typeface="Consolas"/>
              </a:rPr>
              <a:t>"files/myFile.txt"</a:t>
            </a:r>
            <a:r>
              <a:rPr lang="en-CA" sz="3800" noProof="0" dirty="0" smtClean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>
              <a:buNone/>
            </a:pPr>
            <a:r>
              <a:rPr lang="en-CA" sz="38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CA" sz="3800" dirty="0">
                <a:solidFill>
                  <a:srgbClr val="6A3E3E"/>
                </a:solidFill>
                <a:latin typeface="Consolas"/>
              </a:rPr>
              <a:t>line</a:t>
            </a:r>
            <a:r>
              <a:rPr lang="en-CA" sz="3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3800" noProof="0" dirty="0" smtClean="0">
                <a:solidFill>
                  <a:srgbClr val="7F0055"/>
                </a:solidFill>
                <a:latin typeface="Consolas"/>
              </a:rPr>
              <a:t>while</a:t>
            </a:r>
            <a:r>
              <a:rPr lang="en-CA" sz="3800" noProof="0" dirty="0" smtClean="0">
                <a:solidFill>
                  <a:srgbClr val="000000"/>
                </a:solidFill>
                <a:latin typeface="Consolas"/>
              </a:rPr>
              <a:t>((</a:t>
            </a:r>
            <a:r>
              <a:rPr lang="en-CA" sz="3800" noProof="0" dirty="0" smtClean="0">
                <a:solidFill>
                  <a:srgbClr val="6A3E3E"/>
                </a:solidFill>
                <a:latin typeface="Consolas"/>
              </a:rPr>
              <a:t>line</a:t>
            </a:r>
            <a:r>
              <a:rPr lang="en-CA" sz="3800" noProof="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3800" noProof="0" dirty="0" err="1" smtClean="0">
                <a:solidFill>
                  <a:srgbClr val="6A3E3E"/>
                </a:solidFill>
                <a:latin typeface="Consolas"/>
              </a:rPr>
              <a:t>fichier</a:t>
            </a:r>
            <a:r>
              <a:rPr lang="en-CA" sz="3800" noProof="0" dirty="0" err="1" smtClean="0">
                <a:solidFill>
                  <a:srgbClr val="000000"/>
                </a:solidFill>
                <a:latin typeface="Consolas"/>
              </a:rPr>
              <a:t>.readLine</a:t>
            </a:r>
            <a:r>
              <a:rPr lang="en-CA" sz="3800" noProof="0" dirty="0" smtClean="0">
                <a:solidFill>
                  <a:srgbClr val="000000"/>
                </a:solidFill>
                <a:latin typeface="Consolas"/>
              </a:rPr>
              <a:t>())!= </a:t>
            </a:r>
            <a:r>
              <a:rPr lang="en-CA" sz="3800" noProof="0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CA" sz="3800" noProof="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>
              <a:buNone/>
            </a:pPr>
            <a:r>
              <a:rPr lang="en-CA" sz="3800" noProof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3800" noProof="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CA" sz="3800" i="1" noProof="0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CA" sz="3800" i="1" noProof="0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CA" sz="3800" i="1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3800" i="1" noProof="0" dirty="0" smtClean="0">
                <a:solidFill>
                  <a:srgbClr val="6A3E3E"/>
                </a:solidFill>
                <a:latin typeface="Consolas"/>
              </a:rPr>
              <a:t>line</a:t>
            </a:r>
            <a:r>
              <a:rPr lang="en-CA" sz="3800" i="1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5316</TotalTime>
  <Words>392</Words>
  <Application>Microsoft Office PowerPoint</Application>
  <PresentationFormat>On-screen Show (4:3)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Consolas</vt:lpstr>
      <vt:lpstr>Tw Cen MT</vt:lpstr>
      <vt:lpstr>Wingdings</vt:lpstr>
      <vt:lpstr>Wingdings 2</vt:lpstr>
      <vt:lpstr>Médian</vt:lpstr>
      <vt:lpstr>PowerPoint Presentation</vt:lpstr>
      <vt:lpstr>Streams</vt:lpstr>
      <vt:lpstr>Input streams</vt:lpstr>
      <vt:lpstr>Output streams</vt:lpstr>
      <vt:lpstr>Byte streams: Input/OutputStream</vt:lpstr>
      <vt:lpstr>Reading a file with a byte stream</vt:lpstr>
      <vt:lpstr>Writing to a file with a byte stream</vt:lpstr>
      <vt:lpstr>Character streams: Reader/Writer</vt:lpstr>
      <vt:lpstr>Reading a file with a character stream</vt:lpstr>
      <vt:lpstr>Writing to a file with a character stream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420-P32-SU Programmation orientée objets I</dc:title>
  <dc:creator>Jean-François Lidou</dc:creator>
  <cp:lastModifiedBy>Jared Chevalier</cp:lastModifiedBy>
  <cp:revision>438</cp:revision>
  <dcterms:created xsi:type="dcterms:W3CDTF">2016-02-08T15:32:11Z</dcterms:created>
  <dcterms:modified xsi:type="dcterms:W3CDTF">2019-05-14T09:18:19Z</dcterms:modified>
</cp:coreProperties>
</file>