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64" r:id="rId9"/>
    <p:sldId id="266" r:id="rId10"/>
    <p:sldId id="265" r:id="rId11"/>
    <p:sldId id="267" r:id="rId12"/>
    <p:sldId id="261" r:id="rId13"/>
    <p:sldId id="262" r:id="rId14"/>
    <p:sldId id="263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76" autoAdjust="0"/>
  </p:normalViewPr>
  <p:slideViewPr>
    <p:cSldViewPr>
      <p:cViewPr varScale="1">
        <p:scale>
          <a:sx n="77" d="100"/>
          <a:sy n="77" d="100"/>
        </p:scale>
        <p:origin x="90" y="7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43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14/05/2019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14/05/2019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14/05/2019</a:t>
            </a:fld>
            <a:endParaRPr lang="fr-BE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14/05/2019</a:t>
            </a:fld>
            <a:endParaRPr lang="fr-BE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14/05/2019</a:t>
            </a:fld>
            <a:endParaRPr lang="fr-BE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BE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14/05/2019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14/05/2019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14/05/2019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A309A6D-C09C-4548-B29A-6CF363A7E532}" type="datetimeFigureOut">
              <a:rPr lang="fr-FR" smtClean="0"/>
              <a:pPr/>
              <a:t>14/05/2019</a:t>
            </a:fld>
            <a:endParaRPr lang="fr-BE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14/05/2019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noProof="0" dirty="0" smtClean="0"/>
              <a:t>Threads</a:t>
            </a:r>
            <a:endParaRPr lang="en-CA" noProof="0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427984" y="1340768"/>
            <a:ext cx="3960440" cy="352839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CA" cap="none" dirty="0" smtClean="0"/>
              <a:t>420-D04-SU</a:t>
            </a:r>
          </a:p>
          <a:p>
            <a:pPr algn="r"/>
            <a:r>
              <a:rPr lang="en-CA" cap="none" dirty="0" smtClean="0"/>
              <a:t>Object-oriented programming I</a:t>
            </a:r>
            <a:r>
              <a:rPr lang="en-CA" cap="none" dirty="0" smtClean="0"/>
              <a:t/>
            </a:r>
            <a:br>
              <a:rPr lang="en-CA" cap="none" dirty="0" smtClean="0"/>
            </a:br>
            <a:r>
              <a:rPr lang="en-CA" cap="none" dirty="0" smtClean="0"/>
              <a:t/>
            </a:r>
            <a:br>
              <a:rPr lang="en-CA" cap="none" dirty="0" smtClean="0"/>
            </a:br>
            <a:r>
              <a:rPr lang="en-CA" sz="3600" cap="none" dirty="0" smtClean="0"/>
              <a:t>Java </a:t>
            </a:r>
            <a:r>
              <a:rPr lang="en-CA" sz="3600" cap="none" dirty="0" smtClean="0"/>
              <a:t>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Thread class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lnSpcReduction="10000"/>
          </a:bodyPr>
          <a:lstStyle/>
          <a:p>
            <a:r>
              <a:rPr lang="en-CA" noProof="0" dirty="0" smtClean="0"/>
              <a:t>Defined in </a:t>
            </a:r>
            <a:r>
              <a:rPr lang="en-CA" noProof="0" dirty="0" err="1" smtClean="0"/>
              <a:t>java.lang</a:t>
            </a:r>
            <a:endParaRPr lang="en-CA" noProof="0" dirty="0" smtClean="0"/>
          </a:p>
          <a:p>
            <a:endParaRPr lang="en-CA" noProof="0" dirty="0" smtClean="0"/>
          </a:p>
          <a:p>
            <a:r>
              <a:rPr lang="en-CA" noProof="0" dirty="0" smtClean="0"/>
              <a:t>Implements Runnable interface</a:t>
            </a:r>
          </a:p>
          <a:p>
            <a:endParaRPr lang="en-CA" dirty="0" smtClean="0"/>
          </a:p>
          <a:p>
            <a:r>
              <a:rPr lang="en-CA" dirty="0" smtClean="0"/>
              <a:t>Multiple constructors</a:t>
            </a:r>
            <a:endParaRPr lang="en-CA" noProof="0" dirty="0" smtClean="0"/>
          </a:p>
          <a:p>
            <a:pPr lvl="1"/>
            <a:r>
              <a:rPr lang="en-CA" noProof="0" dirty="0" smtClean="0"/>
              <a:t>Thread(String name)</a:t>
            </a:r>
          </a:p>
          <a:p>
            <a:pPr lvl="1"/>
            <a:r>
              <a:rPr lang="en-CA" noProof="0" dirty="0" smtClean="0"/>
              <a:t>Thread(Runnable name)</a:t>
            </a:r>
          </a:p>
          <a:p>
            <a:pPr lvl="1"/>
            <a:r>
              <a:rPr lang="en-CA" noProof="0" dirty="0" smtClean="0"/>
              <a:t>Thread(String group)</a:t>
            </a:r>
          </a:p>
          <a:p>
            <a:endParaRPr lang="en-CA" noProof="0" dirty="0" smtClean="0"/>
          </a:p>
          <a:p>
            <a:r>
              <a:rPr lang="en-CA" noProof="0" dirty="0" smtClean="0"/>
              <a:t>Call the start() method to initiate a Thread</a:t>
            </a:r>
            <a:r>
              <a:rPr lang="en-CA" dirty="0" smtClean="0"/>
              <a:t>.</a:t>
            </a:r>
            <a:endParaRPr lang="en-CA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noProof="0" dirty="0" smtClean="0"/>
              <a:t>Methods on threads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pPr lvl="0"/>
            <a:r>
              <a:rPr lang="en-CA" b="1" noProof="0" dirty="0" smtClean="0"/>
              <a:t>.start()</a:t>
            </a:r>
            <a:r>
              <a:rPr lang="en-CA" noProof="0" dirty="0" smtClean="0"/>
              <a:t>		Start a thread</a:t>
            </a:r>
          </a:p>
          <a:p>
            <a:pPr lvl="0"/>
            <a:r>
              <a:rPr lang="en-CA" b="1" noProof="0" dirty="0" smtClean="0"/>
              <a:t>.wait()</a:t>
            </a:r>
            <a:r>
              <a:rPr lang="en-CA" noProof="0" dirty="0" smtClean="0"/>
              <a:t>		Pause a thread</a:t>
            </a:r>
          </a:p>
          <a:p>
            <a:pPr lvl="1"/>
            <a:r>
              <a:rPr lang="en-CA" noProof="0" dirty="0" err="1" smtClean="0"/>
              <a:t>Thread.sleep</a:t>
            </a:r>
            <a:r>
              <a:rPr lang="en-CA" noProof="0" dirty="0" smtClean="0"/>
              <a:t>(long milliseconds) : only for the currently executing thread</a:t>
            </a:r>
          </a:p>
          <a:p>
            <a:pPr lvl="0"/>
            <a:r>
              <a:rPr lang="en-CA" b="1" noProof="0" dirty="0" smtClean="0"/>
              <a:t>.notify()</a:t>
            </a:r>
            <a:r>
              <a:rPr lang="en-CA" noProof="0" dirty="0" smtClean="0"/>
              <a:t>		Wake up a thread </a:t>
            </a:r>
          </a:p>
          <a:p>
            <a:pPr lvl="0"/>
            <a:r>
              <a:rPr lang="en-CA" b="1" noProof="0" dirty="0" smtClean="0"/>
              <a:t>.</a:t>
            </a:r>
            <a:r>
              <a:rPr lang="en-CA" b="1" noProof="0" dirty="0" err="1" smtClean="0"/>
              <a:t>notifyAll</a:t>
            </a:r>
            <a:r>
              <a:rPr lang="en-CA" b="1" noProof="0" dirty="0" smtClean="0"/>
              <a:t>()</a:t>
            </a:r>
            <a:r>
              <a:rPr lang="en-CA" noProof="0" dirty="0" smtClean="0"/>
              <a:t>	Wake up all threads</a:t>
            </a:r>
          </a:p>
          <a:p>
            <a:pPr lvl="0"/>
            <a:r>
              <a:rPr lang="en-CA" b="1" noProof="0" dirty="0" smtClean="0"/>
              <a:t>.run()</a:t>
            </a:r>
            <a:r>
              <a:rPr lang="en-CA" noProof="0" dirty="0" smtClean="0"/>
              <a:t>		Thread method containing the</a:t>
            </a:r>
            <a:br>
              <a:rPr lang="en-CA" noProof="0" dirty="0" smtClean="0"/>
            </a:br>
            <a:r>
              <a:rPr lang="en-CA" noProof="0" dirty="0" smtClean="0"/>
              <a:t>			</a:t>
            </a:r>
            <a:r>
              <a:rPr lang="en-CA" dirty="0" smtClean="0"/>
              <a:t>threads tasks to be executed.</a:t>
            </a:r>
            <a:endParaRPr lang="en-CA" noProof="0" dirty="0" smtClean="0"/>
          </a:p>
          <a:p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noProof="0" dirty="0" smtClean="0"/>
              <a:t>Creating a thread: 2 strategies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83568" y="1556792"/>
            <a:ext cx="8153400" cy="5184576"/>
          </a:xfrm>
        </p:spPr>
        <p:txBody>
          <a:bodyPr>
            <a:normAutofit fontScale="47500" lnSpcReduction="20000"/>
          </a:bodyPr>
          <a:lstStyle/>
          <a:p>
            <a:r>
              <a:rPr lang="en-CA" sz="4200" noProof="0" dirty="0" smtClean="0"/>
              <a:t>Strategy 1:  Create a class that inherits from Thread</a:t>
            </a:r>
          </a:p>
          <a:p>
            <a:pPr lvl="1"/>
            <a:r>
              <a:rPr lang="en-CA" sz="3800" noProof="0" dirty="0" smtClean="0"/>
              <a:t>Redefine the run() method, which will be called after start() is called.</a:t>
            </a:r>
          </a:p>
          <a:p>
            <a:pPr>
              <a:buNone/>
            </a:pPr>
            <a:r>
              <a:rPr lang="en-CA" sz="4200" dirty="0" smtClean="0">
                <a:latin typeface="+mj-lt"/>
              </a:rPr>
              <a:t>The class:</a:t>
            </a:r>
            <a:endParaRPr lang="en-CA" sz="3200" noProof="0" dirty="0" smtClean="0">
              <a:latin typeface="+mj-lt"/>
            </a:endParaRPr>
          </a:p>
          <a:p>
            <a:pPr>
              <a:buNone/>
            </a:pP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Thread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CA" sz="3200" noProof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CA" sz="3200" i="1" noProof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CA" sz="3200" i="1" noProof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CA" sz="3200" i="1" noProof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200" i="1" noProof="0" smtClean="0">
                <a:solidFill>
                  <a:srgbClr val="2A00FF"/>
                </a:solidFill>
                <a:latin typeface="Consolas"/>
              </a:rPr>
              <a:t>"Initializing the thread"</a:t>
            </a:r>
            <a:r>
              <a:rPr lang="en-CA" sz="3200" i="1" noProof="0" smtClean="0">
                <a:solidFill>
                  <a:srgbClr val="000000"/>
                </a:solidFill>
                <a:latin typeface="Consolas"/>
              </a:rPr>
              <a:t>);</a:t>
            </a:r>
            <a:endParaRPr lang="en-CA" sz="3200" i="1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	}</a:t>
            </a:r>
            <a:endParaRPr lang="en-CA" sz="3200" noProof="0" dirty="0" smtClean="0">
              <a:latin typeface="Consolas"/>
            </a:endParaRPr>
          </a:p>
          <a:p>
            <a:pPr>
              <a:buNone/>
            </a:pPr>
            <a:r>
              <a:rPr lang="en-CA" sz="3200" noProof="0" dirty="0" smtClean="0">
                <a:solidFill>
                  <a:srgbClr val="646464"/>
                </a:solidFill>
                <a:latin typeface="Consolas"/>
              </a:rPr>
              <a:t>	@Override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run() {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CA" sz="3200" noProof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CA" sz="3200" i="1" noProof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CA" sz="3200" i="1" noProof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CA" sz="3200" i="1" noProof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200" i="1" noProof="0" smtClean="0">
                <a:solidFill>
                  <a:srgbClr val="2A00FF"/>
                </a:solidFill>
                <a:latin typeface="Consolas"/>
              </a:rPr>
              <a:t>"Executing the run() method of the thread"</a:t>
            </a:r>
            <a:r>
              <a:rPr lang="en-CA" sz="3200" i="1" noProof="0" smtClean="0">
                <a:solidFill>
                  <a:srgbClr val="000000"/>
                </a:solidFill>
                <a:latin typeface="Consolas"/>
              </a:rPr>
              <a:t>);</a:t>
            </a:r>
            <a:endParaRPr lang="en-CA" sz="3200" i="1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r>
              <a:rPr lang="en-CA" sz="4500" noProof="0" smtClean="0">
                <a:solidFill>
                  <a:srgbClr val="000000"/>
                </a:solidFill>
                <a:latin typeface="+mj-lt"/>
              </a:rPr>
              <a:t>The main:</a:t>
            </a:r>
            <a:endParaRPr lang="en-CA" sz="3200" noProof="0" dirty="0" smtClean="0">
              <a:solidFill>
                <a:srgbClr val="000000"/>
              </a:solidFill>
              <a:latin typeface="+mj-lt"/>
            </a:endParaRPr>
          </a:p>
          <a:p>
            <a:pPr>
              <a:buNone/>
            </a:pP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CA" sz="3200" noProof="0" dirty="0" err="1" smtClean="0">
                <a:solidFill>
                  <a:srgbClr val="6A3E3E"/>
                </a:solidFill>
                <a:latin typeface="Consolas"/>
              </a:rPr>
              <a:t>args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6A3E3E"/>
                </a:solidFill>
                <a:latin typeface="Consolas"/>
              </a:rPr>
              <a:t>t1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6A3E3E"/>
                </a:solidFill>
                <a:latin typeface="Consolas"/>
              </a:rPr>
              <a:t>	t1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.start();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endParaRPr lang="en-CA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Creating a thread: 2 strategies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70000" lnSpcReduction="20000"/>
          </a:bodyPr>
          <a:lstStyle/>
          <a:p>
            <a:r>
              <a:rPr lang="en-CA" sz="3200" noProof="0" smtClean="0"/>
              <a:t>Strategy 2:  Create a class that implements the Runnable interface:</a:t>
            </a:r>
            <a:endParaRPr lang="en-CA" sz="3200" noProof="0" dirty="0" smtClean="0"/>
          </a:p>
          <a:p>
            <a:pPr>
              <a:buNone/>
            </a:pPr>
            <a:r>
              <a:rPr lang="en-CA" sz="3200" noProof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CA" sz="3200" noProof="0" smtClean="0">
                <a:solidFill>
                  <a:srgbClr val="000000"/>
                </a:solidFill>
                <a:latin typeface="Consolas"/>
              </a:rPr>
              <a:t> MyRunnableThread </a:t>
            </a: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Runnable{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en-CA" sz="3200" noProof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CA" sz="3200" noProof="0" smtClean="0">
                <a:solidFill>
                  <a:srgbClr val="000000"/>
                </a:solidFill>
                <a:latin typeface="Consolas"/>
              </a:rPr>
              <a:t> MyRunnableThread() 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CA" sz="3200" noProof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CA" sz="3200" i="1" noProof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CA" sz="3200" i="1" noProof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CA" sz="3200" i="1" noProof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200" i="1" noProof="0" smtClean="0">
                <a:solidFill>
                  <a:srgbClr val="2A00FF"/>
                </a:solidFill>
                <a:latin typeface="Consolas"/>
              </a:rPr>
              <a:t>"Initializing thread"</a:t>
            </a:r>
            <a:r>
              <a:rPr lang="en-CA" sz="3200" i="1" noProof="0" smtClean="0">
                <a:solidFill>
                  <a:srgbClr val="000000"/>
                </a:solidFill>
                <a:latin typeface="Consolas"/>
              </a:rPr>
              <a:t>);</a:t>
            </a:r>
            <a:endParaRPr lang="en-CA" sz="3200" i="1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646464"/>
                </a:solidFill>
                <a:latin typeface="Consolas"/>
              </a:rPr>
              <a:t>	@Override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run() {</a:t>
            </a:r>
          </a:p>
          <a:p>
            <a:pPr marL="1439863" indent="-1439863">
              <a:buNone/>
              <a:tabLst>
                <a:tab pos="901700" algn="l"/>
              </a:tabLst>
            </a:pPr>
            <a:r>
              <a:rPr lang="en-CA" sz="3200" noProof="0" smtClean="0">
                <a:solidFill>
                  <a:srgbClr val="000000"/>
                </a:solidFill>
                <a:latin typeface="Consolas"/>
              </a:rPr>
              <a:t>	System.</a:t>
            </a:r>
            <a:r>
              <a:rPr lang="en-CA" sz="3200" i="1" noProof="0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CA" sz="3200" i="1" noProof="0" smtClean="0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CA" sz="3200" i="1" noProof="0" smtClean="0">
                <a:solidFill>
                  <a:srgbClr val="2A00FF"/>
                </a:solidFill>
                <a:latin typeface="Consolas"/>
              </a:rPr>
              <a:t>"Executing the run() method of the thread"</a:t>
            </a:r>
            <a:r>
              <a:rPr lang="en-CA" sz="3200" i="1" noProof="0" smtClean="0">
                <a:solidFill>
                  <a:srgbClr val="000000"/>
                </a:solidFill>
                <a:latin typeface="Consolas"/>
              </a:rPr>
              <a:t>);</a:t>
            </a:r>
            <a:endParaRPr lang="en-CA" sz="3200" i="1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	}</a:t>
            </a:r>
            <a:endParaRPr lang="en-CA" sz="3200" noProof="0" dirty="0" smtClean="0">
              <a:latin typeface="Consolas"/>
            </a:endParaRP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r>
              <a:rPr lang="en-CA" sz="3800" noProof="0" smtClean="0">
                <a:solidFill>
                  <a:srgbClr val="000000"/>
                </a:solidFill>
                <a:latin typeface="+mj-lt"/>
              </a:rPr>
              <a:t>In the main:</a:t>
            </a:r>
            <a:endParaRPr lang="en-CA" sz="3800" noProof="0" dirty="0" smtClean="0">
              <a:solidFill>
                <a:srgbClr val="000000"/>
              </a:solidFill>
              <a:latin typeface="+mj-lt"/>
            </a:endParaRPr>
          </a:p>
          <a:p>
            <a:pPr marL="627063" indent="-319088"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Thread </a:t>
            </a:r>
            <a:r>
              <a:rPr lang="en-CA" sz="3200" noProof="0" dirty="0" smtClean="0">
                <a:solidFill>
                  <a:srgbClr val="6A3E3E"/>
                </a:solidFill>
                <a:latin typeface="Consolas"/>
              </a:rPr>
              <a:t>t2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smtClean="0">
                <a:solidFill>
                  <a:srgbClr val="000000"/>
                </a:solidFill>
                <a:latin typeface="Consolas"/>
              </a:rPr>
              <a:t>Thread(</a:t>
            </a:r>
            <a:r>
              <a:rPr lang="en-CA" sz="3200" noProof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CA" sz="3200" noProof="0" smtClean="0">
                <a:solidFill>
                  <a:srgbClr val="000000"/>
                </a:solidFill>
                <a:latin typeface="Consolas"/>
              </a:rPr>
              <a:t> MyRunnableThread());</a:t>
            </a:r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 marL="627063" indent="-319088">
              <a:buNone/>
            </a:pPr>
            <a:r>
              <a:rPr lang="en-CA" sz="3200" noProof="0" dirty="0" smtClean="0">
                <a:solidFill>
                  <a:srgbClr val="6A3E3E"/>
                </a:solidFill>
                <a:latin typeface="Consolas"/>
              </a:rPr>
              <a:t>t2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.start();</a:t>
            </a:r>
          </a:p>
          <a:p>
            <a:pPr>
              <a:buNone/>
            </a:pPr>
            <a:endParaRPr lang="en-CA" noProof="0" dirty="0" smtClean="0"/>
          </a:p>
          <a:p>
            <a:pPr>
              <a:buNone/>
            </a:pP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noProof="0" smtClean="0"/>
              <a:t>Runnable with anonymous class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Thread </a:t>
            </a:r>
            <a:r>
              <a:rPr lang="en-CA" sz="1800" noProof="0" dirty="0" smtClean="0">
                <a:solidFill>
                  <a:srgbClr val="6A3E3E"/>
                </a:solidFill>
                <a:latin typeface="Consolas"/>
              </a:rPr>
              <a:t>t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1800" noProof="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 Thread(</a:t>
            </a:r>
            <a:r>
              <a:rPr lang="en-CA" sz="1800" noProof="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 Runnable() {</a:t>
            </a:r>
          </a:p>
          <a:p>
            <a:pPr>
              <a:buNone/>
            </a:pPr>
            <a:r>
              <a:rPr lang="en-CA" sz="1800" noProof="0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en-CA" sz="1800" noProof="0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800" noProof="0" dirty="0" smtClean="0">
                <a:solidFill>
                  <a:srgbClr val="0000C0"/>
                </a:solidFill>
                <a:latin typeface="Consolas"/>
              </a:rPr>
              <a:t>x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 = 0;</a:t>
            </a:r>
          </a:p>
          <a:p>
            <a:pPr>
              <a:buNone/>
            </a:pPr>
            <a:r>
              <a:rPr lang="en-CA" sz="1800" noProof="0" dirty="0" smtClean="0">
                <a:solidFill>
                  <a:srgbClr val="646464"/>
                </a:solidFill>
                <a:latin typeface="Consolas"/>
              </a:rPr>
              <a:t>	@Override</a:t>
            </a:r>
          </a:p>
          <a:p>
            <a:pPr>
              <a:buNone/>
            </a:pPr>
            <a:r>
              <a:rPr lang="en-CA" sz="1800" noProof="0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800" noProof="0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 run() {</a:t>
            </a:r>
          </a:p>
          <a:p>
            <a:pPr>
              <a:buNone/>
            </a:pP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CA" sz="1800" noProof="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CA" sz="1800" i="1" noProof="0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CA" sz="1800" i="1" noProof="0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CA" sz="1800" i="1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1800" i="1" noProof="0" dirty="0" smtClean="0">
                <a:solidFill>
                  <a:srgbClr val="0000C0"/>
                </a:solidFill>
                <a:latin typeface="Consolas"/>
              </a:rPr>
              <a:t>x</a:t>
            </a:r>
            <a:r>
              <a:rPr lang="en-CA" sz="1800" i="1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1800" noProof="0" dirty="0" smtClean="0">
                <a:solidFill>
                  <a:srgbClr val="0000C0"/>
                </a:solidFill>
                <a:latin typeface="Consolas"/>
              </a:rPr>
              <a:t>		x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++;</a:t>
            </a:r>
          </a:p>
          <a:p>
            <a:pPr>
              <a:buNone/>
            </a:pPr>
            <a:r>
              <a:rPr lang="en-CA" sz="1800" noProof="0" dirty="0" smtClean="0">
                <a:solidFill>
                  <a:srgbClr val="7F0055"/>
                </a:solidFill>
                <a:latin typeface="Consolas"/>
              </a:rPr>
              <a:t>		if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CA" sz="1800" noProof="0" dirty="0" smtClean="0">
                <a:solidFill>
                  <a:srgbClr val="0000C0"/>
                </a:solidFill>
                <a:latin typeface="Consolas"/>
              </a:rPr>
              <a:t>x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 &lt; 10) </a:t>
            </a:r>
          </a:p>
          <a:p>
            <a:pPr>
              <a:buNone/>
            </a:pP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		    run();		</a:t>
            </a:r>
          </a:p>
          <a:p>
            <a:pPr>
              <a:buNone/>
            </a:pP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});</a:t>
            </a:r>
          </a:p>
          <a:p>
            <a:pPr>
              <a:buNone/>
            </a:pPr>
            <a:r>
              <a:rPr lang="en-CA" sz="1800" noProof="0" dirty="0" err="1" smtClean="0">
                <a:solidFill>
                  <a:srgbClr val="6A3E3E"/>
                </a:solidFill>
                <a:latin typeface="Consolas"/>
              </a:rPr>
              <a:t>t</a:t>
            </a:r>
            <a:r>
              <a:rPr lang="en-CA" sz="1800" noProof="0" dirty="0" err="1" smtClean="0">
                <a:solidFill>
                  <a:srgbClr val="000000"/>
                </a:solidFill>
                <a:latin typeface="Consolas"/>
              </a:rPr>
              <a:t>.start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endParaRPr lang="en-CA" sz="1800" noProof="0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Thread </a:t>
            </a:r>
            <a:r>
              <a:rPr lang="en-CA" sz="1800" noProof="0" dirty="0" smtClean="0">
                <a:solidFill>
                  <a:srgbClr val="6A3E3E"/>
                </a:solidFill>
                <a:latin typeface="Consolas"/>
              </a:rPr>
              <a:t>t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1800" noProof="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 Thread(</a:t>
            </a:r>
            <a:r>
              <a:rPr lang="en-CA" sz="1800" noProof="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 Runnable() {</a:t>
            </a:r>
          </a:p>
          <a:p>
            <a:pPr>
              <a:buNone/>
            </a:pPr>
            <a:r>
              <a:rPr lang="en-CA" sz="1800" noProof="0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en-CA" sz="1800" noProof="0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800" noProof="0" dirty="0" smtClean="0">
                <a:solidFill>
                  <a:srgbClr val="0000C0"/>
                </a:solidFill>
                <a:latin typeface="Consolas"/>
              </a:rPr>
              <a:t>x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 = 0;</a:t>
            </a:r>
          </a:p>
          <a:p>
            <a:pPr>
              <a:buNone/>
            </a:pPr>
            <a:r>
              <a:rPr lang="en-CA" sz="1800" noProof="0" dirty="0" smtClean="0">
                <a:solidFill>
                  <a:srgbClr val="646464"/>
                </a:solidFill>
                <a:latin typeface="Consolas"/>
              </a:rPr>
              <a:t>	@Override</a:t>
            </a:r>
          </a:p>
          <a:p>
            <a:pPr>
              <a:buNone/>
            </a:pPr>
            <a:r>
              <a:rPr lang="en-CA" sz="1800" noProof="0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800" noProof="0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 run() {</a:t>
            </a:r>
          </a:p>
          <a:p>
            <a:pPr>
              <a:buNone/>
            </a:pPr>
            <a:r>
              <a:rPr lang="en-CA" sz="1800" noProof="0" dirty="0" smtClean="0">
                <a:solidFill>
                  <a:srgbClr val="7F0055"/>
                </a:solidFill>
                <a:latin typeface="Consolas"/>
              </a:rPr>
              <a:t>		while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 (x &lt; 10) {</a:t>
            </a:r>
          </a:p>
          <a:p>
            <a:pPr>
              <a:buNone/>
            </a:pP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CA" sz="1800" noProof="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CA" sz="1800" i="1" noProof="0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CA" sz="1800" i="1" noProof="0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CA" sz="1800" i="1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1800" i="1" noProof="0" dirty="0" smtClean="0">
                <a:solidFill>
                  <a:srgbClr val="0000C0"/>
                </a:solidFill>
                <a:latin typeface="Consolas"/>
              </a:rPr>
              <a:t>x</a:t>
            </a:r>
            <a:r>
              <a:rPr lang="en-CA" sz="1800" i="1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1800" noProof="0" dirty="0" smtClean="0">
                <a:solidFill>
                  <a:srgbClr val="0000C0"/>
                </a:solidFill>
                <a:latin typeface="Consolas"/>
              </a:rPr>
              <a:t>		x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++;</a:t>
            </a:r>
          </a:p>
          <a:p>
            <a:pPr>
              <a:buNone/>
            </a:pP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		}</a:t>
            </a:r>
          </a:p>
          <a:p>
            <a:pPr>
              <a:buNone/>
            </a:pP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});</a:t>
            </a:r>
          </a:p>
          <a:p>
            <a:pPr>
              <a:buNone/>
            </a:pPr>
            <a:r>
              <a:rPr lang="en-CA" sz="1800" noProof="0" dirty="0" err="1" smtClean="0">
                <a:solidFill>
                  <a:srgbClr val="000000"/>
                </a:solidFill>
                <a:latin typeface="Consolas"/>
              </a:rPr>
              <a:t>t.start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en-CA" sz="1800" noProof="0" dirty="0" smtClean="0">
              <a:solidFill>
                <a:srgbClr val="000000"/>
              </a:solidFill>
              <a:latin typeface="Consolas"/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4644008" y="1412776"/>
            <a:ext cx="0" cy="583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noProof="0" smtClean="0"/>
              <a:t>Critical sections</a:t>
            </a:r>
            <a:endParaRPr lang="en-CA" noProof="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3491880" y="1600200"/>
            <a:ext cx="5274168" cy="4925144"/>
          </a:xfrm>
        </p:spPr>
        <p:txBody>
          <a:bodyPr>
            <a:normAutofit fontScale="85000" lnSpcReduction="20000"/>
          </a:bodyPr>
          <a:lstStyle/>
          <a:p>
            <a:r>
              <a:rPr lang="en-CA" noProof="0" smtClean="0"/>
              <a:t>A critical section is a block of code that should not be executed simultaneously with another block of code.</a:t>
            </a:r>
            <a:endParaRPr lang="en-CA" noProof="0" dirty="0" smtClean="0"/>
          </a:p>
          <a:p>
            <a:r>
              <a:rPr lang="en-CA" noProof="0" smtClean="0"/>
              <a:t>We use the following syntax:</a:t>
            </a:r>
            <a:endParaRPr lang="en-CA" sz="3200" noProof="0" dirty="0" smtClean="0">
              <a:latin typeface="Consolas"/>
            </a:endParaRPr>
          </a:p>
          <a:p>
            <a:pPr>
              <a:buNone/>
            </a:pPr>
            <a:r>
              <a:rPr lang="en-CA" sz="3200" b="1" noProof="0" smtClean="0">
                <a:solidFill>
                  <a:srgbClr val="7F0055"/>
                </a:solidFill>
                <a:latin typeface="Consolas"/>
              </a:rPr>
              <a:t>synchronized</a:t>
            </a:r>
            <a:r>
              <a:rPr lang="en-CA" sz="3200" b="1" noProof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CA" sz="3200" b="1" noProof="0" smtClean="0">
                <a:solidFill>
                  <a:srgbClr val="0000C0"/>
                </a:solidFill>
                <a:latin typeface="Consolas"/>
              </a:rPr>
              <a:t>myLock</a:t>
            </a:r>
            <a:r>
              <a:rPr lang="en-CA" sz="3200" b="1" noProof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>
              <a:buNone/>
            </a:pPr>
            <a:r>
              <a:rPr lang="en-CA" sz="3200" b="1" noProof="0" smtClean="0">
                <a:solidFill>
                  <a:srgbClr val="000000"/>
                </a:solidFill>
                <a:latin typeface="Consolas"/>
              </a:rPr>
              <a:t>{</a:t>
            </a:r>
            <a:endParaRPr lang="en-CA" sz="3200" b="1" noProof="0" dirty="0" smtClean="0">
              <a:solidFill>
                <a:srgbClr val="000000"/>
              </a:solidFill>
              <a:latin typeface="Consolas"/>
            </a:endParaRPr>
          </a:p>
          <a:p>
            <a:endParaRPr lang="en-CA" sz="3200" noProof="0" dirty="0" smtClean="0">
              <a:latin typeface="Consolas"/>
            </a:endParaRPr>
          </a:p>
          <a:p>
            <a:pPr>
              <a:buNone/>
            </a:pPr>
            <a:r>
              <a:rPr lang="en-CA" sz="3200" b="1" noProof="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CA" b="1" noProof="0" dirty="0" smtClean="0"/>
          </a:p>
          <a:p>
            <a:r>
              <a:rPr lang="en-CA" noProof="0" smtClean="0"/>
              <a:t>Where </a:t>
            </a:r>
            <a:r>
              <a:rPr lang="en-CA" b="1" noProof="0" smtClean="0"/>
              <a:t>myLock</a:t>
            </a:r>
            <a:r>
              <a:rPr lang="en-CA" noProof="0" smtClean="0"/>
              <a:t> is an object of whatever type.</a:t>
            </a:r>
            <a:endParaRPr lang="en-CA" noProof="0" dirty="0" smtClean="0"/>
          </a:p>
          <a:p>
            <a:r>
              <a:rPr lang="en-CA" smtClean="0"/>
              <a:t>Enables waiting for the lock to be free before executing the code.</a:t>
            </a:r>
            <a:endParaRPr lang="en-CA" noProof="0" dirty="0"/>
          </a:p>
        </p:txBody>
      </p:sp>
      <p:pic>
        <p:nvPicPr>
          <p:cNvPr id="6" name="Picture 2" descr="process in jav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3096344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mtClean="0"/>
              <a:t>Synchronized methods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2636912"/>
            <a:ext cx="8153400" cy="3459088"/>
          </a:xfrm>
        </p:spPr>
        <p:txBody>
          <a:bodyPr/>
          <a:lstStyle/>
          <a:p>
            <a:pPr>
              <a:buNone/>
            </a:pPr>
            <a:endParaRPr lang="en-CA" sz="3200" b="1" noProof="0" smtClean="0">
              <a:solidFill>
                <a:srgbClr val="7F0055"/>
              </a:solidFill>
              <a:latin typeface="Consolas"/>
            </a:endParaRPr>
          </a:p>
          <a:p>
            <a:pPr>
              <a:buNone/>
            </a:pPr>
            <a:r>
              <a:rPr lang="en-CA" sz="3200" b="1" noProof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CA" sz="3200" b="1" noProof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b="1" noProof="0" dirty="0" smtClean="0">
                <a:solidFill>
                  <a:srgbClr val="7F0055"/>
                </a:solidFill>
                <a:latin typeface="Consolas"/>
              </a:rPr>
              <a:t>synchronized</a:t>
            </a:r>
            <a:r>
              <a:rPr lang="en-CA" sz="3200" b="1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b="1" noProof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CA" sz="3200" b="1" noProof="0" smtClean="0">
                <a:solidFill>
                  <a:srgbClr val="000000"/>
                </a:solidFill>
                <a:latin typeface="Consolas"/>
              </a:rPr>
              <a:t> myMethod()</a:t>
            </a:r>
          </a:p>
          <a:p>
            <a:pPr>
              <a:buNone/>
            </a:pPr>
            <a:r>
              <a:rPr lang="en-CA" sz="3200" b="1" noProof="0" smtClean="0">
                <a:solidFill>
                  <a:srgbClr val="000000"/>
                </a:solidFill>
                <a:latin typeface="Consolas"/>
              </a:rPr>
              <a:t>{</a:t>
            </a:r>
            <a:endParaRPr lang="en-CA" sz="3200" b="1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3200" b="1" noProof="0" smtClean="0">
                <a:solidFill>
                  <a:srgbClr val="000000"/>
                </a:solidFill>
                <a:latin typeface="Consolas"/>
              </a:rPr>
              <a:t>}</a:t>
            </a:r>
            <a:endParaRPr lang="en-CA" b="1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noProof="0" smtClean="0"/>
              <a:t>Monitoring threads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 b="1" noProof="0" smtClean="0"/>
          </a:p>
          <a:p>
            <a:r>
              <a:rPr lang="en-CA" b="1" noProof="0" smtClean="0"/>
              <a:t>wait(), notify(), notifyAll()</a:t>
            </a:r>
            <a:r>
              <a:rPr lang="en-CA" noProof="0" smtClean="0"/>
              <a:t>, inherit from Object, and require the use of </a:t>
            </a:r>
            <a:r>
              <a:rPr lang="en-CA" b="1" noProof="0" smtClean="0"/>
              <a:t>synchronized</a:t>
            </a:r>
            <a:r>
              <a:rPr lang="en-CA" noProof="0" smtClean="0"/>
              <a:t> in order to be used.</a:t>
            </a:r>
          </a:p>
          <a:p>
            <a:endParaRPr lang="en-CA" noProof="0" dirty="0" smtClean="0"/>
          </a:p>
          <a:p>
            <a:r>
              <a:rPr lang="en-CA" b="1" noProof="0" smtClean="0"/>
              <a:t>wait()</a:t>
            </a:r>
            <a:r>
              <a:rPr lang="en-CA" noProof="0" smtClean="0"/>
              <a:t> and </a:t>
            </a:r>
            <a:r>
              <a:rPr lang="en-CA" b="1" noProof="0" smtClean="0"/>
              <a:t>notify()</a:t>
            </a:r>
            <a:r>
              <a:rPr lang="en-CA" noProof="0" smtClean="0"/>
              <a:t> cannot be executed at the same time.</a:t>
            </a: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noProof="0" dirty="0" smtClean="0"/>
              <a:t>Definition:  Process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noProof="0" dirty="0" smtClean="0"/>
              <a:t>A </a:t>
            </a:r>
            <a:r>
              <a:rPr lang="en-CA" b="1" noProof="0" dirty="0" smtClean="0"/>
              <a:t>process</a:t>
            </a:r>
            <a:r>
              <a:rPr lang="en-CA" noProof="0" dirty="0" smtClean="0"/>
              <a:t> is a program that executes and that possesses its own memory space and resources: its own registers, stacks, variables</a:t>
            </a:r>
            <a:endParaRPr lang="en-CA" noProof="0" dirty="0"/>
          </a:p>
        </p:txBody>
      </p:sp>
      <p:sp>
        <p:nvSpPr>
          <p:cNvPr id="4" name="Rectangle 3"/>
          <p:cNvSpPr/>
          <p:nvPr/>
        </p:nvSpPr>
        <p:spPr>
          <a:xfrm>
            <a:off x="971600" y="3501008"/>
            <a:ext cx="5688632" cy="31683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619672" y="4581128"/>
            <a:ext cx="1152128" cy="11521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P1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419872" y="3789040"/>
            <a:ext cx="1368152" cy="122413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P2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491880" y="5517232"/>
            <a:ext cx="1080120" cy="100811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P3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584650" y="3798586"/>
            <a:ext cx="2295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Operating system </a:t>
            </a: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(OS</a:t>
            </a: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32240" y="4437112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We have three processes here in our operating system</a:t>
            </a:r>
            <a:endParaRPr lang="en-CA" dirty="0"/>
          </a:p>
        </p:txBody>
      </p:sp>
      <p:sp>
        <p:nvSpPr>
          <p:cNvPr id="16" name="Flèche courbée vers la gauche 15"/>
          <p:cNvSpPr/>
          <p:nvPr/>
        </p:nvSpPr>
        <p:spPr>
          <a:xfrm rot="654574">
            <a:off x="4809909" y="4467460"/>
            <a:ext cx="492607" cy="1800200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Flèche courbée vers la gauche 16"/>
          <p:cNvSpPr/>
          <p:nvPr/>
        </p:nvSpPr>
        <p:spPr>
          <a:xfrm rot="7076916">
            <a:off x="2484222" y="5488332"/>
            <a:ext cx="463051" cy="1420753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Flèche courbée vers la gauche 17"/>
          <p:cNvSpPr/>
          <p:nvPr/>
        </p:nvSpPr>
        <p:spPr>
          <a:xfrm rot="14451327">
            <a:off x="2392994" y="3125402"/>
            <a:ext cx="488964" cy="1715701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Definition</a:t>
            </a:r>
            <a:r>
              <a:rPr lang="en-CA" noProof="0" dirty="0" smtClean="0"/>
              <a:t>:  Thread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539552" y="1556792"/>
            <a:ext cx="5112568" cy="4495800"/>
          </a:xfrm>
        </p:spPr>
        <p:txBody>
          <a:bodyPr>
            <a:normAutofit fontScale="92500" lnSpcReduction="20000"/>
          </a:bodyPr>
          <a:lstStyle/>
          <a:p>
            <a:r>
              <a:rPr lang="en-CA" noProof="0" dirty="0" smtClean="0"/>
              <a:t>A thread is a part of </a:t>
            </a:r>
            <a:r>
              <a:rPr lang="en-CA" dirty="0" smtClean="0"/>
              <a:t>the instructions of a process in the course of execution (light process).</a:t>
            </a:r>
            <a:endParaRPr lang="en-CA" noProof="0" dirty="0" smtClean="0"/>
          </a:p>
          <a:p>
            <a:r>
              <a:rPr lang="en-CA" noProof="0" dirty="0" smtClean="0"/>
              <a:t>A process can contain one or multiple threads that execute </a:t>
            </a:r>
            <a:r>
              <a:rPr lang="en-CA" dirty="0" smtClean="0"/>
              <a:t>quasi-simultaneously, or simultaneously on multi-core processors.</a:t>
            </a:r>
          </a:p>
          <a:p>
            <a:r>
              <a:rPr lang="en-CA" noProof="0" dirty="0" smtClean="0"/>
              <a:t>The threads in a process share the same resources and the same memory space.</a:t>
            </a:r>
            <a:endParaRPr lang="en-CA" noProof="0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5796136" y="2204864"/>
            <a:ext cx="3240360" cy="338437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P3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084168" y="2708920"/>
            <a:ext cx="1008112" cy="10081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T1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300192" y="4221088"/>
            <a:ext cx="93610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T3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7668344" y="2708920"/>
            <a:ext cx="1224136" cy="151216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Processes and threads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644008" y="1600200"/>
            <a:ext cx="4122040" cy="4495800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A Stack is created for each Thread</a:t>
            </a:r>
            <a:endParaRPr lang="en-CA" noProof="0" dirty="0" smtClean="0"/>
          </a:p>
          <a:p>
            <a:r>
              <a:rPr lang="en-CA" noProof="0" dirty="0" smtClean="0"/>
              <a:t>In programming, we are in general particularly concerned with threads.</a:t>
            </a:r>
          </a:p>
          <a:p>
            <a:r>
              <a:rPr lang="en-CA" dirty="0" smtClean="0"/>
              <a:t>It is possible to manage processes if we make an application that is very resource-intensive (using multiple cores)</a:t>
            </a:r>
            <a:endParaRPr lang="en-CA" noProof="0" dirty="0"/>
          </a:p>
        </p:txBody>
      </p:sp>
      <p:pic>
        <p:nvPicPr>
          <p:cNvPr id="1026" name="Picture 2" descr="process in jav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424815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Problem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noProof="0" dirty="0" smtClean="0"/>
              <a:t>Like we saw in the previous diagram, the threads share the same heap.</a:t>
            </a:r>
          </a:p>
          <a:p>
            <a:endParaRPr lang="en-CA" dirty="0" smtClean="0"/>
          </a:p>
          <a:p>
            <a:r>
              <a:rPr lang="en-CA" dirty="0" smtClean="0"/>
              <a:t>If two threads try to access the same object at the same time, we can have a problem of synchronization.</a:t>
            </a:r>
          </a:p>
          <a:p>
            <a:endParaRPr lang="en-CA" noProof="0" dirty="0" smtClean="0"/>
          </a:p>
          <a:p>
            <a:r>
              <a:rPr lang="en-CA" noProof="0" dirty="0" smtClean="0"/>
              <a:t>There exist procedures in Java for synchronizing threads.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JVM threads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Java uses a </a:t>
            </a:r>
            <a:r>
              <a:rPr lang="en-CA" b="1" noProof="0" dirty="0" smtClean="0"/>
              <a:t>scheduler</a:t>
            </a:r>
          </a:p>
          <a:p>
            <a:r>
              <a:rPr lang="en-CA" noProof="0" dirty="0" smtClean="0"/>
              <a:t>The Java scheduler manages the threads in a random fashion.</a:t>
            </a:r>
          </a:p>
          <a:p>
            <a:pPr lvl="1"/>
            <a:r>
              <a:rPr lang="en-CA" dirty="0" smtClean="0"/>
              <a:t>run a thread for a certain time,</a:t>
            </a:r>
            <a:endParaRPr lang="en-CA" noProof="0" dirty="0" smtClean="0"/>
          </a:p>
          <a:p>
            <a:pPr lvl="1"/>
            <a:r>
              <a:rPr lang="en-CA" dirty="0" smtClean="0"/>
              <a:t>then another,</a:t>
            </a:r>
            <a:endParaRPr lang="en-CA" noProof="0" dirty="0" smtClean="0"/>
          </a:p>
          <a:p>
            <a:pPr lvl="1"/>
            <a:r>
              <a:rPr lang="en-CA" noProof="0" dirty="0" smtClean="0"/>
              <a:t>then come back to the first, </a:t>
            </a:r>
          </a:p>
          <a:p>
            <a:pPr lvl="1"/>
            <a:r>
              <a:rPr lang="en-CA" noProof="0" dirty="0" err="1" smtClean="0"/>
              <a:t>etc</a:t>
            </a:r>
            <a:r>
              <a:rPr lang="en-CA" noProof="0" dirty="0" smtClean="0"/>
              <a:t>…</a:t>
            </a:r>
          </a:p>
          <a:p>
            <a:r>
              <a:rPr lang="en-CA" noProof="0" dirty="0" smtClean="0"/>
              <a:t>The interrupted thread is put to </a:t>
            </a:r>
            <a:r>
              <a:rPr lang="en-CA" i="1" noProof="0" dirty="0" smtClean="0"/>
              <a:t>sleep</a:t>
            </a:r>
            <a:r>
              <a:rPr lang="en-CA" noProof="0" dirty="0" smtClean="0"/>
              <a:t> while the other is </a:t>
            </a:r>
            <a:r>
              <a:rPr lang="en-CA" i="1" noProof="0" dirty="0" smtClean="0"/>
              <a:t>awake</a:t>
            </a:r>
            <a:r>
              <a:rPr lang="en-CA" noProof="0" dirty="0" smtClean="0"/>
              <a:t>.</a:t>
            </a:r>
            <a:endParaRPr lang="en-CA" noProof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noProof="0" dirty="0" smtClean="0"/>
              <a:t>Thread states: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85000" lnSpcReduction="20000"/>
          </a:bodyPr>
          <a:lstStyle/>
          <a:p>
            <a:r>
              <a:rPr lang="en-CA" noProof="0" dirty="0" smtClean="0"/>
              <a:t>NEW : Upon creation.</a:t>
            </a:r>
          </a:p>
          <a:p>
            <a:r>
              <a:rPr lang="en-CA" noProof="0" dirty="0" smtClean="0"/>
              <a:t>RUNNABLE : When we invoke the start() method, the thread is ready to execute.</a:t>
            </a:r>
          </a:p>
          <a:p>
            <a:r>
              <a:rPr lang="en-CA" noProof="0" dirty="0" smtClean="0"/>
              <a:t>TERMINATED : When the thread has performed all of its tasks: it has been “killed”. You can no longer relaunch it with the start() method.</a:t>
            </a:r>
          </a:p>
          <a:p>
            <a:r>
              <a:rPr lang="en-CA" noProof="0" dirty="0" smtClean="0"/>
              <a:t>TIMED_WAITING : While the thread is temporarily paused. (When you use the sleep() method, for example.)</a:t>
            </a:r>
          </a:p>
          <a:p>
            <a:r>
              <a:rPr lang="en-CA" noProof="0" dirty="0" smtClean="0"/>
              <a:t>WAITING : While the thread is paused indefinitely.</a:t>
            </a:r>
          </a:p>
          <a:p>
            <a:r>
              <a:rPr lang="en-CA" noProof="0" dirty="0" smtClean="0"/>
              <a:t>BLOCKED : When the scheduler pauses a thread in order to use another, it imposes this state.</a:t>
            </a:r>
          </a:p>
          <a:p>
            <a:endParaRPr lang="en-CA" noProof="0" dirty="0" smtClean="0"/>
          </a:p>
          <a:p>
            <a:r>
              <a:rPr lang="en-CA" dirty="0" smtClean="0"/>
              <a:t>We can display the state of our thread by using the </a:t>
            </a:r>
            <a:r>
              <a:rPr lang="en-CA" noProof="0" dirty="0" err="1" smtClean="0"/>
              <a:t>getState</a:t>
            </a:r>
            <a:r>
              <a:rPr lang="en-CA" noProof="0" dirty="0" smtClean="0"/>
              <a:t>() method.</a:t>
            </a:r>
            <a:endParaRPr lang="en-CA" noProof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Threads and JVM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/>
          <a:lstStyle/>
          <a:p>
            <a:r>
              <a:rPr lang="en-CA" b="1" noProof="0" dirty="0" smtClean="0"/>
              <a:t>When you start a Java program, 3 </a:t>
            </a:r>
            <a:r>
              <a:rPr lang="en-CA" b="1" dirty="0" smtClean="0"/>
              <a:t>threads are started:</a:t>
            </a:r>
            <a:endParaRPr lang="en-CA" b="1" noProof="0" dirty="0" smtClean="0"/>
          </a:p>
          <a:p>
            <a:pPr lvl="1"/>
            <a:r>
              <a:rPr lang="en-CA" noProof="0" dirty="0" smtClean="0"/>
              <a:t>The main thread, </a:t>
            </a:r>
            <a:r>
              <a:rPr lang="en-CA" dirty="0" smtClean="0"/>
              <a:t>which executes the main method;</a:t>
            </a:r>
            <a:endParaRPr lang="en-CA" noProof="0" dirty="0" smtClean="0"/>
          </a:p>
          <a:p>
            <a:pPr lvl="1"/>
            <a:r>
              <a:rPr lang="en-CA" noProof="0" dirty="0" smtClean="0"/>
              <a:t>The garbage collector thread;</a:t>
            </a:r>
          </a:p>
          <a:p>
            <a:pPr lvl="1"/>
            <a:r>
              <a:rPr lang="en-CA" noProof="0" dirty="0" smtClean="0"/>
              <a:t>The </a:t>
            </a:r>
            <a:r>
              <a:rPr lang="en-CA" noProof="0" dirty="0" err="1" smtClean="0"/>
              <a:t>EventDispatchThread</a:t>
            </a:r>
            <a:r>
              <a:rPr lang="en-CA" noProof="0" dirty="0" smtClean="0"/>
              <a:t> (manages GUI)</a:t>
            </a:r>
          </a:p>
          <a:p>
            <a:pPr lvl="2"/>
            <a:r>
              <a:rPr lang="en-CA" noProof="0" dirty="0" smtClean="0"/>
              <a:t>Everything concerning the graphical user interface must be executed in this thread.</a:t>
            </a:r>
          </a:p>
          <a:p>
            <a:pPr lvl="2"/>
            <a:r>
              <a:rPr lang="en-CA" noProof="0" dirty="0" smtClean="0"/>
              <a:t>In the case of a user thread, these must be synchronized</a:t>
            </a:r>
            <a:r>
              <a:rPr lang="en-CA" dirty="0"/>
              <a:t>.</a:t>
            </a:r>
            <a:endParaRPr lang="en-CA" noProof="0" dirty="0" smtClean="0"/>
          </a:p>
          <a:p>
            <a:pPr lvl="2"/>
            <a:endParaRPr lang="en-CA" noProof="0" dirty="0" smtClean="0"/>
          </a:p>
          <a:p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Runnable interface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79832" cy="5069160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This interface must be implemented by all classes that contain some processing to be executed in a thread</a:t>
            </a:r>
            <a:r>
              <a:rPr lang="en-CA" dirty="0"/>
              <a:t>.</a:t>
            </a:r>
            <a:endParaRPr lang="en-CA" noProof="0" dirty="0" smtClean="0"/>
          </a:p>
          <a:p>
            <a:endParaRPr lang="en-CA" noProof="0" dirty="0" smtClean="0"/>
          </a:p>
          <a:p>
            <a:r>
              <a:rPr lang="en-CA" noProof="0" dirty="0" smtClean="0"/>
              <a:t>This interface defines only a single method (functional interface): void run().</a:t>
            </a:r>
          </a:p>
          <a:p>
            <a:endParaRPr lang="en-CA" noProof="0" dirty="0" smtClean="0"/>
          </a:p>
          <a:p>
            <a:r>
              <a:rPr lang="en-CA" noProof="0" dirty="0" smtClean="0"/>
              <a:t>Redefine run() to implement the processing to be executed.</a:t>
            </a: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6968</TotalTime>
  <Words>580</Words>
  <Application>Microsoft Office PowerPoint</Application>
  <PresentationFormat>On-screen Show (4:3)</PresentationFormat>
  <Paragraphs>151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Consolas</vt:lpstr>
      <vt:lpstr>Tw Cen MT</vt:lpstr>
      <vt:lpstr>Wingdings</vt:lpstr>
      <vt:lpstr>Wingdings 2</vt:lpstr>
      <vt:lpstr>Médian</vt:lpstr>
      <vt:lpstr>PowerPoint Presentation</vt:lpstr>
      <vt:lpstr>Definition:  Process</vt:lpstr>
      <vt:lpstr>Definition:  Thread</vt:lpstr>
      <vt:lpstr>Processes and threads</vt:lpstr>
      <vt:lpstr>Problem</vt:lpstr>
      <vt:lpstr>JVM threads</vt:lpstr>
      <vt:lpstr>Thread states:</vt:lpstr>
      <vt:lpstr>Threads and JVM</vt:lpstr>
      <vt:lpstr>Runnable interface</vt:lpstr>
      <vt:lpstr>Thread class</vt:lpstr>
      <vt:lpstr>Methods on threads</vt:lpstr>
      <vt:lpstr>Creating a thread: 2 strategies</vt:lpstr>
      <vt:lpstr>Creating a thread: 2 strategies</vt:lpstr>
      <vt:lpstr>Runnable with anonymous class</vt:lpstr>
      <vt:lpstr>Critical sections</vt:lpstr>
      <vt:lpstr>Synchronized methods</vt:lpstr>
      <vt:lpstr>Monitoring threads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420-P32-SU Programmation orientée objets I</dc:title>
  <dc:creator>Jean-François Lidou</dc:creator>
  <cp:lastModifiedBy>Jared Chevalier</cp:lastModifiedBy>
  <cp:revision>498</cp:revision>
  <dcterms:created xsi:type="dcterms:W3CDTF">2016-02-08T15:32:11Z</dcterms:created>
  <dcterms:modified xsi:type="dcterms:W3CDTF">2019-05-15T05:08:30Z</dcterms:modified>
</cp:coreProperties>
</file>