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7" r:id="rId1"/>
  </p:sldMasterIdLst>
  <p:notesMasterIdLst>
    <p:notesMasterId r:id="rId32"/>
  </p:notesMasterIdLst>
  <p:sldIdLst>
    <p:sldId id="256" r:id="rId2"/>
    <p:sldId id="264" r:id="rId3"/>
    <p:sldId id="267" r:id="rId4"/>
    <p:sldId id="268" r:id="rId5"/>
    <p:sldId id="265" r:id="rId6"/>
    <p:sldId id="257" r:id="rId7"/>
    <p:sldId id="263" r:id="rId8"/>
    <p:sldId id="266" r:id="rId9"/>
    <p:sldId id="269" r:id="rId10"/>
    <p:sldId id="272" r:id="rId11"/>
    <p:sldId id="270" r:id="rId12"/>
    <p:sldId id="271" r:id="rId13"/>
    <p:sldId id="273" r:id="rId14"/>
    <p:sldId id="274" r:id="rId15"/>
    <p:sldId id="275" r:id="rId16"/>
    <p:sldId id="277" r:id="rId17"/>
    <p:sldId id="276" r:id="rId18"/>
    <p:sldId id="278" r:id="rId19"/>
    <p:sldId id="281" r:id="rId20"/>
    <p:sldId id="279" r:id="rId21"/>
    <p:sldId id="280" r:id="rId22"/>
    <p:sldId id="282" r:id="rId23"/>
    <p:sldId id="284" r:id="rId24"/>
    <p:sldId id="285" r:id="rId25"/>
    <p:sldId id="287" r:id="rId26"/>
    <p:sldId id="283" r:id="rId27"/>
    <p:sldId id="286" r:id="rId28"/>
    <p:sldId id="259" r:id="rId29"/>
    <p:sldId id="260" r:id="rId30"/>
    <p:sldId id="261" r:id="rId31"/>
  </p:sldIdLst>
  <p:sldSz cx="12192000" cy="6858000"/>
  <p:notesSz cx="6858000" cy="9144000"/>
  <p:defaultTex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472" autoAdjust="0"/>
  </p:normalViewPr>
  <p:slideViewPr>
    <p:cSldViewPr snapToGrid="0">
      <p:cViewPr varScale="1">
        <p:scale>
          <a:sx n="62" d="100"/>
          <a:sy n="62" d="100"/>
        </p:scale>
        <p:origin x="816"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DEE56E-C676-4843-B5A6-131A02298439}" type="doc">
      <dgm:prSet loTypeId="urn:microsoft.com/office/officeart/2005/8/layout/vList6" loCatId="process" qsTypeId="urn:microsoft.com/office/officeart/2005/8/quickstyle/simple1" qsCatId="simple" csTypeId="urn:microsoft.com/office/officeart/2005/8/colors/accent0_1" csCatId="mainScheme" phldr="1"/>
      <dgm:spPr/>
      <dgm:t>
        <a:bodyPr/>
        <a:lstStyle/>
        <a:p>
          <a:endParaRPr lang="uk-UA"/>
        </a:p>
      </dgm:t>
    </dgm:pt>
    <dgm:pt modelId="{A662E684-88BC-4C64-9A5C-16D48C0DE9BB}">
      <dgm:prSet phldrT="[Текст]"/>
      <dgm:spPr/>
      <dgm:t>
        <a:bodyPr/>
        <a:lstStyle/>
        <a:p>
          <a:r>
            <a:rPr lang="uk-UA">
              <a:latin typeface="Times New Roman" panose="02020603050405020304" pitchFamily="18" charset="0"/>
              <a:cs typeface="Times New Roman" panose="02020603050405020304" pitchFamily="18" charset="0"/>
            </a:rPr>
            <a:t>Адміністративний</a:t>
          </a:r>
        </a:p>
      </dgm:t>
    </dgm:pt>
    <dgm:pt modelId="{34D69EAE-F523-484A-8608-C7CDA840B00F}" type="parTrans" cxnId="{EA3CEDBC-0957-4A93-8848-AAEA3E3E4A5A}">
      <dgm:prSet/>
      <dgm:spPr/>
      <dgm:t>
        <a:bodyPr/>
        <a:lstStyle/>
        <a:p>
          <a:endParaRPr lang="uk-UA">
            <a:latin typeface="Times New Roman" panose="02020603050405020304" pitchFamily="18" charset="0"/>
            <a:cs typeface="Times New Roman" panose="02020603050405020304" pitchFamily="18" charset="0"/>
          </a:endParaRPr>
        </a:p>
      </dgm:t>
    </dgm:pt>
    <dgm:pt modelId="{E4803E99-F091-4129-98D8-6B6755A35C9E}" type="sibTrans" cxnId="{EA3CEDBC-0957-4A93-8848-AAEA3E3E4A5A}">
      <dgm:prSet/>
      <dgm:spPr/>
      <dgm:t>
        <a:bodyPr/>
        <a:lstStyle/>
        <a:p>
          <a:endParaRPr lang="uk-UA">
            <a:latin typeface="Times New Roman" panose="02020603050405020304" pitchFamily="18" charset="0"/>
            <a:cs typeface="Times New Roman" panose="02020603050405020304" pitchFamily="18" charset="0"/>
          </a:endParaRPr>
        </a:p>
      </dgm:t>
    </dgm:pt>
    <dgm:pt modelId="{7704767D-B732-4E34-BA46-6199DAC4D1EC}">
      <dgm:prSet phldrT="[Текст]"/>
      <dgm:spPr/>
      <dgm:t>
        <a:bodyPr/>
        <a:lstStyle/>
        <a:p>
          <a:r>
            <a:rPr lang="uk-UA">
              <a:latin typeface="Times New Roman" panose="02020603050405020304" pitchFamily="18" charset="0"/>
              <a:cs typeface="Times New Roman" panose="02020603050405020304" pitchFamily="18" charset="0"/>
            </a:rPr>
            <a:t>Стратегічний</a:t>
          </a:r>
        </a:p>
      </dgm:t>
    </dgm:pt>
    <dgm:pt modelId="{CA65D00A-785B-4959-84CA-D790FC9A898E}" type="parTrans" cxnId="{968CE101-69B4-4C15-BF8D-F4B1542024E8}">
      <dgm:prSet/>
      <dgm:spPr/>
      <dgm:t>
        <a:bodyPr/>
        <a:lstStyle/>
        <a:p>
          <a:endParaRPr lang="uk-UA">
            <a:latin typeface="Times New Roman" panose="02020603050405020304" pitchFamily="18" charset="0"/>
            <a:cs typeface="Times New Roman" panose="02020603050405020304" pitchFamily="18" charset="0"/>
          </a:endParaRPr>
        </a:p>
      </dgm:t>
    </dgm:pt>
    <dgm:pt modelId="{EF3FE7DC-9A86-4D1A-9A1E-CDC56C42DEBF}" type="sibTrans" cxnId="{968CE101-69B4-4C15-BF8D-F4B1542024E8}">
      <dgm:prSet/>
      <dgm:spPr/>
      <dgm:t>
        <a:bodyPr/>
        <a:lstStyle/>
        <a:p>
          <a:endParaRPr lang="uk-UA">
            <a:latin typeface="Times New Roman" panose="02020603050405020304" pitchFamily="18" charset="0"/>
            <a:cs typeface="Times New Roman" panose="02020603050405020304" pitchFamily="18" charset="0"/>
          </a:endParaRPr>
        </a:p>
      </dgm:t>
    </dgm:pt>
    <dgm:pt modelId="{137584B0-6107-4F13-9B44-4424BFAF9117}">
      <dgm:prSet phldrT="[Текст]"/>
      <dgm:spPr/>
      <dgm:t>
        <a:bodyPr/>
        <a:lstStyle/>
        <a:p>
          <a:r>
            <a:rPr lang="uk-UA">
              <a:latin typeface="Times New Roman" panose="02020603050405020304" pitchFamily="18" charset="0"/>
              <a:cs typeface="Times New Roman" panose="02020603050405020304" pitchFamily="18" charset="0"/>
            </a:rPr>
            <a:t>Тактичний</a:t>
          </a:r>
        </a:p>
      </dgm:t>
    </dgm:pt>
    <dgm:pt modelId="{681BE5E2-033A-4F09-B262-BE3B05F90DD2}" type="parTrans" cxnId="{DD449D47-0A6B-4B63-AEB9-266E5BE4E2EE}">
      <dgm:prSet/>
      <dgm:spPr/>
      <dgm:t>
        <a:bodyPr/>
        <a:lstStyle/>
        <a:p>
          <a:endParaRPr lang="uk-UA">
            <a:latin typeface="Times New Roman" panose="02020603050405020304" pitchFamily="18" charset="0"/>
            <a:cs typeface="Times New Roman" panose="02020603050405020304" pitchFamily="18" charset="0"/>
          </a:endParaRPr>
        </a:p>
      </dgm:t>
    </dgm:pt>
    <dgm:pt modelId="{EACED2B6-8978-4A24-93EE-64B4826A66C7}" type="sibTrans" cxnId="{DD449D47-0A6B-4B63-AEB9-266E5BE4E2EE}">
      <dgm:prSet/>
      <dgm:spPr/>
      <dgm:t>
        <a:bodyPr/>
        <a:lstStyle/>
        <a:p>
          <a:endParaRPr lang="uk-UA">
            <a:latin typeface="Times New Roman" panose="02020603050405020304" pitchFamily="18" charset="0"/>
            <a:cs typeface="Times New Roman" panose="02020603050405020304" pitchFamily="18" charset="0"/>
          </a:endParaRPr>
        </a:p>
      </dgm:t>
    </dgm:pt>
    <dgm:pt modelId="{458666B1-7C30-4195-860A-B5B9C523BB8C}">
      <dgm:prSet phldrT="[Текст]"/>
      <dgm:spPr/>
      <dgm:t>
        <a:bodyPr/>
        <a:lstStyle/>
        <a:p>
          <a:r>
            <a:rPr lang="uk-UA">
              <a:latin typeface="Times New Roman" panose="02020603050405020304" pitchFamily="18" charset="0"/>
              <a:cs typeface="Times New Roman" panose="02020603050405020304" pitchFamily="18" charset="0"/>
            </a:rPr>
            <a:t>Виконавчий</a:t>
          </a:r>
        </a:p>
      </dgm:t>
    </dgm:pt>
    <dgm:pt modelId="{9A5B7887-A2AC-4AF6-BB06-E22A1AE23FF1}" type="parTrans" cxnId="{605C360E-533C-464C-A431-EFFFE6AEA26F}">
      <dgm:prSet/>
      <dgm:spPr/>
      <dgm:t>
        <a:bodyPr/>
        <a:lstStyle/>
        <a:p>
          <a:endParaRPr lang="uk-UA">
            <a:latin typeface="Times New Roman" panose="02020603050405020304" pitchFamily="18" charset="0"/>
            <a:cs typeface="Times New Roman" panose="02020603050405020304" pitchFamily="18" charset="0"/>
          </a:endParaRPr>
        </a:p>
      </dgm:t>
    </dgm:pt>
    <dgm:pt modelId="{E3B3BE32-FED3-44C3-9E69-8D0D96C30934}" type="sibTrans" cxnId="{605C360E-533C-464C-A431-EFFFE6AEA26F}">
      <dgm:prSet/>
      <dgm:spPr/>
      <dgm:t>
        <a:bodyPr/>
        <a:lstStyle/>
        <a:p>
          <a:endParaRPr lang="uk-UA">
            <a:latin typeface="Times New Roman" panose="02020603050405020304" pitchFamily="18" charset="0"/>
            <a:cs typeface="Times New Roman" panose="02020603050405020304" pitchFamily="18" charset="0"/>
          </a:endParaRPr>
        </a:p>
      </dgm:t>
    </dgm:pt>
    <dgm:pt modelId="{CE6F0115-CE90-48C4-BC04-DA3E4710365F}">
      <dgm:prSet phldrT="[Текст]"/>
      <dgm:spPr/>
      <dgm:t>
        <a:bodyPr/>
        <a:lstStyle/>
        <a:p>
          <a:r>
            <a:rPr lang="uk-UA">
              <a:latin typeface="Times New Roman" panose="02020603050405020304" pitchFamily="18" charset="0"/>
              <a:cs typeface="Times New Roman" panose="02020603050405020304" pitchFamily="18" charset="0"/>
            </a:rPr>
            <a:t>Економічне управління;</a:t>
          </a:r>
        </a:p>
      </dgm:t>
    </dgm:pt>
    <dgm:pt modelId="{1A99E2B0-B451-407E-9DCF-759A9B87CD61}" type="parTrans" cxnId="{5AD9768B-27D5-47DA-A1A7-F94F7F8DC176}">
      <dgm:prSet/>
      <dgm:spPr/>
      <dgm:t>
        <a:bodyPr/>
        <a:lstStyle/>
        <a:p>
          <a:endParaRPr lang="uk-UA">
            <a:latin typeface="Times New Roman" panose="02020603050405020304" pitchFamily="18" charset="0"/>
            <a:cs typeface="Times New Roman" panose="02020603050405020304" pitchFamily="18" charset="0"/>
          </a:endParaRPr>
        </a:p>
      </dgm:t>
    </dgm:pt>
    <dgm:pt modelId="{1849777E-DE1B-424A-A362-22AC655DAB1E}" type="sibTrans" cxnId="{5AD9768B-27D5-47DA-A1A7-F94F7F8DC176}">
      <dgm:prSet/>
      <dgm:spPr/>
      <dgm:t>
        <a:bodyPr/>
        <a:lstStyle/>
        <a:p>
          <a:endParaRPr lang="uk-UA">
            <a:latin typeface="Times New Roman" panose="02020603050405020304" pitchFamily="18" charset="0"/>
            <a:cs typeface="Times New Roman" panose="02020603050405020304" pitchFamily="18" charset="0"/>
          </a:endParaRPr>
        </a:p>
      </dgm:t>
    </dgm:pt>
    <dgm:pt modelId="{4BDB3999-6C8D-44A5-8D09-1537B0F92B1E}">
      <dgm:prSet phldrT="[Текст]"/>
      <dgm:spPr/>
      <dgm:t>
        <a:bodyPr/>
        <a:lstStyle/>
        <a:p>
          <a:r>
            <a:rPr lang="uk-UA">
              <a:latin typeface="Times New Roman" panose="02020603050405020304" pitchFamily="18" charset="0"/>
              <a:cs typeface="Times New Roman" panose="02020603050405020304" pitchFamily="18" charset="0"/>
            </a:rPr>
            <a:t>Техніко-економічне планування;</a:t>
          </a:r>
        </a:p>
      </dgm:t>
    </dgm:pt>
    <dgm:pt modelId="{883469F9-B0D2-4271-A073-940BCB53F1B1}" type="parTrans" cxnId="{E99AB07A-CC02-445D-A9C6-E7A9665E4D7C}">
      <dgm:prSet/>
      <dgm:spPr/>
      <dgm:t>
        <a:bodyPr/>
        <a:lstStyle/>
        <a:p>
          <a:endParaRPr lang="uk-UA">
            <a:latin typeface="Times New Roman" panose="02020603050405020304" pitchFamily="18" charset="0"/>
            <a:cs typeface="Times New Roman" panose="02020603050405020304" pitchFamily="18" charset="0"/>
          </a:endParaRPr>
        </a:p>
      </dgm:t>
    </dgm:pt>
    <dgm:pt modelId="{611D9591-84C4-4893-B9EB-70D0008AB8A4}" type="sibTrans" cxnId="{E99AB07A-CC02-445D-A9C6-E7A9665E4D7C}">
      <dgm:prSet/>
      <dgm:spPr/>
      <dgm:t>
        <a:bodyPr/>
        <a:lstStyle/>
        <a:p>
          <a:endParaRPr lang="uk-UA">
            <a:latin typeface="Times New Roman" panose="02020603050405020304" pitchFamily="18" charset="0"/>
            <a:cs typeface="Times New Roman" panose="02020603050405020304" pitchFamily="18" charset="0"/>
          </a:endParaRPr>
        </a:p>
      </dgm:t>
    </dgm:pt>
    <dgm:pt modelId="{7C06454B-8A2B-4214-A68E-5B2CAB41877B}">
      <dgm:prSet phldrT="[Текст]"/>
      <dgm:spPr/>
      <dgm:t>
        <a:bodyPr/>
        <a:lstStyle/>
        <a:p>
          <a:r>
            <a:rPr lang="uk-UA">
              <a:latin typeface="Times New Roman" panose="02020603050405020304" pitchFamily="18" charset="0"/>
              <a:cs typeface="Times New Roman" panose="02020603050405020304" pitchFamily="18" charset="0"/>
            </a:rPr>
            <a:t>Оперативне планування;</a:t>
          </a:r>
        </a:p>
      </dgm:t>
    </dgm:pt>
    <dgm:pt modelId="{1FF871DC-CD48-4224-B4BC-C41DCC67DD69}" type="parTrans" cxnId="{8072FBE2-7605-4CD9-98BD-CC4B8AFAC346}">
      <dgm:prSet/>
      <dgm:spPr/>
      <dgm:t>
        <a:bodyPr/>
        <a:lstStyle/>
        <a:p>
          <a:endParaRPr lang="uk-UA">
            <a:latin typeface="Times New Roman" panose="02020603050405020304" pitchFamily="18" charset="0"/>
            <a:cs typeface="Times New Roman" panose="02020603050405020304" pitchFamily="18" charset="0"/>
          </a:endParaRPr>
        </a:p>
      </dgm:t>
    </dgm:pt>
    <dgm:pt modelId="{1205EFDA-25E6-4D46-B61E-26671FCE6477}" type="sibTrans" cxnId="{8072FBE2-7605-4CD9-98BD-CC4B8AFAC346}">
      <dgm:prSet/>
      <dgm:spPr/>
      <dgm:t>
        <a:bodyPr/>
        <a:lstStyle/>
        <a:p>
          <a:endParaRPr lang="uk-UA">
            <a:latin typeface="Times New Roman" panose="02020603050405020304" pitchFamily="18" charset="0"/>
            <a:cs typeface="Times New Roman" panose="02020603050405020304" pitchFamily="18" charset="0"/>
          </a:endParaRPr>
        </a:p>
      </dgm:t>
    </dgm:pt>
    <dgm:pt modelId="{E7893EF3-CF35-4C59-9018-A7BBB7F22487}">
      <dgm:prSet phldrT="[Текст]"/>
      <dgm:spPr/>
      <dgm:t>
        <a:bodyPr/>
        <a:lstStyle/>
        <a:p>
          <a:r>
            <a:rPr lang="uk-UA">
              <a:latin typeface="Times New Roman" panose="02020603050405020304" pitchFamily="18" charset="0"/>
              <a:cs typeface="Times New Roman" panose="02020603050405020304" pitchFamily="18" charset="0"/>
            </a:rPr>
            <a:t>Організаційне управління;</a:t>
          </a:r>
        </a:p>
      </dgm:t>
    </dgm:pt>
    <dgm:pt modelId="{4F821470-F3D4-4C63-82F7-4C273BB313D3}" type="parTrans" cxnId="{FC598C3C-FECB-444E-BDDA-C277E6774D49}">
      <dgm:prSet/>
      <dgm:spPr/>
      <dgm:t>
        <a:bodyPr/>
        <a:lstStyle/>
        <a:p>
          <a:endParaRPr lang="uk-UA">
            <a:latin typeface="Times New Roman" panose="02020603050405020304" pitchFamily="18" charset="0"/>
            <a:cs typeface="Times New Roman" panose="02020603050405020304" pitchFamily="18" charset="0"/>
          </a:endParaRPr>
        </a:p>
      </dgm:t>
    </dgm:pt>
    <dgm:pt modelId="{355EAAAA-79DB-4C11-ADFA-3EE99D7CBD88}" type="sibTrans" cxnId="{FC598C3C-FECB-444E-BDDA-C277E6774D49}">
      <dgm:prSet/>
      <dgm:spPr/>
      <dgm:t>
        <a:bodyPr/>
        <a:lstStyle/>
        <a:p>
          <a:endParaRPr lang="uk-UA">
            <a:latin typeface="Times New Roman" panose="02020603050405020304" pitchFamily="18" charset="0"/>
            <a:cs typeface="Times New Roman" panose="02020603050405020304" pitchFamily="18" charset="0"/>
          </a:endParaRPr>
        </a:p>
      </dgm:t>
    </dgm:pt>
    <dgm:pt modelId="{B1021BFB-451F-4B49-ADE7-0265F53675F7}">
      <dgm:prSet phldrT="[Текст]"/>
      <dgm:spPr/>
      <dgm:t>
        <a:bodyPr/>
        <a:lstStyle/>
        <a:p>
          <a:r>
            <a:rPr lang="uk-UA">
              <a:latin typeface="Times New Roman" panose="02020603050405020304" pitchFamily="18" charset="0"/>
              <a:cs typeface="Times New Roman" panose="02020603050405020304" pitchFamily="18" charset="0"/>
            </a:rPr>
            <a:t>Оперативна диспетчеризація;</a:t>
          </a:r>
        </a:p>
      </dgm:t>
    </dgm:pt>
    <dgm:pt modelId="{84AF83C4-6EE1-4B09-8A78-4543AB80CA39}" type="parTrans" cxnId="{EC42338E-96A3-423A-AB33-44B9F5BF50DA}">
      <dgm:prSet/>
      <dgm:spPr/>
      <dgm:t>
        <a:bodyPr/>
        <a:lstStyle/>
        <a:p>
          <a:endParaRPr lang="uk-UA">
            <a:latin typeface="Times New Roman" panose="02020603050405020304" pitchFamily="18" charset="0"/>
            <a:cs typeface="Times New Roman" panose="02020603050405020304" pitchFamily="18" charset="0"/>
          </a:endParaRPr>
        </a:p>
      </dgm:t>
    </dgm:pt>
    <dgm:pt modelId="{3A80DCE1-36FE-42F5-8FF8-6B6CB47A90EE}" type="sibTrans" cxnId="{EC42338E-96A3-423A-AB33-44B9F5BF50DA}">
      <dgm:prSet/>
      <dgm:spPr/>
      <dgm:t>
        <a:bodyPr/>
        <a:lstStyle/>
        <a:p>
          <a:endParaRPr lang="uk-UA">
            <a:latin typeface="Times New Roman" panose="02020603050405020304" pitchFamily="18" charset="0"/>
            <a:cs typeface="Times New Roman" panose="02020603050405020304" pitchFamily="18" charset="0"/>
          </a:endParaRPr>
        </a:p>
      </dgm:t>
    </dgm:pt>
    <dgm:pt modelId="{490C04C7-DB9A-458B-8A30-4735804FAE4F}">
      <dgm:prSet phldrT="[Текст]"/>
      <dgm:spPr/>
      <dgm:t>
        <a:bodyPr/>
        <a:lstStyle/>
        <a:p>
          <a:r>
            <a:rPr lang="uk-UA">
              <a:latin typeface="Times New Roman" panose="02020603050405020304" pitchFamily="18" charset="0"/>
              <a:cs typeface="Times New Roman" panose="02020603050405020304" pitchFamily="18" charset="0"/>
            </a:rPr>
            <a:t>Технологічне управління;</a:t>
          </a:r>
        </a:p>
      </dgm:t>
    </dgm:pt>
    <dgm:pt modelId="{0B053B37-DD66-4D08-898A-651331883B9D}" type="parTrans" cxnId="{297DFC4D-970B-4048-B82C-EDC954362713}">
      <dgm:prSet/>
      <dgm:spPr/>
      <dgm:t>
        <a:bodyPr/>
        <a:lstStyle/>
        <a:p>
          <a:endParaRPr lang="uk-UA">
            <a:latin typeface="Times New Roman" panose="02020603050405020304" pitchFamily="18" charset="0"/>
            <a:cs typeface="Times New Roman" panose="02020603050405020304" pitchFamily="18" charset="0"/>
          </a:endParaRPr>
        </a:p>
      </dgm:t>
    </dgm:pt>
    <dgm:pt modelId="{09DC7BFF-D781-436E-A695-1256F344B08D}" type="sibTrans" cxnId="{297DFC4D-970B-4048-B82C-EDC954362713}">
      <dgm:prSet/>
      <dgm:spPr/>
      <dgm:t>
        <a:bodyPr/>
        <a:lstStyle/>
        <a:p>
          <a:endParaRPr lang="uk-UA">
            <a:latin typeface="Times New Roman" panose="02020603050405020304" pitchFamily="18" charset="0"/>
            <a:cs typeface="Times New Roman" panose="02020603050405020304" pitchFamily="18" charset="0"/>
          </a:endParaRPr>
        </a:p>
      </dgm:t>
    </dgm:pt>
    <dgm:pt modelId="{D876B30C-C5BF-4890-9124-D114440046D5}">
      <dgm:prSet phldrT="[Текст]"/>
      <dgm:spPr/>
      <dgm:t>
        <a:bodyPr/>
        <a:lstStyle/>
        <a:p>
          <a:r>
            <a:rPr lang="uk-UA">
              <a:latin typeface="Times New Roman" panose="02020603050405020304" pitchFamily="18" charset="0"/>
              <a:cs typeface="Times New Roman" panose="02020603050405020304" pitchFamily="18" charset="0"/>
            </a:rPr>
            <a:t>Управління обладнанням;</a:t>
          </a:r>
        </a:p>
      </dgm:t>
    </dgm:pt>
    <dgm:pt modelId="{0B338E79-884B-43BA-9A89-A88E71056DA6}" type="parTrans" cxnId="{ACD9B84F-1B82-4493-BF00-EAC0E677BA36}">
      <dgm:prSet/>
      <dgm:spPr/>
      <dgm:t>
        <a:bodyPr/>
        <a:lstStyle/>
        <a:p>
          <a:endParaRPr lang="uk-UA">
            <a:latin typeface="Times New Roman" panose="02020603050405020304" pitchFamily="18" charset="0"/>
            <a:cs typeface="Times New Roman" panose="02020603050405020304" pitchFamily="18" charset="0"/>
          </a:endParaRPr>
        </a:p>
      </dgm:t>
    </dgm:pt>
    <dgm:pt modelId="{909D4072-935B-4AF5-B4CF-87B0386E3720}" type="sibTrans" cxnId="{ACD9B84F-1B82-4493-BF00-EAC0E677BA36}">
      <dgm:prSet/>
      <dgm:spPr/>
      <dgm:t>
        <a:bodyPr/>
        <a:lstStyle/>
        <a:p>
          <a:endParaRPr lang="uk-UA">
            <a:latin typeface="Times New Roman" panose="02020603050405020304" pitchFamily="18" charset="0"/>
            <a:cs typeface="Times New Roman" panose="02020603050405020304" pitchFamily="18" charset="0"/>
          </a:endParaRPr>
        </a:p>
      </dgm:t>
    </dgm:pt>
    <dgm:pt modelId="{5481459D-700E-4D81-893D-7A7EF1B1C11A}">
      <dgm:prSet phldrT="[Текст]"/>
      <dgm:spPr/>
      <dgm:t>
        <a:bodyPr/>
        <a:lstStyle/>
        <a:p>
          <a:r>
            <a:rPr lang="uk-UA" dirty="0">
              <a:latin typeface="Times New Roman" panose="02020603050405020304" pitchFamily="18" charset="0"/>
              <a:cs typeface="Times New Roman" panose="02020603050405020304" pitchFamily="18" charset="0"/>
            </a:rPr>
            <a:t>Локальне управління.</a:t>
          </a:r>
        </a:p>
      </dgm:t>
    </dgm:pt>
    <dgm:pt modelId="{D7EB8911-4255-4099-A4BE-05DDD0D7C606}" type="parTrans" cxnId="{56042BD7-EF44-4C4B-AF8B-FF31E4C9C52B}">
      <dgm:prSet/>
      <dgm:spPr/>
      <dgm:t>
        <a:bodyPr/>
        <a:lstStyle/>
        <a:p>
          <a:endParaRPr lang="uk-UA">
            <a:latin typeface="Times New Roman" panose="02020603050405020304" pitchFamily="18" charset="0"/>
            <a:cs typeface="Times New Roman" panose="02020603050405020304" pitchFamily="18" charset="0"/>
          </a:endParaRPr>
        </a:p>
      </dgm:t>
    </dgm:pt>
    <dgm:pt modelId="{709ABFCB-822B-4A1D-B2DF-DDDE49CB6D25}" type="sibTrans" cxnId="{56042BD7-EF44-4C4B-AF8B-FF31E4C9C52B}">
      <dgm:prSet/>
      <dgm:spPr/>
      <dgm:t>
        <a:bodyPr/>
        <a:lstStyle/>
        <a:p>
          <a:endParaRPr lang="uk-UA">
            <a:latin typeface="Times New Roman" panose="02020603050405020304" pitchFamily="18" charset="0"/>
            <a:cs typeface="Times New Roman" panose="02020603050405020304" pitchFamily="18" charset="0"/>
          </a:endParaRPr>
        </a:p>
      </dgm:t>
    </dgm:pt>
    <dgm:pt modelId="{3E805833-47B6-4791-B6CF-206D431112CE}" type="pres">
      <dgm:prSet presAssocID="{EDDEE56E-C676-4843-B5A6-131A02298439}" presName="Name0" presStyleCnt="0">
        <dgm:presLayoutVars>
          <dgm:dir/>
          <dgm:animLvl val="lvl"/>
          <dgm:resizeHandles/>
        </dgm:presLayoutVars>
      </dgm:prSet>
      <dgm:spPr/>
    </dgm:pt>
    <dgm:pt modelId="{96885F07-DFB0-4EB0-BDFA-F2EF56CF73B3}" type="pres">
      <dgm:prSet presAssocID="{A662E684-88BC-4C64-9A5C-16D48C0DE9BB}" presName="linNode" presStyleCnt="0"/>
      <dgm:spPr/>
    </dgm:pt>
    <dgm:pt modelId="{DD37F690-F2AA-4465-B67F-0BE418680E59}" type="pres">
      <dgm:prSet presAssocID="{A662E684-88BC-4C64-9A5C-16D48C0DE9BB}" presName="parentShp" presStyleLbl="node1" presStyleIdx="0" presStyleCnt="4" custLinFactNeighborX="-6250" custLinFactNeighborY="-4051">
        <dgm:presLayoutVars>
          <dgm:bulletEnabled val="1"/>
        </dgm:presLayoutVars>
      </dgm:prSet>
      <dgm:spPr/>
    </dgm:pt>
    <dgm:pt modelId="{59783A04-45BE-4890-8904-172B5608870A}" type="pres">
      <dgm:prSet presAssocID="{A662E684-88BC-4C64-9A5C-16D48C0DE9BB}" presName="childShp" presStyleLbl="bgAccFollowNode1" presStyleIdx="0" presStyleCnt="4" custLinFactNeighborY="-8532">
        <dgm:presLayoutVars>
          <dgm:bulletEnabled val="1"/>
        </dgm:presLayoutVars>
      </dgm:prSet>
      <dgm:spPr/>
    </dgm:pt>
    <dgm:pt modelId="{F59E67A9-EA50-4779-8BCA-ED4102F572AC}" type="pres">
      <dgm:prSet presAssocID="{E4803E99-F091-4129-98D8-6B6755A35C9E}" presName="spacing" presStyleCnt="0"/>
      <dgm:spPr/>
    </dgm:pt>
    <dgm:pt modelId="{91931FBD-E008-4DAE-ABC3-C1330253FDC4}" type="pres">
      <dgm:prSet presAssocID="{7704767D-B732-4E34-BA46-6199DAC4D1EC}" presName="linNode" presStyleCnt="0"/>
      <dgm:spPr/>
    </dgm:pt>
    <dgm:pt modelId="{8C3DC2E8-2C7A-4275-BC9F-06017BB459C6}" type="pres">
      <dgm:prSet presAssocID="{7704767D-B732-4E34-BA46-6199DAC4D1EC}" presName="parentShp" presStyleLbl="node1" presStyleIdx="1" presStyleCnt="4">
        <dgm:presLayoutVars>
          <dgm:bulletEnabled val="1"/>
        </dgm:presLayoutVars>
      </dgm:prSet>
      <dgm:spPr/>
    </dgm:pt>
    <dgm:pt modelId="{EE10C50F-5096-4EB1-860E-4753FEDF5B2B}" type="pres">
      <dgm:prSet presAssocID="{7704767D-B732-4E34-BA46-6199DAC4D1EC}" presName="childShp" presStyleLbl="bgAccFollowNode1" presStyleIdx="1" presStyleCnt="4">
        <dgm:presLayoutVars>
          <dgm:bulletEnabled val="1"/>
        </dgm:presLayoutVars>
      </dgm:prSet>
      <dgm:spPr/>
    </dgm:pt>
    <dgm:pt modelId="{8E502F76-500F-41BF-8E56-EBDC413FADED}" type="pres">
      <dgm:prSet presAssocID="{EF3FE7DC-9A86-4D1A-9A1E-CDC56C42DEBF}" presName="spacing" presStyleCnt="0"/>
      <dgm:spPr/>
    </dgm:pt>
    <dgm:pt modelId="{F4C53194-1B7C-4691-9EA3-8FCA5EC47DC2}" type="pres">
      <dgm:prSet presAssocID="{137584B0-6107-4F13-9B44-4424BFAF9117}" presName="linNode" presStyleCnt="0"/>
      <dgm:spPr/>
    </dgm:pt>
    <dgm:pt modelId="{778B17B3-8D14-4BD4-B65C-A4E0A5DB6CEC}" type="pres">
      <dgm:prSet presAssocID="{137584B0-6107-4F13-9B44-4424BFAF9117}" presName="parentShp" presStyleLbl="node1" presStyleIdx="2" presStyleCnt="4">
        <dgm:presLayoutVars>
          <dgm:bulletEnabled val="1"/>
        </dgm:presLayoutVars>
      </dgm:prSet>
      <dgm:spPr/>
    </dgm:pt>
    <dgm:pt modelId="{AB4FB588-30C9-4568-B09A-2232FF92C4F2}" type="pres">
      <dgm:prSet presAssocID="{137584B0-6107-4F13-9B44-4424BFAF9117}" presName="childShp" presStyleLbl="bgAccFollowNode1" presStyleIdx="2" presStyleCnt="4">
        <dgm:presLayoutVars>
          <dgm:bulletEnabled val="1"/>
        </dgm:presLayoutVars>
      </dgm:prSet>
      <dgm:spPr/>
    </dgm:pt>
    <dgm:pt modelId="{6DD8C41E-A29D-4E12-8E32-DD77C4302DF9}" type="pres">
      <dgm:prSet presAssocID="{EACED2B6-8978-4A24-93EE-64B4826A66C7}" presName="spacing" presStyleCnt="0"/>
      <dgm:spPr/>
    </dgm:pt>
    <dgm:pt modelId="{50A3DE8A-DB1F-4F06-BB52-A56CD6406617}" type="pres">
      <dgm:prSet presAssocID="{458666B1-7C30-4195-860A-B5B9C523BB8C}" presName="linNode" presStyleCnt="0"/>
      <dgm:spPr/>
    </dgm:pt>
    <dgm:pt modelId="{0307A502-64F6-4BD0-9BFD-CB638B8339AB}" type="pres">
      <dgm:prSet presAssocID="{458666B1-7C30-4195-860A-B5B9C523BB8C}" presName="parentShp" presStyleLbl="node1" presStyleIdx="3" presStyleCnt="4">
        <dgm:presLayoutVars>
          <dgm:bulletEnabled val="1"/>
        </dgm:presLayoutVars>
      </dgm:prSet>
      <dgm:spPr/>
    </dgm:pt>
    <dgm:pt modelId="{DFFF4530-1A7F-477E-8944-C4BD10EA1794}" type="pres">
      <dgm:prSet presAssocID="{458666B1-7C30-4195-860A-B5B9C523BB8C}" presName="childShp" presStyleLbl="bgAccFollowNode1" presStyleIdx="3" presStyleCnt="4" custLinFactNeighborX="9882" custLinFactNeighborY="25510">
        <dgm:presLayoutVars>
          <dgm:bulletEnabled val="1"/>
        </dgm:presLayoutVars>
      </dgm:prSet>
      <dgm:spPr/>
    </dgm:pt>
  </dgm:ptLst>
  <dgm:cxnLst>
    <dgm:cxn modelId="{94494E13-DA15-46DC-B75F-A542D1E02A92}" type="presOf" srcId="{7C06454B-8A2B-4214-A68E-5B2CAB41877B}" destId="{EE10C50F-5096-4EB1-860E-4753FEDF5B2B}" srcOrd="0" destOrd="0" presId="urn:microsoft.com/office/officeart/2005/8/layout/vList6"/>
    <dgm:cxn modelId="{297DFC4D-970B-4048-B82C-EDC954362713}" srcId="{137584B0-6107-4F13-9B44-4424BFAF9117}" destId="{490C04C7-DB9A-458B-8A30-4735804FAE4F}" srcOrd="1" destOrd="0" parTransId="{0B053B37-DD66-4D08-898A-651331883B9D}" sibTransId="{09DC7BFF-D781-436E-A695-1256F344B08D}"/>
    <dgm:cxn modelId="{EC42338E-96A3-423A-AB33-44B9F5BF50DA}" srcId="{137584B0-6107-4F13-9B44-4424BFAF9117}" destId="{B1021BFB-451F-4B49-ADE7-0265F53675F7}" srcOrd="0" destOrd="0" parTransId="{84AF83C4-6EE1-4B09-8A78-4543AB80CA39}" sibTransId="{3A80DCE1-36FE-42F5-8FF8-6B6CB47A90EE}"/>
    <dgm:cxn modelId="{5AD9768B-27D5-47DA-A1A7-F94F7F8DC176}" srcId="{A662E684-88BC-4C64-9A5C-16D48C0DE9BB}" destId="{CE6F0115-CE90-48C4-BC04-DA3E4710365F}" srcOrd="1" destOrd="0" parTransId="{1A99E2B0-B451-407E-9DCF-759A9B87CD61}" sibTransId="{1849777E-DE1B-424A-A362-22AC655DAB1E}"/>
    <dgm:cxn modelId="{A225D7FF-E606-4C24-9824-1D39103352DD}" type="presOf" srcId="{CE6F0115-CE90-48C4-BC04-DA3E4710365F}" destId="{59783A04-45BE-4890-8904-172B5608870A}" srcOrd="0" destOrd="1" presId="urn:microsoft.com/office/officeart/2005/8/layout/vList6"/>
    <dgm:cxn modelId="{9101323F-8B55-4DCD-A299-6B8BBB0D016E}" type="presOf" srcId="{490C04C7-DB9A-458B-8A30-4735804FAE4F}" destId="{AB4FB588-30C9-4568-B09A-2232FF92C4F2}" srcOrd="0" destOrd="1" presId="urn:microsoft.com/office/officeart/2005/8/layout/vList6"/>
    <dgm:cxn modelId="{FC598C3C-FECB-444E-BDDA-C277E6774D49}" srcId="{7704767D-B732-4E34-BA46-6199DAC4D1EC}" destId="{E7893EF3-CF35-4C59-9018-A7BBB7F22487}" srcOrd="1" destOrd="0" parTransId="{4F821470-F3D4-4C63-82F7-4C273BB313D3}" sibTransId="{355EAAAA-79DB-4C11-ADFA-3EE99D7CBD88}"/>
    <dgm:cxn modelId="{1CC5611F-5EE7-4E37-A15B-3CB3F2EC5AB2}" type="presOf" srcId="{B1021BFB-451F-4B49-ADE7-0265F53675F7}" destId="{AB4FB588-30C9-4568-B09A-2232FF92C4F2}" srcOrd="0" destOrd="0" presId="urn:microsoft.com/office/officeart/2005/8/layout/vList6"/>
    <dgm:cxn modelId="{0ACF72E2-57E5-42AF-906C-93095E7896E3}" type="presOf" srcId="{5481459D-700E-4D81-893D-7A7EF1B1C11A}" destId="{DFFF4530-1A7F-477E-8944-C4BD10EA1794}" srcOrd="0" destOrd="1" presId="urn:microsoft.com/office/officeart/2005/8/layout/vList6"/>
    <dgm:cxn modelId="{8072FBE2-7605-4CD9-98BD-CC4B8AFAC346}" srcId="{7704767D-B732-4E34-BA46-6199DAC4D1EC}" destId="{7C06454B-8A2B-4214-A68E-5B2CAB41877B}" srcOrd="0" destOrd="0" parTransId="{1FF871DC-CD48-4224-B4BC-C41DCC67DD69}" sibTransId="{1205EFDA-25E6-4D46-B61E-26671FCE6477}"/>
    <dgm:cxn modelId="{56042BD7-EF44-4C4B-AF8B-FF31E4C9C52B}" srcId="{458666B1-7C30-4195-860A-B5B9C523BB8C}" destId="{5481459D-700E-4D81-893D-7A7EF1B1C11A}" srcOrd="1" destOrd="0" parTransId="{D7EB8911-4255-4099-A4BE-05DDD0D7C606}" sibTransId="{709ABFCB-822B-4A1D-B2DF-DDDE49CB6D25}"/>
    <dgm:cxn modelId="{EA3CEDBC-0957-4A93-8848-AAEA3E3E4A5A}" srcId="{EDDEE56E-C676-4843-B5A6-131A02298439}" destId="{A662E684-88BC-4C64-9A5C-16D48C0DE9BB}" srcOrd="0" destOrd="0" parTransId="{34D69EAE-F523-484A-8608-C7CDA840B00F}" sibTransId="{E4803E99-F091-4129-98D8-6B6755A35C9E}"/>
    <dgm:cxn modelId="{3BBEA1B6-11BA-4B1D-A32C-5F05F23E36F7}" type="presOf" srcId="{137584B0-6107-4F13-9B44-4424BFAF9117}" destId="{778B17B3-8D14-4BD4-B65C-A4E0A5DB6CEC}" srcOrd="0" destOrd="0" presId="urn:microsoft.com/office/officeart/2005/8/layout/vList6"/>
    <dgm:cxn modelId="{ACD9B84F-1B82-4493-BF00-EAC0E677BA36}" srcId="{458666B1-7C30-4195-860A-B5B9C523BB8C}" destId="{D876B30C-C5BF-4890-9124-D114440046D5}" srcOrd="0" destOrd="0" parTransId="{0B338E79-884B-43BA-9A89-A88E71056DA6}" sibTransId="{909D4072-935B-4AF5-B4CF-87B0386E3720}"/>
    <dgm:cxn modelId="{605C360E-533C-464C-A431-EFFFE6AEA26F}" srcId="{EDDEE56E-C676-4843-B5A6-131A02298439}" destId="{458666B1-7C30-4195-860A-B5B9C523BB8C}" srcOrd="3" destOrd="0" parTransId="{9A5B7887-A2AC-4AF6-BB06-E22A1AE23FF1}" sibTransId="{E3B3BE32-FED3-44C3-9E69-8D0D96C30934}"/>
    <dgm:cxn modelId="{D316184F-02FD-4F42-A0DE-AE3C3EA17390}" type="presOf" srcId="{E7893EF3-CF35-4C59-9018-A7BBB7F22487}" destId="{EE10C50F-5096-4EB1-860E-4753FEDF5B2B}" srcOrd="0" destOrd="1" presId="urn:microsoft.com/office/officeart/2005/8/layout/vList6"/>
    <dgm:cxn modelId="{DD449D47-0A6B-4B63-AEB9-266E5BE4E2EE}" srcId="{EDDEE56E-C676-4843-B5A6-131A02298439}" destId="{137584B0-6107-4F13-9B44-4424BFAF9117}" srcOrd="2" destOrd="0" parTransId="{681BE5E2-033A-4F09-B262-BE3B05F90DD2}" sibTransId="{EACED2B6-8978-4A24-93EE-64B4826A66C7}"/>
    <dgm:cxn modelId="{DA216EDE-5DB1-4A13-860C-8CE7EE0AFC2A}" type="presOf" srcId="{A662E684-88BC-4C64-9A5C-16D48C0DE9BB}" destId="{DD37F690-F2AA-4465-B67F-0BE418680E59}" srcOrd="0" destOrd="0" presId="urn:microsoft.com/office/officeart/2005/8/layout/vList6"/>
    <dgm:cxn modelId="{CC9DA820-1426-481E-A462-F67C35A8C0DE}" type="presOf" srcId="{D876B30C-C5BF-4890-9124-D114440046D5}" destId="{DFFF4530-1A7F-477E-8944-C4BD10EA1794}" srcOrd="0" destOrd="0" presId="urn:microsoft.com/office/officeart/2005/8/layout/vList6"/>
    <dgm:cxn modelId="{F758265B-D230-4985-9DFD-16E9BDFB48E9}" type="presOf" srcId="{458666B1-7C30-4195-860A-B5B9C523BB8C}" destId="{0307A502-64F6-4BD0-9BFD-CB638B8339AB}" srcOrd="0" destOrd="0" presId="urn:microsoft.com/office/officeart/2005/8/layout/vList6"/>
    <dgm:cxn modelId="{E99AB07A-CC02-445D-A9C6-E7A9665E4D7C}" srcId="{A662E684-88BC-4C64-9A5C-16D48C0DE9BB}" destId="{4BDB3999-6C8D-44A5-8D09-1537B0F92B1E}" srcOrd="0" destOrd="0" parTransId="{883469F9-B0D2-4271-A073-940BCB53F1B1}" sibTransId="{611D9591-84C4-4893-B9EB-70D0008AB8A4}"/>
    <dgm:cxn modelId="{968CE101-69B4-4C15-BF8D-F4B1542024E8}" srcId="{EDDEE56E-C676-4843-B5A6-131A02298439}" destId="{7704767D-B732-4E34-BA46-6199DAC4D1EC}" srcOrd="1" destOrd="0" parTransId="{CA65D00A-785B-4959-84CA-D790FC9A898E}" sibTransId="{EF3FE7DC-9A86-4D1A-9A1E-CDC56C42DEBF}"/>
    <dgm:cxn modelId="{00E9595D-A903-40E0-85AC-0B659DE9A598}" type="presOf" srcId="{7704767D-B732-4E34-BA46-6199DAC4D1EC}" destId="{8C3DC2E8-2C7A-4275-BC9F-06017BB459C6}" srcOrd="0" destOrd="0" presId="urn:microsoft.com/office/officeart/2005/8/layout/vList6"/>
    <dgm:cxn modelId="{02DD714D-39FD-47D9-A4C7-E4F0B60519DB}" type="presOf" srcId="{4BDB3999-6C8D-44A5-8D09-1537B0F92B1E}" destId="{59783A04-45BE-4890-8904-172B5608870A}" srcOrd="0" destOrd="0" presId="urn:microsoft.com/office/officeart/2005/8/layout/vList6"/>
    <dgm:cxn modelId="{275E973C-ADB6-4D3A-A860-4C59EA69A24B}" type="presOf" srcId="{EDDEE56E-C676-4843-B5A6-131A02298439}" destId="{3E805833-47B6-4791-B6CF-206D431112CE}" srcOrd="0" destOrd="0" presId="urn:microsoft.com/office/officeart/2005/8/layout/vList6"/>
    <dgm:cxn modelId="{DA6B98FA-00FD-498E-855B-CA4BADCFF130}" type="presParOf" srcId="{3E805833-47B6-4791-B6CF-206D431112CE}" destId="{96885F07-DFB0-4EB0-BDFA-F2EF56CF73B3}" srcOrd="0" destOrd="0" presId="urn:microsoft.com/office/officeart/2005/8/layout/vList6"/>
    <dgm:cxn modelId="{0DFDE211-66FC-44D8-BF03-677D9590FD49}" type="presParOf" srcId="{96885F07-DFB0-4EB0-BDFA-F2EF56CF73B3}" destId="{DD37F690-F2AA-4465-B67F-0BE418680E59}" srcOrd="0" destOrd="0" presId="urn:microsoft.com/office/officeart/2005/8/layout/vList6"/>
    <dgm:cxn modelId="{0B77A73E-9738-4456-AA3A-215FD836C78E}" type="presParOf" srcId="{96885F07-DFB0-4EB0-BDFA-F2EF56CF73B3}" destId="{59783A04-45BE-4890-8904-172B5608870A}" srcOrd="1" destOrd="0" presId="urn:microsoft.com/office/officeart/2005/8/layout/vList6"/>
    <dgm:cxn modelId="{FF5AB444-FC34-4F4B-869C-E36B97988FFC}" type="presParOf" srcId="{3E805833-47B6-4791-B6CF-206D431112CE}" destId="{F59E67A9-EA50-4779-8BCA-ED4102F572AC}" srcOrd="1" destOrd="0" presId="urn:microsoft.com/office/officeart/2005/8/layout/vList6"/>
    <dgm:cxn modelId="{3029F742-0271-405A-9927-150588D79BB6}" type="presParOf" srcId="{3E805833-47B6-4791-B6CF-206D431112CE}" destId="{91931FBD-E008-4DAE-ABC3-C1330253FDC4}" srcOrd="2" destOrd="0" presId="urn:microsoft.com/office/officeart/2005/8/layout/vList6"/>
    <dgm:cxn modelId="{B6715A6B-1D0C-4579-9654-E0591457FA7F}" type="presParOf" srcId="{91931FBD-E008-4DAE-ABC3-C1330253FDC4}" destId="{8C3DC2E8-2C7A-4275-BC9F-06017BB459C6}" srcOrd="0" destOrd="0" presId="urn:microsoft.com/office/officeart/2005/8/layout/vList6"/>
    <dgm:cxn modelId="{B04F8016-AD52-40DA-9769-F82605ACCC7C}" type="presParOf" srcId="{91931FBD-E008-4DAE-ABC3-C1330253FDC4}" destId="{EE10C50F-5096-4EB1-860E-4753FEDF5B2B}" srcOrd="1" destOrd="0" presId="urn:microsoft.com/office/officeart/2005/8/layout/vList6"/>
    <dgm:cxn modelId="{C4220084-6B58-4479-B907-E8C22F61A22F}" type="presParOf" srcId="{3E805833-47B6-4791-B6CF-206D431112CE}" destId="{8E502F76-500F-41BF-8E56-EBDC413FADED}" srcOrd="3" destOrd="0" presId="urn:microsoft.com/office/officeart/2005/8/layout/vList6"/>
    <dgm:cxn modelId="{435FE26C-0559-4604-AC79-740196D289AE}" type="presParOf" srcId="{3E805833-47B6-4791-B6CF-206D431112CE}" destId="{F4C53194-1B7C-4691-9EA3-8FCA5EC47DC2}" srcOrd="4" destOrd="0" presId="urn:microsoft.com/office/officeart/2005/8/layout/vList6"/>
    <dgm:cxn modelId="{6016A8C9-BB63-4F93-B193-88ED5C5BD828}" type="presParOf" srcId="{F4C53194-1B7C-4691-9EA3-8FCA5EC47DC2}" destId="{778B17B3-8D14-4BD4-B65C-A4E0A5DB6CEC}" srcOrd="0" destOrd="0" presId="urn:microsoft.com/office/officeart/2005/8/layout/vList6"/>
    <dgm:cxn modelId="{8A8F054F-A2FB-4D34-A099-F90D2EDA529A}" type="presParOf" srcId="{F4C53194-1B7C-4691-9EA3-8FCA5EC47DC2}" destId="{AB4FB588-30C9-4568-B09A-2232FF92C4F2}" srcOrd="1" destOrd="0" presId="urn:microsoft.com/office/officeart/2005/8/layout/vList6"/>
    <dgm:cxn modelId="{FA841687-96B7-4788-8F7E-4AAF77BBF626}" type="presParOf" srcId="{3E805833-47B6-4791-B6CF-206D431112CE}" destId="{6DD8C41E-A29D-4E12-8E32-DD77C4302DF9}" srcOrd="5" destOrd="0" presId="urn:microsoft.com/office/officeart/2005/8/layout/vList6"/>
    <dgm:cxn modelId="{AF8DC5F8-237E-4504-BAA8-E0C4962409CF}" type="presParOf" srcId="{3E805833-47B6-4791-B6CF-206D431112CE}" destId="{50A3DE8A-DB1F-4F06-BB52-A56CD6406617}" srcOrd="6" destOrd="0" presId="urn:microsoft.com/office/officeart/2005/8/layout/vList6"/>
    <dgm:cxn modelId="{28C24260-9878-4FA3-9AB8-5A3AB9A36D8D}" type="presParOf" srcId="{50A3DE8A-DB1F-4F06-BB52-A56CD6406617}" destId="{0307A502-64F6-4BD0-9BFD-CB638B8339AB}" srcOrd="0" destOrd="0" presId="urn:microsoft.com/office/officeart/2005/8/layout/vList6"/>
    <dgm:cxn modelId="{416B7AAB-D08B-40BE-AB3C-56D6AA1DE81E}" type="presParOf" srcId="{50A3DE8A-DB1F-4F06-BB52-A56CD6406617}" destId="{DFFF4530-1A7F-477E-8944-C4BD10EA1794}"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783A04-45BE-4890-8904-172B5608870A}">
      <dsp:nvSpPr>
        <dsp:cNvPr id="0" name=""/>
        <dsp:cNvSpPr/>
      </dsp:nvSpPr>
      <dsp:spPr>
        <a:xfrm>
          <a:off x="2438400" y="0"/>
          <a:ext cx="3657600" cy="944562"/>
        </a:xfrm>
        <a:prstGeom prst="rightArrow">
          <a:avLst>
            <a:gd name="adj1" fmla="val 75000"/>
            <a:gd name="adj2" fmla="val 50000"/>
          </a:avLst>
        </a:prstGeom>
        <a:solidFill>
          <a:schemeClr val="lt1">
            <a:alpha val="90000"/>
            <a:tint val="40000"/>
            <a:hueOff val="0"/>
            <a:satOff val="0"/>
            <a:lumOff val="0"/>
            <a:alphaOff val="0"/>
          </a:schemeClr>
        </a:solidFill>
        <a:ln w="12700" cap="flat" cmpd="sng" algn="ctr">
          <a:solidFill>
            <a:schemeClr val="dk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795" tIns="10795" rIns="10795" bIns="10795" numCol="1" spcCol="1270" anchor="t" anchorCtr="0">
          <a:noAutofit/>
        </a:bodyPr>
        <a:lstStyle/>
        <a:p>
          <a:pPr marL="171450" lvl="1" indent="-171450" algn="l" defTabSz="755650">
            <a:lnSpc>
              <a:spcPct val="90000"/>
            </a:lnSpc>
            <a:spcBef>
              <a:spcPct val="0"/>
            </a:spcBef>
            <a:spcAft>
              <a:spcPct val="15000"/>
            </a:spcAft>
            <a:buChar char="•"/>
          </a:pPr>
          <a:r>
            <a:rPr lang="uk-UA" sz="1700" kern="1200">
              <a:latin typeface="Times New Roman" panose="02020603050405020304" pitchFamily="18" charset="0"/>
              <a:cs typeface="Times New Roman" panose="02020603050405020304" pitchFamily="18" charset="0"/>
            </a:rPr>
            <a:t>Техніко-економічне планування;</a:t>
          </a:r>
        </a:p>
        <a:p>
          <a:pPr marL="171450" lvl="1" indent="-171450" algn="l" defTabSz="755650">
            <a:lnSpc>
              <a:spcPct val="90000"/>
            </a:lnSpc>
            <a:spcBef>
              <a:spcPct val="0"/>
            </a:spcBef>
            <a:spcAft>
              <a:spcPct val="15000"/>
            </a:spcAft>
            <a:buChar char="•"/>
          </a:pPr>
          <a:r>
            <a:rPr lang="uk-UA" sz="1700" kern="1200">
              <a:latin typeface="Times New Roman" panose="02020603050405020304" pitchFamily="18" charset="0"/>
              <a:cs typeface="Times New Roman" panose="02020603050405020304" pitchFamily="18" charset="0"/>
            </a:rPr>
            <a:t>Економічне управління;</a:t>
          </a:r>
        </a:p>
      </dsp:txBody>
      <dsp:txXfrm>
        <a:off x="2438400" y="118070"/>
        <a:ext cx="3303389" cy="708422"/>
      </dsp:txXfrm>
    </dsp:sp>
    <dsp:sp modelId="{DD37F690-F2AA-4465-B67F-0BE418680E59}">
      <dsp:nvSpPr>
        <dsp:cNvPr id="0" name=""/>
        <dsp:cNvSpPr/>
      </dsp:nvSpPr>
      <dsp:spPr>
        <a:xfrm>
          <a:off x="0" y="0"/>
          <a:ext cx="2438400" cy="944562"/>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uk-UA" sz="2000" kern="1200">
              <a:latin typeface="Times New Roman" panose="02020603050405020304" pitchFamily="18" charset="0"/>
              <a:cs typeface="Times New Roman" panose="02020603050405020304" pitchFamily="18" charset="0"/>
            </a:rPr>
            <a:t>Адміністративний</a:t>
          </a:r>
        </a:p>
      </dsp:txBody>
      <dsp:txXfrm>
        <a:off x="46110" y="46110"/>
        <a:ext cx="2346180" cy="852342"/>
      </dsp:txXfrm>
    </dsp:sp>
    <dsp:sp modelId="{EE10C50F-5096-4EB1-860E-4753FEDF5B2B}">
      <dsp:nvSpPr>
        <dsp:cNvPr id="0" name=""/>
        <dsp:cNvSpPr/>
      </dsp:nvSpPr>
      <dsp:spPr>
        <a:xfrm>
          <a:off x="2438400" y="1040209"/>
          <a:ext cx="3657600" cy="944562"/>
        </a:xfrm>
        <a:prstGeom prst="rightArrow">
          <a:avLst>
            <a:gd name="adj1" fmla="val 75000"/>
            <a:gd name="adj2" fmla="val 50000"/>
          </a:avLst>
        </a:prstGeom>
        <a:solidFill>
          <a:schemeClr val="lt1">
            <a:alpha val="90000"/>
            <a:tint val="40000"/>
            <a:hueOff val="0"/>
            <a:satOff val="0"/>
            <a:lumOff val="0"/>
            <a:alphaOff val="0"/>
          </a:schemeClr>
        </a:solidFill>
        <a:ln w="12700" cap="flat" cmpd="sng" algn="ctr">
          <a:solidFill>
            <a:schemeClr val="dk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795" tIns="10795" rIns="10795" bIns="10795" numCol="1" spcCol="1270" anchor="t" anchorCtr="0">
          <a:noAutofit/>
        </a:bodyPr>
        <a:lstStyle/>
        <a:p>
          <a:pPr marL="171450" lvl="1" indent="-171450" algn="l" defTabSz="755650">
            <a:lnSpc>
              <a:spcPct val="90000"/>
            </a:lnSpc>
            <a:spcBef>
              <a:spcPct val="0"/>
            </a:spcBef>
            <a:spcAft>
              <a:spcPct val="15000"/>
            </a:spcAft>
            <a:buChar char="•"/>
          </a:pPr>
          <a:r>
            <a:rPr lang="uk-UA" sz="1700" kern="1200">
              <a:latin typeface="Times New Roman" panose="02020603050405020304" pitchFamily="18" charset="0"/>
              <a:cs typeface="Times New Roman" panose="02020603050405020304" pitchFamily="18" charset="0"/>
            </a:rPr>
            <a:t>Оперативне планування;</a:t>
          </a:r>
        </a:p>
        <a:p>
          <a:pPr marL="171450" lvl="1" indent="-171450" algn="l" defTabSz="755650">
            <a:lnSpc>
              <a:spcPct val="90000"/>
            </a:lnSpc>
            <a:spcBef>
              <a:spcPct val="0"/>
            </a:spcBef>
            <a:spcAft>
              <a:spcPct val="15000"/>
            </a:spcAft>
            <a:buChar char="•"/>
          </a:pPr>
          <a:r>
            <a:rPr lang="uk-UA" sz="1700" kern="1200">
              <a:latin typeface="Times New Roman" panose="02020603050405020304" pitchFamily="18" charset="0"/>
              <a:cs typeface="Times New Roman" panose="02020603050405020304" pitchFamily="18" charset="0"/>
            </a:rPr>
            <a:t>Організаційне управління;</a:t>
          </a:r>
        </a:p>
      </dsp:txBody>
      <dsp:txXfrm>
        <a:off x="2438400" y="1158279"/>
        <a:ext cx="3303389" cy="708422"/>
      </dsp:txXfrm>
    </dsp:sp>
    <dsp:sp modelId="{8C3DC2E8-2C7A-4275-BC9F-06017BB459C6}">
      <dsp:nvSpPr>
        <dsp:cNvPr id="0" name=""/>
        <dsp:cNvSpPr/>
      </dsp:nvSpPr>
      <dsp:spPr>
        <a:xfrm>
          <a:off x="0" y="1040209"/>
          <a:ext cx="2438400" cy="944562"/>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uk-UA" sz="2000" kern="1200">
              <a:latin typeface="Times New Roman" panose="02020603050405020304" pitchFamily="18" charset="0"/>
              <a:cs typeface="Times New Roman" panose="02020603050405020304" pitchFamily="18" charset="0"/>
            </a:rPr>
            <a:t>Стратегічний</a:t>
          </a:r>
        </a:p>
      </dsp:txBody>
      <dsp:txXfrm>
        <a:off x="46110" y="1086319"/>
        <a:ext cx="2346180" cy="852342"/>
      </dsp:txXfrm>
    </dsp:sp>
    <dsp:sp modelId="{AB4FB588-30C9-4568-B09A-2232FF92C4F2}">
      <dsp:nvSpPr>
        <dsp:cNvPr id="0" name=""/>
        <dsp:cNvSpPr/>
      </dsp:nvSpPr>
      <dsp:spPr>
        <a:xfrm>
          <a:off x="2438400" y="2079228"/>
          <a:ext cx="3657600" cy="944562"/>
        </a:xfrm>
        <a:prstGeom prst="rightArrow">
          <a:avLst>
            <a:gd name="adj1" fmla="val 75000"/>
            <a:gd name="adj2" fmla="val 50000"/>
          </a:avLst>
        </a:prstGeom>
        <a:solidFill>
          <a:schemeClr val="lt1">
            <a:alpha val="90000"/>
            <a:tint val="40000"/>
            <a:hueOff val="0"/>
            <a:satOff val="0"/>
            <a:lumOff val="0"/>
            <a:alphaOff val="0"/>
          </a:schemeClr>
        </a:solidFill>
        <a:ln w="12700" cap="flat" cmpd="sng" algn="ctr">
          <a:solidFill>
            <a:schemeClr val="dk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795" tIns="10795" rIns="10795" bIns="10795" numCol="1" spcCol="1270" anchor="t" anchorCtr="0">
          <a:noAutofit/>
        </a:bodyPr>
        <a:lstStyle/>
        <a:p>
          <a:pPr marL="171450" lvl="1" indent="-171450" algn="l" defTabSz="755650">
            <a:lnSpc>
              <a:spcPct val="90000"/>
            </a:lnSpc>
            <a:spcBef>
              <a:spcPct val="0"/>
            </a:spcBef>
            <a:spcAft>
              <a:spcPct val="15000"/>
            </a:spcAft>
            <a:buChar char="•"/>
          </a:pPr>
          <a:r>
            <a:rPr lang="uk-UA" sz="1700" kern="1200">
              <a:latin typeface="Times New Roman" panose="02020603050405020304" pitchFamily="18" charset="0"/>
              <a:cs typeface="Times New Roman" panose="02020603050405020304" pitchFamily="18" charset="0"/>
            </a:rPr>
            <a:t>Оперативна диспетчеризація;</a:t>
          </a:r>
        </a:p>
        <a:p>
          <a:pPr marL="171450" lvl="1" indent="-171450" algn="l" defTabSz="755650">
            <a:lnSpc>
              <a:spcPct val="90000"/>
            </a:lnSpc>
            <a:spcBef>
              <a:spcPct val="0"/>
            </a:spcBef>
            <a:spcAft>
              <a:spcPct val="15000"/>
            </a:spcAft>
            <a:buChar char="•"/>
          </a:pPr>
          <a:r>
            <a:rPr lang="uk-UA" sz="1700" kern="1200">
              <a:latin typeface="Times New Roman" panose="02020603050405020304" pitchFamily="18" charset="0"/>
              <a:cs typeface="Times New Roman" panose="02020603050405020304" pitchFamily="18" charset="0"/>
            </a:rPr>
            <a:t>Технологічне управління;</a:t>
          </a:r>
        </a:p>
      </dsp:txBody>
      <dsp:txXfrm>
        <a:off x="2438400" y="2197298"/>
        <a:ext cx="3303389" cy="708422"/>
      </dsp:txXfrm>
    </dsp:sp>
    <dsp:sp modelId="{778B17B3-8D14-4BD4-B65C-A4E0A5DB6CEC}">
      <dsp:nvSpPr>
        <dsp:cNvPr id="0" name=""/>
        <dsp:cNvSpPr/>
      </dsp:nvSpPr>
      <dsp:spPr>
        <a:xfrm>
          <a:off x="0" y="2079228"/>
          <a:ext cx="2438400" cy="944562"/>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uk-UA" sz="2000" kern="1200">
              <a:latin typeface="Times New Roman" panose="02020603050405020304" pitchFamily="18" charset="0"/>
              <a:cs typeface="Times New Roman" panose="02020603050405020304" pitchFamily="18" charset="0"/>
            </a:rPr>
            <a:t>Тактичний</a:t>
          </a:r>
        </a:p>
      </dsp:txBody>
      <dsp:txXfrm>
        <a:off x="46110" y="2125338"/>
        <a:ext cx="2346180" cy="852342"/>
      </dsp:txXfrm>
    </dsp:sp>
    <dsp:sp modelId="{DFFF4530-1A7F-477E-8944-C4BD10EA1794}">
      <dsp:nvSpPr>
        <dsp:cNvPr id="0" name=""/>
        <dsp:cNvSpPr/>
      </dsp:nvSpPr>
      <dsp:spPr>
        <a:xfrm>
          <a:off x="2438399" y="3119437"/>
          <a:ext cx="3657600" cy="944562"/>
        </a:xfrm>
        <a:prstGeom prst="rightArrow">
          <a:avLst>
            <a:gd name="adj1" fmla="val 75000"/>
            <a:gd name="adj2" fmla="val 50000"/>
          </a:avLst>
        </a:prstGeom>
        <a:solidFill>
          <a:schemeClr val="lt1">
            <a:alpha val="90000"/>
            <a:tint val="40000"/>
            <a:hueOff val="0"/>
            <a:satOff val="0"/>
            <a:lumOff val="0"/>
            <a:alphaOff val="0"/>
          </a:schemeClr>
        </a:solidFill>
        <a:ln w="12700" cap="flat" cmpd="sng" algn="ctr">
          <a:solidFill>
            <a:schemeClr val="dk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795" tIns="10795" rIns="10795" bIns="10795" numCol="1" spcCol="1270" anchor="t" anchorCtr="0">
          <a:noAutofit/>
        </a:bodyPr>
        <a:lstStyle/>
        <a:p>
          <a:pPr marL="171450" lvl="1" indent="-171450" algn="l" defTabSz="755650">
            <a:lnSpc>
              <a:spcPct val="90000"/>
            </a:lnSpc>
            <a:spcBef>
              <a:spcPct val="0"/>
            </a:spcBef>
            <a:spcAft>
              <a:spcPct val="15000"/>
            </a:spcAft>
            <a:buChar char="•"/>
          </a:pPr>
          <a:r>
            <a:rPr lang="uk-UA" sz="1700" kern="1200">
              <a:latin typeface="Times New Roman" panose="02020603050405020304" pitchFamily="18" charset="0"/>
              <a:cs typeface="Times New Roman" panose="02020603050405020304" pitchFamily="18" charset="0"/>
            </a:rPr>
            <a:t>Управління обладнанням;</a:t>
          </a:r>
        </a:p>
        <a:p>
          <a:pPr marL="171450" lvl="1" indent="-171450" algn="l" defTabSz="755650">
            <a:lnSpc>
              <a:spcPct val="90000"/>
            </a:lnSpc>
            <a:spcBef>
              <a:spcPct val="0"/>
            </a:spcBef>
            <a:spcAft>
              <a:spcPct val="15000"/>
            </a:spcAft>
            <a:buChar char="•"/>
          </a:pPr>
          <a:r>
            <a:rPr lang="uk-UA" sz="1700" kern="1200" dirty="0">
              <a:latin typeface="Times New Roman" panose="02020603050405020304" pitchFamily="18" charset="0"/>
              <a:cs typeface="Times New Roman" panose="02020603050405020304" pitchFamily="18" charset="0"/>
            </a:rPr>
            <a:t>Локальне управління.</a:t>
          </a:r>
        </a:p>
      </dsp:txBody>
      <dsp:txXfrm>
        <a:off x="2438399" y="3237507"/>
        <a:ext cx="3303389" cy="708422"/>
      </dsp:txXfrm>
    </dsp:sp>
    <dsp:sp modelId="{0307A502-64F6-4BD0-9BFD-CB638B8339AB}">
      <dsp:nvSpPr>
        <dsp:cNvPr id="0" name=""/>
        <dsp:cNvSpPr/>
      </dsp:nvSpPr>
      <dsp:spPr>
        <a:xfrm>
          <a:off x="0" y="3118246"/>
          <a:ext cx="2438400" cy="944562"/>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uk-UA" sz="2000" kern="1200">
              <a:latin typeface="Times New Roman" panose="02020603050405020304" pitchFamily="18" charset="0"/>
              <a:cs typeface="Times New Roman" panose="02020603050405020304" pitchFamily="18" charset="0"/>
            </a:rPr>
            <a:t>Виконавчий</a:t>
          </a:r>
        </a:p>
      </dsp:txBody>
      <dsp:txXfrm>
        <a:off x="46110" y="3164356"/>
        <a:ext cx="2346180" cy="852342"/>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uk-U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7554EE-7884-46BC-9E06-9455BAA6A629}" type="datetimeFigureOut">
              <a:rPr lang="uk-UA" smtClean="0"/>
              <a:t>01.03.2017</a:t>
            </a:fld>
            <a:endParaRPr lang="uk-U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uk-U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uk-U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uk-U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734862-E3F0-40E9-8E84-B77EFA310946}" type="slidenum">
              <a:rPr lang="uk-UA" smtClean="0"/>
              <a:t>‹#›</a:t>
            </a:fld>
            <a:endParaRPr lang="uk-UA"/>
          </a:p>
        </p:txBody>
      </p:sp>
    </p:spTree>
    <p:extLst>
      <p:ext uri="{BB962C8B-B14F-4D97-AF65-F5344CB8AC3E}">
        <p14:creationId xmlns:p14="http://schemas.microsoft.com/office/powerpoint/2010/main" val="35194486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10"/>
          </p:nvPr>
        </p:nvSpPr>
        <p:spPr/>
        <p:txBody>
          <a:bodyPr/>
          <a:lstStyle/>
          <a:p>
            <a:fld id="{B3734862-E3F0-40E9-8E84-B77EFA310946}" type="slidenum">
              <a:rPr lang="uk-UA" smtClean="0"/>
              <a:t>3</a:t>
            </a:fld>
            <a:endParaRPr lang="uk-UA"/>
          </a:p>
        </p:txBody>
      </p:sp>
    </p:spTree>
    <p:extLst>
      <p:ext uri="{BB962C8B-B14F-4D97-AF65-F5344CB8AC3E}">
        <p14:creationId xmlns:p14="http://schemas.microsoft.com/office/powerpoint/2010/main" val="40559135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10"/>
          </p:nvPr>
        </p:nvSpPr>
        <p:spPr/>
        <p:txBody>
          <a:bodyPr/>
          <a:lstStyle/>
          <a:p>
            <a:fld id="{B3734862-E3F0-40E9-8E84-B77EFA310946}" type="slidenum">
              <a:rPr lang="uk-UA" smtClean="0"/>
              <a:t>25</a:t>
            </a:fld>
            <a:endParaRPr lang="uk-UA"/>
          </a:p>
        </p:txBody>
      </p:sp>
    </p:spTree>
    <p:extLst>
      <p:ext uri="{BB962C8B-B14F-4D97-AF65-F5344CB8AC3E}">
        <p14:creationId xmlns:p14="http://schemas.microsoft.com/office/powerpoint/2010/main" val="20378139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10"/>
          </p:nvPr>
        </p:nvSpPr>
        <p:spPr/>
        <p:txBody>
          <a:bodyPr/>
          <a:lstStyle/>
          <a:p>
            <a:fld id="{B3734862-E3F0-40E9-8E84-B77EFA310946}" type="slidenum">
              <a:rPr lang="uk-UA" smtClean="0"/>
              <a:t>5</a:t>
            </a:fld>
            <a:endParaRPr lang="uk-UA"/>
          </a:p>
        </p:txBody>
      </p:sp>
    </p:spTree>
    <p:extLst>
      <p:ext uri="{BB962C8B-B14F-4D97-AF65-F5344CB8AC3E}">
        <p14:creationId xmlns:p14="http://schemas.microsoft.com/office/powerpoint/2010/main" val="34555051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10"/>
          </p:nvPr>
        </p:nvSpPr>
        <p:spPr/>
        <p:txBody>
          <a:bodyPr/>
          <a:lstStyle/>
          <a:p>
            <a:fld id="{B3734862-E3F0-40E9-8E84-B77EFA310946}" type="slidenum">
              <a:rPr lang="uk-UA" smtClean="0"/>
              <a:t>10</a:t>
            </a:fld>
            <a:endParaRPr lang="uk-UA"/>
          </a:p>
        </p:txBody>
      </p:sp>
    </p:spTree>
    <p:extLst>
      <p:ext uri="{BB962C8B-B14F-4D97-AF65-F5344CB8AC3E}">
        <p14:creationId xmlns:p14="http://schemas.microsoft.com/office/powerpoint/2010/main" val="2364630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10"/>
          </p:nvPr>
        </p:nvSpPr>
        <p:spPr/>
        <p:txBody>
          <a:bodyPr/>
          <a:lstStyle/>
          <a:p>
            <a:fld id="{B3734862-E3F0-40E9-8E84-B77EFA310946}" type="slidenum">
              <a:rPr lang="uk-UA" smtClean="0"/>
              <a:t>14</a:t>
            </a:fld>
            <a:endParaRPr lang="uk-UA"/>
          </a:p>
        </p:txBody>
      </p:sp>
    </p:spTree>
    <p:extLst>
      <p:ext uri="{BB962C8B-B14F-4D97-AF65-F5344CB8AC3E}">
        <p14:creationId xmlns:p14="http://schemas.microsoft.com/office/powerpoint/2010/main" val="19030960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10"/>
          </p:nvPr>
        </p:nvSpPr>
        <p:spPr/>
        <p:txBody>
          <a:bodyPr/>
          <a:lstStyle/>
          <a:p>
            <a:fld id="{B3734862-E3F0-40E9-8E84-B77EFA310946}" type="slidenum">
              <a:rPr lang="uk-UA" smtClean="0"/>
              <a:t>17</a:t>
            </a:fld>
            <a:endParaRPr lang="uk-UA"/>
          </a:p>
        </p:txBody>
      </p:sp>
    </p:spTree>
    <p:extLst>
      <p:ext uri="{BB962C8B-B14F-4D97-AF65-F5344CB8AC3E}">
        <p14:creationId xmlns:p14="http://schemas.microsoft.com/office/powerpoint/2010/main" val="1068529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10"/>
          </p:nvPr>
        </p:nvSpPr>
        <p:spPr/>
        <p:txBody>
          <a:bodyPr/>
          <a:lstStyle/>
          <a:p>
            <a:fld id="{B3734862-E3F0-40E9-8E84-B77EFA310946}" type="slidenum">
              <a:rPr lang="uk-UA" smtClean="0"/>
              <a:t>18</a:t>
            </a:fld>
            <a:endParaRPr lang="uk-UA"/>
          </a:p>
        </p:txBody>
      </p:sp>
    </p:spTree>
    <p:extLst>
      <p:ext uri="{BB962C8B-B14F-4D97-AF65-F5344CB8AC3E}">
        <p14:creationId xmlns:p14="http://schemas.microsoft.com/office/powerpoint/2010/main" val="34369993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10"/>
          </p:nvPr>
        </p:nvSpPr>
        <p:spPr/>
        <p:txBody>
          <a:bodyPr/>
          <a:lstStyle/>
          <a:p>
            <a:fld id="{B3734862-E3F0-40E9-8E84-B77EFA310946}" type="slidenum">
              <a:rPr lang="uk-UA" smtClean="0"/>
              <a:t>22</a:t>
            </a:fld>
            <a:endParaRPr lang="uk-UA"/>
          </a:p>
        </p:txBody>
      </p:sp>
    </p:spTree>
    <p:extLst>
      <p:ext uri="{BB962C8B-B14F-4D97-AF65-F5344CB8AC3E}">
        <p14:creationId xmlns:p14="http://schemas.microsoft.com/office/powerpoint/2010/main" val="10435104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10"/>
          </p:nvPr>
        </p:nvSpPr>
        <p:spPr/>
        <p:txBody>
          <a:bodyPr/>
          <a:lstStyle/>
          <a:p>
            <a:fld id="{B3734862-E3F0-40E9-8E84-B77EFA310946}" type="slidenum">
              <a:rPr lang="uk-UA" smtClean="0"/>
              <a:t>23</a:t>
            </a:fld>
            <a:endParaRPr lang="uk-UA"/>
          </a:p>
        </p:txBody>
      </p:sp>
    </p:spTree>
    <p:extLst>
      <p:ext uri="{BB962C8B-B14F-4D97-AF65-F5344CB8AC3E}">
        <p14:creationId xmlns:p14="http://schemas.microsoft.com/office/powerpoint/2010/main" val="12543252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10"/>
          </p:nvPr>
        </p:nvSpPr>
        <p:spPr/>
        <p:txBody>
          <a:bodyPr/>
          <a:lstStyle/>
          <a:p>
            <a:fld id="{B3734862-E3F0-40E9-8E84-B77EFA310946}" type="slidenum">
              <a:rPr lang="uk-UA" smtClean="0"/>
              <a:t>24</a:t>
            </a:fld>
            <a:endParaRPr lang="uk-UA"/>
          </a:p>
        </p:txBody>
      </p:sp>
    </p:spTree>
    <p:extLst>
      <p:ext uri="{BB962C8B-B14F-4D97-AF65-F5344CB8AC3E}">
        <p14:creationId xmlns:p14="http://schemas.microsoft.com/office/powerpoint/2010/main" val="3976321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uk-U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uk-UA"/>
          </a:p>
        </p:txBody>
      </p:sp>
      <p:sp>
        <p:nvSpPr>
          <p:cNvPr id="4" name="Date Placeholder 3"/>
          <p:cNvSpPr>
            <a:spLocks noGrp="1"/>
          </p:cNvSpPr>
          <p:nvPr>
            <p:ph type="dt" sz="half" idx="10"/>
          </p:nvPr>
        </p:nvSpPr>
        <p:spPr/>
        <p:txBody>
          <a:bodyPr/>
          <a:lstStyle/>
          <a:p>
            <a:fld id="{4BFF39F4-65EC-4F54-ADAB-C4EC2063F588}" type="datetime1">
              <a:rPr lang="uk-UA" smtClean="0"/>
              <a:t>01.03.2017</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CD436E90-D44F-4CFB-9713-FEF5A904B1E3}" type="slidenum">
              <a:rPr lang="uk-UA" smtClean="0"/>
              <a:t>‹#›</a:t>
            </a:fld>
            <a:endParaRPr lang="uk-UA"/>
          </a:p>
        </p:txBody>
      </p:sp>
    </p:spTree>
    <p:extLst>
      <p:ext uri="{BB962C8B-B14F-4D97-AF65-F5344CB8AC3E}">
        <p14:creationId xmlns:p14="http://schemas.microsoft.com/office/powerpoint/2010/main" val="1324320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uk-UA"/>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uk-UA"/>
          </a:p>
        </p:txBody>
      </p:sp>
      <p:sp>
        <p:nvSpPr>
          <p:cNvPr id="4" name="Date Placeholder 3"/>
          <p:cNvSpPr>
            <a:spLocks noGrp="1"/>
          </p:cNvSpPr>
          <p:nvPr>
            <p:ph type="dt" sz="half" idx="10"/>
          </p:nvPr>
        </p:nvSpPr>
        <p:spPr/>
        <p:txBody>
          <a:bodyPr/>
          <a:lstStyle/>
          <a:p>
            <a:fld id="{092B17C0-AD1B-4E2F-9AB4-621431DFCD5A}" type="datetime1">
              <a:rPr lang="uk-UA" smtClean="0"/>
              <a:t>01.03.2017</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CD436E90-D44F-4CFB-9713-FEF5A904B1E3}" type="slidenum">
              <a:rPr lang="uk-UA" smtClean="0"/>
              <a:t>‹#›</a:t>
            </a:fld>
            <a:endParaRPr lang="uk-UA"/>
          </a:p>
        </p:txBody>
      </p:sp>
    </p:spTree>
    <p:extLst>
      <p:ext uri="{BB962C8B-B14F-4D97-AF65-F5344CB8AC3E}">
        <p14:creationId xmlns:p14="http://schemas.microsoft.com/office/powerpoint/2010/main" val="348037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5"/>
            <a:ext cx="2628900" cy="5811838"/>
          </a:xfrm>
        </p:spPr>
        <p:txBody>
          <a:bodyPr vert="eaVert"/>
          <a:lstStyle/>
          <a:p>
            <a:r>
              <a:rPr lang="en-US"/>
              <a:t>Click to edit Master title style</a:t>
            </a:r>
            <a:endParaRPr lang="uk-UA"/>
          </a:p>
        </p:txBody>
      </p:sp>
      <p:sp>
        <p:nvSpPr>
          <p:cNvPr id="3" name="Vertical Text Placeholder 2"/>
          <p:cNvSpPr>
            <a:spLocks noGrp="1"/>
          </p:cNvSpPr>
          <p:nvPr>
            <p:ph type="body" orient="vert" idx="1"/>
          </p:nvPr>
        </p:nvSpPr>
        <p:spPr>
          <a:xfrm>
            <a:off x="838202"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uk-UA"/>
          </a:p>
        </p:txBody>
      </p:sp>
      <p:sp>
        <p:nvSpPr>
          <p:cNvPr id="4" name="Date Placeholder 3"/>
          <p:cNvSpPr>
            <a:spLocks noGrp="1"/>
          </p:cNvSpPr>
          <p:nvPr>
            <p:ph type="dt" sz="half" idx="10"/>
          </p:nvPr>
        </p:nvSpPr>
        <p:spPr/>
        <p:txBody>
          <a:bodyPr/>
          <a:lstStyle/>
          <a:p>
            <a:fld id="{5EF56F09-17D0-4366-852B-8D91A10FE67F}" type="datetime1">
              <a:rPr lang="uk-UA" smtClean="0"/>
              <a:t>01.03.2017</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CD436E90-D44F-4CFB-9713-FEF5A904B1E3}" type="slidenum">
              <a:rPr lang="uk-UA" smtClean="0"/>
              <a:t>‹#›</a:t>
            </a:fld>
            <a:endParaRPr lang="uk-UA"/>
          </a:p>
        </p:txBody>
      </p:sp>
    </p:spTree>
    <p:extLst>
      <p:ext uri="{BB962C8B-B14F-4D97-AF65-F5344CB8AC3E}">
        <p14:creationId xmlns:p14="http://schemas.microsoft.com/office/powerpoint/2010/main" val="1918787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uk-UA"/>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uk-UA"/>
          </a:p>
        </p:txBody>
      </p:sp>
      <p:sp>
        <p:nvSpPr>
          <p:cNvPr id="4" name="Date Placeholder 3"/>
          <p:cNvSpPr>
            <a:spLocks noGrp="1"/>
          </p:cNvSpPr>
          <p:nvPr>
            <p:ph type="dt" sz="half" idx="10"/>
          </p:nvPr>
        </p:nvSpPr>
        <p:spPr/>
        <p:txBody>
          <a:bodyPr/>
          <a:lstStyle/>
          <a:p>
            <a:fld id="{59D3E701-3E9B-4FA7-ACDB-079DA5D68D8D}" type="datetime1">
              <a:rPr lang="uk-UA" smtClean="0"/>
              <a:t>01.03.2017</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CD436E90-D44F-4CFB-9713-FEF5A904B1E3}" type="slidenum">
              <a:rPr lang="uk-UA" smtClean="0"/>
              <a:t>‹#›</a:t>
            </a:fld>
            <a:endParaRPr lang="uk-UA"/>
          </a:p>
        </p:txBody>
      </p:sp>
    </p:spTree>
    <p:extLst>
      <p:ext uri="{BB962C8B-B14F-4D97-AF65-F5344CB8AC3E}">
        <p14:creationId xmlns:p14="http://schemas.microsoft.com/office/powerpoint/2010/main" val="855272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2"/>
            <a:ext cx="10515600" cy="2852737"/>
          </a:xfrm>
        </p:spPr>
        <p:txBody>
          <a:bodyPr anchor="b"/>
          <a:lstStyle>
            <a:lvl1pPr>
              <a:defRPr sz="6000"/>
            </a:lvl1pPr>
          </a:lstStyle>
          <a:p>
            <a:r>
              <a:rPr lang="en-US"/>
              <a:t>Click to edit Master title style</a:t>
            </a:r>
            <a:endParaRPr lang="uk-UA"/>
          </a:p>
        </p:txBody>
      </p:sp>
      <p:sp>
        <p:nvSpPr>
          <p:cNvPr id="3" name="Text Placeholder 2"/>
          <p:cNvSpPr>
            <a:spLocks noGrp="1"/>
          </p:cNvSpPr>
          <p:nvPr>
            <p:ph type="body" idx="1"/>
          </p:nvPr>
        </p:nvSpPr>
        <p:spPr>
          <a:xfrm>
            <a:off x="831851" y="4589467"/>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FCCFF35-9B9B-49CD-86DD-FB7F48D40A2C}" type="datetime1">
              <a:rPr lang="uk-UA" smtClean="0"/>
              <a:t>01.03.2017</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CD436E90-D44F-4CFB-9713-FEF5A904B1E3}" type="slidenum">
              <a:rPr lang="uk-UA" smtClean="0"/>
              <a:t>‹#›</a:t>
            </a:fld>
            <a:endParaRPr lang="uk-UA"/>
          </a:p>
        </p:txBody>
      </p:sp>
    </p:spTree>
    <p:extLst>
      <p:ext uri="{BB962C8B-B14F-4D97-AF65-F5344CB8AC3E}">
        <p14:creationId xmlns:p14="http://schemas.microsoft.com/office/powerpoint/2010/main" val="3500272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uk-UA"/>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uk-UA"/>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uk-UA"/>
          </a:p>
        </p:txBody>
      </p:sp>
      <p:sp>
        <p:nvSpPr>
          <p:cNvPr id="5" name="Date Placeholder 4"/>
          <p:cNvSpPr>
            <a:spLocks noGrp="1"/>
          </p:cNvSpPr>
          <p:nvPr>
            <p:ph type="dt" sz="half" idx="10"/>
          </p:nvPr>
        </p:nvSpPr>
        <p:spPr/>
        <p:txBody>
          <a:bodyPr/>
          <a:lstStyle/>
          <a:p>
            <a:fld id="{382893CB-E1B6-4E5D-9A5E-1452EF1C4EFF}" type="datetime1">
              <a:rPr lang="uk-UA" smtClean="0"/>
              <a:t>01.03.2017</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CD436E90-D44F-4CFB-9713-FEF5A904B1E3}" type="slidenum">
              <a:rPr lang="uk-UA" smtClean="0"/>
              <a:t>‹#›</a:t>
            </a:fld>
            <a:endParaRPr lang="uk-UA"/>
          </a:p>
        </p:txBody>
      </p:sp>
    </p:spTree>
    <p:extLst>
      <p:ext uri="{BB962C8B-B14F-4D97-AF65-F5344CB8AC3E}">
        <p14:creationId xmlns:p14="http://schemas.microsoft.com/office/powerpoint/2010/main" val="3721387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9"/>
            <a:ext cx="10515600" cy="1325563"/>
          </a:xfrm>
        </p:spPr>
        <p:txBody>
          <a:bodyPr/>
          <a:lstStyle/>
          <a:p>
            <a:r>
              <a:rPr lang="en-US"/>
              <a:t>Click to edit Master title style</a:t>
            </a:r>
            <a:endParaRPr lang="uk-UA"/>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uk-UA"/>
          </a:p>
        </p:txBody>
      </p:sp>
      <p:sp>
        <p:nvSpPr>
          <p:cNvPr id="5" name="Text Placeholder 4"/>
          <p:cNvSpPr>
            <a:spLocks noGrp="1"/>
          </p:cNvSpPr>
          <p:nvPr>
            <p:ph type="body" sz="quarter" idx="3"/>
          </p:nvPr>
        </p:nvSpPr>
        <p:spPr>
          <a:xfrm>
            <a:off x="6172202"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6" name="Content Placeholder 5"/>
          <p:cNvSpPr>
            <a:spLocks noGrp="1"/>
          </p:cNvSpPr>
          <p:nvPr>
            <p:ph sz="quarter" idx="4"/>
          </p:nvPr>
        </p:nvSpPr>
        <p:spPr>
          <a:xfrm>
            <a:off x="6172202"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uk-UA"/>
          </a:p>
        </p:txBody>
      </p:sp>
      <p:sp>
        <p:nvSpPr>
          <p:cNvPr id="7" name="Date Placeholder 6"/>
          <p:cNvSpPr>
            <a:spLocks noGrp="1"/>
          </p:cNvSpPr>
          <p:nvPr>
            <p:ph type="dt" sz="half" idx="10"/>
          </p:nvPr>
        </p:nvSpPr>
        <p:spPr/>
        <p:txBody>
          <a:bodyPr/>
          <a:lstStyle/>
          <a:p>
            <a:fld id="{62F7C4D7-4DC0-4CA7-81F7-3E8AF7902508}" type="datetime1">
              <a:rPr lang="uk-UA" smtClean="0"/>
              <a:t>01.03.2017</a:t>
            </a:fld>
            <a:endParaRPr lang="uk-UA"/>
          </a:p>
        </p:txBody>
      </p:sp>
      <p:sp>
        <p:nvSpPr>
          <p:cNvPr id="8" name="Footer Placeholder 7"/>
          <p:cNvSpPr>
            <a:spLocks noGrp="1"/>
          </p:cNvSpPr>
          <p:nvPr>
            <p:ph type="ftr" sz="quarter" idx="11"/>
          </p:nvPr>
        </p:nvSpPr>
        <p:spPr/>
        <p:txBody>
          <a:bodyPr/>
          <a:lstStyle/>
          <a:p>
            <a:endParaRPr lang="uk-UA"/>
          </a:p>
        </p:txBody>
      </p:sp>
      <p:sp>
        <p:nvSpPr>
          <p:cNvPr id="9" name="Slide Number Placeholder 8"/>
          <p:cNvSpPr>
            <a:spLocks noGrp="1"/>
          </p:cNvSpPr>
          <p:nvPr>
            <p:ph type="sldNum" sz="quarter" idx="12"/>
          </p:nvPr>
        </p:nvSpPr>
        <p:spPr/>
        <p:txBody>
          <a:bodyPr/>
          <a:lstStyle/>
          <a:p>
            <a:fld id="{CD436E90-D44F-4CFB-9713-FEF5A904B1E3}" type="slidenum">
              <a:rPr lang="uk-UA" smtClean="0"/>
              <a:t>‹#›</a:t>
            </a:fld>
            <a:endParaRPr lang="uk-UA"/>
          </a:p>
        </p:txBody>
      </p:sp>
    </p:spTree>
    <p:extLst>
      <p:ext uri="{BB962C8B-B14F-4D97-AF65-F5344CB8AC3E}">
        <p14:creationId xmlns:p14="http://schemas.microsoft.com/office/powerpoint/2010/main" val="2063202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uk-UA"/>
          </a:p>
        </p:txBody>
      </p:sp>
      <p:sp>
        <p:nvSpPr>
          <p:cNvPr id="3" name="Date Placeholder 2"/>
          <p:cNvSpPr>
            <a:spLocks noGrp="1"/>
          </p:cNvSpPr>
          <p:nvPr>
            <p:ph type="dt" sz="half" idx="10"/>
          </p:nvPr>
        </p:nvSpPr>
        <p:spPr/>
        <p:txBody>
          <a:bodyPr/>
          <a:lstStyle/>
          <a:p>
            <a:fld id="{60A62F17-3347-4DE7-A63F-BF30A9016214}" type="datetime1">
              <a:rPr lang="uk-UA" smtClean="0"/>
              <a:t>01.03.2017</a:t>
            </a:fld>
            <a:endParaRPr lang="uk-UA"/>
          </a:p>
        </p:txBody>
      </p:sp>
      <p:sp>
        <p:nvSpPr>
          <p:cNvPr id="4" name="Footer Placeholder 3"/>
          <p:cNvSpPr>
            <a:spLocks noGrp="1"/>
          </p:cNvSpPr>
          <p:nvPr>
            <p:ph type="ftr" sz="quarter" idx="11"/>
          </p:nvPr>
        </p:nvSpPr>
        <p:spPr/>
        <p:txBody>
          <a:bodyPr/>
          <a:lstStyle/>
          <a:p>
            <a:endParaRPr lang="uk-UA"/>
          </a:p>
        </p:txBody>
      </p:sp>
      <p:sp>
        <p:nvSpPr>
          <p:cNvPr id="5" name="Slide Number Placeholder 4"/>
          <p:cNvSpPr>
            <a:spLocks noGrp="1"/>
          </p:cNvSpPr>
          <p:nvPr>
            <p:ph type="sldNum" sz="quarter" idx="12"/>
          </p:nvPr>
        </p:nvSpPr>
        <p:spPr/>
        <p:txBody>
          <a:bodyPr/>
          <a:lstStyle/>
          <a:p>
            <a:fld id="{CD436E90-D44F-4CFB-9713-FEF5A904B1E3}" type="slidenum">
              <a:rPr lang="uk-UA" smtClean="0"/>
              <a:t>‹#›</a:t>
            </a:fld>
            <a:endParaRPr lang="uk-UA"/>
          </a:p>
        </p:txBody>
      </p:sp>
    </p:spTree>
    <p:extLst>
      <p:ext uri="{BB962C8B-B14F-4D97-AF65-F5344CB8AC3E}">
        <p14:creationId xmlns:p14="http://schemas.microsoft.com/office/powerpoint/2010/main" val="285951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2FDEEE-B6ED-490F-BB47-F9424E61EC82}" type="datetime1">
              <a:rPr lang="uk-UA" smtClean="0"/>
              <a:t>01.03.2017</a:t>
            </a:fld>
            <a:endParaRPr lang="uk-UA"/>
          </a:p>
        </p:txBody>
      </p:sp>
      <p:sp>
        <p:nvSpPr>
          <p:cNvPr id="3" name="Footer Placeholder 2"/>
          <p:cNvSpPr>
            <a:spLocks noGrp="1"/>
          </p:cNvSpPr>
          <p:nvPr>
            <p:ph type="ftr" sz="quarter" idx="11"/>
          </p:nvPr>
        </p:nvSpPr>
        <p:spPr/>
        <p:txBody>
          <a:bodyPr/>
          <a:lstStyle/>
          <a:p>
            <a:endParaRPr lang="uk-UA"/>
          </a:p>
        </p:txBody>
      </p:sp>
      <p:sp>
        <p:nvSpPr>
          <p:cNvPr id="4" name="Slide Number Placeholder 3"/>
          <p:cNvSpPr>
            <a:spLocks noGrp="1"/>
          </p:cNvSpPr>
          <p:nvPr>
            <p:ph type="sldNum" sz="quarter" idx="12"/>
          </p:nvPr>
        </p:nvSpPr>
        <p:spPr/>
        <p:txBody>
          <a:bodyPr/>
          <a:lstStyle/>
          <a:p>
            <a:fld id="{CD436E90-D44F-4CFB-9713-FEF5A904B1E3}" type="slidenum">
              <a:rPr lang="uk-UA" smtClean="0"/>
              <a:t>‹#›</a:t>
            </a:fld>
            <a:endParaRPr lang="uk-UA"/>
          </a:p>
        </p:txBody>
      </p:sp>
    </p:spTree>
    <p:extLst>
      <p:ext uri="{BB962C8B-B14F-4D97-AF65-F5344CB8AC3E}">
        <p14:creationId xmlns:p14="http://schemas.microsoft.com/office/powerpoint/2010/main" val="1002964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uk-UA"/>
          </a:p>
        </p:txBody>
      </p:sp>
      <p:sp>
        <p:nvSpPr>
          <p:cNvPr id="3" name="Content Placeholder 2"/>
          <p:cNvSpPr>
            <a:spLocks noGrp="1"/>
          </p:cNvSpPr>
          <p:nvPr>
            <p:ph idx="1"/>
          </p:nvPr>
        </p:nvSpPr>
        <p:spPr>
          <a:xfrm>
            <a:off x="5183188" y="987429"/>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uk-U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84344AA-537D-43FD-855F-2E41B07B4E00}" type="datetime1">
              <a:rPr lang="uk-UA" smtClean="0"/>
              <a:t>01.03.2017</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CD436E90-D44F-4CFB-9713-FEF5A904B1E3}" type="slidenum">
              <a:rPr lang="uk-UA" smtClean="0"/>
              <a:t>‹#›</a:t>
            </a:fld>
            <a:endParaRPr lang="uk-UA"/>
          </a:p>
        </p:txBody>
      </p:sp>
    </p:spTree>
    <p:extLst>
      <p:ext uri="{BB962C8B-B14F-4D97-AF65-F5344CB8AC3E}">
        <p14:creationId xmlns:p14="http://schemas.microsoft.com/office/powerpoint/2010/main" val="2912044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uk-UA"/>
          </a:p>
        </p:txBody>
      </p:sp>
      <p:sp>
        <p:nvSpPr>
          <p:cNvPr id="3" name="Picture Placeholder 2"/>
          <p:cNvSpPr>
            <a:spLocks noGrp="1"/>
          </p:cNvSpPr>
          <p:nvPr>
            <p:ph type="pic" idx="1"/>
          </p:nvPr>
        </p:nvSpPr>
        <p:spPr>
          <a:xfrm>
            <a:off x="5183188" y="987429"/>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uk-U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D64A100-2B37-4CA1-B7C8-DE931567325E}" type="datetime1">
              <a:rPr lang="uk-UA" smtClean="0"/>
              <a:t>01.03.2017</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CD436E90-D44F-4CFB-9713-FEF5A904B1E3}" type="slidenum">
              <a:rPr lang="uk-UA" smtClean="0"/>
              <a:t>‹#›</a:t>
            </a:fld>
            <a:endParaRPr lang="uk-UA"/>
          </a:p>
        </p:txBody>
      </p:sp>
    </p:spTree>
    <p:extLst>
      <p:ext uri="{BB962C8B-B14F-4D97-AF65-F5344CB8AC3E}">
        <p14:creationId xmlns:p14="http://schemas.microsoft.com/office/powerpoint/2010/main" val="409370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a:t>Click to edit Master title style</a:t>
            </a:r>
            <a:endParaRPr lang="uk-U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uk-UA"/>
          </a:p>
        </p:txBody>
      </p:sp>
      <p:sp>
        <p:nvSpPr>
          <p:cNvPr id="4" name="Date Placeholder 3"/>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EFC06A-0F4F-4857-82F6-990BA997C253}" type="datetime1">
              <a:rPr lang="uk-UA" smtClean="0"/>
              <a:t>01.03.2017</a:t>
            </a:fld>
            <a:endParaRPr lang="uk-UA"/>
          </a:p>
        </p:txBody>
      </p:sp>
      <p:sp>
        <p:nvSpPr>
          <p:cNvPr id="5" name="Footer Placeholder 4"/>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uk-UA"/>
          </a:p>
        </p:txBody>
      </p:sp>
      <p:sp>
        <p:nvSpPr>
          <p:cNvPr id="6" name="Slide Number Placeholder 5"/>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436E90-D44F-4CFB-9713-FEF5A904B1E3}" type="slidenum">
              <a:rPr lang="uk-UA" smtClean="0"/>
              <a:t>‹#›</a:t>
            </a:fld>
            <a:endParaRPr lang="uk-UA"/>
          </a:p>
        </p:txBody>
      </p:sp>
    </p:spTree>
    <p:extLst>
      <p:ext uri="{BB962C8B-B14F-4D97-AF65-F5344CB8AC3E}">
        <p14:creationId xmlns:p14="http://schemas.microsoft.com/office/powerpoint/2010/main" val="64912624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uk-UA"/>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6.png"/><Relationship Id="rId7" Type="http://schemas.openxmlformats.org/officeDocument/2006/relationships/image" Target="../media/image19.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4.png"/><Relationship Id="rId9"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30.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2.emf"/><Relationship Id="rId5" Type="http://schemas.openxmlformats.org/officeDocument/2006/relationships/oleObject" Target="../embeddings/oleObject1.bin"/><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1633" y="272146"/>
            <a:ext cx="11266715" cy="2647103"/>
          </a:xfrm>
        </p:spPr>
        <p:txBody>
          <a:bodyPr>
            <a:normAutofit/>
          </a:bodyPr>
          <a:lstStyle/>
          <a:p>
            <a:r>
              <a:rPr lang="uk-UA" dirty="0">
                <a:latin typeface="Times New Roman" panose="02020603050405020304" pitchFamily="18" charset="0"/>
                <a:cs typeface="Times New Roman" panose="02020603050405020304" pitchFamily="18" charset="0"/>
              </a:rPr>
              <a:t>Динамічне оперативне керування гнучкою виробничою системою</a:t>
            </a:r>
            <a:br>
              <a:rPr lang="en-US" dirty="0">
                <a:latin typeface="Times New Roman" panose="02020603050405020304" pitchFamily="18" charset="0"/>
                <a:cs typeface="Times New Roman" panose="02020603050405020304" pitchFamily="18" charset="0"/>
              </a:rPr>
            </a:br>
            <a:r>
              <a:rPr lang="uk-UA" dirty="0">
                <a:latin typeface="Times New Roman" panose="02020603050405020304" pitchFamily="18" charset="0"/>
                <a:cs typeface="Times New Roman" panose="02020603050405020304" pitchFamily="18" charset="0"/>
              </a:rPr>
              <a:t>в умовах невизначеності</a:t>
            </a:r>
          </a:p>
        </p:txBody>
      </p:sp>
      <p:sp>
        <p:nvSpPr>
          <p:cNvPr id="3" name="Subtitle 2"/>
          <p:cNvSpPr>
            <a:spLocks noGrp="1"/>
          </p:cNvSpPr>
          <p:nvPr>
            <p:ph type="subTitle" idx="1"/>
          </p:nvPr>
        </p:nvSpPr>
        <p:spPr>
          <a:xfrm>
            <a:off x="5758546" y="3825482"/>
            <a:ext cx="5301343" cy="2111829"/>
          </a:xfrm>
        </p:spPr>
        <p:txBody>
          <a:bodyPr>
            <a:noAutofit/>
          </a:bodyPr>
          <a:lstStyle/>
          <a:p>
            <a:pPr algn="l"/>
            <a:r>
              <a:rPr lang="uk-UA" sz="2800" dirty="0">
                <a:latin typeface="Times New Roman" panose="02020603050405020304" pitchFamily="18" charset="0"/>
                <a:cs typeface="Times New Roman" panose="02020603050405020304" pitchFamily="18" charset="0"/>
              </a:rPr>
              <a:t>Дьяков Сергій Олександрович</a:t>
            </a:r>
          </a:p>
          <a:p>
            <a:pPr algn="l"/>
            <a:endParaRPr lang="uk-UA" sz="2800" dirty="0">
              <a:latin typeface="Times New Roman" panose="02020603050405020304" pitchFamily="18" charset="0"/>
              <a:cs typeface="Times New Roman" panose="02020603050405020304" pitchFamily="18" charset="0"/>
            </a:endParaRPr>
          </a:p>
          <a:p>
            <a:pPr algn="l"/>
            <a:r>
              <a:rPr lang="uk-UA" sz="2800" dirty="0">
                <a:latin typeface="Times New Roman" panose="02020603050405020304" pitchFamily="18" charset="0"/>
                <a:cs typeface="Times New Roman" panose="02020603050405020304" pitchFamily="18" charset="0"/>
              </a:rPr>
              <a:t>Науковий керівник:</a:t>
            </a:r>
          </a:p>
          <a:p>
            <a:pPr algn="l"/>
            <a:r>
              <a:rPr lang="uk-UA" sz="2800" dirty="0">
                <a:latin typeface="Times New Roman" panose="02020603050405020304" pitchFamily="18" charset="0"/>
                <a:cs typeface="Times New Roman" panose="02020603050405020304" pitchFamily="18" charset="0"/>
              </a:rPr>
              <a:t>Ямпольський Леонід Стефанович</a:t>
            </a:r>
          </a:p>
        </p:txBody>
      </p:sp>
      <p:pic>
        <p:nvPicPr>
          <p:cNvPr id="1026" name="Picture 2" descr="http://kpi.ua/files/images/kpi.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0462" y="3245817"/>
            <a:ext cx="3271156" cy="3271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0122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276993"/>
            <a:ext cx="10784595" cy="1014181"/>
          </a:xfrm>
        </p:spPr>
        <p:txBody>
          <a:bodyPr>
            <a:normAutofit fontScale="90000"/>
          </a:bodyPr>
          <a:lstStyle/>
          <a:p>
            <a:r>
              <a:rPr lang="uk-UA" dirty="0">
                <a:latin typeface="Times New Roman" panose="02020603050405020304" pitchFamily="18" charset="0"/>
                <a:cs typeface="Times New Roman" panose="02020603050405020304" pitchFamily="18" charset="0"/>
              </a:rPr>
              <a:t>Розглянуті обмеження процесу ДОК з боку ГВС</a:t>
            </a:r>
          </a:p>
        </p:txBody>
      </p:sp>
      <p:sp>
        <p:nvSpPr>
          <p:cNvPr id="4" name="Slide Number Placeholder 3"/>
          <p:cNvSpPr>
            <a:spLocks noGrp="1"/>
          </p:cNvSpPr>
          <p:nvPr>
            <p:ph type="sldNum" sz="quarter" idx="12"/>
          </p:nvPr>
        </p:nvSpPr>
        <p:spPr/>
        <p:txBody>
          <a:bodyPr/>
          <a:lstStyle/>
          <a:p>
            <a:fld id="{CD436E90-D44F-4CFB-9713-FEF5A904B1E3}" type="slidenum">
              <a:rPr lang="uk-UA" sz="3200" smtClean="0">
                <a:latin typeface="Times New Roman" panose="02020603050405020304" pitchFamily="18" charset="0"/>
                <a:cs typeface="Times New Roman" panose="02020603050405020304" pitchFamily="18" charset="0"/>
              </a:rPr>
              <a:t>10</a:t>
            </a:fld>
            <a:endParaRPr lang="uk-UA" sz="3200" dirty="0">
              <a:latin typeface="Times New Roman" panose="02020603050405020304" pitchFamily="18" charset="0"/>
              <a:cs typeface="Times New Roman" panose="02020603050405020304" pitchFamily="18" charset="0"/>
            </a:endParaRPr>
          </a:p>
        </p:txBody>
      </p:sp>
      <p:sp>
        <p:nvSpPr>
          <p:cNvPr id="7" name="Content Placeholder 2"/>
          <p:cNvSpPr txBox="1">
            <a:spLocks/>
          </p:cNvSpPr>
          <p:nvPr/>
        </p:nvSpPr>
        <p:spPr>
          <a:xfrm>
            <a:off x="838199" y="1303103"/>
            <a:ext cx="6763441" cy="860888"/>
          </a:xfrm>
          <a:prstGeom prst="rect">
            <a:avLst/>
          </a:prstGeom>
        </p:spPr>
        <p:txBody>
          <a:bodyPr vert="horz" lIns="91440" tIns="45720" rIns="91440" bIns="45720" rtlCol="0">
            <a:no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uk-UA" sz="2400" b="1" i="1" dirty="0">
                <a:latin typeface="Times New Roman" panose="02020603050405020304" pitchFamily="18" charset="0"/>
                <a:cs typeface="Times New Roman" panose="02020603050405020304" pitchFamily="18" charset="0"/>
              </a:rPr>
              <a:t>1. Компонувальні структури</a:t>
            </a:r>
            <a:r>
              <a:rPr lang="uk-UA" sz="2400" b="1" dirty="0">
                <a:latin typeface="Times New Roman" panose="02020603050405020304" pitchFamily="18" charset="0"/>
                <a:cs typeface="Times New Roman" panose="02020603050405020304" pitchFamily="18" charset="0"/>
              </a:rPr>
              <a:t> </a:t>
            </a:r>
            <a:r>
              <a:rPr lang="uk-UA" sz="2400" b="1" i="1" dirty="0">
                <a:latin typeface="Times New Roman" panose="02020603050405020304" pitchFamily="18" charset="0"/>
                <a:cs typeface="Times New Roman" panose="02020603050405020304" pitchFamily="18" charset="0"/>
              </a:rPr>
              <a:t>(схеми)</a:t>
            </a:r>
            <a:r>
              <a:rPr lang="uk-UA" sz="2400" i="1" dirty="0">
                <a:latin typeface="Times New Roman" panose="02020603050405020304" pitchFamily="18" charset="0"/>
                <a:cs typeface="Times New Roman" panose="02020603050405020304" pitchFamily="18" charset="0"/>
              </a:rPr>
              <a:t> </a:t>
            </a:r>
            <a:r>
              <a:rPr lang="uk-UA" sz="2400" b="1" i="1" dirty="0">
                <a:latin typeface="Times New Roman" panose="02020603050405020304" pitchFamily="18" charset="0"/>
                <a:cs typeface="Times New Roman" panose="02020603050405020304" pitchFamily="18" charset="0"/>
              </a:rPr>
              <a:t>ГВС:</a:t>
            </a:r>
          </a:p>
          <a:p>
            <a:pPr marL="0" lvl="0" indent="0">
              <a:buNone/>
            </a:pPr>
            <a:r>
              <a:rPr lang="uk-UA" sz="2400" i="1" dirty="0">
                <a:latin typeface="Times New Roman" panose="02020603050405020304" pitchFamily="18" charset="0"/>
                <a:cs typeface="Times New Roman" panose="02020603050405020304" pitchFamily="18" charset="0"/>
              </a:rPr>
              <a:t>    - За типами організації матеріальних потоків:</a:t>
            </a:r>
            <a:endParaRPr lang="uk-UA" sz="2400" dirty="0">
              <a:latin typeface="Times New Roman" panose="02020603050405020304" pitchFamily="18" charset="0"/>
              <a:cs typeface="Times New Roman" panose="02020603050405020304" pitchFamily="18" charset="0"/>
            </a:endParaRPr>
          </a:p>
          <a:p>
            <a:pPr marL="0" lvl="0" indent="0" algn="r">
              <a:buNone/>
            </a:pPr>
            <a:endParaRPr lang="uk-UA" sz="2400" dirty="0">
              <a:latin typeface="Times New Roman" panose="02020603050405020304" pitchFamily="18" charset="0"/>
              <a:cs typeface="Times New Roman" panose="02020603050405020304" pitchFamily="18" charset="0"/>
            </a:endParaRPr>
          </a:p>
          <a:p>
            <a:pPr marL="0" lvl="0" indent="0" algn="r">
              <a:buNone/>
            </a:pPr>
            <a:endParaRPr lang="uk-UA" sz="2400" dirty="0">
              <a:latin typeface="Times New Roman" panose="02020603050405020304" pitchFamily="18" charset="0"/>
              <a:cs typeface="Times New Roman" panose="02020603050405020304" pitchFamily="18" charset="0"/>
            </a:endParaRPr>
          </a:p>
          <a:p>
            <a:pPr marL="0" lvl="0" indent="0" algn="r">
              <a:buNone/>
            </a:pPr>
            <a:endParaRPr lang="uk-UA" sz="2400" dirty="0">
              <a:latin typeface="Times New Roman" panose="02020603050405020304" pitchFamily="18" charset="0"/>
              <a:cs typeface="Times New Roman" panose="02020603050405020304" pitchFamily="18" charset="0"/>
            </a:endParaRPr>
          </a:p>
          <a:p>
            <a:pPr marL="0" lvl="0" indent="0" algn="r">
              <a:buNone/>
            </a:pPr>
            <a:endParaRPr lang="uk-UA" sz="240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uk-UA" sz="2400" dirty="0">
              <a:latin typeface="Times New Roman" panose="02020603050405020304" pitchFamily="18" charset="0"/>
              <a:cs typeface="Times New Roman" panose="02020603050405020304" pitchFamily="18" charset="0"/>
            </a:endParaRPr>
          </a:p>
        </p:txBody>
      </p:sp>
      <p:pic>
        <p:nvPicPr>
          <p:cNvPr id="8" name="Picture 7"/>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199" y="4605964"/>
            <a:ext cx="3976172" cy="2257547"/>
          </a:xfrm>
          <a:prstGeom prst="rect">
            <a:avLst/>
          </a:prstGeom>
          <a:noFill/>
          <a:ln>
            <a:noFill/>
          </a:ln>
        </p:spPr>
      </p:pic>
      <p:pic>
        <p:nvPicPr>
          <p:cNvPr id="9" name="Рисунок 942"/>
          <p:cNvPicPr/>
          <p:nvPr/>
        </p:nvPicPr>
        <p:blipFill rotWithShape="1">
          <a:blip r:embed="rId4" cstate="print"/>
          <a:srcRect b="1936"/>
          <a:stretch/>
        </p:blipFill>
        <p:spPr bwMode="auto">
          <a:xfrm>
            <a:off x="772096" y="2201176"/>
            <a:ext cx="2488895" cy="1544559"/>
          </a:xfrm>
          <a:prstGeom prst="rect">
            <a:avLst/>
          </a:prstGeom>
          <a:noFill/>
          <a:ln>
            <a:noFill/>
          </a:ln>
          <a:extLst>
            <a:ext uri="{53640926-AAD7-44D8-BBD7-CCE9431645EC}">
              <a14:shadowObscured xmlns:a14="http://schemas.microsoft.com/office/drawing/2010/main"/>
            </a:ext>
          </a:extLst>
        </p:spPr>
      </p:pic>
      <p:sp>
        <p:nvSpPr>
          <p:cNvPr id="12" name="Content Placeholder 2"/>
          <p:cNvSpPr>
            <a:spLocks noGrp="1"/>
          </p:cNvSpPr>
          <p:nvPr>
            <p:ph idx="1"/>
          </p:nvPr>
        </p:nvSpPr>
        <p:spPr>
          <a:xfrm>
            <a:off x="7601640" y="1303103"/>
            <a:ext cx="4615149" cy="4856238"/>
          </a:xfrm>
        </p:spPr>
        <p:txBody>
          <a:bodyPr>
            <a:noAutofit/>
          </a:bodyPr>
          <a:lstStyle/>
          <a:p>
            <a:pPr marL="0" indent="0">
              <a:buNone/>
            </a:pPr>
            <a:r>
              <a:rPr lang="uk-UA" sz="2400" b="1" i="1" dirty="0">
                <a:latin typeface="Times New Roman" panose="02020603050405020304" pitchFamily="18" charset="0"/>
                <a:cs typeface="Times New Roman" panose="02020603050405020304" pitchFamily="18" charset="0"/>
              </a:rPr>
              <a:t>2. Обчислювальна потужність апаратного забезпечення СОУ:</a:t>
            </a:r>
          </a:p>
          <a:p>
            <a:r>
              <a:rPr lang="uk-UA" sz="2400" dirty="0">
                <a:latin typeface="Times New Roman" panose="02020603050405020304" pitchFamily="18" charset="0"/>
                <a:cs typeface="Times New Roman" panose="02020603050405020304" pitchFamily="18" charset="0"/>
              </a:rPr>
              <a:t>низька;</a:t>
            </a:r>
          </a:p>
          <a:p>
            <a:r>
              <a:rPr lang="uk-UA" sz="2400" dirty="0">
                <a:latin typeface="Times New Roman" panose="02020603050405020304" pitchFamily="18" charset="0"/>
                <a:cs typeface="Times New Roman" panose="02020603050405020304" pitchFamily="18" charset="0"/>
              </a:rPr>
              <a:t>середня;</a:t>
            </a:r>
          </a:p>
          <a:p>
            <a:r>
              <a:rPr lang="uk-UA" sz="2400" dirty="0">
                <a:latin typeface="Times New Roman" panose="02020603050405020304" pitchFamily="18" charset="0"/>
                <a:cs typeface="Times New Roman" panose="02020603050405020304" pitchFamily="18" charset="0"/>
              </a:rPr>
              <a:t>висока.</a:t>
            </a:r>
          </a:p>
          <a:p>
            <a:endParaRPr lang="uk-UA" sz="2400" dirty="0">
              <a:latin typeface="Times New Roman" panose="02020603050405020304" pitchFamily="18" charset="0"/>
              <a:cs typeface="Times New Roman" panose="02020603050405020304" pitchFamily="18" charset="0"/>
            </a:endParaRPr>
          </a:p>
          <a:p>
            <a:pPr marL="0" indent="0">
              <a:buNone/>
            </a:pPr>
            <a:r>
              <a:rPr lang="uk-UA" sz="2400" b="1" i="1" dirty="0">
                <a:latin typeface="Times New Roman" panose="02020603050405020304" pitchFamily="18" charset="0"/>
                <a:cs typeface="Times New Roman" panose="02020603050405020304" pitchFamily="18" charset="0"/>
              </a:rPr>
              <a:t>3. Архітектури СОУ:</a:t>
            </a:r>
          </a:p>
          <a:p>
            <a:pPr lvl="0"/>
            <a:r>
              <a:rPr lang="uk-UA" sz="2400" dirty="0">
                <a:latin typeface="Times New Roman" panose="02020603050405020304" pitchFamily="18" charset="0"/>
                <a:cs typeface="Times New Roman" panose="02020603050405020304" pitchFamily="18" charset="0"/>
              </a:rPr>
              <a:t>централізовані;</a:t>
            </a:r>
          </a:p>
          <a:p>
            <a:pPr lvl="0"/>
            <a:r>
              <a:rPr lang="uk-UA" sz="2400" dirty="0">
                <a:latin typeface="Times New Roman" panose="02020603050405020304" pitchFamily="18" charset="0"/>
                <a:cs typeface="Times New Roman" panose="02020603050405020304" pitchFamily="18" charset="0"/>
              </a:rPr>
              <a:t>розподілені (окрім мультиагентних);</a:t>
            </a:r>
          </a:p>
          <a:p>
            <a:pPr lvl="0"/>
            <a:r>
              <a:rPr lang="uk-UA" sz="2400" dirty="0">
                <a:latin typeface="Times New Roman" panose="02020603050405020304" pitchFamily="18" charset="0"/>
                <a:cs typeface="Times New Roman" panose="02020603050405020304" pitchFamily="18" charset="0"/>
              </a:rPr>
              <a:t>мультиагентні (автономні та медіаторні).</a:t>
            </a:r>
          </a:p>
        </p:txBody>
      </p:sp>
      <p:sp>
        <p:nvSpPr>
          <p:cNvPr id="13" name="Rectangle 12"/>
          <p:cNvSpPr/>
          <p:nvPr/>
        </p:nvSpPr>
        <p:spPr>
          <a:xfrm>
            <a:off x="4814371" y="4330539"/>
            <a:ext cx="2280492" cy="2308324"/>
          </a:xfrm>
          <a:prstGeom prst="rect">
            <a:avLst/>
          </a:prstGeom>
        </p:spPr>
        <p:txBody>
          <a:bodyPr wrap="square">
            <a:spAutoFit/>
          </a:bodyPr>
          <a:lstStyle/>
          <a:p>
            <a:pPr marL="342900" indent="-342900">
              <a:buFont typeface="Arial" panose="020B0604020202020204" pitchFamily="34" charset="0"/>
              <a:buChar char="•"/>
            </a:pPr>
            <a:r>
              <a:rPr lang="uk-UA" sz="2400" dirty="0">
                <a:latin typeface="Times New Roman" panose="02020603050405020304" pitchFamily="18" charset="0"/>
                <a:cs typeface="Times New Roman" panose="02020603050405020304" pitchFamily="18" charset="0"/>
              </a:rPr>
              <a:t>фронтальна;</a:t>
            </a:r>
          </a:p>
          <a:p>
            <a:pPr marL="342900" indent="-342900">
              <a:buFont typeface="Arial" panose="020B0604020202020204" pitchFamily="34" charset="0"/>
              <a:buChar char="•"/>
            </a:pPr>
            <a:r>
              <a:rPr lang="uk-UA" sz="2400" dirty="0">
                <a:latin typeface="Times New Roman" panose="02020603050405020304" pitchFamily="18" charset="0"/>
                <a:cs typeface="Times New Roman" panose="02020603050405020304" pitchFamily="18" charset="0"/>
              </a:rPr>
              <a:t>поперечна;</a:t>
            </a:r>
          </a:p>
          <a:p>
            <a:pPr marL="342900" indent="-342900">
              <a:buFont typeface="Arial" panose="020B0604020202020204" pitchFamily="34" charset="0"/>
              <a:buChar char="•"/>
            </a:pPr>
            <a:r>
              <a:rPr lang="uk-UA" sz="2400" dirty="0">
                <a:latin typeface="Times New Roman" panose="02020603050405020304" pitchFamily="18" charset="0"/>
                <a:cs typeface="Times New Roman" panose="02020603050405020304" pitchFamily="18" charset="0"/>
              </a:rPr>
              <a:t>дипольна;</a:t>
            </a:r>
          </a:p>
          <a:p>
            <a:pPr marL="342900" indent="-342900">
              <a:buFont typeface="Arial" panose="020B0604020202020204" pitchFamily="34" charset="0"/>
              <a:buChar char="•"/>
            </a:pPr>
            <a:r>
              <a:rPr lang="uk-UA" sz="2400" dirty="0">
                <a:latin typeface="Times New Roman" panose="02020603050405020304" pitchFamily="18" charset="0"/>
                <a:cs typeface="Times New Roman" panose="02020603050405020304" pitchFamily="18" charset="0"/>
              </a:rPr>
              <a:t>кутова;</a:t>
            </a:r>
          </a:p>
          <a:p>
            <a:pPr marL="342900" indent="-342900">
              <a:buFont typeface="Arial" panose="020B0604020202020204" pitchFamily="34" charset="0"/>
              <a:buChar char="•"/>
            </a:pPr>
            <a:r>
              <a:rPr lang="uk-UA" sz="2400" dirty="0">
                <a:latin typeface="Times New Roman" panose="02020603050405020304" pitchFamily="18" charset="0"/>
                <a:cs typeface="Times New Roman" panose="02020603050405020304" pitchFamily="18" charset="0"/>
              </a:rPr>
              <a:t>кругова</a:t>
            </a:r>
          </a:p>
          <a:p>
            <a:pPr marL="342900" indent="-342900">
              <a:buFont typeface="Arial" panose="020B0604020202020204" pitchFamily="34" charset="0"/>
              <a:buChar char="•"/>
            </a:pPr>
            <a:r>
              <a:rPr lang="uk-UA" sz="2400" dirty="0">
                <a:latin typeface="Times New Roman" panose="02020603050405020304" pitchFamily="18" charset="0"/>
                <a:cs typeface="Times New Roman" panose="02020603050405020304" pitchFamily="18" charset="0"/>
              </a:rPr>
              <a:t>комбінована.</a:t>
            </a:r>
          </a:p>
        </p:txBody>
      </p:sp>
      <p:sp>
        <p:nvSpPr>
          <p:cNvPr id="14" name="Rectangle 13"/>
          <p:cNvSpPr/>
          <p:nvPr/>
        </p:nvSpPr>
        <p:spPr>
          <a:xfrm>
            <a:off x="3327093" y="2193223"/>
            <a:ext cx="4274547" cy="1569660"/>
          </a:xfrm>
          <a:prstGeom prst="rect">
            <a:avLst/>
          </a:prstGeom>
        </p:spPr>
        <p:txBody>
          <a:bodyPr wrap="square">
            <a:spAutoFit/>
          </a:bodyPr>
          <a:lstStyle/>
          <a:p>
            <a:pPr marL="342900" lvl="0" indent="-342900">
              <a:buFont typeface="Arial" panose="020B0604020202020204" pitchFamily="34" charset="0"/>
              <a:buChar char="•"/>
            </a:pPr>
            <a:r>
              <a:rPr lang="uk-UA" sz="2400" dirty="0">
                <a:latin typeface="Times New Roman" panose="02020603050405020304" pitchFamily="18" charset="0"/>
                <a:cs typeface="Times New Roman" panose="02020603050405020304" pitchFamily="18" charset="0"/>
              </a:rPr>
              <a:t>з централізованим складом;</a:t>
            </a:r>
          </a:p>
          <a:p>
            <a:pPr marL="342900" lvl="0" indent="-342900">
              <a:buFont typeface="Arial" panose="020B0604020202020204" pitchFamily="34" charset="0"/>
              <a:buChar char="•"/>
            </a:pPr>
            <a:r>
              <a:rPr lang="uk-UA" sz="2400" dirty="0">
                <a:latin typeface="Times New Roman" panose="02020603050405020304" pitchFamily="18" charset="0"/>
                <a:cs typeface="Times New Roman" panose="02020603050405020304" pitchFamily="18" charset="0"/>
              </a:rPr>
              <a:t>з проміжним накопичувачем;</a:t>
            </a:r>
          </a:p>
          <a:p>
            <a:pPr marL="342900" lvl="0" indent="-342900">
              <a:buFont typeface="Arial" panose="020B0604020202020204" pitchFamily="34" charset="0"/>
              <a:buChar char="•"/>
            </a:pPr>
            <a:r>
              <a:rPr lang="uk-UA" sz="2400" dirty="0">
                <a:latin typeface="Times New Roman" panose="02020603050405020304" pitchFamily="18" charset="0"/>
                <a:cs typeface="Times New Roman" panose="02020603050405020304" pitchFamily="18" charset="0"/>
              </a:rPr>
              <a:t>з комбінованою структурою.</a:t>
            </a:r>
            <a:endParaRPr lang="uk-UA" sz="2400" dirty="0"/>
          </a:p>
        </p:txBody>
      </p:sp>
      <p:sp>
        <p:nvSpPr>
          <p:cNvPr id="15" name="Rectangle 14"/>
          <p:cNvSpPr/>
          <p:nvPr/>
        </p:nvSpPr>
        <p:spPr>
          <a:xfrm>
            <a:off x="838198" y="3745735"/>
            <a:ext cx="6096000" cy="830997"/>
          </a:xfrm>
          <a:prstGeom prst="rect">
            <a:avLst/>
          </a:prstGeom>
        </p:spPr>
        <p:txBody>
          <a:bodyPr>
            <a:spAutoFit/>
          </a:bodyPr>
          <a:lstStyle/>
          <a:p>
            <a:pPr lvl="0"/>
            <a:r>
              <a:rPr lang="uk-UA" sz="2400" i="1" dirty="0">
                <a:latin typeface="Times New Roman" panose="02020603050405020304" pitchFamily="18" charset="0"/>
                <a:cs typeface="Times New Roman" panose="02020603050405020304" pitchFamily="18" charset="0"/>
              </a:rPr>
              <a:t>    - За взаємним розташуванням виробничих та обслуговувальних зон:</a:t>
            </a:r>
          </a:p>
        </p:txBody>
      </p:sp>
    </p:spTree>
    <p:extLst>
      <p:ext uri="{BB962C8B-B14F-4D97-AF65-F5344CB8AC3E}">
        <p14:creationId xmlns:p14="http://schemas.microsoft.com/office/powerpoint/2010/main" val="1505621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uk-UA" dirty="0">
                <a:latin typeface="Times New Roman" panose="02020603050405020304" pitchFamily="18" charset="0"/>
                <a:cs typeface="Times New Roman" panose="02020603050405020304" pitchFamily="18" charset="0"/>
              </a:rPr>
              <a:t>Побудова логічної послідовності налаштування вирішальних динамічних показників СОУ</a:t>
            </a:r>
          </a:p>
        </p:txBody>
      </p:sp>
      <p:sp>
        <p:nvSpPr>
          <p:cNvPr id="4" name="Slide Number Placeholder 3"/>
          <p:cNvSpPr>
            <a:spLocks noGrp="1"/>
          </p:cNvSpPr>
          <p:nvPr>
            <p:ph type="sldNum" sz="quarter" idx="12"/>
          </p:nvPr>
        </p:nvSpPr>
        <p:spPr/>
        <p:txBody>
          <a:bodyPr/>
          <a:lstStyle/>
          <a:p>
            <a:fld id="{CD436E90-D44F-4CFB-9713-FEF5A904B1E3}" type="slidenum">
              <a:rPr lang="uk-UA" sz="3200" smtClean="0">
                <a:latin typeface="Times New Roman" panose="02020603050405020304" pitchFamily="18" charset="0"/>
                <a:cs typeface="Times New Roman" panose="02020603050405020304" pitchFamily="18" charset="0"/>
              </a:rPr>
              <a:t>11</a:t>
            </a:fld>
            <a:endParaRPr lang="uk-UA" sz="3200" dirty="0">
              <a:latin typeface="Times New Roman" panose="02020603050405020304" pitchFamily="18" charset="0"/>
              <a:cs typeface="Times New Roman" panose="02020603050405020304" pitchFamily="18" charset="0"/>
            </a:endParaRPr>
          </a:p>
        </p:txBody>
      </p:sp>
      <p:pic>
        <p:nvPicPr>
          <p:cNvPr id="5" name="Picture 4" descr="C:\Users\Admin\AppData\Local\Microsoft\Windows\INetCacheContent.Word\2-ЛПН ВДП.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75281" y="1690692"/>
            <a:ext cx="7641437" cy="5167308"/>
          </a:xfrm>
          <a:prstGeom prst="rect">
            <a:avLst/>
          </a:prstGeom>
          <a:noFill/>
          <a:ln>
            <a:noFill/>
          </a:ln>
        </p:spPr>
      </p:pic>
    </p:spTree>
    <p:extLst>
      <p:ext uri="{BB962C8B-B14F-4D97-AF65-F5344CB8AC3E}">
        <p14:creationId xmlns:p14="http://schemas.microsoft.com/office/powerpoint/2010/main" val="2577870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6847" y="199874"/>
            <a:ext cx="11357471" cy="1325563"/>
          </a:xfrm>
        </p:spPr>
        <p:txBody>
          <a:bodyPr>
            <a:normAutofit/>
          </a:bodyPr>
          <a:lstStyle/>
          <a:p>
            <a:r>
              <a:rPr lang="uk-UA" sz="4000" dirty="0">
                <a:latin typeface="Times New Roman" panose="02020603050405020304" pitchFamily="18" charset="0"/>
                <a:cs typeface="Times New Roman" panose="02020603050405020304" pitchFamily="18" charset="0"/>
              </a:rPr>
              <a:t>Концептуальна модель системи оперативного управління ГВС на основі Ф-функції</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6847" y="1525437"/>
                <a:ext cx="4879554" cy="4351338"/>
              </a:xfrm>
            </p:spPr>
            <p:txBody>
              <a:bodyPr>
                <a:noAutofit/>
              </a:bodyPr>
              <a:lstStyle/>
              <a:p>
                <a:pPr marL="0" indent="0" algn="just">
                  <a:buNone/>
                </a:pPr>
                <a:r>
                  <a:rPr lang="uk-UA" sz="2400" dirty="0">
                    <a:latin typeface="Times New Roman" panose="02020603050405020304" pitchFamily="18" charset="0"/>
                    <a:cs typeface="Times New Roman" panose="02020603050405020304" pitchFamily="18" charset="0"/>
                  </a:rPr>
                  <a:t>Загальна </a:t>
                </a:r>
                <a:r>
                  <a:rPr lang="uk-UA" sz="2400" b="1" i="1" dirty="0">
                    <a:latin typeface="Times New Roman" panose="02020603050405020304" pitchFamily="18" charset="0"/>
                    <a:cs typeface="Times New Roman" panose="02020603050405020304" pitchFamily="18" charset="0"/>
                  </a:rPr>
                  <a:t>Ф</a:t>
                </a:r>
                <a:r>
                  <a:rPr lang="uk-UA" sz="2400" b="1" dirty="0">
                    <a:latin typeface="Times New Roman" panose="02020603050405020304" pitchFamily="18" charset="0"/>
                    <a:cs typeface="Times New Roman" panose="02020603050405020304" pitchFamily="18" charset="0"/>
                  </a:rPr>
                  <a:t>-функція</a:t>
                </a:r>
                <a:r>
                  <a:rPr lang="uk-UA" sz="2400" dirty="0">
                    <a:latin typeface="Times New Roman" panose="02020603050405020304" pitchFamily="18" charset="0"/>
                    <a:cs typeface="Times New Roman" panose="02020603050405020304" pitchFamily="18" charset="0"/>
                  </a:rPr>
                  <a:t> будь-якого виробничого процесу являє собою відповідність, що може бути записано декартовим добутком:</a:t>
                </a:r>
              </a:p>
              <a:p>
                <a:pPr marL="0" indent="0" algn="just">
                  <a:buNone/>
                </a:pPr>
                <a:endParaRPr lang="uk-UA" sz="1200" dirty="0">
                  <a:latin typeface="Times New Roman" panose="02020603050405020304" pitchFamily="18"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sSub>
                        <m:sSubPr>
                          <m:ctrlPr>
                            <a:rPr lang="uk-UA" sz="2400" i="1">
                              <a:latin typeface="Cambria Math" panose="02040503050406030204" pitchFamily="18" charset="0"/>
                            </a:rPr>
                          </m:ctrlPr>
                        </m:sSubPr>
                        <m:e>
                          <m:r>
                            <a:rPr lang="uk-UA" sz="2400">
                              <a:latin typeface="Cambria Math" panose="02040503050406030204" pitchFamily="18" charset="0"/>
                            </a:rPr>
                            <m:t>Ф</m:t>
                          </m:r>
                        </m:e>
                        <m:sub>
                          <m:r>
                            <a:rPr lang="uk-UA" sz="2400" b="0" i="0" smtClean="0">
                              <a:latin typeface="Cambria Math" panose="02040503050406030204" pitchFamily="18" charset="0"/>
                            </a:rPr>
                            <m:t>ВП</m:t>
                          </m:r>
                        </m:sub>
                      </m:sSub>
                      <m:r>
                        <a:rPr lang="uk-UA" sz="2400">
                          <a:latin typeface="Cambria Math" panose="02040503050406030204" pitchFamily="18" charset="0"/>
                        </a:rPr>
                        <m:t>⊂</m:t>
                      </m:r>
                      <m:d>
                        <m:dPr>
                          <m:begChr m:val="{"/>
                          <m:endChr m:val="}"/>
                          <m:ctrlPr>
                            <a:rPr lang="uk-UA" sz="2400" i="1">
                              <a:latin typeface="Cambria Math" panose="02040503050406030204" pitchFamily="18" charset="0"/>
                            </a:rPr>
                          </m:ctrlPr>
                        </m:dPr>
                        <m:e>
                          <m:r>
                            <a:rPr lang="uk-UA" sz="2400">
                              <a:latin typeface="Cambria Math" panose="02040503050406030204" pitchFamily="18" charset="0"/>
                            </a:rPr>
                            <m:t>М, Е, І</m:t>
                          </m:r>
                        </m:e>
                      </m:d>
                      <m:r>
                        <a:rPr lang="uk-UA" sz="2400">
                          <a:latin typeface="Cambria Math" panose="02040503050406030204" pitchFamily="18" charset="0"/>
                        </a:rPr>
                        <m:t>×Т×В</m:t>
                      </m:r>
                      <m:r>
                        <a:rPr lang="uk-UA" sz="2400" i="1">
                          <a:latin typeface="Cambria Math" panose="02040503050406030204" pitchFamily="18" charset="0"/>
                        </a:rPr>
                        <m:t>×К</m:t>
                      </m:r>
                    </m:oMath>
                  </m:oMathPara>
                </a14:m>
                <a:endParaRPr lang="uk-UA" sz="2400" dirty="0">
                  <a:latin typeface="Times New Roman" panose="02020603050405020304" pitchFamily="18" charset="0"/>
                  <a:cs typeface="Times New Roman" panose="02020603050405020304" pitchFamily="18" charset="0"/>
                </a:endParaRPr>
              </a:p>
              <a:p>
                <a:pPr marL="0" indent="0" algn="just">
                  <a:buNone/>
                </a:pPr>
                <a:endParaRPr lang="uk-UA" sz="1200" dirty="0">
                  <a:latin typeface="Times New Roman" panose="02020603050405020304" pitchFamily="18" charset="0"/>
                  <a:cs typeface="Times New Roman" panose="02020603050405020304" pitchFamily="18" charset="0"/>
                </a:endParaRPr>
              </a:p>
              <a:p>
                <a:pPr algn="just"/>
                <a:r>
                  <a:rPr lang="uk-UA" sz="1800" dirty="0">
                    <a:latin typeface="Times New Roman" panose="02020603050405020304" pitchFamily="18" charset="0"/>
                    <a:cs typeface="Times New Roman" panose="02020603050405020304" pitchFamily="18" charset="0"/>
                  </a:rPr>
                  <a:t>об’єкти праці: </a:t>
                </a:r>
              </a:p>
              <a:p>
                <a:pPr lvl="1" algn="just"/>
                <a:r>
                  <a:rPr lang="uk-UA" sz="1800" b="1" dirty="0">
                    <a:latin typeface="Times New Roman" panose="02020603050405020304" pitchFamily="18" charset="0"/>
                    <a:cs typeface="Times New Roman" panose="02020603050405020304" pitchFamily="18" charset="0"/>
                  </a:rPr>
                  <a:t>М </a:t>
                </a:r>
                <a:r>
                  <a:rPr lang="uk-UA" sz="1800" dirty="0">
                    <a:latin typeface="Times New Roman" panose="02020603050405020304" pitchFamily="18" charset="0"/>
                    <a:cs typeface="Times New Roman" panose="02020603050405020304" pitchFamily="18" charset="0"/>
                  </a:rPr>
                  <a:t>– матеріали;</a:t>
                </a:r>
              </a:p>
              <a:p>
                <a:pPr lvl="1" algn="just"/>
                <a:r>
                  <a:rPr lang="uk-UA" sz="1800" b="1" dirty="0">
                    <a:latin typeface="Times New Roman" panose="02020603050405020304" pitchFamily="18" charset="0"/>
                    <a:cs typeface="Times New Roman" panose="02020603050405020304" pitchFamily="18" charset="0"/>
                  </a:rPr>
                  <a:t>Е </a:t>
                </a:r>
                <a:r>
                  <a:rPr lang="uk-UA" sz="1800" dirty="0">
                    <a:latin typeface="Times New Roman" panose="02020603050405020304" pitchFamily="18" charset="0"/>
                    <a:cs typeface="Times New Roman" panose="02020603050405020304" pitchFamily="18" charset="0"/>
                  </a:rPr>
                  <a:t>– енергія;</a:t>
                </a:r>
              </a:p>
              <a:p>
                <a:pPr lvl="1" algn="just"/>
                <a:r>
                  <a:rPr lang="uk-UA" sz="1800" b="1" dirty="0">
                    <a:latin typeface="Times New Roman" panose="02020603050405020304" pitchFamily="18" charset="0"/>
                    <a:cs typeface="Times New Roman" panose="02020603050405020304" pitchFamily="18" charset="0"/>
                  </a:rPr>
                  <a:t>І </a:t>
                </a:r>
                <a:r>
                  <a:rPr lang="uk-UA" sz="1800" dirty="0">
                    <a:latin typeface="Times New Roman" panose="02020603050405020304" pitchFamily="18" charset="0"/>
                    <a:cs typeface="Times New Roman" panose="02020603050405020304" pitchFamily="18" charset="0"/>
                  </a:rPr>
                  <a:t>– інформація; </a:t>
                </a:r>
              </a:p>
              <a:p>
                <a:pPr algn="just"/>
                <a:r>
                  <a:rPr lang="uk-UA" sz="1800" b="1" dirty="0">
                    <a:latin typeface="Times New Roman" panose="02020603050405020304" pitchFamily="18" charset="0"/>
                    <a:cs typeface="Times New Roman" panose="02020603050405020304" pitchFamily="18" charset="0"/>
                  </a:rPr>
                  <a:t>В </a:t>
                </a:r>
                <a:r>
                  <a:rPr lang="uk-UA" sz="1800" dirty="0">
                    <a:latin typeface="Times New Roman" panose="02020603050405020304" pitchFamily="18" charset="0"/>
                    <a:cs typeface="Times New Roman" panose="02020603050405020304" pitchFamily="18" charset="0"/>
                  </a:rPr>
                  <a:t>– способи впливу на об’єкти праці;</a:t>
                </a:r>
              </a:p>
              <a:p>
                <a:pPr algn="just"/>
                <a:r>
                  <a:rPr lang="uk-UA" sz="1800" b="1" dirty="0">
                    <a:latin typeface="Times New Roman" panose="02020603050405020304" pitchFamily="18" charset="0"/>
                    <a:cs typeface="Times New Roman" panose="02020603050405020304" pitchFamily="18" charset="0"/>
                  </a:rPr>
                  <a:t>Т </a:t>
                </a:r>
                <a:r>
                  <a:rPr lang="uk-UA" sz="1800" dirty="0">
                    <a:latin typeface="Times New Roman" panose="02020603050405020304" pitchFamily="18" charset="0"/>
                    <a:cs typeface="Times New Roman" panose="02020603050405020304" pitchFamily="18" charset="0"/>
                  </a:rPr>
                  <a:t>– моменти часу впливу;</a:t>
                </a:r>
              </a:p>
              <a:p>
                <a:pPr algn="just"/>
                <a:r>
                  <a:rPr lang="uk-UA" sz="1800" b="1" dirty="0">
                    <a:latin typeface="Times New Roman" panose="02020603050405020304" pitchFamily="18" charset="0"/>
                    <a:cs typeface="Times New Roman" panose="02020603050405020304" pitchFamily="18" charset="0"/>
                  </a:rPr>
                  <a:t>К</a:t>
                </a:r>
                <a:r>
                  <a:rPr lang="uk-UA" sz="1800" dirty="0">
                    <a:latin typeface="Times New Roman" panose="02020603050405020304" pitchFamily="18" charset="0"/>
                    <a:cs typeface="Times New Roman" panose="02020603050405020304" pitchFamily="18" charset="0"/>
                  </a:rPr>
                  <a:t> – просторовими координатами об’єктів праці.</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6847" y="1525437"/>
                <a:ext cx="4879554" cy="4351338"/>
              </a:xfrm>
              <a:blipFill>
                <a:blip r:embed="rId2"/>
                <a:stretch>
                  <a:fillRect l="-2000" t="-1961" r="-1875" b="-16947"/>
                </a:stretch>
              </a:blipFill>
            </p:spPr>
            <p:txBody>
              <a:bodyPr/>
              <a:lstStyle/>
              <a:p>
                <a:r>
                  <a:rPr lang="uk-UA">
                    <a:noFill/>
                  </a:rPr>
                  <a:t> </a:t>
                </a:r>
              </a:p>
            </p:txBody>
          </p:sp>
        </mc:Fallback>
      </mc:AlternateContent>
      <p:sp>
        <p:nvSpPr>
          <p:cNvPr id="4" name="Slide Number Placeholder 3"/>
          <p:cNvSpPr>
            <a:spLocks noGrp="1"/>
          </p:cNvSpPr>
          <p:nvPr>
            <p:ph type="sldNum" sz="quarter" idx="12"/>
          </p:nvPr>
        </p:nvSpPr>
        <p:spPr/>
        <p:txBody>
          <a:bodyPr/>
          <a:lstStyle/>
          <a:p>
            <a:fld id="{CD436E90-D44F-4CFB-9713-FEF5A904B1E3}" type="slidenum">
              <a:rPr lang="uk-UA" sz="3200" smtClean="0">
                <a:latin typeface="Times New Roman" panose="02020603050405020304" pitchFamily="18" charset="0"/>
                <a:cs typeface="Times New Roman" panose="02020603050405020304" pitchFamily="18" charset="0"/>
              </a:rPr>
              <a:t>12</a:t>
            </a:fld>
            <a:endParaRPr lang="uk-UA" sz="32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9" name="Content Placeholder 2"/>
              <p:cNvSpPr txBox="1">
                <a:spLocks/>
              </p:cNvSpPr>
              <p:nvPr/>
            </p:nvSpPr>
            <p:spPr>
              <a:xfrm>
                <a:off x="5871990" y="1525437"/>
                <a:ext cx="6092328" cy="4351338"/>
              </a:xfrm>
              <a:prstGeom prst="rect">
                <a:avLst/>
              </a:prstGeom>
            </p:spPr>
            <p:txBody>
              <a:bodyPr vert="horz" lIns="91440" tIns="45720" rIns="91440" bIns="45720" rtlCol="0">
                <a:no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uk-UA" sz="2400" b="1" i="1" dirty="0">
                    <a:latin typeface="Times New Roman" panose="02020603050405020304" pitchFamily="18" charset="0"/>
                    <a:cs typeface="Times New Roman" panose="02020603050405020304" pitchFamily="18" charset="0"/>
                  </a:rPr>
                  <a:t>Концептуальною моделлю СОУ</a:t>
                </a:r>
                <a:r>
                  <a:rPr lang="uk-UA" sz="2400" dirty="0">
                    <a:latin typeface="Times New Roman" panose="02020603050405020304" pitchFamily="18" charset="0"/>
                    <a:cs typeface="Times New Roman" panose="02020603050405020304" pitchFamily="18" charset="0"/>
                  </a:rPr>
                  <a:t> як об’єкта динамічного оперативного керування є </a:t>
                </a:r>
                <a:r>
                  <a:rPr lang="uk-UA" sz="2400" b="1" i="1" dirty="0">
                    <a:latin typeface="Times New Roman" panose="02020603050405020304" pitchFamily="18" charset="0"/>
                    <a:cs typeface="Times New Roman" panose="02020603050405020304" pitchFamily="18" charset="0"/>
                  </a:rPr>
                  <a:t>Ф</a:t>
                </a:r>
                <a:r>
                  <a:rPr lang="uk-UA" sz="2400" b="1" i="1" baseline="-25000" dirty="0">
                    <a:latin typeface="Times New Roman" panose="02020603050405020304" pitchFamily="18" charset="0"/>
                    <a:cs typeface="Times New Roman" panose="02020603050405020304" pitchFamily="18" charset="0"/>
                  </a:rPr>
                  <a:t>СОУ</a:t>
                </a:r>
                <a:r>
                  <a:rPr lang="uk-UA" sz="2400" b="1" i="1" dirty="0">
                    <a:latin typeface="Times New Roman" panose="02020603050405020304" pitchFamily="18" charset="0"/>
                    <a:cs typeface="Times New Roman" panose="02020603050405020304" pitchFamily="18" charset="0"/>
                  </a:rPr>
                  <a:t>-функція</a:t>
                </a:r>
                <a:r>
                  <a:rPr lang="uk-UA" sz="2400" dirty="0">
                    <a:latin typeface="Times New Roman" panose="02020603050405020304" pitchFamily="18" charset="0"/>
                    <a:cs typeface="Times New Roman" panose="02020603050405020304" pitchFamily="18" charset="0"/>
                  </a:rPr>
                  <a:t>, що подається декартовим добутком множин:</a:t>
                </a:r>
              </a:p>
              <a:p>
                <a:pPr marL="0" indent="0">
                  <a:buNone/>
                </a:pPr>
                <a:endParaRPr lang="uk-UA" sz="1200" i="1"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uk-UA" sz="2400" i="1">
                              <a:latin typeface="Cambria Math" panose="02040503050406030204" pitchFamily="18" charset="0"/>
                            </a:rPr>
                          </m:ctrlPr>
                        </m:sSubPr>
                        <m:e>
                          <m:r>
                            <a:rPr lang="uk-UA" sz="2400">
                              <a:latin typeface="Cambria Math" panose="02040503050406030204" pitchFamily="18" charset="0"/>
                            </a:rPr>
                            <m:t>Ф</m:t>
                          </m:r>
                        </m:e>
                        <m:sub>
                          <m:r>
                            <a:rPr lang="uk-UA" sz="2400">
                              <a:latin typeface="Cambria Math" panose="02040503050406030204" pitchFamily="18" charset="0"/>
                            </a:rPr>
                            <m:t>СОУ</m:t>
                          </m:r>
                        </m:sub>
                      </m:sSub>
                      <m:r>
                        <a:rPr lang="uk-UA" sz="2400">
                          <a:latin typeface="Cambria Math" panose="02040503050406030204" pitchFamily="18" charset="0"/>
                        </a:rPr>
                        <m:t>⊂ВН×</m:t>
                      </m:r>
                      <m:sSub>
                        <m:sSubPr>
                          <m:ctrlPr>
                            <a:rPr lang="uk-UA" sz="2400" i="1">
                              <a:latin typeface="Cambria Math" panose="02040503050406030204" pitchFamily="18" charset="0"/>
                            </a:rPr>
                          </m:ctrlPr>
                        </m:sSubPr>
                        <m:e>
                          <m:r>
                            <a:rPr lang="uk-UA" sz="2400">
                              <a:latin typeface="Cambria Math" panose="02040503050406030204" pitchFamily="18" charset="0"/>
                            </a:rPr>
                            <m:t>П</m:t>
                          </m:r>
                        </m:e>
                        <m:sub>
                          <m:r>
                            <a:rPr lang="uk-UA" sz="2400" baseline="-25000">
                              <a:latin typeface="Cambria Math" panose="02040503050406030204" pitchFamily="18" charset="0"/>
                            </a:rPr>
                            <m:t>ДОК</m:t>
                          </m:r>
                        </m:sub>
                      </m:sSub>
                      <m:r>
                        <a:rPr lang="uk-UA" sz="2400">
                          <a:latin typeface="Cambria Math" panose="02040503050406030204" pitchFamily="18" charset="0"/>
                        </a:rPr>
                        <m:t>×</m:t>
                      </m:r>
                      <m:sSub>
                        <m:sSubPr>
                          <m:ctrlPr>
                            <a:rPr lang="uk-UA" sz="2400" i="1">
                              <a:latin typeface="Cambria Math" panose="02040503050406030204" pitchFamily="18" charset="0"/>
                            </a:rPr>
                          </m:ctrlPr>
                        </m:sSubPr>
                        <m:e>
                          <m:r>
                            <a:rPr lang="uk-UA" sz="2400">
                              <a:latin typeface="Cambria Math" panose="02040503050406030204" pitchFamily="18" charset="0"/>
                            </a:rPr>
                            <m:t>С</m:t>
                          </m:r>
                        </m:e>
                        <m:sub>
                          <m:r>
                            <a:rPr lang="uk-UA" sz="2400" baseline="-25000">
                              <a:latin typeface="Cambria Math" panose="02040503050406030204" pitchFamily="18" charset="0"/>
                            </a:rPr>
                            <m:t>ДОК</m:t>
                          </m:r>
                        </m:sub>
                      </m:sSub>
                      <m:r>
                        <a:rPr lang="uk-UA" sz="2400" i="1">
                          <a:latin typeface="Cambria Math" panose="02040503050406030204" pitchFamily="18" charset="0"/>
                        </a:rPr>
                        <m:t>×</m:t>
                      </m:r>
                      <m:sSub>
                        <m:sSubPr>
                          <m:ctrlPr>
                            <a:rPr lang="uk-UA" sz="2400" i="1">
                              <a:latin typeface="Cambria Math" panose="02040503050406030204" pitchFamily="18" charset="0"/>
                            </a:rPr>
                          </m:ctrlPr>
                        </m:sSubPr>
                        <m:e>
                          <m:r>
                            <a:rPr lang="uk-UA" sz="2400">
                              <a:latin typeface="Cambria Math" panose="02040503050406030204" pitchFamily="18" charset="0"/>
                            </a:rPr>
                            <m:t>ПЧ</m:t>
                          </m:r>
                        </m:e>
                        <m:sub>
                          <m:r>
                            <a:rPr lang="uk-UA" sz="2400" baseline="-25000">
                              <a:latin typeface="Cambria Math" panose="02040503050406030204" pitchFamily="18" charset="0"/>
                            </a:rPr>
                            <m:t>ДОК</m:t>
                          </m:r>
                        </m:sub>
                      </m:sSub>
                      <m:r>
                        <a:rPr lang="uk-UA" sz="2400" baseline="-25000">
                          <a:latin typeface="Cambria Math" panose="02040503050406030204" pitchFamily="18" charset="0"/>
                        </a:rPr>
                        <m:t>×</m:t>
                      </m:r>
                      <m:sSub>
                        <m:sSubPr>
                          <m:ctrlPr>
                            <a:rPr lang="uk-UA" sz="2400" i="1" baseline="-25000">
                              <a:latin typeface="Cambria Math" panose="02040503050406030204" pitchFamily="18" charset="0"/>
                            </a:rPr>
                          </m:ctrlPr>
                        </m:sSubPr>
                        <m:e>
                          <m:r>
                            <a:rPr lang="uk-UA" sz="2400">
                              <a:latin typeface="Cambria Math" panose="02040503050406030204" pitchFamily="18" charset="0"/>
                            </a:rPr>
                            <m:t>М</m:t>
                          </m:r>
                        </m:e>
                        <m:sub>
                          <m:r>
                            <a:rPr lang="uk-UA" sz="2400" baseline="-25000">
                              <a:latin typeface="Cambria Math" panose="02040503050406030204" pitchFamily="18" charset="0"/>
                            </a:rPr>
                            <m:t>ДОК</m:t>
                          </m:r>
                        </m:sub>
                      </m:sSub>
                    </m:oMath>
                  </m:oMathPara>
                </a14:m>
                <a:endParaRPr lang="uk-UA" sz="2400" baseline="-25000" dirty="0">
                  <a:latin typeface="Times New Roman" panose="02020603050405020304" pitchFamily="18" charset="0"/>
                  <a:cs typeface="Times New Roman" panose="02020603050405020304" pitchFamily="18" charset="0"/>
                </a:endParaRPr>
              </a:p>
              <a:p>
                <a:pPr marL="0" indent="0">
                  <a:buNone/>
                </a:pPr>
                <a:endParaRPr lang="uk-UA" sz="1200" baseline="-25000" dirty="0">
                  <a:latin typeface="Times New Roman" panose="02020603050405020304" pitchFamily="18" charset="0"/>
                  <a:cs typeface="Times New Roman" panose="02020603050405020304" pitchFamily="18" charset="0"/>
                </a:endParaRPr>
              </a:p>
              <a:p>
                <a:r>
                  <a:rPr lang="uk-UA" sz="1800" b="1" dirty="0">
                    <a:latin typeface="Times New Roman" panose="02020603050405020304" pitchFamily="18" charset="0"/>
                    <a:cs typeface="Times New Roman" panose="02020603050405020304" pitchFamily="18" charset="0"/>
                  </a:rPr>
                  <a:t>ВН</a:t>
                </a:r>
                <a:r>
                  <a:rPr lang="uk-UA" sz="1800" dirty="0">
                    <a:latin typeface="Times New Roman" panose="02020603050405020304" pitchFamily="18" charset="0"/>
                    <a:cs typeface="Times New Roman" panose="02020603050405020304" pitchFamily="18" charset="0"/>
                  </a:rPr>
                  <a:t> – види невизначеностей;</a:t>
                </a:r>
              </a:p>
              <a:p>
                <a:r>
                  <a:rPr lang="uk-UA" sz="1800" b="1" dirty="0">
                    <a:latin typeface="Times New Roman" panose="02020603050405020304" pitchFamily="18" charset="0"/>
                    <a:cs typeface="Times New Roman" panose="02020603050405020304" pitchFamily="18" charset="0"/>
                  </a:rPr>
                  <a:t>П</a:t>
                </a:r>
                <a:r>
                  <a:rPr lang="uk-UA" sz="1800" dirty="0">
                    <a:latin typeface="Times New Roman" panose="02020603050405020304" pitchFamily="18" charset="0"/>
                    <a:cs typeface="Times New Roman" panose="02020603050405020304" pitchFamily="18" charset="0"/>
                  </a:rPr>
                  <a:t> – підходи до перепланування;</a:t>
                </a:r>
              </a:p>
              <a:p>
                <a:r>
                  <a:rPr lang="uk-UA" sz="1800" b="1" dirty="0">
                    <a:latin typeface="Times New Roman" panose="02020603050405020304" pitchFamily="18" charset="0"/>
                    <a:cs typeface="Times New Roman" panose="02020603050405020304" pitchFamily="18" charset="0"/>
                  </a:rPr>
                  <a:t>С</a:t>
                </a:r>
                <a:r>
                  <a:rPr lang="uk-UA" sz="1800" dirty="0">
                    <a:latin typeface="Times New Roman" panose="02020603050405020304" pitchFamily="18" charset="0"/>
                    <a:cs typeface="Times New Roman" panose="02020603050405020304" pitchFamily="18" charset="0"/>
                  </a:rPr>
                  <a:t> – стратегія перепланування;</a:t>
                </a:r>
              </a:p>
              <a:p>
                <a:r>
                  <a:rPr lang="uk-UA" sz="1800" b="1" dirty="0">
                    <a:latin typeface="Times New Roman" panose="02020603050405020304" pitchFamily="18" charset="0"/>
                    <a:cs typeface="Times New Roman" panose="02020603050405020304" pitchFamily="18" charset="0"/>
                  </a:rPr>
                  <a:t>ПЧ</a:t>
                </a:r>
                <a:r>
                  <a:rPr lang="uk-UA" sz="1800" dirty="0">
                    <a:latin typeface="Times New Roman" panose="02020603050405020304" pitchFamily="18" charset="0"/>
                    <a:cs typeface="Times New Roman" panose="02020603050405020304" pitchFamily="18" charset="0"/>
                  </a:rPr>
                  <a:t> – політика вбору часу перепланування;</a:t>
                </a:r>
              </a:p>
              <a:p>
                <a:r>
                  <a:rPr lang="uk-UA" sz="1800" b="1" dirty="0">
                    <a:latin typeface="Times New Roman" panose="02020603050405020304" pitchFamily="18" charset="0"/>
                    <a:cs typeface="Times New Roman" panose="02020603050405020304" pitchFamily="18" charset="0"/>
                  </a:rPr>
                  <a:t>М</a:t>
                </a:r>
                <a:r>
                  <a:rPr lang="uk-UA" sz="1800" dirty="0">
                    <a:latin typeface="Times New Roman" panose="02020603050405020304" pitchFamily="18" charset="0"/>
                    <a:cs typeface="Times New Roman" panose="02020603050405020304" pitchFamily="18" charset="0"/>
                  </a:rPr>
                  <a:t> – метод перепланування.</a:t>
                </a:r>
              </a:p>
            </p:txBody>
          </p:sp>
        </mc:Choice>
        <mc:Fallback xmlns="">
          <p:sp>
            <p:nvSpPr>
              <p:cNvPr id="9" name="Content Placeholder 2"/>
              <p:cNvSpPr txBox="1">
                <a:spLocks noRot="1" noChangeAspect="1" noMove="1" noResize="1" noEditPoints="1" noAdjustHandles="1" noChangeArrowheads="1" noChangeShapeType="1" noTextEdit="1"/>
              </p:cNvSpPr>
              <p:nvPr/>
            </p:nvSpPr>
            <p:spPr>
              <a:xfrm>
                <a:off x="5871990" y="1525437"/>
                <a:ext cx="6092328" cy="4351338"/>
              </a:xfrm>
              <a:prstGeom prst="rect">
                <a:avLst/>
              </a:prstGeom>
              <a:blipFill>
                <a:blip r:embed="rId3"/>
                <a:stretch>
                  <a:fillRect l="-1500" t="-1961"/>
                </a:stretch>
              </a:blipFill>
            </p:spPr>
            <p:txBody>
              <a:bodyPr/>
              <a:lstStyle/>
              <a:p>
                <a:r>
                  <a:rPr lang="uk-UA">
                    <a:noFill/>
                  </a:rPr>
                  <a:t> </a:t>
                </a:r>
              </a:p>
            </p:txBody>
          </p:sp>
        </mc:Fallback>
      </mc:AlternateContent>
    </p:spTree>
    <p:extLst>
      <p:ext uri="{BB962C8B-B14F-4D97-AF65-F5344CB8AC3E}">
        <p14:creationId xmlns:p14="http://schemas.microsoft.com/office/powerpoint/2010/main" val="4085958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836" y="210891"/>
            <a:ext cx="11023964" cy="1325563"/>
          </a:xfrm>
        </p:spPr>
        <p:txBody>
          <a:bodyPr>
            <a:normAutofit/>
          </a:bodyPr>
          <a:lstStyle/>
          <a:p>
            <a:r>
              <a:rPr lang="uk-UA" sz="4000" dirty="0">
                <a:latin typeface="Times New Roman" panose="02020603050405020304" pitchFamily="18" charset="0"/>
                <a:cs typeface="Times New Roman" panose="02020603050405020304" pitchFamily="18" charset="0"/>
              </a:rPr>
              <a:t>Повний функціональний орграф процесу вибору значень ВДП СОУ</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29836" y="2189948"/>
                <a:ext cx="5519579" cy="4668052"/>
              </a:xfrm>
            </p:spPr>
            <p:txBody>
              <a:bodyPr>
                <a:noAutofit/>
              </a:bodyPr>
              <a:lstStyle/>
              <a:p>
                <a:pPr marL="0" indent="0">
                  <a:buNone/>
                </a:pPr>
                <a:r>
                  <a:rPr lang="uk-UA" sz="2000" b="1" i="1" dirty="0">
                    <a:latin typeface="Times New Roman" panose="02020603050405020304" pitchFamily="18" charset="0"/>
                    <a:cs typeface="Times New Roman" panose="02020603050405020304" pitchFamily="18" charset="0"/>
                  </a:rPr>
                  <a:t>Оптимальна траєкторія tr</a:t>
                </a:r>
                <a:r>
                  <a:rPr lang="uk-UA" sz="2000" b="1" baseline="-25000" dirty="0">
                    <a:latin typeface="Times New Roman" panose="02020603050405020304" pitchFamily="18" charset="0"/>
                    <a:cs typeface="Times New Roman" panose="02020603050405020304" pitchFamily="18" charset="0"/>
                  </a:rPr>
                  <a:t>opt</a:t>
                </a:r>
                <a:r>
                  <a:rPr lang="uk-UA" sz="2000" b="1" dirty="0">
                    <a:latin typeface="Times New Roman" panose="02020603050405020304" pitchFamily="18" charset="0"/>
                    <a:cs typeface="Times New Roman" panose="02020603050405020304" pitchFamily="18" charset="0"/>
                  </a:rPr>
                  <a:t> </a:t>
                </a:r>
                <a:r>
                  <a:rPr lang="uk-UA" sz="2000" b="1" i="1" dirty="0">
                    <a:latin typeface="Times New Roman" panose="02020603050405020304" pitchFamily="18" charset="0"/>
                    <a:cs typeface="Times New Roman" panose="02020603050405020304" pitchFamily="18" charset="0"/>
                  </a:rPr>
                  <a:t>руху </a:t>
                </a:r>
                <a:r>
                  <a:rPr lang="uk-UA" sz="2000" dirty="0">
                    <a:latin typeface="Times New Roman" panose="02020603050405020304" pitchFamily="18" charset="0"/>
                    <a:cs typeface="Times New Roman" panose="02020603050405020304" pitchFamily="18" charset="0"/>
                  </a:rPr>
                  <a:t>– слід у послідовності етапів вибору значень ВДП СОУ, що визначається перетином складових моделей СОУ з максимальними показниками відповідності до ВОГВС на кожному з етапів.</a:t>
                </a:r>
              </a:p>
              <a:p>
                <a:pPr marL="0" lvl="0" indent="0">
                  <a:buNone/>
                </a:pPr>
                <a14:m>
                  <m:oMathPara xmlns:m="http://schemas.openxmlformats.org/officeDocument/2006/math">
                    <m:oMathParaPr>
                      <m:jc m:val="centerGroup"/>
                    </m:oMathParaPr>
                    <m:oMath xmlns:m="http://schemas.openxmlformats.org/officeDocument/2006/math">
                      <m:r>
                        <a:rPr lang="uk-UA" sz="2000">
                          <a:latin typeface="Cambria Math" panose="02040503050406030204" pitchFamily="18" charset="0"/>
                        </a:rPr>
                        <m:t>СОУ →</m:t>
                      </m:r>
                      <m:sSub>
                        <m:sSubPr>
                          <m:ctrlPr>
                            <a:rPr lang="uk-UA" sz="2000" i="1">
                              <a:latin typeface="Cambria Math" panose="02040503050406030204" pitchFamily="18" charset="0"/>
                            </a:rPr>
                          </m:ctrlPr>
                        </m:sSubPr>
                        <m:e>
                          <m:r>
                            <a:rPr lang="uk-UA" sz="2000" i="1">
                              <a:latin typeface="Cambria Math" panose="02040503050406030204" pitchFamily="18" charset="0"/>
                            </a:rPr>
                            <m:t>𝑡𝑟</m:t>
                          </m:r>
                        </m:e>
                        <m:sub>
                          <m:r>
                            <a:rPr lang="uk-UA" sz="2000" i="1">
                              <a:latin typeface="Cambria Math" panose="02040503050406030204" pitchFamily="18" charset="0"/>
                            </a:rPr>
                            <m:t>опт.  ум.</m:t>
                          </m:r>
                        </m:sub>
                      </m:sSub>
                      <m:r>
                        <a:rPr lang="uk-UA" sz="2000">
                          <a:latin typeface="Cambria Math" panose="02040503050406030204" pitchFamily="18" charset="0"/>
                        </a:rPr>
                        <m:t>⊂</m:t>
                      </m:r>
                      <m:sSub>
                        <m:sSubPr>
                          <m:ctrlPr>
                            <a:rPr lang="uk-UA" sz="2000" i="1">
                              <a:latin typeface="Cambria Math" panose="02040503050406030204" pitchFamily="18" charset="0"/>
                            </a:rPr>
                          </m:ctrlPr>
                        </m:sSubPr>
                        <m:e>
                          <m:r>
                            <a:rPr lang="uk-UA" sz="2000">
                              <a:latin typeface="Cambria Math" panose="02040503050406030204" pitchFamily="18" charset="0"/>
                            </a:rPr>
                            <m:t>ВН</m:t>
                          </m:r>
                        </m:e>
                        <m:sub>
                          <m:r>
                            <a:rPr lang="uk-UA" sz="2000">
                              <a:latin typeface="Cambria Math" panose="02040503050406030204" pitchFamily="18" charset="0"/>
                            </a:rPr>
                            <m:t>р</m:t>
                          </m:r>
                        </m:sub>
                      </m:sSub>
                      <m:r>
                        <a:rPr lang="uk-UA" sz="2000">
                          <a:latin typeface="Cambria Math" panose="02040503050406030204" pitchFamily="18" charset="0"/>
                        </a:rPr>
                        <m:t>×</m:t>
                      </m:r>
                      <m:sSub>
                        <m:sSubPr>
                          <m:ctrlPr>
                            <a:rPr lang="uk-UA" sz="2000" i="1">
                              <a:latin typeface="Cambria Math" panose="02040503050406030204" pitchFamily="18" charset="0"/>
                            </a:rPr>
                          </m:ctrlPr>
                        </m:sSubPr>
                        <m:e>
                          <m:r>
                            <a:rPr lang="uk-UA" sz="2000">
                              <a:latin typeface="Cambria Math" panose="02040503050406030204" pitchFamily="18" charset="0"/>
                            </a:rPr>
                            <m:t>П</m:t>
                          </m:r>
                        </m:e>
                        <m:sub>
                          <m:r>
                            <a:rPr lang="uk-UA" sz="2000" baseline="-25000">
                              <a:latin typeface="Cambria Math" panose="02040503050406030204" pitchFamily="18" charset="0"/>
                            </a:rPr>
                            <m:t>ПР</m:t>
                          </m:r>
                        </m:sub>
                      </m:sSub>
                      <m:r>
                        <a:rPr lang="uk-UA" sz="2000">
                          <a:latin typeface="Cambria Math" panose="02040503050406030204" pitchFamily="18" charset="0"/>
                        </a:rPr>
                        <m:t>×</m:t>
                      </m:r>
                      <m:sSub>
                        <m:sSubPr>
                          <m:ctrlPr>
                            <a:rPr lang="uk-UA" sz="2000" i="1">
                              <a:latin typeface="Cambria Math" panose="02040503050406030204" pitchFamily="18" charset="0"/>
                            </a:rPr>
                          </m:ctrlPr>
                        </m:sSubPr>
                        <m:e>
                          <m:r>
                            <a:rPr lang="uk-UA" sz="2000">
                              <a:latin typeface="Cambria Math" panose="02040503050406030204" pitchFamily="18" charset="0"/>
                            </a:rPr>
                            <m:t>С</m:t>
                          </m:r>
                        </m:e>
                        <m:sub>
                          <m:r>
                            <a:rPr lang="uk-UA" sz="2000" baseline="-25000">
                              <a:latin typeface="Cambria Math" panose="02040503050406030204" pitchFamily="18" charset="0"/>
                            </a:rPr>
                            <m:t>КП</m:t>
                          </m:r>
                        </m:sub>
                      </m:sSub>
                      <m:r>
                        <a:rPr lang="uk-UA" sz="2000" i="1">
                          <a:latin typeface="Cambria Math" panose="02040503050406030204" pitchFamily="18" charset="0"/>
                        </a:rPr>
                        <m:t>×</m:t>
                      </m:r>
                      <m:sSub>
                        <m:sSubPr>
                          <m:ctrlPr>
                            <a:rPr lang="uk-UA" sz="2000" i="1">
                              <a:latin typeface="Cambria Math" panose="02040503050406030204" pitchFamily="18" charset="0"/>
                            </a:rPr>
                          </m:ctrlPr>
                        </m:sSubPr>
                        <m:e>
                          <m:r>
                            <a:rPr lang="uk-UA" sz="2000">
                              <a:latin typeface="Cambria Math" panose="02040503050406030204" pitchFamily="18" charset="0"/>
                            </a:rPr>
                            <m:t>ПЧ</m:t>
                          </m:r>
                        </m:e>
                        <m:sub>
                          <m:r>
                            <a:rPr lang="uk-UA" sz="2000" baseline="-25000">
                              <a:latin typeface="Cambria Math" panose="02040503050406030204" pitchFamily="18" charset="0"/>
                            </a:rPr>
                            <m:t>ПД</m:t>
                          </m:r>
                        </m:sub>
                      </m:sSub>
                      <m:r>
                        <a:rPr lang="uk-UA" sz="2000" baseline="-25000">
                          <a:latin typeface="Cambria Math" panose="02040503050406030204" pitchFamily="18" charset="0"/>
                        </a:rPr>
                        <m:t>×</m:t>
                      </m:r>
                      <m:sSub>
                        <m:sSubPr>
                          <m:ctrlPr>
                            <a:rPr lang="uk-UA" sz="2000" i="1" baseline="-25000">
                              <a:latin typeface="Cambria Math" panose="02040503050406030204" pitchFamily="18" charset="0"/>
                            </a:rPr>
                          </m:ctrlPr>
                        </m:sSubPr>
                        <m:e>
                          <m:r>
                            <a:rPr lang="uk-UA" sz="2000">
                              <a:latin typeface="Cambria Math" panose="02040503050406030204" pitchFamily="18" charset="0"/>
                            </a:rPr>
                            <m:t>М</m:t>
                          </m:r>
                        </m:e>
                        <m:sub>
                          <m:r>
                            <a:rPr lang="uk-UA" sz="2000" baseline="-25000">
                              <a:latin typeface="Cambria Math" panose="02040503050406030204" pitchFamily="18" charset="0"/>
                            </a:rPr>
                            <m:t>СУ</m:t>
                          </m:r>
                        </m:sub>
                      </m:sSub>
                    </m:oMath>
                  </m:oMathPara>
                </a14:m>
                <a:endParaRPr lang="uk-UA" sz="2000" dirty="0">
                  <a:latin typeface="Times New Roman" panose="02020603050405020304" pitchFamily="18" charset="0"/>
                  <a:cs typeface="Times New Roman" panose="02020603050405020304" pitchFamily="18" charset="0"/>
                </a:endParaRPr>
              </a:p>
              <a:p>
                <a:pPr lvl="0"/>
                <a:r>
                  <a:rPr lang="uk-UA" sz="1400" dirty="0">
                    <a:latin typeface="Times New Roman" panose="02020603050405020304" pitchFamily="18" charset="0"/>
                    <a:cs typeface="Times New Roman" panose="02020603050405020304" pitchFamily="18" charset="0"/>
                  </a:rPr>
                  <a:t>ВН – види невизначеностей (ВН</a:t>
                </a:r>
                <a:r>
                  <a:rPr lang="uk-UA" sz="1400" baseline="-25000" dirty="0">
                    <a:latin typeface="Times New Roman" panose="02020603050405020304" pitchFamily="18" charset="0"/>
                    <a:cs typeface="Times New Roman" panose="02020603050405020304" pitchFamily="18" charset="0"/>
                  </a:rPr>
                  <a:t>Р</a:t>
                </a:r>
                <a:r>
                  <a:rPr lang="uk-UA" sz="1400" dirty="0">
                    <a:latin typeface="Times New Roman" panose="02020603050405020304" pitchFamily="18" charset="0"/>
                    <a:cs typeface="Times New Roman" panose="02020603050405020304" pitchFamily="18" charset="0"/>
                  </a:rPr>
                  <a:t> – пов’язані з ресурсами, ВН</a:t>
                </a:r>
                <a:r>
                  <a:rPr lang="uk-UA" sz="1400" baseline="-25000" dirty="0">
                    <a:latin typeface="Times New Roman" panose="02020603050405020304" pitchFamily="18" charset="0"/>
                    <a:cs typeface="Times New Roman" panose="02020603050405020304" pitchFamily="18" charset="0"/>
                  </a:rPr>
                  <a:t>З</a:t>
                </a:r>
                <a:r>
                  <a:rPr lang="uk-UA" sz="1400" dirty="0">
                    <a:latin typeface="Times New Roman" panose="02020603050405020304" pitchFamily="18" charset="0"/>
                    <a:cs typeface="Times New Roman" panose="02020603050405020304" pitchFamily="18" charset="0"/>
                  </a:rPr>
                  <a:t> – з задачами);</a:t>
                </a:r>
              </a:p>
              <a:p>
                <a:pPr lvl="0"/>
                <a:r>
                  <a:rPr lang="uk-UA" sz="1400" dirty="0">
                    <a:latin typeface="Times New Roman" panose="02020603050405020304" pitchFamily="18" charset="0"/>
                    <a:cs typeface="Times New Roman" panose="02020603050405020304" pitchFamily="18" charset="0"/>
                  </a:rPr>
                  <a:t>П – підходи до перепланування (П</a:t>
                </a:r>
                <a:r>
                  <a:rPr lang="uk-UA" sz="1400" baseline="-25000" dirty="0">
                    <a:latin typeface="Times New Roman" panose="02020603050405020304" pitchFamily="18" charset="0"/>
                    <a:cs typeface="Times New Roman" panose="02020603050405020304" pitchFamily="18" charset="0"/>
                  </a:rPr>
                  <a:t>Р</a:t>
                </a:r>
                <a:r>
                  <a:rPr lang="uk-UA" sz="1400" dirty="0">
                    <a:latin typeface="Times New Roman" panose="02020603050405020304" pitchFamily="18" charset="0"/>
                    <a:cs typeface="Times New Roman" panose="02020603050405020304" pitchFamily="18" charset="0"/>
                  </a:rPr>
                  <a:t> – реактивний, П</a:t>
                </a:r>
                <a:r>
                  <a:rPr lang="uk-UA" sz="1400" baseline="-25000" dirty="0">
                    <a:latin typeface="Times New Roman" panose="02020603050405020304" pitchFamily="18" charset="0"/>
                    <a:cs typeface="Times New Roman" panose="02020603050405020304" pitchFamily="18" charset="0"/>
                  </a:rPr>
                  <a:t>ПР</a:t>
                </a:r>
                <a:r>
                  <a:rPr lang="uk-UA" sz="1400" dirty="0">
                    <a:latin typeface="Times New Roman" panose="02020603050405020304" pitchFamily="18" charset="0"/>
                    <a:cs typeface="Times New Roman" panose="02020603050405020304" pitchFamily="18" charset="0"/>
                  </a:rPr>
                  <a:t> – прогностично-реактивний, П</a:t>
                </a:r>
                <a:r>
                  <a:rPr lang="uk-UA" sz="1400" baseline="-25000" dirty="0">
                    <a:latin typeface="Times New Roman" panose="02020603050405020304" pitchFamily="18" charset="0"/>
                    <a:cs typeface="Times New Roman" panose="02020603050405020304" pitchFamily="18" charset="0"/>
                  </a:rPr>
                  <a:t>РПР</a:t>
                </a:r>
                <a:r>
                  <a:rPr lang="uk-UA" sz="1400" dirty="0">
                    <a:latin typeface="Times New Roman" panose="02020603050405020304" pitchFamily="18" charset="0"/>
                    <a:cs typeface="Times New Roman" panose="02020603050405020304" pitchFamily="18" charset="0"/>
                  </a:rPr>
                  <a:t> – робастний прогностично-реактивний, П</a:t>
                </a:r>
                <a:r>
                  <a:rPr lang="uk-UA" sz="1400" baseline="-25000" dirty="0">
                    <a:latin typeface="Times New Roman" panose="02020603050405020304" pitchFamily="18" charset="0"/>
                    <a:cs typeface="Times New Roman" panose="02020603050405020304" pitchFamily="18" charset="0"/>
                  </a:rPr>
                  <a:t>РП</a:t>
                </a:r>
                <a:r>
                  <a:rPr lang="uk-UA" sz="1400" dirty="0">
                    <a:latin typeface="Times New Roman" panose="02020603050405020304" pitchFamily="18" charset="0"/>
                    <a:cs typeface="Times New Roman" panose="02020603050405020304" pitchFamily="18" charset="0"/>
                  </a:rPr>
                  <a:t> – робастний превентивний); </a:t>
                </a:r>
              </a:p>
              <a:p>
                <a:pPr lvl="0"/>
                <a:r>
                  <a:rPr lang="uk-UA" sz="1400" dirty="0">
                    <a:latin typeface="Times New Roman" panose="02020603050405020304" pitchFamily="18" charset="0"/>
                    <a:cs typeface="Times New Roman" panose="02020603050405020304" pitchFamily="18" charset="0"/>
                  </a:rPr>
                  <a:t>С – стратегія перепланування (С</a:t>
                </a:r>
                <a:r>
                  <a:rPr lang="uk-UA" sz="1400" baseline="-25000" dirty="0">
                    <a:latin typeface="Times New Roman" panose="02020603050405020304" pitchFamily="18" charset="0"/>
                    <a:cs typeface="Times New Roman" panose="02020603050405020304" pitchFamily="18" charset="0"/>
                  </a:rPr>
                  <a:t>ПП</a:t>
                </a:r>
                <a:r>
                  <a:rPr lang="uk-UA" sz="1400" dirty="0">
                    <a:latin typeface="Times New Roman" panose="02020603050405020304" pitchFamily="18" charset="0"/>
                    <a:cs typeface="Times New Roman" panose="02020603050405020304" pitchFamily="18" charset="0"/>
                  </a:rPr>
                  <a:t> – повне перепланування, С</a:t>
                </a:r>
                <a:r>
                  <a:rPr lang="uk-UA" sz="1400" baseline="-25000" dirty="0">
                    <a:latin typeface="Times New Roman" panose="02020603050405020304" pitchFamily="18" charset="0"/>
                    <a:cs typeface="Times New Roman" panose="02020603050405020304" pitchFamily="18" charset="0"/>
                  </a:rPr>
                  <a:t>КП</a:t>
                </a:r>
                <a:r>
                  <a:rPr lang="uk-UA" sz="1400" dirty="0">
                    <a:latin typeface="Times New Roman" panose="02020603050405020304" pitchFamily="18" charset="0"/>
                    <a:cs typeface="Times New Roman" panose="02020603050405020304" pitchFamily="18" charset="0"/>
                  </a:rPr>
                  <a:t> – корекція плану); </a:t>
                </a:r>
              </a:p>
              <a:p>
                <a:pPr lvl="0"/>
                <a:r>
                  <a:rPr lang="uk-UA" sz="1400" dirty="0">
                    <a:latin typeface="Times New Roman" panose="02020603050405020304" pitchFamily="18" charset="0"/>
                    <a:cs typeface="Times New Roman" panose="02020603050405020304" pitchFamily="18" charset="0"/>
                  </a:rPr>
                  <a:t>ПЧ – політика вбору часу перепланування (ПЧ</a:t>
                </a:r>
                <a:r>
                  <a:rPr lang="uk-UA" sz="1400" baseline="-25000" dirty="0">
                    <a:latin typeface="Times New Roman" panose="02020603050405020304" pitchFamily="18" charset="0"/>
                    <a:cs typeface="Times New Roman" panose="02020603050405020304" pitchFamily="18" charset="0"/>
                  </a:rPr>
                  <a:t>П</a:t>
                </a:r>
                <a:r>
                  <a:rPr lang="uk-UA" sz="1400" dirty="0">
                    <a:latin typeface="Times New Roman" panose="02020603050405020304" pitchFamily="18" charset="0"/>
                    <a:cs typeface="Times New Roman" panose="02020603050405020304" pitchFamily="18" charset="0"/>
                  </a:rPr>
                  <a:t> – періодична, ПЧ</a:t>
                </a:r>
                <a:r>
                  <a:rPr lang="uk-UA" sz="1400" baseline="-25000" dirty="0">
                    <a:latin typeface="Times New Roman" panose="02020603050405020304" pitchFamily="18" charset="0"/>
                    <a:cs typeface="Times New Roman" panose="02020603050405020304" pitchFamily="18" charset="0"/>
                  </a:rPr>
                  <a:t>ПД</a:t>
                </a:r>
                <a:r>
                  <a:rPr lang="uk-UA" sz="1400" dirty="0">
                    <a:latin typeface="Times New Roman" panose="02020603050405020304" pitchFamily="18" charset="0"/>
                    <a:cs typeface="Times New Roman" panose="02020603050405020304" pitchFamily="18" charset="0"/>
                  </a:rPr>
                  <a:t> – подієва, ПЧ</a:t>
                </a:r>
                <a:r>
                  <a:rPr lang="uk-UA" sz="1400" baseline="-25000" dirty="0">
                    <a:latin typeface="Times New Roman" panose="02020603050405020304" pitchFamily="18" charset="0"/>
                    <a:cs typeface="Times New Roman" panose="02020603050405020304" pitchFamily="18" charset="0"/>
                  </a:rPr>
                  <a:t>Г</a:t>
                </a:r>
                <a:r>
                  <a:rPr lang="uk-UA" sz="1400" dirty="0">
                    <a:latin typeface="Times New Roman" panose="02020603050405020304" pitchFamily="18" charset="0"/>
                    <a:cs typeface="Times New Roman" panose="02020603050405020304" pitchFamily="18" charset="0"/>
                  </a:rPr>
                  <a:t> - гібридна);</a:t>
                </a:r>
              </a:p>
              <a:p>
                <a:pPr lvl="0"/>
                <a:r>
                  <a:rPr lang="uk-UA" sz="1400" dirty="0">
                    <a:latin typeface="Times New Roman" panose="02020603050405020304" pitchFamily="18" charset="0"/>
                    <a:cs typeface="Times New Roman" panose="02020603050405020304" pitchFamily="18" charset="0"/>
                  </a:rPr>
                  <a:t>М – метод перепланування (М</a:t>
                </a:r>
                <a:r>
                  <a:rPr lang="uk-UA" sz="1400" baseline="-25000" dirty="0">
                    <a:latin typeface="Times New Roman" panose="02020603050405020304" pitchFamily="18" charset="0"/>
                    <a:cs typeface="Times New Roman" panose="02020603050405020304" pitchFamily="18" charset="0"/>
                  </a:rPr>
                  <a:t>ПД</a:t>
                </a:r>
                <a:r>
                  <a:rPr lang="uk-UA" sz="1400" dirty="0">
                    <a:latin typeface="Times New Roman" panose="02020603050405020304" pitchFamily="18" charset="0"/>
                    <a:cs typeface="Times New Roman" panose="02020603050405020304" pitchFamily="18" charset="0"/>
                  </a:rPr>
                  <a:t> – правила диспетчеризації, М</a:t>
                </a:r>
                <a:r>
                  <a:rPr lang="uk-UA" sz="1400" baseline="-25000" dirty="0">
                    <a:latin typeface="Times New Roman" panose="02020603050405020304" pitchFamily="18" charset="0"/>
                    <a:cs typeface="Times New Roman" panose="02020603050405020304" pitchFamily="18" charset="0"/>
                  </a:rPr>
                  <a:t>Е</a:t>
                </a:r>
                <a:r>
                  <a:rPr lang="uk-UA" sz="1400" dirty="0">
                    <a:latin typeface="Times New Roman" panose="02020603050405020304" pitchFamily="18" charset="0"/>
                    <a:cs typeface="Times New Roman" panose="02020603050405020304" pitchFamily="18" charset="0"/>
                  </a:rPr>
                  <a:t> – евристики, М</a:t>
                </a:r>
                <a:r>
                  <a:rPr lang="uk-UA" sz="1400" baseline="-25000" dirty="0">
                    <a:latin typeface="Times New Roman" panose="02020603050405020304" pitchFamily="18" charset="0"/>
                    <a:cs typeface="Times New Roman" panose="02020603050405020304" pitchFamily="18" charset="0"/>
                  </a:rPr>
                  <a:t>МЕ</a:t>
                </a:r>
                <a:r>
                  <a:rPr lang="uk-UA" sz="1400" dirty="0">
                    <a:latin typeface="Times New Roman" panose="02020603050405020304" pitchFamily="18" charset="0"/>
                    <a:cs typeface="Times New Roman" panose="02020603050405020304" pitchFamily="18" charset="0"/>
                  </a:rPr>
                  <a:t> – метаевристики, М</a:t>
                </a:r>
                <a:r>
                  <a:rPr lang="uk-UA" sz="1400" baseline="-25000" dirty="0">
                    <a:latin typeface="Times New Roman" panose="02020603050405020304" pitchFamily="18" charset="0"/>
                    <a:cs typeface="Times New Roman" panose="02020603050405020304" pitchFamily="18" charset="0"/>
                  </a:rPr>
                  <a:t>СУ</a:t>
                </a:r>
                <a:r>
                  <a:rPr lang="uk-UA" sz="1400" dirty="0">
                    <a:latin typeface="Times New Roman" panose="02020603050405020304" pitchFamily="18" charset="0"/>
                    <a:cs typeface="Times New Roman" panose="02020603050405020304" pitchFamily="18" charset="0"/>
                  </a:rPr>
                  <a:t> – ситуаційне управління, М</a:t>
                </a:r>
                <a:r>
                  <a:rPr lang="uk-UA" sz="1400" baseline="-25000" dirty="0">
                    <a:latin typeface="Times New Roman" panose="02020603050405020304" pitchFamily="18" charset="0"/>
                    <a:cs typeface="Times New Roman" panose="02020603050405020304" pitchFamily="18" charset="0"/>
                  </a:rPr>
                  <a:t>МАС</a:t>
                </a:r>
                <a:r>
                  <a:rPr lang="uk-UA" sz="1400" dirty="0">
                    <a:latin typeface="Times New Roman" panose="02020603050405020304" pitchFamily="18" charset="0"/>
                    <a:cs typeface="Times New Roman" panose="02020603050405020304" pitchFamily="18" charset="0"/>
                  </a:rPr>
                  <a:t> - мультиагентні системи).</a:t>
                </a:r>
              </a:p>
              <a:p>
                <a:pPr marL="0" indent="0">
                  <a:buNone/>
                </a:pPr>
                <a:endParaRPr lang="uk-UA" sz="14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29836" y="2189948"/>
                <a:ext cx="5519579" cy="4668052"/>
              </a:xfrm>
              <a:blipFill>
                <a:blip r:embed="rId2"/>
                <a:stretch>
                  <a:fillRect l="-1104" t="-1305" b="-2089"/>
                </a:stretch>
              </a:blipFill>
            </p:spPr>
            <p:txBody>
              <a:bodyPr/>
              <a:lstStyle/>
              <a:p>
                <a:r>
                  <a:rPr lang="uk-UA">
                    <a:noFill/>
                  </a:rPr>
                  <a:t> </a:t>
                </a:r>
              </a:p>
            </p:txBody>
          </p:sp>
        </mc:Fallback>
      </mc:AlternateContent>
      <p:sp>
        <p:nvSpPr>
          <p:cNvPr id="4" name="Slide Number Placeholder 3"/>
          <p:cNvSpPr>
            <a:spLocks noGrp="1"/>
          </p:cNvSpPr>
          <p:nvPr>
            <p:ph type="sldNum" sz="quarter" idx="12"/>
          </p:nvPr>
        </p:nvSpPr>
        <p:spPr/>
        <p:txBody>
          <a:bodyPr/>
          <a:lstStyle/>
          <a:p>
            <a:fld id="{CD436E90-D44F-4CFB-9713-FEF5A904B1E3}" type="slidenum">
              <a:rPr lang="uk-UA" sz="3200" smtClean="0">
                <a:latin typeface="Times New Roman" panose="02020603050405020304" pitchFamily="18" charset="0"/>
                <a:cs typeface="Times New Roman" panose="02020603050405020304" pitchFamily="18" charset="0"/>
              </a:rPr>
              <a:t>13</a:t>
            </a:fld>
            <a:endParaRPr lang="uk-UA" sz="3200"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3"/>
          <a:stretch>
            <a:fillRect/>
          </a:stretch>
        </p:blipFill>
        <p:spPr>
          <a:xfrm>
            <a:off x="5717754" y="2436181"/>
            <a:ext cx="6474246" cy="3816023"/>
          </a:xfrm>
          <a:prstGeom prst="rect">
            <a:avLst/>
          </a:prstGeom>
        </p:spPr>
      </p:pic>
      <p:sp>
        <p:nvSpPr>
          <p:cNvPr id="10" name="Content Placeholder 2"/>
          <p:cNvSpPr txBox="1">
            <a:spLocks/>
          </p:cNvSpPr>
          <p:nvPr/>
        </p:nvSpPr>
        <p:spPr>
          <a:xfrm>
            <a:off x="329836" y="1545938"/>
            <a:ext cx="11532327" cy="634526"/>
          </a:xfrm>
          <a:prstGeom prst="rect">
            <a:avLst/>
          </a:prstGeom>
        </p:spPr>
        <p:txBody>
          <a:bodyPr vert="horz" lIns="91440" tIns="45720" rIns="91440" bIns="45720" rtlCol="0">
            <a:no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uk-UA" sz="2000" dirty="0">
                <a:latin typeface="Times New Roman" panose="02020603050405020304" pitchFamily="18" charset="0"/>
                <a:cs typeface="Times New Roman" panose="02020603050405020304" pitchFamily="18" charset="0"/>
              </a:rPr>
              <a:t>Послідовність реалізацій Ф</a:t>
            </a:r>
            <a:r>
              <a:rPr lang="uk-UA" sz="2000" baseline="-25000" dirty="0">
                <a:latin typeface="Times New Roman" panose="02020603050405020304" pitchFamily="18" charset="0"/>
                <a:cs typeface="Times New Roman" panose="02020603050405020304" pitchFamily="18" charset="0"/>
              </a:rPr>
              <a:t>СОУ</a:t>
            </a:r>
            <a:r>
              <a:rPr lang="uk-UA" sz="2000" dirty="0">
                <a:latin typeface="Times New Roman" panose="02020603050405020304" pitchFamily="18" charset="0"/>
                <a:cs typeface="Times New Roman" panose="02020603050405020304" pitchFamily="18" charset="0"/>
              </a:rPr>
              <a:t>-функції може бути представлена </a:t>
            </a:r>
            <a:r>
              <a:rPr lang="uk-UA" sz="2000" b="1" dirty="0">
                <a:latin typeface="Times New Roman" panose="02020603050405020304" pitchFamily="18" charset="0"/>
                <a:cs typeface="Times New Roman" panose="02020603050405020304" pitchFamily="18" charset="0"/>
              </a:rPr>
              <a:t>повним функціональним орграфом</a:t>
            </a:r>
            <a:r>
              <a:rPr lang="uk-UA" sz="2000" dirty="0">
                <a:latin typeface="Times New Roman" panose="02020603050405020304" pitchFamily="18" charset="0"/>
                <a:cs typeface="Times New Roman" panose="02020603050405020304" pitchFamily="18" charset="0"/>
              </a:rPr>
              <a:t>, що являє собою нижній ієрархічний рівень подання функцій СОУ.</a:t>
            </a:r>
          </a:p>
        </p:txBody>
      </p:sp>
    </p:spTree>
    <p:extLst>
      <p:ext uri="{BB962C8B-B14F-4D97-AF65-F5344CB8AC3E}">
        <p14:creationId xmlns:p14="http://schemas.microsoft.com/office/powerpoint/2010/main" val="3479904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0" y="-1"/>
            <a:ext cx="6874240" cy="6721479"/>
          </a:xfrm>
          <a:prstGeom prst="rect">
            <a:avLst/>
          </a:prstGeom>
        </p:spPr>
      </p:pic>
      <p:sp>
        <p:nvSpPr>
          <p:cNvPr id="2" name="Title 1"/>
          <p:cNvSpPr>
            <a:spLocks noGrp="1"/>
          </p:cNvSpPr>
          <p:nvPr>
            <p:ph type="title"/>
          </p:nvPr>
        </p:nvSpPr>
        <p:spPr>
          <a:xfrm>
            <a:off x="4351663" y="261146"/>
            <a:ext cx="7700504" cy="1325563"/>
          </a:xfrm>
        </p:spPr>
        <p:txBody>
          <a:bodyPr>
            <a:normAutofit fontScale="90000"/>
          </a:bodyPr>
          <a:lstStyle/>
          <a:p>
            <a:r>
              <a:rPr lang="uk-UA" dirty="0">
                <a:latin typeface="Times New Roman" panose="02020603050405020304" pitchFamily="18" charset="0"/>
                <a:cs typeface="Times New Roman" panose="02020603050405020304" pitchFamily="18" charset="0"/>
              </a:rPr>
              <a:t>Формування узагальненої моделі вибору вирішальних динамічних показників СОУ</a:t>
            </a:r>
          </a:p>
        </p:txBody>
      </p:sp>
      <p:sp>
        <p:nvSpPr>
          <p:cNvPr id="3" name="Content Placeholder 2"/>
          <p:cNvSpPr>
            <a:spLocks noGrp="1"/>
          </p:cNvSpPr>
          <p:nvPr>
            <p:ph idx="1"/>
          </p:nvPr>
        </p:nvSpPr>
        <p:spPr>
          <a:xfrm>
            <a:off x="6874240" y="1847854"/>
            <a:ext cx="5177927" cy="4351338"/>
          </a:xfrm>
        </p:spPr>
        <p:txBody>
          <a:bodyPr>
            <a:normAutofit/>
          </a:bodyPr>
          <a:lstStyle/>
          <a:p>
            <a:r>
              <a:rPr lang="uk-UA" sz="2400" b="1" i="1" dirty="0">
                <a:latin typeface="Times New Roman" panose="02020603050405020304" pitchFamily="18" charset="0"/>
                <a:cs typeface="Times New Roman" panose="02020603050405020304" pitchFamily="18" charset="0"/>
              </a:rPr>
              <a:t>1-й етап </a:t>
            </a:r>
            <a:r>
              <a:rPr lang="uk-UA" sz="2400" dirty="0">
                <a:latin typeface="Times New Roman" panose="02020603050405020304" pitchFamily="18" charset="0"/>
                <a:cs typeface="Times New Roman" panose="02020603050405020304" pitchFamily="18" charset="0"/>
              </a:rPr>
              <a:t>– визначення реляційних відношень між окремими компонентами розробленої концептуальної моделі;</a:t>
            </a:r>
          </a:p>
          <a:p>
            <a:r>
              <a:rPr lang="uk-UA" sz="2400" b="1" i="1" dirty="0">
                <a:latin typeface="Times New Roman" panose="02020603050405020304" pitchFamily="18" charset="0"/>
                <a:cs typeface="Times New Roman" panose="02020603050405020304" pitchFamily="18" charset="0"/>
              </a:rPr>
              <a:t>2-й етап </a:t>
            </a:r>
            <a:r>
              <a:rPr lang="uk-UA" sz="2400" dirty="0">
                <a:latin typeface="Times New Roman" panose="02020603050405020304" pitchFamily="18" charset="0"/>
                <a:cs typeface="Times New Roman" panose="02020603050405020304" pitchFamily="18" charset="0"/>
              </a:rPr>
              <a:t>– </a:t>
            </a:r>
            <a:r>
              <a:rPr lang="uk-UA" sz="2400" dirty="0">
                <a:solidFill>
                  <a:srgbClr val="000000"/>
                </a:solidFill>
                <a:latin typeface="Times New Roman" panose="02020603050405020304" pitchFamily="18" charset="0"/>
                <a:ea typeface="Times New Roman" panose="02020603050405020304" pitchFamily="18" charset="0"/>
              </a:rPr>
              <a:t>кількісне визначення вагомості реляційних зв'язків між визначальними класифікаційними ознаками і реалізується експертним рейтинговим оцінюванням альтернативних варіантів з використанням методів ранжування і попарних порівнянь.</a:t>
            </a:r>
            <a:endParaRPr lang="uk-UA"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D436E90-D44F-4CFB-9713-FEF5A904B1E3}" type="slidenum">
              <a:rPr lang="uk-UA" sz="3200" smtClean="0">
                <a:latin typeface="Times New Roman" panose="02020603050405020304" pitchFamily="18" charset="0"/>
                <a:cs typeface="Times New Roman" panose="02020603050405020304" pitchFamily="18" charset="0"/>
              </a:rPr>
              <a:t>14</a:t>
            </a:fld>
            <a:endParaRPr lang="uk-UA" sz="3200" dirty="0">
              <a:latin typeface="Times New Roman" panose="02020603050405020304" pitchFamily="18" charset="0"/>
              <a:cs typeface="Times New Roman" panose="02020603050405020304" pitchFamily="18" charset="0"/>
            </a:endParaRPr>
          </a:p>
        </p:txBody>
      </p:sp>
      <p:sp>
        <p:nvSpPr>
          <p:cNvPr id="5" name="Rectangle 1"/>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uk-UA">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810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4790"/>
            <a:ext cx="10515600" cy="1133168"/>
          </a:xfrm>
        </p:spPr>
        <p:txBody>
          <a:bodyPr>
            <a:normAutofit fontScale="90000"/>
          </a:bodyPr>
          <a:lstStyle/>
          <a:p>
            <a:r>
              <a:rPr lang="uk-UA" dirty="0">
                <a:latin typeface="Times New Roman" panose="02020603050405020304" pitchFamily="18" charset="0"/>
                <a:cs typeface="Times New Roman" panose="02020603050405020304" pitchFamily="18" charset="0"/>
              </a:rPr>
              <a:t>Визначенні вагомості реляційних зв'язків між вирішальними динамічними показниками СОУ</a:t>
            </a:r>
          </a:p>
        </p:txBody>
      </p:sp>
      <p:sp>
        <p:nvSpPr>
          <p:cNvPr id="3" name="Content Placeholder 2"/>
          <p:cNvSpPr>
            <a:spLocks noGrp="1"/>
          </p:cNvSpPr>
          <p:nvPr>
            <p:ph idx="1"/>
          </p:nvPr>
        </p:nvSpPr>
        <p:spPr>
          <a:xfrm>
            <a:off x="838200" y="1388128"/>
            <a:ext cx="10515600" cy="1339505"/>
          </a:xfrm>
        </p:spPr>
        <p:txBody>
          <a:bodyPr>
            <a:noAutofit/>
          </a:bodyPr>
          <a:lstStyle/>
          <a:p>
            <a:pPr marL="0" indent="0">
              <a:buNone/>
            </a:pPr>
            <a:r>
              <a:rPr lang="uk-UA" sz="2200" dirty="0">
                <a:latin typeface="Times New Roman" panose="02020603050405020304" pitchFamily="18" charset="0"/>
                <a:cs typeface="Times New Roman" panose="02020603050405020304" pitchFamily="18" charset="0"/>
              </a:rPr>
              <a:t>При залученні експертів було проведено опитування оцінок ефективності поєднання значень вирішальних динамічних показників наведеними методами із визначенням степенів узгодженості (1 – експерти дають однакові оцінки, 0 – думки експертів неузгоджені):</a:t>
            </a:r>
          </a:p>
        </p:txBody>
      </p:sp>
      <p:sp>
        <p:nvSpPr>
          <p:cNvPr id="4" name="Slide Number Placeholder 3"/>
          <p:cNvSpPr>
            <a:spLocks noGrp="1"/>
          </p:cNvSpPr>
          <p:nvPr>
            <p:ph type="sldNum" sz="quarter" idx="12"/>
          </p:nvPr>
        </p:nvSpPr>
        <p:spPr/>
        <p:txBody>
          <a:bodyPr/>
          <a:lstStyle/>
          <a:p>
            <a:fld id="{CD436E90-D44F-4CFB-9713-FEF5A904B1E3}" type="slidenum">
              <a:rPr lang="uk-UA" sz="3200" smtClean="0">
                <a:latin typeface="Times New Roman" panose="02020603050405020304" pitchFamily="18" charset="0"/>
                <a:cs typeface="Times New Roman" panose="02020603050405020304" pitchFamily="18" charset="0"/>
              </a:rPr>
              <a:t>15</a:t>
            </a:fld>
            <a:endParaRPr lang="uk-UA" sz="32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Content Placeholder 2"/>
              <p:cNvSpPr txBox="1">
                <a:spLocks/>
              </p:cNvSpPr>
              <p:nvPr/>
            </p:nvSpPr>
            <p:spPr>
              <a:xfrm>
                <a:off x="838200" y="2820318"/>
                <a:ext cx="5121925" cy="3580103"/>
              </a:xfrm>
              <a:prstGeom prst="rect">
                <a:avLst/>
              </a:prstGeom>
            </p:spPr>
            <p:txBody>
              <a:bodyPr vert="horz" lIns="91440" tIns="45720" rIns="91440" bIns="45720" rtlCol="0">
                <a:norm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uk-UA" sz="2400" b="1" i="1" dirty="0">
                    <a:latin typeface="Times New Roman" panose="02020603050405020304" pitchFamily="18" charset="0"/>
                    <a:cs typeface="Times New Roman" panose="02020603050405020304" pitchFamily="18" charset="0"/>
                  </a:rPr>
                  <a:t>Метод ранжування:</a:t>
                </a:r>
              </a:p>
              <a:p>
                <a:pPr marL="0" indent="0">
                  <a:buNone/>
                </a:pPr>
                <a:endParaRPr lang="uk-UA" sz="2400" b="1" i="1" dirty="0">
                  <a:latin typeface="Times New Roman" panose="02020603050405020304" pitchFamily="18" charset="0"/>
                  <a:cs typeface="Times New Roman" panose="02020603050405020304" pitchFamily="18" charset="0"/>
                </a:endParaRPr>
              </a:p>
              <a:p>
                <a:pPr marL="0" indent="0">
                  <a:buNone/>
                </a:pPr>
                <a:r>
                  <a:rPr lang="uk-UA" sz="2400" b="1" i="1" dirty="0">
                    <a:latin typeface="Times New Roman" panose="02020603050405020304" pitchFamily="18" charset="0"/>
                    <a:cs typeface="Times New Roman" panose="02020603050405020304" pitchFamily="18" charset="0"/>
                  </a:rPr>
                  <a:t>                                           </a:t>
                </a:r>
                <a:r>
                  <a:rPr lang="uk-UA" sz="2400" i="1" dirty="0">
                    <a:latin typeface="Times New Roman" panose="02020603050405020304" pitchFamily="18" charset="0"/>
                    <a:cs typeface="Times New Roman" panose="02020603050405020304" pitchFamily="18" charset="0"/>
                  </a:rPr>
                  <a:t>, де:</a:t>
                </a:r>
              </a:p>
              <a:p>
                <a:pPr marL="0" indent="0">
                  <a:buNone/>
                </a:pPr>
                <a:endParaRPr lang="uk-UA" sz="2400" i="1" dirty="0">
                  <a:latin typeface="Times New Roman" panose="02020603050405020304" pitchFamily="18" charset="0"/>
                  <a:cs typeface="Times New Roman" panose="02020603050405020304" pitchFamily="18" charset="0"/>
                </a:endParaRPr>
              </a:p>
              <a:p>
                <a:pPr marL="0" indent="0">
                  <a:buNone/>
                </a:pPr>
                <a:r>
                  <a:rPr lang="uk-UA" sz="2400" i="1" dirty="0">
                    <a:latin typeface="Times New Roman" panose="02020603050405020304" pitchFamily="18" charset="0"/>
                    <a:cs typeface="Times New Roman" panose="02020603050405020304" pitchFamily="18" charset="0"/>
                  </a:rPr>
                  <a:t>            ,                                ,</a:t>
                </a:r>
              </a:p>
              <a:p>
                <a:pPr marL="0" indent="0">
                  <a:buNone/>
                </a:pPr>
                <a:endParaRPr lang="uk-UA" sz="2400" i="1"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uk-UA" sz="2400" b="1" i="1">
                          <a:latin typeface="Cambria Math" panose="02040503050406030204" pitchFamily="18" charset="0"/>
                        </a:rPr>
                        <m:t>𝝎</m:t>
                      </m:r>
                      <m:r>
                        <a:rPr lang="uk-UA" sz="2400" b="1" i="1">
                          <a:latin typeface="Cambria Math" panose="02040503050406030204" pitchFamily="18" charset="0"/>
                        </a:rPr>
                        <m:t>=</m:t>
                      </m:r>
                      <m:r>
                        <a:rPr lang="uk-UA" sz="2400" b="1" i="1">
                          <a:latin typeface="Cambria Math" panose="02040503050406030204" pitchFamily="18" charset="0"/>
                        </a:rPr>
                        <m:t>𝟎</m:t>
                      </m:r>
                      <m:r>
                        <a:rPr lang="uk-UA" sz="2400" b="1" i="1">
                          <a:latin typeface="Cambria Math" panose="02040503050406030204" pitchFamily="18" charset="0"/>
                        </a:rPr>
                        <m:t>,</m:t>
                      </m:r>
                      <m:r>
                        <a:rPr lang="uk-UA" sz="2400" b="1" i="1">
                          <a:latin typeface="Cambria Math" panose="02040503050406030204" pitchFamily="18" charset="0"/>
                        </a:rPr>
                        <m:t>𝟖𝟓</m:t>
                      </m:r>
                    </m:oMath>
                  </m:oMathPara>
                </a14:m>
                <a:endParaRPr lang="uk-UA" sz="2400" i="1" dirty="0">
                  <a:latin typeface="Times New Roman" panose="02020603050405020304" pitchFamily="18" charset="0"/>
                  <a:cs typeface="Times New Roman" panose="02020603050405020304" pitchFamily="18" charset="0"/>
                </a:endParaRPr>
              </a:p>
              <a:p>
                <a:pPr marL="0" indent="0">
                  <a:buNone/>
                </a:pPr>
                <a:r>
                  <a:rPr lang="uk-UA" sz="2400" i="1" dirty="0">
                    <a:latin typeface="Times New Roman" panose="02020603050405020304" pitchFamily="18" charset="0"/>
                    <a:cs typeface="Times New Roman" panose="02020603050405020304" pitchFamily="18" charset="0"/>
                  </a:rPr>
                  <a:t> </a:t>
                </a:r>
              </a:p>
            </p:txBody>
          </p:sp>
        </mc:Choice>
        <mc:Fallback xmlns="">
          <p:sp>
            <p:nvSpPr>
              <p:cNvPr id="6" name="Content Placeholder 2"/>
              <p:cNvSpPr txBox="1">
                <a:spLocks noRot="1" noChangeAspect="1" noMove="1" noResize="1" noEditPoints="1" noAdjustHandles="1" noChangeArrowheads="1" noChangeShapeType="1" noTextEdit="1"/>
              </p:cNvSpPr>
              <p:nvPr/>
            </p:nvSpPr>
            <p:spPr>
              <a:xfrm>
                <a:off x="838200" y="2820318"/>
                <a:ext cx="5121925" cy="3580103"/>
              </a:xfrm>
              <a:prstGeom prst="rect">
                <a:avLst/>
              </a:prstGeom>
              <a:blipFill>
                <a:blip r:embed="rId2"/>
                <a:stretch>
                  <a:fillRect t="-2385"/>
                </a:stretch>
              </a:blipFill>
            </p:spPr>
            <p:txBody>
              <a:bodyPr/>
              <a:lstStyle/>
              <a:p>
                <a:r>
                  <a:rPr lang="uk-UA">
                    <a:noFill/>
                  </a:rPr>
                  <a:t> </a:t>
                </a:r>
              </a:p>
            </p:txBody>
          </p:sp>
        </mc:Fallback>
      </mc:AlternateContent>
      <mc:AlternateContent xmlns:mc="http://schemas.openxmlformats.org/markup-compatibility/2006" xmlns:a14="http://schemas.microsoft.com/office/drawing/2010/main">
        <mc:Choice Requires="a14">
          <p:sp>
            <p:nvSpPr>
              <p:cNvPr id="7" name="Content Placeholder 2"/>
              <p:cNvSpPr txBox="1">
                <a:spLocks/>
              </p:cNvSpPr>
              <p:nvPr/>
            </p:nvSpPr>
            <p:spPr>
              <a:xfrm>
                <a:off x="6231875" y="2820318"/>
                <a:ext cx="5121925" cy="3580104"/>
              </a:xfrm>
              <a:prstGeom prst="rect">
                <a:avLst/>
              </a:prstGeom>
            </p:spPr>
            <p:txBody>
              <a:bodyPr vert="horz" lIns="91440" tIns="45720" rIns="91440" bIns="45720" rtlCol="0">
                <a:norm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uk-UA" sz="2400" b="1" i="1" dirty="0">
                    <a:latin typeface="Times New Roman" panose="02020603050405020304" pitchFamily="18" charset="0"/>
                    <a:cs typeface="Times New Roman" panose="02020603050405020304" pitchFamily="18" charset="0"/>
                  </a:rPr>
                  <a:t>Метод парних порівнянь:</a:t>
                </a:r>
              </a:p>
              <a:p>
                <a:pPr marL="0" indent="0">
                  <a:buNone/>
                </a:pPr>
                <a:endParaRPr lang="uk-UA" sz="2400" dirty="0">
                  <a:latin typeface="Times New Roman" panose="02020603050405020304" pitchFamily="18" charset="0"/>
                  <a:cs typeface="Times New Roman" panose="02020603050405020304" pitchFamily="18" charset="0"/>
                </a:endParaRPr>
              </a:p>
              <a:p>
                <a:pPr marL="0" indent="0">
                  <a:buNone/>
                </a:pPr>
                <a:r>
                  <a:rPr lang="uk-UA" sz="2400" dirty="0">
                    <a:latin typeface="Times New Roman" panose="02020603050405020304" pitchFamily="18" charset="0"/>
                    <a:cs typeface="Times New Roman" panose="02020603050405020304" pitchFamily="18" charset="0"/>
                  </a:rPr>
                  <a:t>                                                , </a:t>
                </a:r>
                <a:r>
                  <a:rPr lang="uk-UA" sz="2400" i="1" dirty="0">
                    <a:latin typeface="Times New Roman" panose="02020603050405020304" pitchFamily="18" charset="0"/>
                    <a:cs typeface="Times New Roman" panose="02020603050405020304" pitchFamily="18" charset="0"/>
                  </a:rPr>
                  <a:t>де:</a:t>
                </a:r>
                <a:endParaRPr lang="uk-UA" sz="2400" dirty="0">
                  <a:latin typeface="Times New Roman" panose="02020603050405020304" pitchFamily="18" charset="0"/>
                  <a:cs typeface="Times New Roman" panose="02020603050405020304" pitchFamily="18" charset="0"/>
                </a:endParaRPr>
              </a:p>
              <a:p>
                <a:pPr marL="0" indent="0">
                  <a:buNone/>
                </a:pPr>
                <a:endParaRPr lang="uk-UA" sz="2400" i="1" dirty="0">
                  <a:latin typeface="Times New Roman" panose="02020603050405020304" pitchFamily="18" charset="0"/>
                  <a:cs typeface="Times New Roman" panose="02020603050405020304" pitchFamily="18" charset="0"/>
                </a:endParaRPr>
              </a:p>
              <a:p>
                <a:pPr marL="0" indent="0">
                  <a:buNone/>
                </a:pPr>
                <a:r>
                  <a:rPr lang="uk-UA" sz="2400" i="1" dirty="0">
                    <a:latin typeface="Times New Roman" panose="02020603050405020304" pitchFamily="18" charset="0"/>
                    <a:cs typeface="Times New Roman" panose="02020603050405020304" pitchFamily="18" charset="0"/>
                  </a:rPr>
                  <a:t>                        - </a:t>
                </a:r>
                <a:r>
                  <a:rPr lang="uk-UA" sz="2400" dirty="0">
                    <a:latin typeface="Times New Roman" panose="02020603050405020304" pitchFamily="18" charset="0"/>
                    <a:ea typeface="Times New Roman" panose="02020603050405020304" pitchFamily="18" charset="0"/>
                  </a:rPr>
                  <a:t>число </a:t>
                </a:r>
                <a:r>
                  <a:rPr lang="uk-UA" sz="2400" dirty="0">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a:t>
                </a:r>
                <a:r>
                  <a:rPr lang="uk-UA" sz="2400" dirty="0">
                    <a:latin typeface="Times New Roman" panose="02020603050405020304" pitchFamily="18" charset="0"/>
                    <a:ea typeface="Times New Roman" panose="02020603050405020304" pitchFamily="18" charset="0"/>
                  </a:rPr>
                  <a:t> поєднань по </a:t>
                </a:r>
                <a:r>
                  <a:rPr lang="uk-UA" sz="2400" i="1" dirty="0">
                    <a:latin typeface="Times New Roman" panose="02020603050405020304" pitchFamily="18" charset="0"/>
                    <a:ea typeface="Times New Roman" panose="02020603050405020304" pitchFamily="18" charset="0"/>
                  </a:rPr>
                  <a:t>r</a:t>
                </a:r>
              </a:p>
              <a:p>
                <a:pPr marL="0" indent="0">
                  <a:buNone/>
                </a:pPr>
                <a:endParaRPr lang="uk-UA" sz="2400" i="1"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uk-UA" sz="2400" b="1" i="1">
                          <a:latin typeface="Cambria Math" panose="02040503050406030204" pitchFamily="18" charset="0"/>
                        </a:rPr>
                        <m:t>𝜸</m:t>
                      </m:r>
                      <m:r>
                        <a:rPr lang="uk-UA" sz="2400" b="1" i="1">
                          <a:latin typeface="Cambria Math" panose="02040503050406030204" pitchFamily="18" charset="0"/>
                        </a:rPr>
                        <m:t>=</m:t>
                      </m:r>
                      <m:r>
                        <a:rPr lang="uk-UA" sz="2400" b="1" i="1">
                          <a:latin typeface="Cambria Math" panose="02040503050406030204" pitchFamily="18" charset="0"/>
                        </a:rPr>
                        <m:t>𝟎</m:t>
                      </m:r>
                      <m:r>
                        <a:rPr lang="uk-UA" sz="2400" b="1" i="1">
                          <a:latin typeface="Cambria Math" panose="02040503050406030204" pitchFamily="18" charset="0"/>
                        </a:rPr>
                        <m:t>,</m:t>
                      </m:r>
                      <m:r>
                        <a:rPr lang="uk-UA" sz="2400" b="1" i="1">
                          <a:latin typeface="Cambria Math" panose="02040503050406030204" pitchFamily="18" charset="0"/>
                        </a:rPr>
                        <m:t>𝟕𝟖</m:t>
                      </m:r>
                    </m:oMath>
                  </m:oMathPara>
                </a14:m>
                <a:endParaRPr lang="uk-UA" sz="2400" i="1" dirty="0">
                  <a:latin typeface="Times New Roman" panose="02020603050405020304" pitchFamily="18" charset="0"/>
                  <a:cs typeface="Times New Roman" panose="02020603050405020304" pitchFamily="18" charset="0"/>
                </a:endParaRPr>
              </a:p>
            </p:txBody>
          </p:sp>
        </mc:Choice>
        <mc:Fallback xmlns="">
          <p:sp>
            <p:nvSpPr>
              <p:cNvPr id="7" name="Content Placeholder 2"/>
              <p:cNvSpPr txBox="1">
                <a:spLocks noRot="1" noChangeAspect="1" noMove="1" noResize="1" noEditPoints="1" noAdjustHandles="1" noChangeArrowheads="1" noChangeShapeType="1" noTextEdit="1"/>
              </p:cNvSpPr>
              <p:nvPr/>
            </p:nvSpPr>
            <p:spPr>
              <a:xfrm>
                <a:off x="6231875" y="2820318"/>
                <a:ext cx="5121925" cy="3580104"/>
              </a:xfrm>
              <a:prstGeom prst="rect">
                <a:avLst/>
              </a:prstGeom>
              <a:blipFill>
                <a:blip r:embed="rId3"/>
                <a:stretch>
                  <a:fillRect t="-2385" r="-357"/>
                </a:stretch>
              </a:blipFill>
            </p:spPr>
            <p:txBody>
              <a:bodyPr/>
              <a:lstStyle/>
              <a:p>
                <a:r>
                  <a:rPr lang="uk-UA">
                    <a:noFill/>
                  </a:rPr>
                  <a:t> </a:t>
                </a:r>
              </a:p>
            </p:txBody>
          </p:sp>
        </mc:Fallback>
      </mc:AlternateContent>
      <p:pic>
        <p:nvPicPr>
          <p:cNvPr id="12" name="Picture 11"/>
          <p:cNvPicPr>
            <a:picLocks noChangeAspect="1"/>
          </p:cNvPicPr>
          <p:nvPr/>
        </p:nvPicPr>
        <p:blipFill>
          <a:blip r:embed="rId4"/>
          <a:stretch>
            <a:fillRect/>
          </a:stretch>
        </p:blipFill>
        <p:spPr>
          <a:xfrm>
            <a:off x="2552651" y="3630727"/>
            <a:ext cx="1626920" cy="719080"/>
          </a:xfrm>
          <a:prstGeom prst="rect">
            <a:avLst/>
          </a:prstGeom>
        </p:spPr>
      </p:pic>
      <p:pic>
        <p:nvPicPr>
          <p:cNvPr id="15" name="Picture 14"/>
          <p:cNvPicPr>
            <a:picLocks noChangeAspect="1"/>
          </p:cNvPicPr>
          <p:nvPr/>
        </p:nvPicPr>
        <p:blipFill>
          <a:blip r:embed="rId5"/>
          <a:stretch>
            <a:fillRect/>
          </a:stretch>
        </p:blipFill>
        <p:spPr>
          <a:xfrm>
            <a:off x="892717" y="4478104"/>
            <a:ext cx="985406" cy="719080"/>
          </a:xfrm>
          <a:prstGeom prst="rect">
            <a:avLst/>
          </a:prstGeom>
        </p:spPr>
      </p:pic>
      <p:pic>
        <p:nvPicPr>
          <p:cNvPr id="16" name="Picture 15"/>
          <p:cNvPicPr>
            <a:picLocks noChangeAspect="1"/>
          </p:cNvPicPr>
          <p:nvPr/>
        </p:nvPicPr>
        <p:blipFill>
          <a:blip r:embed="rId6"/>
          <a:stretch>
            <a:fillRect/>
          </a:stretch>
        </p:blipFill>
        <p:spPr>
          <a:xfrm>
            <a:off x="1932639" y="4478104"/>
            <a:ext cx="2396933" cy="719080"/>
          </a:xfrm>
          <a:prstGeom prst="rect">
            <a:avLst/>
          </a:prstGeom>
        </p:spPr>
      </p:pic>
      <p:pic>
        <p:nvPicPr>
          <p:cNvPr id="18" name="Picture 17"/>
          <p:cNvPicPr>
            <a:picLocks noChangeAspect="1"/>
          </p:cNvPicPr>
          <p:nvPr/>
        </p:nvPicPr>
        <p:blipFill>
          <a:blip r:embed="rId7"/>
          <a:stretch>
            <a:fillRect/>
          </a:stretch>
        </p:blipFill>
        <p:spPr>
          <a:xfrm>
            <a:off x="4340589" y="4642534"/>
            <a:ext cx="1500847" cy="390220"/>
          </a:xfrm>
          <a:prstGeom prst="rect">
            <a:avLst/>
          </a:prstGeom>
        </p:spPr>
      </p:pic>
      <p:pic>
        <p:nvPicPr>
          <p:cNvPr id="22" name="Picture 21"/>
          <p:cNvPicPr>
            <a:picLocks noChangeAspect="1"/>
          </p:cNvPicPr>
          <p:nvPr/>
        </p:nvPicPr>
        <p:blipFill>
          <a:blip r:embed="rId8"/>
          <a:stretch>
            <a:fillRect/>
          </a:stretch>
        </p:blipFill>
        <p:spPr>
          <a:xfrm>
            <a:off x="7937349" y="3235531"/>
            <a:ext cx="2046228" cy="1198505"/>
          </a:xfrm>
          <a:prstGeom prst="rect">
            <a:avLst/>
          </a:prstGeom>
        </p:spPr>
      </p:pic>
      <p:pic>
        <p:nvPicPr>
          <p:cNvPr id="23" name="Picture 22"/>
          <p:cNvPicPr>
            <a:picLocks noChangeAspect="1"/>
          </p:cNvPicPr>
          <p:nvPr/>
        </p:nvPicPr>
        <p:blipFill>
          <a:blip r:embed="rId9"/>
          <a:stretch>
            <a:fillRect/>
          </a:stretch>
        </p:blipFill>
        <p:spPr>
          <a:xfrm>
            <a:off x="6571352" y="4534428"/>
            <a:ext cx="1464125" cy="679772"/>
          </a:xfrm>
          <a:prstGeom prst="rect">
            <a:avLst/>
          </a:prstGeom>
        </p:spPr>
      </p:pic>
    </p:spTree>
    <p:extLst>
      <p:ext uri="{BB962C8B-B14F-4D97-AF65-F5344CB8AC3E}">
        <p14:creationId xmlns:p14="http://schemas.microsoft.com/office/powerpoint/2010/main" val="34864464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7167"/>
            <a:ext cx="10515600" cy="1325563"/>
          </a:xfrm>
        </p:spPr>
        <p:txBody>
          <a:bodyPr/>
          <a:lstStyle/>
          <a:p>
            <a:r>
              <a:rPr lang="uk-UA" dirty="0">
                <a:latin typeface="Times New Roman" panose="02020603050405020304" pitchFamily="18" charset="0"/>
                <a:cs typeface="Times New Roman" panose="02020603050405020304" pitchFamily="18" charset="0"/>
              </a:rPr>
              <a:t>Мультиагентний підхід до автоматизації динамічного оперативного керування</a:t>
            </a:r>
          </a:p>
        </p:txBody>
      </p:sp>
      <p:sp>
        <p:nvSpPr>
          <p:cNvPr id="4" name="Slide Number Placeholder 3"/>
          <p:cNvSpPr>
            <a:spLocks noGrp="1"/>
          </p:cNvSpPr>
          <p:nvPr>
            <p:ph type="sldNum" sz="quarter" idx="12"/>
          </p:nvPr>
        </p:nvSpPr>
        <p:spPr>
          <a:xfrm>
            <a:off x="8610600" y="6356354"/>
            <a:ext cx="2743200" cy="365125"/>
          </a:xfrm>
        </p:spPr>
        <p:txBody>
          <a:bodyPr/>
          <a:lstStyle/>
          <a:p>
            <a:fld id="{CD436E90-D44F-4CFB-9713-FEF5A904B1E3}" type="slidenum">
              <a:rPr lang="uk-UA" sz="3200" smtClean="0">
                <a:latin typeface="Times New Roman" panose="02020603050405020304" pitchFamily="18" charset="0"/>
                <a:cs typeface="Times New Roman" panose="02020603050405020304" pitchFamily="18" charset="0"/>
              </a:rPr>
              <a:t>16</a:t>
            </a:fld>
            <a:endParaRPr lang="uk-UA" sz="3200" dirty="0">
              <a:latin typeface="Times New Roman" panose="02020603050405020304" pitchFamily="18" charset="0"/>
              <a:cs typeface="Times New Roman" panose="02020603050405020304" pitchFamily="18" charset="0"/>
            </a:endParaRPr>
          </a:p>
        </p:txBody>
      </p:sp>
      <p:pic>
        <p:nvPicPr>
          <p:cNvPr id="3074" name="Picture 2" descr="Схема ІА"/>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319" y="2512561"/>
            <a:ext cx="4938035" cy="3154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5" name="Rectangle 4"/>
              <p:cNvSpPr/>
              <p:nvPr/>
            </p:nvSpPr>
            <p:spPr>
              <a:xfrm>
                <a:off x="5638800" y="1458500"/>
                <a:ext cx="6259246" cy="5262979"/>
              </a:xfrm>
              <a:prstGeom prst="rect">
                <a:avLst/>
              </a:prstGeom>
            </p:spPr>
            <p:txBody>
              <a:bodyPr wrap="square">
                <a:spAutoFit/>
              </a:bodyPr>
              <a:lstStyle/>
              <a:p>
                <a:pPr indent="368300">
                  <a:spcAft>
                    <a:spcPts val="0"/>
                  </a:spcAft>
                </a:pPr>
                <a:r>
                  <a:rPr lang="uk-UA" sz="2400" b="1"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Агент:</a:t>
                </a:r>
              </a:p>
              <a:p>
                <a:pPr indent="368300">
                  <a:spcAft>
                    <a:spcPts val="0"/>
                  </a:spcAft>
                </a:pPr>
                <a14:m>
                  <m:oMath xmlns:m="http://schemas.openxmlformats.org/officeDocument/2006/math">
                    <m:r>
                      <a:rPr lang="uk-UA" sz="2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𝐴𝐺</m:t>
                    </m:r>
                    <m:r>
                      <a:rPr lang="uk-UA" sz="2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uk-UA" sz="240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r>
                      <a:rPr lang="uk-UA" sz="2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uk-UA" sz="2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𝑆</m:t>
                    </m:r>
                    <m:r>
                      <a:rPr lang="uk-UA" sz="2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uk-UA" sz="2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𝐴</m:t>
                    </m:r>
                    <m:r>
                      <a:rPr lang="uk-UA" sz="2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uk-UA" sz="2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𝑒𝑛𝑣</m:t>
                    </m:r>
                    <m:r>
                      <a:rPr lang="uk-UA" sz="2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uk-UA" sz="2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𝐼</m:t>
                    </m:r>
                    <m:r>
                      <a:rPr lang="uk-UA" sz="2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uk-UA" sz="2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𝑟𝑒𝑓𝑖𝑛𝑒</m:t>
                    </m:r>
                    <m:r>
                      <a:rPr lang="uk-UA" sz="2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uk-UA" sz="2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𝑎𝑐𝑡𝑖𝑜𝑛</m:t>
                    </m:r>
                    <m:r>
                      <a:rPr lang="uk-UA" sz="2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oMath>
                </a14:m>
                <a:r>
                  <a:rPr lang="uk-UA" sz="2400"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r>
                  <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де</a:t>
                </a:r>
                <a:endParaRPr lang="uk-UA"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indent="368300">
                  <a:spcAft>
                    <a:spcPts val="0"/>
                  </a:spcAft>
                </a:pPr>
                <a:r>
                  <a:rPr lang="uk-UA"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uk-UA" sz="1600"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uk-UA"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 непорожня скінченна множина станів зовнішнього середовища;</a:t>
                </a:r>
                <a:endParaRPr lang="uk-UA"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indent="368300">
                  <a:spcAft>
                    <a:spcPts val="0"/>
                  </a:spcAft>
                </a:pPr>
                <a:r>
                  <a:rPr lang="uk-UA"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uk-UA" sz="1600"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uk-UA"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 непорожня скінченна множина дій агента;</a:t>
                </a:r>
                <a:endParaRPr lang="uk-UA"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indent="368300">
                  <a:spcAft>
                    <a:spcPts val="0"/>
                  </a:spcAft>
                </a:pPr>
                <a:r>
                  <a:rPr lang="uk-UA"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m:rPr>
                        <m:sty m:val="p"/>
                      </m:rPr>
                      <a:rPr lang="uk-UA" sz="160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env</m:t>
                    </m:r>
                    <m:r>
                      <a:rPr lang="uk-UA" sz="160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r>
                      <a:rPr lang="uk-UA"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uk-UA"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𝑆</m:t>
                    </m:r>
                    <m:r>
                      <a:rPr lang="uk-UA"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r>
                      <a:rPr lang="uk-UA"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𝐴</m:t>
                    </m:r>
                    <m:r>
                      <a:rPr lang="uk-UA"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→2</m:t>
                    </m:r>
                    <m:r>
                      <a:rPr lang="uk-UA"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𝑆</m:t>
                    </m:r>
                    <m:r>
                      <a:rPr lang="uk-UA"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m:rPr>
                        <m:nor/>
                      </m:rPr>
                      <a:rPr lang="uk-UA"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m:t>–</m:t>
                    </m:r>
                  </m:oMath>
                </a14:m>
                <a:r>
                  <a:rPr lang="uk-UA"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функція поведінки зовнішнього середовища; </a:t>
                </a:r>
                <a:endParaRPr lang="uk-UA"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indent="368300">
                  <a:spcAft>
                    <a:spcPts val="0"/>
                  </a:spcAft>
                </a:pPr>
                <a:r>
                  <a:rPr lang="uk-UA"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uk-UA" sz="1600"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uk-UA"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 непорожня скінченна множина внутрішніх станів агента;</a:t>
                </a:r>
                <a:endParaRPr lang="uk-UA"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indent="368300">
                  <a:spcAft>
                    <a:spcPts val="0"/>
                  </a:spcAft>
                </a:pPr>
                <a:r>
                  <a:rPr lang="uk-UA"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m:rPr>
                        <m:sty m:val="p"/>
                      </m:rPr>
                      <a:rPr lang="uk-UA" sz="160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refine</m:t>
                    </m:r>
                    <m:r>
                      <a:rPr lang="uk-UA" sz="160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r>
                      <a:rPr lang="uk-UA"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uk-UA"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𝐼</m:t>
                    </m:r>
                    <m:r>
                      <a:rPr lang="uk-UA"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r>
                      <a:rPr lang="uk-UA"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𝑆</m:t>
                    </m:r>
                    <m:r>
                      <a:rPr lang="uk-UA"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r>
                      <a:rPr lang="uk-UA"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𝐼</m:t>
                    </m:r>
                    <m:r>
                      <a:rPr lang="uk-UA"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m:rPr>
                        <m:nor/>
                      </m:rPr>
                      <a:rPr lang="uk-UA"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m:t>–</m:t>
                    </m:r>
                  </m:oMath>
                </a14:m>
                <a:r>
                  <a:rPr lang="uk-UA"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функція оновлення стану, що зіставляє попередньому внутрішньому стану і новому стану зовнішнього середовища новий внутрішній стан агента;</a:t>
                </a:r>
                <a:endParaRPr lang="uk-UA"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indent="368300">
                  <a:spcAft>
                    <a:spcPts val="0"/>
                  </a:spcAft>
                </a:pPr>
                <a:r>
                  <a:rPr lang="uk-UA"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m:rPr>
                        <m:sty m:val="p"/>
                      </m:rPr>
                      <a:rPr lang="uk-UA" sz="160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action</m:t>
                    </m:r>
                    <m:r>
                      <a:rPr lang="uk-UA" sz="160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r>
                      <a:rPr lang="uk-UA"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uk-UA"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𝐼</m:t>
                    </m:r>
                    <m:r>
                      <a:rPr lang="uk-UA"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r>
                      <a:rPr lang="uk-UA"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𝐴</m:t>
                    </m:r>
                    <m:r>
                      <a:rPr lang="uk-UA"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oMath>
                </a14:m>
                <a:r>
                  <a:rPr lang="uk-UA"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функція прийняття рішення, що зіставляє поточному внутрішньому стану агента деяку дію.</a:t>
                </a:r>
              </a:p>
              <a:p>
                <a:pPr indent="368300">
                  <a:spcAft>
                    <a:spcPts val="0"/>
                  </a:spcAft>
                </a:pPr>
                <a:endParaRPr lang="uk-UA"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368300">
                  <a:spcAft>
                    <a:spcPts val="0"/>
                  </a:spcAft>
                </a:pPr>
                <a:r>
                  <a:rPr lang="uk-UA" sz="2400" b="1"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Мультиагентна система:</a:t>
                </a:r>
              </a:p>
              <a:p>
                <a:pPr indent="355600" algn="just">
                  <a:spcAft>
                    <a:spcPts val="0"/>
                  </a:spcAft>
                  <a:tabLst>
                    <a:tab pos="2854960" algn="l"/>
                  </a:tabLst>
                </a:pPr>
                <a:r>
                  <a:rPr lang="uk-UA" sz="2400"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MAS = (S, AG, env)</a:t>
                </a:r>
                <a:r>
                  <a:rPr lang="uk-UA" sz="1600"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r>
                  <a:rPr lang="uk-UA"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де</a:t>
                </a:r>
                <a:endParaRPr lang="uk-UA" sz="1200" dirty="0">
                  <a:latin typeface="Times New Roman" panose="02020603050405020304" pitchFamily="18" charset="0"/>
                  <a:ea typeface="Times New Roman" panose="02020603050405020304" pitchFamily="18" charset="0"/>
                  <a:cs typeface="Times New Roman" panose="02020603050405020304" pitchFamily="18" charset="0"/>
                </a:endParaRPr>
              </a:p>
              <a:p>
                <a:pPr indent="355600" algn="just">
                  <a:spcAft>
                    <a:spcPts val="0"/>
                  </a:spcAft>
                </a:pPr>
                <a:r>
                  <a:rPr lang="uk-UA"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uk-UA" sz="1600"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uk-UA"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 кінцева множина станів зовнішнього середовища;</a:t>
                </a:r>
                <a:endParaRPr lang="uk-UA" sz="1200" dirty="0">
                  <a:latin typeface="Times New Roman" panose="02020603050405020304" pitchFamily="18" charset="0"/>
                  <a:ea typeface="Times New Roman" panose="02020603050405020304" pitchFamily="18" charset="0"/>
                  <a:cs typeface="Times New Roman" panose="02020603050405020304" pitchFamily="18" charset="0"/>
                </a:endParaRPr>
              </a:p>
              <a:p>
                <a:pPr indent="355600" algn="just">
                  <a:spcAft>
                    <a:spcPts val="0"/>
                  </a:spcAft>
                </a:pPr>
                <a:r>
                  <a:rPr lang="uk-UA"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uk-UA" sz="1600" i="1" dirty="0">
                    <a:latin typeface="Times New Roman" panose="02020603050405020304" pitchFamily="18" charset="0"/>
                    <a:ea typeface="Times New Roman" panose="02020603050405020304" pitchFamily="18" charset="0"/>
                    <a:cs typeface="Times New Roman" panose="02020603050405020304" pitchFamily="18" charset="0"/>
                  </a:rPr>
                  <a:t>AG = {ag1, . . . , agn}</a:t>
                </a:r>
                <a:r>
                  <a:rPr lang="uk-UA" sz="1600" dirty="0">
                    <a:latin typeface="Times New Roman" panose="02020603050405020304" pitchFamily="18" charset="0"/>
                    <a:ea typeface="Times New Roman" panose="02020603050405020304" pitchFamily="18" charset="0"/>
                    <a:cs typeface="Times New Roman" panose="02020603050405020304" pitchFamily="18" charset="0"/>
                  </a:rPr>
                  <a:t> </a:t>
                </a:r>
                <a:r>
                  <a:rPr lang="uk-UA"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скінченна множина агентів;</a:t>
                </a:r>
                <a:endParaRPr lang="en-US"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355600" algn="just">
                  <a:spcAft>
                    <a:spcPts val="0"/>
                  </a:spcAft>
                </a:pPr>
                <a:r>
                  <a:rPr lang="uk-UA"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uk-UA" sz="1600" i="1" dirty="0">
                    <a:latin typeface="Times New Roman" panose="02020603050405020304" pitchFamily="18" charset="0"/>
                    <a:ea typeface="Times New Roman" panose="02020603050405020304" pitchFamily="18" charset="0"/>
                    <a:cs typeface="Times New Roman" panose="02020603050405020304" pitchFamily="18" charset="0"/>
                  </a:rPr>
                  <a:t>env : S×A</a:t>
                </a:r>
                <a:r>
                  <a:rPr lang="uk-UA" sz="1600" i="1" baseline="-25000" dirty="0">
                    <a:latin typeface="Times New Roman" panose="02020603050405020304" pitchFamily="18" charset="0"/>
                    <a:ea typeface="Times New Roman" panose="02020603050405020304" pitchFamily="18" charset="0"/>
                    <a:cs typeface="Times New Roman" panose="02020603050405020304" pitchFamily="18" charset="0"/>
                  </a:rPr>
                  <a:t>ag1</a:t>
                </a:r>
                <a:r>
                  <a:rPr lang="uk-UA" sz="1600" i="1" dirty="0">
                    <a:latin typeface="Times New Roman" panose="02020603050405020304" pitchFamily="18" charset="0"/>
                    <a:ea typeface="Times New Roman" panose="02020603050405020304" pitchFamily="18" charset="0"/>
                    <a:cs typeface="Times New Roman" panose="02020603050405020304" pitchFamily="18" charset="0"/>
                  </a:rPr>
                  <a:t> ×. . .×A</a:t>
                </a:r>
                <a:r>
                  <a:rPr lang="uk-UA" sz="1600" i="1" baseline="-25000" dirty="0">
                    <a:latin typeface="Times New Roman" panose="02020603050405020304" pitchFamily="18" charset="0"/>
                    <a:ea typeface="Times New Roman" panose="02020603050405020304" pitchFamily="18" charset="0"/>
                    <a:cs typeface="Times New Roman" panose="02020603050405020304" pitchFamily="18" charset="0"/>
                  </a:rPr>
                  <a:t>agn</a:t>
                </a:r>
                <a:r>
                  <a:rPr lang="uk-UA" sz="1600" i="1" dirty="0">
                    <a:latin typeface="Times New Roman" panose="02020603050405020304" pitchFamily="18" charset="0"/>
                    <a:ea typeface="Times New Roman" panose="02020603050405020304" pitchFamily="18" charset="0"/>
                    <a:cs typeface="Times New Roman" panose="02020603050405020304" pitchFamily="18" charset="0"/>
                  </a:rPr>
                  <a:t> –&gt; 2S </a:t>
                </a:r>
                <a:r>
                  <a:rPr lang="uk-UA"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функція, що описує можливу реакцію зовнішнього середовища на дії агентів системи.</a:t>
                </a:r>
                <a:endParaRPr lang="uk-UA" sz="16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5638800" y="1458500"/>
                <a:ext cx="6259246" cy="5262979"/>
              </a:xfrm>
              <a:prstGeom prst="rect">
                <a:avLst/>
              </a:prstGeom>
              <a:blipFill>
                <a:blip r:embed="rId3"/>
                <a:stretch>
                  <a:fillRect l="-487" t="-926" r="-487" b="-463"/>
                </a:stretch>
              </a:blipFill>
            </p:spPr>
            <p:txBody>
              <a:bodyPr/>
              <a:lstStyle/>
              <a:p>
                <a:r>
                  <a:rPr lang="uk-UA">
                    <a:noFill/>
                  </a:rPr>
                  <a:t> </a:t>
                </a:r>
              </a:p>
            </p:txBody>
          </p:sp>
        </mc:Fallback>
      </mc:AlternateContent>
    </p:spTree>
    <p:extLst>
      <p:ext uri="{BB962C8B-B14F-4D97-AF65-F5344CB8AC3E}">
        <p14:creationId xmlns:p14="http://schemas.microsoft.com/office/powerpoint/2010/main" val="14053351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4791"/>
            <a:ext cx="12192000" cy="670457"/>
          </a:xfrm>
        </p:spPr>
        <p:txBody>
          <a:bodyPr>
            <a:normAutofit/>
          </a:bodyPr>
          <a:lstStyle/>
          <a:p>
            <a:r>
              <a:rPr lang="uk-UA" sz="4000" dirty="0">
                <a:latin typeface="Times New Roman" panose="02020603050405020304" pitchFamily="18" charset="0"/>
                <a:cs typeface="Times New Roman" panose="02020603050405020304" pitchFamily="18" charset="0"/>
              </a:rPr>
              <a:t>Гнучка інтелектуалізована мультиагентна конфігурація</a:t>
            </a:r>
          </a:p>
        </p:txBody>
      </p:sp>
      <p:pic>
        <p:nvPicPr>
          <p:cNvPr id="5" name="Content Placeholder 4"/>
          <p:cNvPicPr>
            <a:picLocks noGrp="1" noChangeAspect="1"/>
          </p:cNvPicPr>
          <p:nvPr>
            <p:ph idx="1"/>
          </p:nvPr>
        </p:nvPicPr>
        <p:blipFill>
          <a:blip r:embed="rId3"/>
          <a:stretch>
            <a:fillRect/>
          </a:stretch>
        </p:blipFill>
        <p:spPr>
          <a:xfrm>
            <a:off x="77618" y="966014"/>
            <a:ext cx="8358661" cy="5452970"/>
          </a:xfrm>
          <a:prstGeom prst="rect">
            <a:avLst/>
          </a:prstGeom>
        </p:spPr>
      </p:pic>
      <p:sp>
        <p:nvSpPr>
          <p:cNvPr id="4" name="Slide Number Placeholder 3"/>
          <p:cNvSpPr>
            <a:spLocks noGrp="1"/>
          </p:cNvSpPr>
          <p:nvPr>
            <p:ph type="sldNum" sz="quarter" idx="12"/>
          </p:nvPr>
        </p:nvSpPr>
        <p:spPr/>
        <p:txBody>
          <a:bodyPr/>
          <a:lstStyle/>
          <a:p>
            <a:fld id="{CD436E90-D44F-4CFB-9713-FEF5A904B1E3}" type="slidenum">
              <a:rPr lang="uk-UA" sz="3200" smtClean="0"/>
              <a:t>17</a:t>
            </a:fld>
            <a:endParaRPr lang="uk-UA" sz="3200" dirty="0"/>
          </a:p>
        </p:txBody>
      </p:sp>
      <mc:AlternateContent xmlns:mc="http://schemas.openxmlformats.org/markup-compatibility/2006" xmlns:a14="http://schemas.microsoft.com/office/drawing/2010/main">
        <mc:Choice Requires="a14">
          <p:sp>
            <p:nvSpPr>
              <p:cNvPr id="8" name="Content Placeholder 2"/>
              <p:cNvSpPr txBox="1">
                <a:spLocks/>
              </p:cNvSpPr>
              <p:nvPr/>
            </p:nvSpPr>
            <p:spPr>
              <a:xfrm>
                <a:off x="8436279" y="783933"/>
                <a:ext cx="3755721" cy="5285379"/>
              </a:xfrm>
              <a:prstGeom prst="rect">
                <a:avLst/>
              </a:prstGeom>
            </p:spPr>
            <p:txBody>
              <a:bodyPr vert="horz" lIns="91440" tIns="45720" rIns="91440" bIns="45720" rtlCol="0">
                <a:no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uk-UA" sz="1600" b="1" i="1" dirty="0">
                    <a:latin typeface="Times New Roman" panose="02020603050405020304" pitchFamily="18" charset="0"/>
                    <a:cs typeface="Times New Roman" panose="02020603050405020304" pitchFamily="18" charset="0"/>
                  </a:rPr>
                  <a:t>Мультиагентна структура:</a:t>
                </a:r>
                <a:endParaRPr lang="en-US" sz="1600" b="1" i="1" dirty="0">
                  <a:latin typeface="Times New Roman" panose="02020603050405020304" pitchFamily="18" charset="0"/>
                  <a:cs typeface="Times New Roman" panose="02020603050405020304" pitchFamily="18" charset="0"/>
                </a:endParaRPr>
              </a:p>
              <a:p>
                <a:pPr marL="0" indent="0">
                  <a:spcBef>
                    <a:spcPts val="0"/>
                  </a:spcBef>
                  <a:buNone/>
                </a:pPr>
                <a:r>
                  <a:rPr lang="uk-UA" sz="1600" dirty="0">
                    <a:latin typeface="Times New Roman" panose="02020603050405020304" pitchFamily="18" charset="0"/>
                    <a:cs typeface="Times New Roman" panose="02020603050405020304" pitchFamily="18" charset="0"/>
                  </a:rPr>
                  <a:t>Множина</a:t>
                </a:r>
                <a:r>
                  <a:rPr lang="ru-RU" sz="1600" dirty="0">
                    <a:latin typeface="Times New Roman" panose="02020603050405020304" pitchFamily="18" charset="0"/>
                    <a:cs typeface="Times New Roman" panose="02020603050405020304" pitchFamily="18" charset="0"/>
                  </a:rPr>
                  <a:t> </a:t>
                </a:r>
                <a14:m>
                  <m:oMath xmlns:m="http://schemas.openxmlformats.org/officeDocument/2006/math">
                    <m:r>
                      <a:rPr lang="uk-UA" sz="1600" i="1" smtClean="0">
                        <a:latin typeface="Cambria Math" panose="02040503050406030204" pitchFamily="18" charset="0"/>
                      </a:rPr>
                      <m:t>𝐴</m:t>
                    </m:r>
                    <m:r>
                      <a:rPr lang="uk-UA" sz="1600" i="1" smtClean="0">
                        <a:latin typeface="Cambria Math" panose="02040503050406030204" pitchFamily="18" charset="0"/>
                      </a:rPr>
                      <m:t>=</m:t>
                    </m:r>
                    <m:d>
                      <m:dPr>
                        <m:begChr m:val="{"/>
                        <m:endChr m:val="}"/>
                        <m:ctrlPr>
                          <a:rPr lang="uk-UA" sz="1600" i="1">
                            <a:latin typeface="Cambria Math" panose="02040503050406030204" pitchFamily="18" charset="0"/>
                          </a:rPr>
                        </m:ctrlPr>
                      </m:dPr>
                      <m:e>
                        <m:sSub>
                          <m:sSubPr>
                            <m:ctrlPr>
                              <a:rPr lang="uk-UA" sz="1600" i="1">
                                <a:latin typeface="Cambria Math" panose="02040503050406030204" pitchFamily="18" charset="0"/>
                              </a:rPr>
                            </m:ctrlPr>
                          </m:sSubPr>
                          <m:e>
                            <m:r>
                              <a:rPr lang="uk-UA" sz="1600" i="1">
                                <a:latin typeface="Cambria Math" panose="02040503050406030204" pitchFamily="18" charset="0"/>
                              </a:rPr>
                              <m:t>𝐴</m:t>
                            </m:r>
                          </m:e>
                          <m:sub>
                            <m:r>
                              <a:rPr lang="uk-UA" sz="1600" i="1">
                                <a:latin typeface="Cambria Math" panose="02040503050406030204" pitchFamily="18" charset="0"/>
                              </a:rPr>
                              <m:t>1</m:t>
                            </m:r>
                          </m:sub>
                        </m:sSub>
                        <m:r>
                          <a:rPr lang="uk-UA" sz="1600" i="1">
                            <a:latin typeface="Cambria Math" panose="02040503050406030204" pitchFamily="18" charset="0"/>
                          </a:rPr>
                          <m:t>, …, </m:t>
                        </m:r>
                        <m:sSub>
                          <m:sSubPr>
                            <m:ctrlPr>
                              <a:rPr lang="uk-UA" sz="1600" i="1">
                                <a:latin typeface="Cambria Math" panose="02040503050406030204" pitchFamily="18" charset="0"/>
                              </a:rPr>
                            </m:ctrlPr>
                          </m:sSubPr>
                          <m:e>
                            <m:r>
                              <a:rPr lang="uk-UA" sz="1600" i="1">
                                <a:latin typeface="Cambria Math" panose="02040503050406030204" pitchFamily="18" charset="0"/>
                              </a:rPr>
                              <m:t>𝐴</m:t>
                            </m:r>
                          </m:e>
                          <m:sub>
                            <m:r>
                              <a:rPr lang="uk-UA" sz="1600" i="1">
                                <a:latin typeface="Cambria Math" panose="02040503050406030204" pitchFamily="18" charset="0"/>
                              </a:rPr>
                              <m:t>𝑛</m:t>
                            </m:r>
                          </m:sub>
                        </m:sSub>
                      </m:e>
                    </m:d>
                  </m:oMath>
                </a14:m>
                <a:r>
                  <a:rPr lang="en-US"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зв’язаних</a:t>
                </a:r>
                <a:r>
                  <a:rPr lang="ru-RU" sz="1600" dirty="0">
                    <a:latin typeface="Times New Roman" panose="02020603050405020304" pitchFamily="18" charset="0"/>
                    <a:cs typeface="Times New Roman" panose="02020603050405020304" pitchFamily="18" charset="0"/>
                  </a:rPr>
                  <a:t> </a:t>
                </a:r>
                <a:r>
                  <a:rPr lang="ru-RU" sz="1600" dirty="0" err="1">
                    <a:latin typeface="Times New Roman" panose="02020603050405020304" pitchFamily="18" charset="0"/>
                    <a:cs typeface="Times New Roman" panose="02020603050405020304" pitchFamily="18" charset="0"/>
                  </a:rPr>
                  <a:t>між</a:t>
                </a:r>
                <a:r>
                  <a:rPr lang="ru-RU" sz="1600" dirty="0">
                    <a:latin typeface="Times New Roman" panose="02020603050405020304" pitchFamily="18" charset="0"/>
                    <a:cs typeface="Times New Roman" panose="02020603050405020304" pitchFamily="18" charset="0"/>
                  </a:rPr>
                  <a:t> собою ФСІА;</a:t>
                </a:r>
              </a:p>
              <a:p>
                <a:pPr marL="0" indent="0">
                  <a:spcBef>
                    <a:spcPts val="0"/>
                  </a:spcBef>
                  <a:buNone/>
                </a:pPr>
                <a:endParaRPr lang="uk-UA" sz="1600" i="1" dirty="0">
                  <a:latin typeface="Times New Roman" panose="02020603050405020304" pitchFamily="18" charset="0"/>
                  <a:cs typeface="Times New Roman" panose="02020603050405020304" pitchFamily="18" charset="0"/>
                </a:endParaRPr>
              </a:p>
              <a:p>
                <a:pPr marL="0" indent="0">
                  <a:spcBef>
                    <a:spcPts val="0"/>
                  </a:spcBef>
                  <a:buNone/>
                </a:pPr>
                <a:r>
                  <a:rPr lang="uk-UA" sz="1600" b="1" i="1" dirty="0">
                    <a:latin typeface="Times New Roman" panose="02020603050405020304" pitchFamily="18" charset="0"/>
                    <a:cs typeface="Times New Roman" panose="02020603050405020304" pitchFamily="18" charset="0"/>
                  </a:rPr>
                  <a:t>Фазі-перетворювач:</a:t>
                </a:r>
              </a:p>
              <a:p>
                <a:pPr marL="0" indent="0">
                  <a:spcBef>
                    <a:spcPts val="0"/>
                  </a:spcBef>
                  <a:buNone/>
                </a:pPr>
                <a:r>
                  <a:rPr lang="uk-UA" sz="1600" dirty="0">
                    <a:latin typeface="Times New Roman" panose="02020603050405020304" pitchFamily="18" charset="0"/>
                    <a:cs typeface="Times New Roman" panose="02020603050405020304" pitchFamily="18" charset="0"/>
                  </a:rPr>
                  <a:t>Трансформує множину</a:t>
                </a:r>
                <a:endParaRPr lang="uk-UA" sz="1600" i="1" dirty="0">
                  <a:latin typeface="Times New Roman" panose="02020603050405020304" pitchFamily="18" charset="0"/>
                  <a:cs typeface="Times New Roman" panose="02020603050405020304" pitchFamily="18" charset="0"/>
                </a:endParaRPr>
              </a:p>
              <a:p>
                <a:pPr marL="0" indent="0">
                  <a:spcBef>
                    <a:spcPts val="0"/>
                  </a:spcBef>
                  <a:buNone/>
                </a:pPr>
                <a14:m>
                  <m:oMath xmlns:m="http://schemas.openxmlformats.org/officeDocument/2006/math">
                    <m:sSup>
                      <m:sSupPr>
                        <m:ctrlPr>
                          <a:rPr lang="uk-UA" sz="1600" i="1">
                            <a:latin typeface="Cambria Math" panose="02040503050406030204" pitchFamily="18" charset="0"/>
                          </a:rPr>
                        </m:ctrlPr>
                      </m:sSupPr>
                      <m:e>
                        <m:r>
                          <a:rPr lang="uk-UA" sz="1600" i="1">
                            <a:latin typeface="Cambria Math" panose="02040503050406030204" pitchFamily="18" charset="0"/>
                          </a:rPr>
                          <m:t>𝑈</m:t>
                        </m:r>
                      </m:e>
                      <m:sup>
                        <m:r>
                          <a:rPr lang="uk-UA" sz="1600" i="1">
                            <a:latin typeface="Cambria Math" panose="02040503050406030204" pitchFamily="18" charset="0"/>
                          </a:rPr>
                          <m:t>(</m:t>
                        </m:r>
                        <m:r>
                          <a:rPr lang="uk-UA" sz="1600" i="1">
                            <a:latin typeface="Cambria Math" panose="02040503050406030204" pitchFamily="18" charset="0"/>
                          </a:rPr>
                          <m:t>𝑥</m:t>
                        </m:r>
                        <m:r>
                          <a:rPr lang="uk-UA" sz="1600" i="1">
                            <a:latin typeface="Cambria Math" panose="02040503050406030204" pitchFamily="18" charset="0"/>
                          </a:rPr>
                          <m:t>)</m:t>
                        </m:r>
                      </m:sup>
                    </m:sSup>
                    <m:r>
                      <a:rPr lang="uk-UA" sz="1600" i="1">
                        <a:latin typeface="Cambria Math" panose="02040503050406030204" pitchFamily="18" charset="0"/>
                      </a:rPr>
                      <m:t>={</m:t>
                    </m:r>
                    <m:r>
                      <a:rPr lang="uk-UA" sz="1600" i="1">
                        <a:latin typeface="Cambria Math" panose="02040503050406030204" pitchFamily="18" charset="0"/>
                      </a:rPr>
                      <m:t>𝑈</m:t>
                    </m:r>
                    <m:d>
                      <m:dPr>
                        <m:ctrlPr>
                          <a:rPr lang="uk-UA" sz="1600" i="1">
                            <a:latin typeface="Cambria Math" panose="02040503050406030204" pitchFamily="18" charset="0"/>
                          </a:rPr>
                        </m:ctrlPr>
                      </m:dPr>
                      <m:e>
                        <m:sSub>
                          <m:sSubPr>
                            <m:ctrlPr>
                              <a:rPr lang="uk-UA" sz="1600" i="1">
                                <a:latin typeface="Cambria Math" panose="02040503050406030204" pitchFamily="18" charset="0"/>
                              </a:rPr>
                            </m:ctrlPr>
                          </m:sSubPr>
                          <m:e>
                            <m:r>
                              <a:rPr lang="uk-UA" sz="1600" i="1">
                                <a:latin typeface="Cambria Math" panose="02040503050406030204" pitchFamily="18" charset="0"/>
                              </a:rPr>
                              <m:t>𝑋</m:t>
                            </m:r>
                          </m:e>
                          <m:sub>
                            <m:r>
                              <a:rPr lang="uk-UA" sz="1600" i="1">
                                <a:latin typeface="Cambria Math" panose="02040503050406030204" pitchFamily="18" charset="0"/>
                              </a:rPr>
                              <m:t>1</m:t>
                            </m:r>
                          </m:sub>
                        </m:sSub>
                      </m:e>
                    </m:d>
                    <m:r>
                      <a:rPr lang="uk-UA" sz="1600" i="1">
                        <a:latin typeface="Cambria Math" panose="02040503050406030204" pitchFamily="18" charset="0"/>
                      </a:rPr>
                      <m:t>,…, </m:t>
                    </m:r>
                    <m:r>
                      <a:rPr lang="uk-UA" sz="1600" i="1">
                        <a:latin typeface="Cambria Math" panose="02040503050406030204" pitchFamily="18" charset="0"/>
                      </a:rPr>
                      <m:t>𝑈</m:t>
                    </m:r>
                    <m:r>
                      <a:rPr lang="uk-UA" sz="1600" i="1">
                        <a:latin typeface="Cambria Math" panose="02040503050406030204" pitchFamily="18" charset="0"/>
                      </a:rPr>
                      <m:t>(</m:t>
                    </m:r>
                    <m:sSub>
                      <m:sSubPr>
                        <m:ctrlPr>
                          <a:rPr lang="uk-UA" sz="1600" i="1">
                            <a:latin typeface="Cambria Math" panose="02040503050406030204" pitchFamily="18" charset="0"/>
                          </a:rPr>
                        </m:ctrlPr>
                      </m:sSubPr>
                      <m:e>
                        <m:r>
                          <a:rPr lang="uk-UA" sz="1600" i="1">
                            <a:latin typeface="Cambria Math" panose="02040503050406030204" pitchFamily="18" charset="0"/>
                          </a:rPr>
                          <m:t>𝑋</m:t>
                        </m:r>
                      </m:e>
                      <m:sub>
                        <m:r>
                          <a:rPr lang="uk-UA" sz="1600" i="1">
                            <a:latin typeface="Cambria Math" panose="02040503050406030204" pitchFamily="18" charset="0"/>
                          </a:rPr>
                          <m:t>𝑘</m:t>
                        </m:r>
                      </m:sub>
                    </m:sSub>
                    <m:r>
                      <a:rPr lang="uk-UA" sz="1600" i="1">
                        <a:latin typeface="Cambria Math" panose="02040503050406030204" pitchFamily="18" charset="0"/>
                      </a:rPr>
                      <m:t>)}</m:t>
                    </m:r>
                  </m:oMath>
                </a14:m>
                <a:r>
                  <a:rPr lang="uk-UA" sz="1600" dirty="0">
                    <a:latin typeface="Times New Roman" panose="02020603050405020304" pitchFamily="18" charset="0"/>
                    <a:cs typeface="Times New Roman" panose="02020603050405020304" pitchFamily="18" charset="0"/>
                  </a:rPr>
                  <a:t> значень вхідних змінних</a:t>
                </a:r>
                <a:endParaRPr lang="uk-UA" sz="1600" b="0" i="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0" indent="0">
                  <a:spcBef>
                    <a:spcPts val="0"/>
                  </a:spcBef>
                  <a:buNone/>
                </a:pPr>
                <a14:m>
                  <m:oMath xmlns:m="http://schemas.openxmlformats.org/officeDocument/2006/math">
                    <m:r>
                      <a:rPr lang="uk-UA"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𝑋</m:t>
                    </m:r>
                    <m:r>
                      <a:rPr lang="uk-UA"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sSub>
                      <m:sSubPr>
                        <m:ctrlP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 </m:t>
                    </m:r>
                    <m:sSub>
                      <m:sSubPr>
                        <m:ctrlP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sub>
                    </m:sSub>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uk-UA" sz="1600" dirty="0">
                    <a:latin typeface="Times New Roman" panose="02020603050405020304" pitchFamily="18" charset="0"/>
                    <a:cs typeface="Times New Roman" panose="02020603050405020304" pitchFamily="18" charset="0"/>
                  </a:rPr>
                  <a:t>, що відображають вимоги і обмеження ГВС</a:t>
                </a:r>
              </a:p>
              <a:p>
                <a:pPr marL="0" indent="0">
                  <a:spcBef>
                    <a:spcPts val="0"/>
                  </a:spcBef>
                  <a:buNone/>
                </a:pPr>
                <a:r>
                  <a:rPr lang="uk-UA"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у множину факторів</a:t>
                </a:r>
              </a:p>
              <a:p>
                <a:pPr marL="0" indent="0">
                  <a:spcBef>
                    <a:spcPts val="0"/>
                  </a:spcBef>
                  <a:buNone/>
                </a:pPr>
                <a14:m>
                  <m:oMath xmlns:m="http://schemas.openxmlformats.org/officeDocument/2006/math">
                    <m:sSup>
                      <m:sSupPr>
                        <m:ctrlPr>
                          <a:rPr lang="uk-UA"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pPr>
                      <m:e>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𝐹</m:t>
                        </m:r>
                      </m:e>
                      <m:sup>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up>
                    </m:sSup>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𝐹</m:t>
                        </m:r>
                      </m:e>
                      <m:sub>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up>
                    </m:sSubSup>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bSup>
                      <m:sSubSupPr>
                        <m:ctrlP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𝐹</m:t>
                        </m:r>
                      </m:e>
                      <m:sub>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𝑙</m:t>
                        </m:r>
                      </m:sub>
                      <m:sup>
                        <m:d>
                          <m:dPr>
                            <m:ctrlP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e>
                        </m:d>
                      </m:sup>
                    </m:sSubSup>
                    <m:r>
                      <a:rPr lang="en-US" sz="16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uk-UA"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заданих на значеннях вхідних змінних з визначеними експертами ступенями приналежності</a:t>
                </a:r>
                <a14:m>
                  <m:oMath xmlns:m="http://schemas.openxmlformats.org/officeDocument/2006/math">
                    <m:r>
                      <a:rPr lang="uk-UA" sz="1600" b="0" i="0" smtClean="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uk-UA"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pPr>
                      <m:e>
                        <m:r>
                          <a:rPr lang="ru-RU"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𝐶</m:t>
                        </m:r>
                      </m:e>
                      <m:sup>
                        <m:r>
                          <a:rPr lang="ru-RU"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r>
                          <a:rPr lang="ru-RU"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𝑥</m:t>
                        </m:r>
                        <m:r>
                          <a:rPr lang="ru-RU"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sup>
                    </m:sSup>
                    <m:r>
                      <a:rPr lang="ru-RU"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uk-UA"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ru-RU"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𝐶</m:t>
                        </m:r>
                      </m:e>
                      <m:sub>
                        <m:r>
                          <a:rPr lang="ru-RU"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1</m:t>
                        </m:r>
                      </m:sub>
                      <m:sup>
                        <m:d>
                          <m:dPr>
                            <m:ctrlPr>
                              <a:rPr lang="uk-UA"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dPr>
                          <m:e>
                            <m:r>
                              <a:rPr lang="ru-RU"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𝑥</m:t>
                            </m:r>
                          </m:e>
                        </m:d>
                      </m:sup>
                    </m:sSubSup>
                    <m:r>
                      <a:rPr lang="ru-RU"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 </m:t>
                    </m:r>
                    <m:sSubSup>
                      <m:sSubSupPr>
                        <m:ctrlPr>
                          <a:rPr lang="uk-UA"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ru-RU"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𝐶</m:t>
                        </m:r>
                      </m:e>
                      <m:sub>
                        <m:r>
                          <a:rPr lang="ru-RU"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𝑙</m:t>
                        </m:r>
                      </m:sub>
                      <m:sup>
                        <m:d>
                          <m:dPr>
                            <m:ctrlPr>
                              <a:rPr lang="uk-UA"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dPr>
                          <m:e>
                            <m:r>
                              <a:rPr lang="ru-RU"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𝑥</m:t>
                            </m:r>
                          </m:e>
                        </m:d>
                      </m:sup>
                    </m:sSubSup>
                    <m:r>
                      <a:rPr lang="ru-RU"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oMath>
                </a14:m>
                <a:r>
                  <a:rPr lang="uk-UA" sz="1600" dirty="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0" indent="0">
                  <a:spcBef>
                    <a:spcPts val="0"/>
                  </a:spcBef>
                  <a:buNone/>
                </a:pPr>
                <a:endParaRPr lang="en-US" sz="1600" i="1" dirty="0">
                  <a:latin typeface="Times New Roman" panose="02020603050405020304" pitchFamily="18" charset="0"/>
                  <a:cs typeface="Times New Roman" panose="02020603050405020304" pitchFamily="18" charset="0"/>
                </a:endParaRPr>
              </a:p>
              <a:p>
                <a:pPr marL="0" indent="0">
                  <a:spcBef>
                    <a:spcPts val="0"/>
                  </a:spcBef>
                  <a:buNone/>
                </a:pPr>
                <a:r>
                  <a:rPr lang="uk-UA" sz="1600" b="1" i="1" dirty="0">
                    <a:latin typeface="Times New Roman" panose="02020603050405020304" pitchFamily="18" charset="0"/>
                    <a:cs typeface="Times New Roman" panose="02020603050405020304" pitchFamily="18" charset="0"/>
                  </a:rPr>
                  <a:t>Дефазі-перетворювач:</a:t>
                </a:r>
                <a:endParaRPr lang="en-US" sz="1600" b="1" i="1" dirty="0">
                  <a:latin typeface="Times New Roman" panose="02020603050405020304" pitchFamily="18" charset="0"/>
                  <a:cs typeface="Times New Roman" panose="02020603050405020304" pitchFamily="18" charset="0"/>
                </a:endParaRPr>
              </a:p>
              <a:p>
                <a:pPr marL="0" indent="0">
                  <a:spcBef>
                    <a:spcPts val="0"/>
                  </a:spcBef>
                  <a:buNone/>
                </a:pPr>
                <a:r>
                  <a:rPr lang="uk-UA"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Трансформує множину факторів</a:t>
                </a:r>
                <a14:m>
                  <m:oMath xmlns:m="http://schemas.openxmlformats.org/officeDocument/2006/math">
                    <m:r>
                      <a:rPr lang="uk-UA" sz="1600" b="0" i="0" smtClean="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oMath>
                </a14:m>
                <a:endParaRPr lang="uk-UA" sz="1600" b="0" i="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0" indent="0">
                  <a:spcBef>
                    <a:spcPts val="0"/>
                  </a:spcBef>
                  <a:buNone/>
                </a:pPr>
                <a14:m>
                  <m:oMath xmlns:m="http://schemas.openxmlformats.org/officeDocument/2006/math">
                    <m:sSup>
                      <m:sSupPr>
                        <m:ctrlPr>
                          <a:rPr lang="uk-UA"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pPr>
                      <m:e>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𝐹</m:t>
                        </m:r>
                      </m:e>
                      <m:sup>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up>
                    </m:sSup>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𝐹</m:t>
                        </m:r>
                      </m:e>
                      <m:sub>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up>
                    </m:sSubSup>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bSup>
                      <m:sSubSupPr>
                        <m:ctrlP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𝐹</m:t>
                        </m:r>
                      </m:e>
                      <m:sub>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𝑝</m:t>
                        </m:r>
                      </m:sub>
                      <m:sup>
                        <m:d>
                          <m:dPr>
                            <m:ctrlP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e>
                        </m:d>
                      </m:sup>
                    </m:sSubSup>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uk-UA"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uk-UA" sz="1600" dirty="0">
                    <a:latin typeface="Times New Roman" panose="02020603050405020304" pitchFamily="18" charset="0"/>
                    <a:cs typeface="Times New Roman" panose="02020603050405020304" pitchFamily="18" charset="0"/>
                  </a:rPr>
                  <a:t>і </a:t>
                </a:r>
                <a:r>
                  <a:rPr lang="uk-UA"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визначених експертами ступенів приналежності</a:t>
                </a:r>
                <a:endParaRPr lang="en-US" sz="1600" dirty="0">
                  <a:latin typeface="Times New Roman" panose="02020603050405020304" pitchFamily="18" charset="0"/>
                  <a:cs typeface="Times New Roman" panose="02020603050405020304" pitchFamily="18" charset="0"/>
                </a:endParaRPr>
              </a:p>
              <a:p>
                <a:pPr marL="0" indent="0">
                  <a:spcBef>
                    <a:spcPts val="0"/>
                  </a:spcBef>
                  <a:buNone/>
                </a:pPr>
                <a14:m>
                  <m:oMath xmlns:m="http://schemas.openxmlformats.org/officeDocument/2006/math">
                    <m:sSup>
                      <m:sSupPr>
                        <m:ctrlPr>
                          <a:rPr lang="uk-UA"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pPr>
                      <m:e>
                        <m:r>
                          <a:rPr lang="ru-RU"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𝐶</m:t>
                        </m:r>
                      </m:e>
                      <m:sup>
                        <m:r>
                          <a:rPr lang="ru-RU"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ru-RU"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r>
                          <a:rPr lang="ru-RU"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up>
                    </m:sSup>
                    <m:r>
                      <a:rPr lang="ru-RU"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ru-RU"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ru-RU"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up>
                        <m:d>
                          <m:dPr>
                            <m:ctrlP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ru-RU"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e>
                        </m:d>
                      </m:sup>
                    </m:sSubSup>
                    <m:r>
                      <a:rPr lang="ru-RU"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 </m:t>
                    </m:r>
                    <m:sSubSup>
                      <m:sSubSupPr>
                        <m:ctrlP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ru-RU"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ru-RU"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𝑝</m:t>
                        </m:r>
                      </m:sub>
                      <m:sup>
                        <m:d>
                          <m:dPr>
                            <m:ctrlP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ru-RU"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e>
                        </m:d>
                      </m:sup>
                    </m:sSubSup>
                    <m:r>
                      <a:rPr lang="ru-RU"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uk-UA" sz="1600" dirty="0">
                    <a:latin typeface="Times New Roman" panose="02020603050405020304" pitchFamily="18" charset="0"/>
                    <a:cs typeface="Times New Roman" panose="02020603050405020304" pitchFamily="18" charset="0"/>
                  </a:rPr>
                  <a:t> у множину</a:t>
                </a:r>
                <a14:m>
                  <m:oMath xmlns:m="http://schemas.openxmlformats.org/officeDocument/2006/math">
                    <m:r>
                      <a:rPr lang="uk-UA" sz="1600" b="0" i="0" smtClean="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oMath>
                </a14:m>
                <a:endParaRPr lang="uk-UA" sz="1600" b="0" i="0" dirty="0">
                  <a:solidFill>
                    <a:srgbClr val="000000"/>
                  </a:solidFill>
                  <a:latin typeface="Cambria Math" panose="02040503050406030204" pitchFamily="18" charset="0"/>
                  <a:ea typeface="Times New Roman" panose="02020603050405020304" pitchFamily="18" charset="0"/>
                  <a:cs typeface="Times New Roman" panose="02020603050405020304" pitchFamily="18" charset="0"/>
                </a:endParaRPr>
              </a:p>
              <a:p>
                <a:pPr marL="0" indent="0">
                  <a:spcBef>
                    <a:spcPts val="0"/>
                  </a:spcBef>
                  <a:buNone/>
                </a:pPr>
                <a14:m>
                  <m:oMath xmlns:m="http://schemas.openxmlformats.org/officeDocument/2006/math">
                    <m:sSup>
                      <m:sSupPr>
                        <m:ctrlPr>
                          <a:rPr lang="uk-UA"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pPr>
                      <m:e>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𝑊</m:t>
                        </m:r>
                      </m:e>
                      <m:sup>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up>
                    </m:sSup>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𝑊</m:t>
                    </m:r>
                    <m:d>
                      <m:dPr>
                        <m:ctrlP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𝑌</m:t>
                            </m:r>
                          </m:e>
                          <m:sub>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e>
                    </m:d>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𝑊</m:t>
                    </m:r>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𝑌</m:t>
                        </m:r>
                      </m:e>
                      <m:sub>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sub>
                    </m:sSub>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uk-UA" sz="1600" dirty="0">
                    <a:latin typeface="Times New Roman" panose="02020603050405020304" pitchFamily="18" charset="0"/>
                    <a:cs typeface="Times New Roman" panose="02020603050405020304" pitchFamily="18" charset="0"/>
                  </a:rPr>
                  <a:t> значень умов сумісності</a:t>
                </a:r>
                <a14:m>
                  <m:oMath xmlns:m="http://schemas.openxmlformats.org/officeDocument/2006/math">
                    <m:r>
                      <a:rPr lang="uk-UA" sz="1600" b="0" i="0" smtClean="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uk-UA"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𝑌</m:t>
                    </m:r>
                    <m:r>
                      <a:rPr lang="uk-UA" sz="1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𝑌</m:t>
                            </m:r>
                          </m:e>
                          <m:sub>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 </m:t>
                        </m:r>
                        <m:sSub>
                          <m:sSubPr>
                            <m:ctrlP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𝑌</m:t>
                            </m:r>
                          </m:e>
                          <m:sub>
                            <m:r>
                              <a:rPr lang="uk-UA"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sub>
                        </m:sSub>
                      </m:e>
                    </m:d>
                  </m:oMath>
                </a14:m>
                <a:r>
                  <a:rPr lang="uk-UA" sz="1600" dirty="0">
                    <a:latin typeface="Times New Roman" panose="02020603050405020304" pitchFamily="18" charset="0"/>
                    <a:cs typeface="Times New Roman" panose="02020603050405020304" pitchFamily="18" charset="0"/>
                  </a:rPr>
                  <a:t> поточної моделі СОУ </a:t>
                </a:r>
                <a:r>
                  <a:rPr lang="uk-UA" sz="1600" dirty="0">
                    <a:solidFill>
                      <a:srgbClr val="000000"/>
                    </a:solidFill>
                    <a:latin typeface="Times New Roman" panose="02020603050405020304" pitchFamily="18" charset="0"/>
                    <a:ea typeface="Times New Roman" panose="02020603050405020304" pitchFamily="18" charset="0"/>
                  </a:rPr>
                  <a:t>із заданим на вході набором вимог та обмежень ГВС.</a:t>
                </a:r>
                <a:endParaRPr lang="en-US" sz="1600" dirty="0">
                  <a:latin typeface="Times New Roman" panose="02020603050405020304" pitchFamily="18" charset="0"/>
                  <a:cs typeface="Times New Roman" panose="02020603050405020304" pitchFamily="18" charset="0"/>
                </a:endParaRPr>
              </a:p>
            </p:txBody>
          </p:sp>
        </mc:Choice>
        <mc:Fallback xmlns="">
          <p:sp>
            <p:nvSpPr>
              <p:cNvPr id="8" name="Content Placeholder 2"/>
              <p:cNvSpPr txBox="1">
                <a:spLocks noRot="1" noChangeAspect="1" noMove="1" noResize="1" noEditPoints="1" noAdjustHandles="1" noChangeArrowheads="1" noChangeShapeType="1" noTextEdit="1"/>
              </p:cNvSpPr>
              <p:nvPr/>
            </p:nvSpPr>
            <p:spPr>
              <a:xfrm>
                <a:off x="8436279" y="783933"/>
                <a:ext cx="3755721" cy="5285379"/>
              </a:xfrm>
              <a:prstGeom prst="rect">
                <a:avLst/>
              </a:prstGeom>
              <a:blipFill>
                <a:blip r:embed="rId4"/>
                <a:stretch>
                  <a:fillRect l="-974" t="-807" r="-812" b="-12226"/>
                </a:stretch>
              </a:blipFill>
            </p:spPr>
            <p:txBody>
              <a:bodyPr/>
              <a:lstStyle/>
              <a:p>
                <a:r>
                  <a:rPr lang="uk-UA">
                    <a:noFill/>
                  </a:rPr>
                  <a:t> </a:t>
                </a:r>
              </a:p>
            </p:txBody>
          </p:sp>
        </mc:Fallback>
      </mc:AlternateContent>
    </p:spTree>
    <p:extLst>
      <p:ext uri="{BB962C8B-B14F-4D97-AF65-F5344CB8AC3E}">
        <p14:creationId xmlns:p14="http://schemas.microsoft.com/office/powerpoint/2010/main" val="26610426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91"/>
            <a:ext cx="11111023" cy="670457"/>
          </a:xfrm>
        </p:spPr>
        <p:txBody>
          <a:bodyPr>
            <a:normAutofit/>
          </a:bodyPr>
          <a:lstStyle/>
          <a:p>
            <a:r>
              <a:rPr lang="uk-UA" sz="4000" dirty="0">
                <a:latin typeface="Times New Roman" panose="02020603050405020304" pitchFamily="18" charset="0"/>
                <a:cs typeface="Times New Roman" panose="02020603050405020304" pitchFamily="18" charset="0"/>
              </a:rPr>
              <a:t>Гнучка інтелектуалізована мультиагентна система</a:t>
            </a:r>
          </a:p>
        </p:txBody>
      </p:sp>
      <p:sp>
        <p:nvSpPr>
          <p:cNvPr id="4" name="Slide Number Placeholder 3"/>
          <p:cNvSpPr>
            <a:spLocks noGrp="1"/>
          </p:cNvSpPr>
          <p:nvPr>
            <p:ph type="sldNum" sz="quarter" idx="12"/>
          </p:nvPr>
        </p:nvSpPr>
        <p:spPr/>
        <p:txBody>
          <a:bodyPr/>
          <a:lstStyle/>
          <a:p>
            <a:fld id="{CD436E90-D44F-4CFB-9713-FEF5A904B1E3}" type="slidenum">
              <a:rPr lang="uk-UA" sz="3200" smtClean="0"/>
              <a:t>18</a:t>
            </a:fld>
            <a:endParaRPr lang="uk-UA" sz="3200" dirty="0"/>
          </a:p>
        </p:txBody>
      </p:sp>
      <p:pic>
        <p:nvPicPr>
          <p:cNvPr id="7" name="Content Placeholder 6"/>
          <p:cNvPicPr>
            <a:picLocks noGrp="1" noChangeAspect="1"/>
          </p:cNvPicPr>
          <p:nvPr>
            <p:ph idx="1"/>
          </p:nvPr>
        </p:nvPicPr>
        <p:blipFill>
          <a:blip r:embed="rId3"/>
          <a:stretch>
            <a:fillRect/>
          </a:stretch>
        </p:blipFill>
        <p:spPr>
          <a:xfrm>
            <a:off x="457200" y="815248"/>
            <a:ext cx="6562478" cy="5906231"/>
          </a:xfrm>
          <a:prstGeom prst="rect">
            <a:avLst/>
          </a:prstGeom>
        </p:spPr>
      </p:pic>
      <p:sp>
        <p:nvSpPr>
          <p:cNvPr id="3" name="Rectangle 2"/>
          <p:cNvSpPr/>
          <p:nvPr/>
        </p:nvSpPr>
        <p:spPr>
          <a:xfrm>
            <a:off x="7289104" y="1031819"/>
            <a:ext cx="4064696" cy="5324535"/>
          </a:xfrm>
          <a:prstGeom prst="rect">
            <a:avLst/>
          </a:prstGeom>
        </p:spPr>
        <p:txBody>
          <a:bodyPr wrap="square">
            <a:spAutoFit/>
          </a:bodyPr>
          <a:lstStyle/>
          <a:p>
            <a:r>
              <a:rPr lang="uk-UA" sz="2000" b="1" i="1" dirty="0">
                <a:latin typeface="Times New Roman" panose="02020603050405020304" pitchFamily="18" charset="0"/>
                <a:cs typeface="Times New Roman" panose="02020603050405020304" pitchFamily="18" charset="0"/>
              </a:rPr>
              <a:t>Гнучка інтелектуалізована мультиагентна система </a:t>
            </a:r>
            <a:r>
              <a:rPr lang="uk-UA" sz="2000" dirty="0">
                <a:latin typeface="Times New Roman" panose="02020603050405020304" pitchFamily="18" charset="0"/>
                <a:cs typeface="Times New Roman" panose="02020603050405020304" pitchFamily="18" charset="0"/>
              </a:rPr>
              <a:t>– </a:t>
            </a:r>
          </a:p>
          <a:p>
            <a:r>
              <a:rPr lang="uk-UA" sz="2000" dirty="0">
                <a:latin typeface="Times New Roman" panose="02020603050405020304" pitchFamily="18" charset="0"/>
                <a:cs typeface="Times New Roman" panose="02020603050405020304" pitchFamily="18" charset="0"/>
              </a:rPr>
              <a:t>це сукупність </a:t>
            </a:r>
            <a:r>
              <a:rPr lang="uk-UA" sz="2000" i="1" dirty="0">
                <a:latin typeface="Times New Roman" panose="02020603050405020304" pitchFamily="18" charset="0"/>
                <a:cs typeface="Times New Roman" panose="02020603050405020304" pitchFamily="18" charset="0"/>
              </a:rPr>
              <a:t>ГІМАК АОП</a:t>
            </a:r>
            <a:r>
              <a:rPr lang="uk-UA" sz="2000" dirty="0">
                <a:latin typeface="Times New Roman" panose="02020603050405020304" pitchFamily="18" charset="0"/>
                <a:cs typeface="Times New Roman" panose="02020603050405020304" pitchFamily="18" charset="0"/>
              </a:rPr>
              <a:t>, в якій реалізується логічна послідовність налаштування </a:t>
            </a:r>
            <a:r>
              <a:rPr lang="uk-UA" sz="2000" i="1" dirty="0">
                <a:latin typeface="Times New Roman" panose="02020603050405020304" pitchFamily="18" charset="0"/>
                <a:cs typeface="Times New Roman" panose="02020603050405020304" pitchFamily="18" charset="0"/>
              </a:rPr>
              <a:t>вирішальних динамічних показників СОУ </a:t>
            </a:r>
            <a:r>
              <a:rPr lang="uk-UA" sz="2000" dirty="0">
                <a:latin typeface="Times New Roman" panose="02020603050405020304" pitchFamily="18" charset="0"/>
                <a:cs typeface="Times New Roman" panose="02020603050405020304" pitchFamily="18" charset="0"/>
              </a:rPr>
              <a:t>з такою послідовністю їх перебирання в просторі </a:t>
            </a:r>
            <a:r>
              <a:rPr lang="uk-UA" sz="2000" i="1" dirty="0">
                <a:latin typeface="Times New Roman" panose="02020603050405020304" pitchFamily="18" charset="0"/>
                <a:cs typeface="Times New Roman" panose="02020603050405020304" pitchFamily="18" charset="0"/>
              </a:rPr>
              <a:t>набору вирішальних динамічних показників</a:t>
            </a:r>
            <a:r>
              <a:rPr lang="uk-UA" sz="2000" dirty="0">
                <a:latin typeface="Times New Roman" panose="02020603050405020304" pitchFamily="18" charset="0"/>
                <a:cs typeface="Times New Roman" panose="02020603050405020304" pitchFamily="18" charset="0"/>
              </a:rPr>
              <a:t>, яка, будучи виконувана користувачем і/або внутрішнім ініціюючим джерелом, відтворює принципи агентно-орієнтованого підходу та автономно дозволяє виокремити модель/моделі СОУ, здатні задовольнити вимоги та обмеження ГВС.</a:t>
            </a:r>
          </a:p>
        </p:txBody>
      </p:sp>
    </p:spTree>
    <p:extLst>
      <p:ext uri="{BB962C8B-B14F-4D97-AF65-F5344CB8AC3E}">
        <p14:creationId xmlns:p14="http://schemas.microsoft.com/office/powerpoint/2010/main" val="17291765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270" y="144791"/>
            <a:ext cx="11876183" cy="932183"/>
          </a:xfrm>
        </p:spPr>
        <p:txBody>
          <a:bodyPr>
            <a:normAutofit fontScale="90000"/>
          </a:bodyPr>
          <a:lstStyle/>
          <a:p>
            <a:r>
              <a:rPr lang="uk-UA" sz="4000" dirty="0">
                <a:latin typeface="Times New Roman" panose="02020603050405020304" pitchFamily="18" charset="0"/>
                <a:cs typeface="Times New Roman" panose="02020603050405020304" pitchFamily="18" charset="0"/>
              </a:rPr>
              <a:t>Система підтримки прийняття рішень на основі ГІМАС як основа системи динамічного оперативного керування ГВС</a:t>
            </a:r>
          </a:p>
        </p:txBody>
      </p:sp>
      <p:sp>
        <p:nvSpPr>
          <p:cNvPr id="4" name="Slide Number Placeholder 3"/>
          <p:cNvSpPr>
            <a:spLocks noGrp="1"/>
          </p:cNvSpPr>
          <p:nvPr>
            <p:ph type="sldNum" sz="quarter" idx="12"/>
          </p:nvPr>
        </p:nvSpPr>
        <p:spPr/>
        <p:txBody>
          <a:bodyPr/>
          <a:lstStyle/>
          <a:p>
            <a:fld id="{CD436E90-D44F-4CFB-9713-FEF5A904B1E3}" type="slidenum">
              <a:rPr lang="uk-UA" sz="3200" smtClean="0"/>
              <a:t>19</a:t>
            </a:fld>
            <a:endParaRPr lang="uk-UA" sz="3200" dirty="0"/>
          </a:p>
        </p:txBody>
      </p:sp>
      <p:pic>
        <p:nvPicPr>
          <p:cNvPr id="6" name="Content Placeholder 5"/>
          <p:cNvPicPr>
            <a:picLocks noGrp="1" noChangeAspect="1"/>
          </p:cNvPicPr>
          <p:nvPr>
            <p:ph idx="1"/>
          </p:nvPr>
        </p:nvPicPr>
        <p:blipFill>
          <a:blip r:embed="rId2"/>
          <a:stretch>
            <a:fillRect/>
          </a:stretch>
        </p:blipFill>
        <p:spPr>
          <a:xfrm>
            <a:off x="476162" y="1178806"/>
            <a:ext cx="5627184" cy="5542673"/>
          </a:xfrm>
          <a:prstGeom prst="rect">
            <a:avLst/>
          </a:prstGeom>
        </p:spPr>
      </p:pic>
      <p:sp>
        <p:nvSpPr>
          <p:cNvPr id="3" name="Rectangle 2"/>
          <p:cNvSpPr/>
          <p:nvPr/>
        </p:nvSpPr>
        <p:spPr>
          <a:xfrm>
            <a:off x="6280759" y="1278041"/>
            <a:ext cx="5916460" cy="5078313"/>
          </a:xfrm>
          <a:prstGeom prst="rect">
            <a:avLst/>
          </a:prstGeom>
        </p:spPr>
        <p:txBody>
          <a:bodyPr wrap="square">
            <a:spAutoFit/>
          </a:bodyPr>
          <a:lstStyle/>
          <a:p>
            <a:pPr algn="ctr"/>
            <a:r>
              <a:rPr lang="uk-UA" b="1" i="1" dirty="0">
                <a:latin typeface="Times New Roman" panose="02020603050405020304" pitchFamily="18" charset="0"/>
                <a:cs typeface="Times New Roman" panose="02020603050405020304" pitchFamily="18" charset="0"/>
              </a:rPr>
              <a:t>Задачі СППР:</a:t>
            </a:r>
          </a:p>
          <a:p>
            <a:pPr algn="ctr"/>
            <a:endParaRPr lang="uk-UA" b="1" i="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uk-UA" dirty="0">
                <a:latin typeface="Times New Roman" panose="02020603050405020304" pitchFamily="18" charset="0"/>
                <a:cs typeface="Times New Roman" panose="02020603050405020304" pitchFamily="18" charset="0"/>
              </a:rPr>
              <a:t>автоматизація процесу синтезу структури ГІМАС за заданими складовими та обмеженнями;</a:t>
            </a:r>
          </a:p>
          <a:p>
            <a:pPr marL="285750" indent="-285750">
              <a:buFont typeface="Arial" panose="020B0604020202020204" pitchFamily="34" charset="0"/>
              <a:buChar char="•"/>
            </a:pPr>
            <a:r>
              <a:rPr lang="uk-UA" dirty="0">
                <a:latin typeface="Times New Roman" panose="02020603050405020304" pitchFamily="18" charset="0"/>
                <a:cs typeface="Times New Roman" panose="02020603050405020304" pitchFamily="18" charset="0"/>
              </a:rPr>
              <a:t>інтелектуалізований вибір значень показників об’єкта динамічного керування, шляхом перебирання ІА умов виконання критеріїв обслуговуваності поточним вектором можливостей наявних вимог та обмежень;</a:t>
            </a:r>
          </a:p>
          <a:p>
            <a:pPr marL="285750" indent="-285750">
              <a:buFont typeface="Arial" panose="020B0604020202020204" pitchFamily="34" charset="0"/>
              <a:buChar char="•"/>
            </a:pPr>
            <a:r>
              <a:rPr lang="uk-UA" dirty="0">
                <a:latin typeface="Times New Roman" panose="02020603050405020304" pitchFamily="18" charset="0"/>
                <a:cs typeface="Times New Roman" panose="02020603050405020304" pitchFamily="18" charset="0"/>
              </a:rPr>
              <a:t>використання експертних знань, в тому числі у нечіткій формі, із забезпеченням механізмів фазифікації, дефазифікації та нечіткого виведення;</a:t>
            </a:r>
          </a:p>
          <a:p>
            <a:pPr marL="285750" indent="-285750">
              <a:buFont typeface="Arial" panose="020B0604020202020204" pitchFamily="34" charset="0"/>
              <a:buChar char="•"/>
            </a:pPr>
            <a:r>
              <a:rPr lang="uk-UA" dirty="0">
                <a:latin typeface="Times New Roman" panose="02020603050405020304" pitchFamily="18" charset="0"/>
                <a:cs typeface="Times New Roman" panose="02020603050405020304" pitchFamily="18" charset="0"/>
              </a:rPr>
              <a:t>передача результатів роботи до суміжних підсистем в уніфікованому форматі;</a:t>
            </a:r>
          </a:p>
          <a:p>
            <a:pPr marL="285750" indent="-285750">
              <a:buFont typeface="Arial" panose="020B0604020202020204" pitchFamily="34" charset="0"/>
              <a:buChar char="•"/>
            </a:pPr>
            <a:r>
              <a:rPr lang="uk-UA" dirty="0">
                <a:latin typeface="Times New Roman" panose="02020603050405020304" pitchFamily="18" charset="0"/>
                <a:cs typeface="Times New Roman" panose="02020603050405020304" pitchFamily="18" charset="0"/>
              </a:rPr>
              <a:t>забезпечення зручного та наочного відображення інформації кінцевому користувачу у вигляді графічного інтерфейсу;</a:t>
            </a:r>
          </a:p>
          <a:p>
            <a:pPr marL="285750" indent="-285750">
              <a:buFont typeface="Arial" panose="020B0604020202020204" pitchFamily="34" charset="0"/>
              <a:buChar char="•"/>
            </a:pPr>
            <a:r>
              <a:rPr lang="uk-UA" dirty="0">
                <a:latin typeface="Times New Roman" panose="02020603050405020304" pitchFamily="18" charset="0"/>
                <a:cs typeface="Times New Roman" panose="02020603050405020304" pitchFamily="18" charset="0"/>
              </a:rPr>
              <a:t>можливість підключення додаткових модулів для розширення функціональності системи.</a:t>
            </a:r>
          </a:p>
        </p:txBody>
      </p:sp>
    </p:spTree>
    <p:extLst>
      <p:ext uri="{BB962C8B-B14F-4D97-AF65-F5344CB8AC3E}">
        <p14:creationId xmlns:p14="http://schemas.microsoft.com/office/powerpoint/2010/main" val="3492844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k-UA" dirty="0">
                <a:latin typeface="Times New Roman" panose="02020603050405020304" pitchFamily="18" charset="0"/>
                <a:cs typeface="Times New Roman" panose="02020603050405020304" pitchFamily="18" charset="0"/>
              </a:rPr>
              <a:t>Ієрархія рівнів та задач керування ГВС</a:t>
            </a:r>
          </a:p>
        </p:txBody>
      </p:sp>
      <p:sp>
        <p:nvSpPr>
          <p:cNvPr id="4" name="Slide Number Placeholder 3"/>
          <p:cNvSpPr>
            <a:spLocks noGrp="1"/>
          </p:cNvSpPr>
          <p:nvPr>
            <p:ph type="sldNum" sz="quarter" idx="12"/>
          </p:nvPr>
        </p:nvSpPr>
        <p:spPr/>
        <p:txBody>
          <a:bodyPr/>
          <a:lstStyle/>
          <a:p>
            <a:fld id="{CD436E90-D44F-4CFB-9713-FEF5A904B1E3}" type="slidenum">
              <a:rPr lang="uk-UA" sz="3200" smtClean="0">
                <a:latin typeface="Times New Roman" panose="02020603050405020304" pitchFamily="18" charset="0"/>
                <a:cs typeface="Times New Roman" panose="02020603050405020304" pitchFamily="18" charset="0"/>
              </a:rPr>
              <a:t>2</a:t>
            </a:fld>
            <a:endParaRPr lang="uk-UA" sz="3200" dirty="0">
              <a:latin typeface="Times New Roman" panose="02020603050405020304" pitchFamily="18" charset="0"/>
              <a:cs typeface="Times New Roman" panose="02020603050405020304" pitchFamily="18" charset="0"/>
            </a:endParaRPr>
          </a:p>
        </p:txBody>
      </p:sp>
      <p:graphicFrame>
        <p:nvGraphicFramePr>
          <p:cNvPr id="5" name="Схема 3"/>
          <p:cNvGraphicFramePr/>
          <p:nvPr>
            <p:extLst>
              <p:ext uri="{D42A27DB-BD31-4B8C-83A1-F6EECF244321}">
                <p14:modId xmlns:p14="http://schemas.microsoft.com/office/powerpoint/2010/main" val="3662557284"/>
              </p:ext>
            </p:extLst>
          </p:nvPr>
        </p:nvGraphicFramePr>
        <p:xfrm>
          <a:off x="541638" y="1923561"/>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p:cNvSpPr/>
          <p:nvPr/>
        </p:nvSpPr>
        <p:spPr>
          <a:xfrm>
            <a:off x="7012459" y="2247401"/>
            <a:ext cx="4819135" cy="3416320"/>
          </a:xfrm>
          <a:prstGeom prst="rect">
            <a:avLst/>
          </a:prstGeom>
        </p:spPr>
        <p:txBody>
          <a:bodyPr wrap="square">
            <a:spAutoFit/>
          </a:bodyPr>
          <a:lstStyle/>
          <a:p>
            <a:r>
              <a:rPr lang="uk-UA" b="1" i="1" dirty="0">
                <a:solidFill>
                  <a:srgbClr val="000000"/>
                </a:solidFill>
                <a:latin typeface="Times New Roman" panose="02020603050405020304" pitchFamily="18" charset="0"/>
                <a:ea typeface="Times New Roman" panose="02020603050405020304" pitchFamily="18" charset="0"/>
              </a:rPr>
              <a:t>Гнучка виробнича система </a:t>
            </a:r>
            <a:r>
              <a:rPr lang="uk-UA" dirty="0">
                <a:solidFill>
                  <a:srgbClr val="000000"/>
                </a:solidFill>
                <a:latin typeface="Times New Roman" panose="02020603050405020304" pitchFamily="18" charset="0"/>
                <a:ea typeface="Times New Roman" panose="02020603050405020304" pitchFamily="18" charset="0"/>
              </a:rPr>
              <a:t>– це система, що являє собою сукупність різних комбінацій обладнання з числовим програмним керуванням (роботизованих технологічних комплексів, виробничих модулів або іншого технологічного устаткування) і систем забезпечення їх функціонування в автоматичному режимі протягом заданого інтервалу часу, що має здатність автоматизовано переналагоджуватися на виробництво виробів довільної номенклатури у заданих межах значень їх характеристик.</a:t>
            </a:r>
            <a:endParaRPr lang="uk-UA" dirty="0"/>
          </a:p>
        </p:txBody>
      </p:sp>
    </p:spTree>
    <p:extLst>
      <p:ext uri="{BB962C8B-B14F-4D97-AF65-F5344CB8AC3E}">
        <p14:creationId xmlns:p14="http://schemas.microsoft.com/office/powerpoint/2010/main" val="29967689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30"/>
            <a:ext cx="10515600" cy="747574"/>
          </a:xfrm>
        </p:spPr>
        <p:txBody>
          <a:bodyPr>
            <a:normAutofit/>
          </a:bodyPr>
          <a:lstStyle/>
          <a:p>
            <a:r>
              <a:rPr lang="uk-UA" sz="4000" dirty="0">
                <a:latin typeface="Times New Roman" panose="02020603050405020304" pitchFamily="18" charset="0"/>
                <a:cs typeface="Times New Roman" panose="02020603050405020304" pitchFamily="18" charset="0"/>
              </a:rPr>
              <a:t>Алгоритми роботи СППР на основі ГІМАС</a:t>
            </a:r>
          </a:p>
        </p:txBody>
      </p:sp>
      <p:sp>
        <p:nvSpPr>
          <p:cNvPr id="3" name="Content Placeholder 2"/>
          <p:cNvSpPr>
            <a:spLocks noGrp="1"/>
          </p:cNvSpPr>
          <p:nvPr>
            <p:ph idx="1"/>
          </p:nvPr>
        </p:nvSpPr>
        <p:spPr>
          <a:xfrm>
            <a:off x="110169" y="1112704"/>
            <a:ext cx="6786390" cy="5608775"/>
          </a:xfrm>
        </p:spPr>
        <p:txBody>
          <a:bodyPr>
            <a:noAutofit/>
          </a:bodyPr>
          <a:lstStyle/>
          <a:p>
            <a:pPr marL="0" indent="0">
              <a:buNone/>
            </a:pPr>
            <a:r>
              <a:rPr lang="uk-UA" sz="1800" dirty="0">
                <a:latin typeface="Times New Roman" panose="02020603050405020304" pitchFamily="18" charset="0"/>
                <a:cs typeface="Times New Roman" panose="02020603050405020304" pitchFamily="18" charset="0"/>
              </a:rPr>
              <a:t>Алгоритм налаштування системи (синтезу структури ГІМАС):</a:t>
            </a:r>
          </a:p>
          <a:p>
            <a:pPr marL="514350" lvl="0" indent="-514350">
              <a:buFont typeface="+mj-lt"/>
              <a:buAutoNum type="arabicPeriod"/>
            </a:pPr>
            <a:r>
              <a:rPr lang="uk-UA" sz="1800" dirty="0">
                <a:latin typeface="Times New Roman" panose="02020603050405020304" pitchFamily="18" charset="0"/>
                <a:cs typeface="Times New Roman" panose="02020603050405020304" pitchFamily="18" charset="0"/>
              </a:rPr>
              <a:t>Додавання користувачем вирішальних динамічних показників синтезованої системи та наборів їх значень, що утворюють класифікатор.</a:t>
            </a:r>
          </a:p>
          <a:p>
            <a:pPr marL="514350" lvl="0" indent="-514350">
              <a:buFont typeface="+mj-lt"/>
              <a:buAutoNum type="arabicPeriod"/>
            </a:pPr>
            <a:r>
              <a:rPr lang="uk-UA" sz="1800" dirty="0">
                <a:latin typeface="Times New Roman" panose="02020603050405020304" pitchFamily="18" charset="0"/>
                <a:cs typeface="Times New Roman" panose="02020603050405020304" pitchFamily="18" charset="0"/>
              </a:rPr>
              <a:t>Задавання користувачем послідовності налаштування класифікаційних ознак згідно із ЛПН ВДП.</a:t>
            </a:r>
          </a:p>
          <a:p>
            <a:pPr marL="514350" lvl="0" indent="-514350">
              <a:buFont typeface="+mj-lt"/>
              <a:buAutoNum type="arabicPeriod"/>
            </a:pPr>
            <a:r>
              <a:rPr lang="uk-UA" sz="1800" dirty="0">
                <a:latin typeface="Times New Roman" panose="02020603050405020304" pitchFamily="18" charset="0"/>
                <a:cs typeface="Times New Roman" panose="02020603050405020304" pitchFamily="18" charset="0"/>
              </a:rPr>
              <a:t>Додавання користувачем додаткових обмежень, що можуть накладатися на будь-якому етапі відповідно до ЛПН ВДП.</a:t>
            </a:r>
          </a:p>
          <a:p>
            <a:pPr marL="514350" lvl="0" indent="-514350">
              <a:buFont typeface="+mj-lt"/>
              <a:buAutoNum type="arabicPeriod"/>
            </a:pPr>
            <a:r>
              <a:rPr lang="uk-UA" sz="1800" dirty="0">
                <a:latin typeface="Times New Roman" panose="02020603050405020304" pitchFamily="18" charset="0"/>
                <a:cs typeface="Times New Roman" panose="02020603050405020304" pitchFamily="18" charset="0"/>
              </a:rPr>
              <a:t>Введення користувачем отриманих від експертів даних щодо кількісного визначення вагомості реляційних зв'язків між визначальними класифікаційними ознаками та обмеженнями, а також їх обробка методами експертного рейтингового оцінювання альтернативних варіантів.</a:t>
            </a:r>
          </a:p>
          <a:p>
            <a:pPr marL="514350" lvl="0" indent="-514350">
              <a:buFont typeface="+mj-lt"/>
              <a:buAutoNum type="arabicPeriod"/>
            </a:pPr>
            <a:r>
              <a:rPr lang="uk-UA" sz="1800" dirty="0">
                <a:latin typeface="Times New Roman" panose="02020603050405020304" pitchFamily="18" charset="0"/>
                <a:cs typeface="Times New Roman" panose="02020603050405020304" pitchFamily="18" charset="0"/>
              </a:rPr>
              <a:t>Автоматична генерація структури ГІМАС та ініціалізація АОП з усіма необхідними для функціонування ФСІА для кожної класифікаційної ознаки та, за наявності, кожного обмеження.</a:t>
            </a:r>
          </a:p>
          <a:p>
            <a:pPr marL="514350" indent="-514350">
              <a:buFont typeface="+mj-lt"/>
              <a:buAutoNum type="arabicPeriod"/>
            </a:pPr>
            <a:r>
              <a:rPr lang="uk-UA" sz="1800" dirty="0">
                <a:latin typeface="Times New Roman" panose="02020603050405020304" pitchFamily="18" charset="0"/>
                <a:cs typeface="Times New Roman" panose="02020603050405020304" pitchFamily="18" charset="0"/>
              </a:rPr>
              <a:t>Зберігання структури та налаштувань системи для повторного використання.</a:t>
            </a:r>
          </a:p>
        </p:txBody>
      </p:sp>
      <p:sp>
        <p:nvSpPr>
          <p:cNvPr id="4" name="Slide Number Placeholder 3"/>
          <p:cNvSpPr>
            <a:spLocks noGrp="1"/>
          </p:cNvSpPr>
          <p:nvPr>
            <p:ph type="sldNum" sz="quarter" idx="12"/>
          </p:nvPr>
        </p:nvSpPr>
        <p:spPr/>
        <p:txBody>
          <a:bodyPr/>
          <a:lstStyle/>
          <a:p>
            <a:fld id="{CD436E90-D44F-4CFB-9713-FEF5A904B1E3}" type="slidenum">
              <a:rPr lang="uk-UA" sz="3200" smtClean="0">
                <a:latin typeface="Times New Roman" panose="02020603050405020304" pitchFamily="18" charset="0"/>
                <a:cs typeface="Times New Roman" panose="02020603050405020304" pitchFamily="18" charset="0"/>
              </a:rPr>
              <a:t>20</a:t>
            </a:fld>
            <a:endParaRPr lang="uk-UA" sz="3200" dirty="0">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7072828" y="1112704"/>
            <a:ext cx="4913523" cy="5608775"/>
          </a:xfrm>
          <a:prstGeom prst="rect">
            <a:avLst/>
          </a:prstGeom>
        </p:spPr>
        <p:txBody>
          <a:bodyPr vert="horz" lIns="91440" tIns="45720" rIns="91440" bIns="45720" rtlCol="0">
            <a:no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uk-UA" sz="1800" dirty="0">
                <a:latin typeface="Times New Roman" panose="02020603050405020304" pitchFamily="18" charset="0"/>
                <a:cs typeface="Times New Roman" panose="02020603050405020304" pitchFamily="18" charset="0"/>
              </a:rPr>
              <a:t>Алгоритм використання системи для знаходження значень вирішальних динамічних показників об’єкта керування:</a:t>
            </a:r>
          </a:p>
          <a:p>
            <a:pPr marL="514350" lvl="0" indent="-514350">
              <a:buFont typeface="+mj-lt"/>
              <a:buAutoNum type="arabicPeriod"/>
            </a:pPr>
            <a:r>
              <a:rPr lang="uk-UA" sz="1800" dirty="0">
                <a:latin typeface="Times New Roman" panose="02020603050405020304" pitchFamily="18" charset="0"/>
                <a:cs typeface="Times New Roman" panose="02020603050405020304" pitchFamily="18" charset="0"/>
              </a:rPr>
              <a:t>Введення користувачем або зчитування з заданої інформаційної підсистеми значень показників та обмежень, що є вхідними згідно з ЛПН.</a:t>
            </a:r>
          </a:p>
          <a:p>
            <a:pPr marL="514350" lvl="0" indent="-514350">
              <a:buFont typeface="+mj-lt"/>
              <a:buAutoNum type="arabicPeriod"/>
            </a:pPr>
            <a:r>
              <a:rPr lang="uk-UA" sz="1800" dirty="0">
                <a:latin typeface="Times New Roman" panose="02020603050405020304" pitchFamily="18" charset="0"/>
                <a:cs typeface="Times New Roman" panose="02020603050405020304" pitchFamily="18" charset="0"/>
              </a:rPr>
              <a:t>Реалізація ітераційної процедури ДОК, для вибору значень ВДП, що найкращим чином задовольняють вхідним значенням та обмеженням.</a:t>
            </a:r>
          </a:p>
          <a:p>
            <a:pPr marL="514350" lvl="0" indent="-514350">
              <a:buFont typeface="+mj-lt"/>
              <a:buAutoNum type="arabicPeriod"/>
            </a:pPr>
            <a:r>
              <a:rPr lang="uk-UA" sz="1800" dirty="0">
                <a:latin typeface="Times New Roman" panose="02020603050405020304" pitchFamily="18" charset="0"/>
                <a:cs typeface="Times New Roman" panose="02020603050405020304" pitchFamily="18" charset="0"/>
              </a:rPr>
              <a:t>Виведення результату у зручній для користувача графічній формі.</a:t>
            </a:r>
          </a:p>
        </p:txBody>
      </p:sp>
    </p:spTree>
    <p:extLst>
      <p:ext uri="{BB962C8B-B14F-4D97-AF65-F5344CB8AC3E}">
        <p14:creationId xmlns:p14="http://schemas.microsoft.com/office/powerpoint/2010/main" val="39636045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2029" y="365129"/>
            <a:ext cx="11016867" cy="901811"/>
          </a:xfrm>
        </p:spPr>
        <p:txBody>
          <a:bodyPr>
            <a:normAutofit fontScale="90000"/>
          </a:bodyPr>
          <a:lstStyle/>
          <a:p>
            <a:r>
              <a:rPr lang="uk-UA" dirty="0">
                <a:latin typeface="Times New Roman" panose="02020603050405020304" pitchFamily="18" charset="0"/>
                <a:cs typeface="Times New Roman" panose="02020603050405020304" pitchFamily="18" charset="0"/>
              </a:rPr>
              <a:t>Імітаційне моделювання роботи ГВС із системою динамічного оперативного керування</a:t>
            </a:r>
          </a:p>
        </p:txBody>
      </p:sp>
      <p:sp>
        <p:nvSpPr>
          <p:cNvPr id="3" name="Content Placeholder 2"/>
          <p:cNvSpPr>
            <a:spLocks noGrp="1"/>
          </p:cNvSpPr>
          <p:nvPr>
            <p:ph idx="1"/>
          </p:nvPr>
        </p:nvSpPr>
        <p:spPr>
          <a:xfrm>
            <a:off x="672028" y="1531344"/>
            <a:ext cx="11016867" cy="4601551"/>
          </a:xfrm>
        </p:spPr>
        <p:txBody>
          <a:bodyPr>
            <a:noAutofit/>
          </a:bodyPr>
          <a:lstStyle/>
          <a:p>
            <a:pPr marL="342900" lvl="0" indent="-342900">
              <a:buFont typeface="+mj-lt"/>
              <a:buAutoNum type="arabicPeriod"/>
            </a:pPr>
            <a:r>
              <a:rPr lang="uk-UA" sz="2000" dirty="0">
                <a:latin typeface="Times New Roman" panose="02020603050405020304" pitchFamily="18" charset="0"/>
                <a:cs typeface="Times New Roman" panose="02020603050405020304" pitchFamily="18" charset="0"/>
              </a:rPr>
              <a:t>Задавання значень вимог та обмежень для тестових ГВС:</a:t>
            </a:r>
          </a:p>
          <a:p>
            <a:pPr marL="800089" lvl="1" indent="-342900">
              <a:buFont typeface="+mj-lt"/>
              <a:buAutoNum type="alphaLcParenR"/>
            </a:pPr>
            <a:r>
              <a:rPr lang="uk-UA" sz="2000" dirty="0">
                <a:latin typeface="Times New Roman" panose="02020603050405020304" pitchFamily="18" charset="0"/>
                <a:cs typeface="Times New Roman" panose="02020603050405020304" pitchFamily="18" charset="0"/>
              </a:rPr>
              <a:t>обчислювальна потужність апаратного забезпечення СОУ;</a:t>
            </a:r>
          </a:p>
          <a:p>
            <a:pPr marL="800089" lvl="1" indent="-342900">
              <a:buFont typeface="+mj-lt"/>
              <a:buAutoNum type="alphaLcParenR"/>
            </a:pPr>
            <a:r>
              <a:rPr lang="uk-UA" sz="2000" dirty="0">
                <a:latin typeface="Times New Roman" panose="02020603050405020304" pitchFamily="18" charset="0"/>
                <a:cs typeface="Times New Roman" panose="02020603050405020304" pitchFamily="18" charset="0"/>
              </a:rPr>
              <a:t>архітектура СОУ;</a:t>
            </a:r>
          </a:p>
          <a:p>
            <a:pPr marL="800089" lvl="1" indent="-342900">
              <a:buFont typeface="+mj-lt"/>
              <a:buAutoNum type="alphaLcParenR"/>
            </a:pPr>
            <a:r>
              <a:rPr lang="uk-UA" sz="2000" dirty="0">
                <a:latin typeface="Times New Roman" panose="02020603050405020304" pitchFamily="18" charset="0"/>
                <a:cs typeface="Times New Roman" panose="02020603050405020304" pitchFamily="18" charset="0"/>
              </a:rPr>
              <a:t>структурно-компонувальна схема;</a:t>
            </a:r>
          </a:p>
          <a:p>
            <a:pPr marL="800089" lvl="1" indent="-342900">
              <a:buFont typeface="+mj-lt"/>
              <a:buAutoNum type="alphaLcParenR"/>
            </a:pPr>
            <a:r>
              <a:rPr lang="uk-UA" sz="2000" dirty="0">
                <a:latin typeface="Times New Roman" panose="02020603050405020304" pitchFamily="18" charset="0"/>
                <a:cs typeface="Times New Roman" panose="02020603050405020304" pitchFamily="18" charset="0"/>
              </a:rPr>
              <a:t>матриця часу переміщень АТМ;</a:t>
            </a:r>
          </a:p>
          <a:p>
            <a:pPr marL="800089" lvl="1" indent="-342900">
              <a:buFont typeface="+mj-lt"/>
              <a:buAutoNum type="alphaLcParenR"/>
            </a:pPr>
            <a:r>
              <a:rPr lang="uk-UA" sz="2000" dirty="0">
                <a:latin typeface="Times New Roman" panose="02020603050405020304" pitchFamily="18" charset="0"/>
                <a:cs typeface="Times New Roman" panose="02020603050405020304" pitchFamily="18" charset="0"/>
              </a:rPr>
              <a:t>властиві види невизначеностей для ГВС.</a:t>
            </a:r>
          </a:p>
          <a:p>
            <a:pPr marL="342900" lvl="0" indent="-342900">
              <a:buFont typeface="+mj-lt"/>
              <a:buAutoNum type="arabicPeriod"/>
            </a:pPr>
            <a:r>
              <a:rPr lang="uk-UA" sz="2000" dirty="0">
                <a:latin typeface="Times New Roman" panose="02020603050405020304" pitchFamily="18" charset="0"/>
                <a:cs typeface="Times New Roman" panose="02020603050405020304" pitchFamily="18" charset="0"/>
              </a:rPr>
              <a:t>Ініціалізація СППР вибору значень показників СОУ на основі ГІМАС та налаштування усіх необхідних компонентів.</a:t>
            </a:r>
          </a:p>
          <a:p>
            <a:pPr marL="342900" lvl="0" indent="-342900">
              <a:buFont typeface="+mj-lt"/>
              <a:buAutoNum type="arabicPeriod"/>
            </a:pPr>
            <a:r>
              <a:rPr lang="uk-UA" sz="2000" dirty="0">
                <a:latin typeface="Times New Roman" panose="02020603050405020304" pitchFamily="18" charset="0"/>
                <a:cs typeface="Times New Roman" panose="02020603050405020304" pitchFamily="18" charset="0"/>
              </a:rPr>
              <a:t>Визначення значень показників СОУ для обраних тестових ГВС за допомогою синтезованої ГІМАС.</a:t>
            </a:r>
          </a:p>
          <a:p>
            <a:pPr marL="342900" lvl="0" indent="-342900">
              <a:buFont typeface="+mj-lt"/>
              <a:buAutoNum type="arabicPeriod"/>
            </a:pPr>
            <a:r>
              <a:rPr lang="uk-UA" sz="2000" dirty="0">
                <a:latin typeface="Times New Roman" panose="02020603050405020304" pitchFamily="18" charset="0"/>
                <a:cs typeface="Times New Roman" panose="02020603050405020304" pitchFamily="18" charset="0"/>
              </a:rPr>
              <a:t>Розробка моделі ГВС з обраним методом динамічного керування.</a:t>
            </a:r>
          </a:p>
          <a:p>
            <a:pPr marL="342900" lvl="0" indent="-342900">
              <a:buFont typeface="+mj-lt"/>
              <a:buAutoNum type="arabicPeriod"/>
            </a:pPr>
            <a:r>
              <a:rPr lang="uk-UA" sz="2000" dirty="0">
                <a:latin typeface="Times New Roman" panose="02020603050405020304" pitchFamily="18" charset="0"/>
                <a:cs typeface="Times New Roman" panose="02020603050405020304" pitchFamily="18" charset="0"/>
              </a:rPr>
              <a:t>Розв’язання тестових задач на основі наборів технологічних операцій, що можуть бути виконані на тестових ГВС.</a:t>
            </a:r>
          </a:p>
          <a:p>
            <a:pPr marL="342900" lvl="0" indent="-342900">
              <a:buFont typeface="+mj-lt"/>
              <a:buAutoNum type="arabicPeriod"/>
            </a:pPr>
            <a:r>
              <a:rPr lang="uk-UA" sz="2000" dirty="0">
                <a:latin typeface="Times New Roman" panose="02020603050405020304" pitchFamily="18" charset="0"/>
                <a:cs typeface="Times New Roman" panose="02020603050405020304" pitchFamily="18" charset="0"/>
              </a:rPr>
              <a:t>Вибір критеріїв оптимальності та інтерпретація отриманих результатів.</a:t>
            </a:r>
          </a:p>
        </p:txBody>
      </p:sp>
      <p:sp>
        <p:nvSpPr>
          <p:cNvPr id="4" name="Slide Number Placeholder 3"/>
          <p:cNvSpPr>
            <a:spLocks noGrp="1"/>
          </p:cNvSpPr>
          <p:nvPr>
            <p:ph type="sldNum" sz="quarter" idx="12"/>
          </p:nvPr>
        </p:nvSpPr>
        <p:spPr/>
        <p:txBody>
          <a:bodyPr/>
          <a:lstStyle/>
          <a:p>
            <a:fld id="{CD436E90-D44F-4CFB-9713-FEF5A904B1E3}" type="slidenum">
              <a:rPr lang="uk-UA" sz="3200" smtClean="0">
                <a:latin typeface="Times New Roman" panose="02020603050405020304" pitchFamily="18" charset="0"/>
                <a:cs typeface="Times New Roman" panose="02020603050405020304" pitchFamily="18" charset="0"/>
              </a:rPr>
              <a:t>21</a:t>
            </a:fld>
            <a:endParaRPr lang="uk-UA"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0964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3844887" y="1068636"/>
            <a:ext cx="8347113" cy="384384"/>
          </a:xfrm>
          <a:prstGeom prst="rect">
            <a:avLst/>
          </a:prstGeom>
        </p:spPr>
        <p:txBody>
          <a:bodyPr vert="horz" lIns="91440" tIns="45720" rIns="91440" bIns="45720" rtlCol="0">
            <a:no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uk-UA" sz="2000" b="1" i="1" dirty="0">
                <a:latin typeface="Times New Roman" panose="02020603050405020304" pitchFamily="18" charset="0"/>
                <a:cs typeface="Times New Roman" panose="02020603050405020304" pitchFamily="18" charset="0"/>
              </a:rPr>
              <a:t>3. Структурно компонувальні схеми:</a:t>
            </a:r>
            <a:endParaRPr lang="en-US" sz="2000" b="1" i="1"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a:xfrm>
            <a:off x="319489" y="288010"/>
            <a:ext cx="11523644" cy="780625"/>
          </a:xfrm>
        </p:spPr>
        <p:txBody>
          <a:bodyPr/>
          <a:lstStyle/>
          <a:p>
            <a:r>
              <a:rPr lang="uk-UA" dirty="0">
                <a:latin typeface="Times New Roman" panose="02020603050405020304" pitchFamily="18" charset="0"/>
                <a:cs typeface="Times New Roman" panose="02020603050405020304" pitchFamily="18" charset="0"/>
              </a:rPr>
              <a:t>Визначення вимог та обмежень тестових ГВС</a:t>
            </a:r>
          </a:p>
        </p:txBody>
      </p:sp>
      <p:sp>
        <p:nvSpPr>
          <p:cNvPr id="3" name="Content Placeholder 2"/>
          <p:cNvSpPr>
            <a:spLocks noGrp="1"/>
          </p:cNvSpPr>
          <p:nvPr>
            <p:ph idx="1"/>
          </p:nvPr>
        </p:nvSpPr>
        <p:spPr>
          <a:xfrm>
            <a:off x="319489" y="1068635"/>
            <a:ext cx="3525398" cy="5177928"/>
          </a:xfrm>
        </p:spPr>
        <p:txBody>
          <a:bodyPr>
            <a:noAutofit/>
          </a:bodyPr>
          <a:lstStyle/>
          <a:p>
            <a:pPr marL="0" indent="0">
              <a:lnSpc>
                <a:spcPct val="100000"/>
              </a:lnSpc>
              <a:buNone/>
            </a:pPr>
            <a:r>
              <a:rPr lang="uk-UA" sz="2000" b="1" i="1" dirty="0">
                <a:latin typeface="Times New Roman" panose="02020603050405020304" pitchFamily="18" charset="0"/>
                <a:cs typeface="Times New Roman" panose="02020603050405020304" pitchFamily="18" charset="0"/>
              </a:rPr>
              <a:t>1. Обчислювальна потужність апаратного забезпечення СОУ:</a:t>
            </a:r>
          </a:p>
          <a:p>
            <a:pPr lvl="1">
              <a:lnSpc>
                <a:spcPct val="100000"/>
              </a:lnSpc>
            </a:pPr>
            <a:r>
              <a:rPr lang="uk-UA" sz="2000" dirty="0">
                <a:latin typeface="Times New Roman" panose="02020603050405020304" pitchFamily="18" charset="0"/>
                <a:cs typeface="Times New Roman" panose="02020603050405020304" pitchFamily="18" charset="0"/>
              </a:rPr>
              <a:t> </a:t>
            </a:r>
            <a:r>
              <a:rPr lang="uk-UA" sz="2000" i="1" dirty="0">
                <a:latin typeface="Times New Roman" panose="02020603050405020304" pitchFamily="18" charset="0"/>
                <a:cs typeface="Times New Roman" panose="02020603050405020304" pitchFamily="18" charset="0"/>
              </a:rPr>
              <a:t>висока</a:t>
            </a:r>
            <a:r>
              <a:rPr lang="uk-UA"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lvl="1">
              <a:lnSpc>
                <a:spcPct val="100000"/>
              </a:lnSpc>
            </a:pPr>
            <a:endParaRPr lang="uk-UA" sz="1200" dirty="0">
              <a:latin typeface="Times New Roman" panose="02020603050405020304" pitchFamily="18" charset="0"/>
              <a:cs typeface="Times New Roman" panose="02020603050405020304" pitchFamily="18" charset="0"/>
            </a:endParaRPr>
          </a:p>
          <a:p>
            <a:pPr marL="0" indent="0">
              <a:lnSpc>
                <a:spcPct val="100000"/>
              </a:lnSpc>
              <a:buNone/>
            </a:pPr>
            <a:r>
              <a:rPr lang="uk-UA" sz="2000" b="1" i="1" dirty="0">
                <a:latin typeface="Times New Roman" panose="02020603050405020304" pitchFamily="18" charset="0"/>
                <a:cs typeface="Times New Roman" panose="02020603050405020304" pitchFamily="18" charset="0"/>
              </a:rPr>
              <a:t>2. Архітектура СОУ:</a:t>
            </a:r>
          </a:p>
          <a:p>
            <a:pPr lvl="1">
              <a:lnSpc>
                <a:spcPct val="100000"/>
              </a:lnSpc>
            </a:pPr>
            <a:r>
              <a:rPr lang="uk-UA" sz="2000" i="1" dirty="0">
                <a:latin typeface="Times New Roman" panose="02020603050405020304" pitchFamily="18" charset="0"/>
                <a:cs typeface="Times New Roman" panose="02020603050405020304" pitchFamily="18" charset="0"/>
              </a:rPr>
              <a:t>централізована</a:t>
            </a:r>
            <a:r>
              <a:rPr lang="uk-UA"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lvl="1">
              <a:lnSpc>
                <a:spcPct val="100000"/>
              </a:lnSpc>
            </a:pPr>
            <a:endParaRPr lang="uk-UA" sz="1200" dirty="0">
              <a:latin typeface="Times New Roman" panose="02020603050405020304" pitchFamily="18" charset="0"/>
              <a:cs typeface="Times New Roman" panose="02020603050405020304" pitchFamily="18" charset="0"/>
            </a:endParaRPr>
          </a:p>
          <a:p>
            <a:pPr marL="0" indent="0">
              <a:lnSpc>
                <a:spcPct val="100000"/>
              </a:lnSpc>
              <a:spcAft>
                <a:spcPts val="0"/>
              </a:spcAft>
              <a:buNone/>
            </a:pPr>
            <a:r>
              <a:rPr lang="uk-UA" sz="2000" b="1"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4. Невизначеності характерні для ГВС:</a:t>
            </a:r>
          </a:p>
          <a:p>
            <a:pPr lvl="1">
              <a:lnSpc>
                <a:spcPct val="100000"/>
              </a:lnSpc>
            </a:pPr>
            <a:r>
              <a:rPr lang="uk-UA"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невизначеності, що </a:t>
            </a:r>
            <a:r>
              <a:rPr lang="uk-UA" sz="2000"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пов’язані з ресурсами (несправність автономних транспортних модулів</a:t>
            </a:r>
            <a:r>
              <a:rPr lang="uk-UA"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r>
              <a:rPr lang="uk-UA" sz="2000" dirty="0">
                <a:latin typeface="Calibri" panose="020F0502020204030204" pitchFamily="34" charset="0"/>
                <a:ea typeface="Times New Roman" panose="02020603050405020304" pitchFamily="18" charset="0"/>
                <a:cs typeface="Times New Roman" panose="02020603050405020304" pitchFamily="18" charset="0"/>
              </a:rPr>
              <a:t> </a:t>
            </a:r>
          </a:p>
        </p:txBody>
      </p:sp>
      <p:sp>
        <p:nvSpPr>
          <p:cNvPr id="4" name="Slide Number Placeholder 3"/>
          <p:cNvSpPr>
            <a:spLocks noGrp="1"/>
          </p:cNvSpPr>
          <p:nvPr>
            <p:ph type="sldNum" sz="quarter" idx="12"/>
          </p:nvPr>
        </p:nvSpPr>
        <p:spPr>
          <a:xfrm>
            <a:off x="8475284" y="6356354"/>
            <a:ext cx="3006168" cy="365125"/>
          </a:xfrm>
        </p:spPr>
        <p:txBody>
          <a:bodyPr/>
          <a:lstStyle/>
          <a:p>
            <a:fld id="{CD436E90-D44F-4CFB-9713-FEF5A904B1E3}" type="slidenum">
              <a:rPr lang="uk-UA" sz="3200" smtClean="0">
                <a:latin typeface="Times New Roman" panose="02020603050405020304" pitchFamily="18" charset="0"/>
                <a:cs typeface="Times New Roman" panose="02020603050405020304" pitchFamily="18" charset="0"/>
              </a:rPr>
              <a:t>22</a:t>
            </a:fld>
            <a:endParaRPr lang="uk-UA" sz="32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4732752" y="1408534"/>
            <a:ext cx="6431837" cy="2469094"/>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1981669428"/>
              </p:ext>
            </p:extLst>
          </p:nvPr>
        </p:nvGraphicFramePr>
        <p:xfrm>
          <a:off x="4732752" y="3992006"/>
          <a:ext cx="2651760" cy="1512189"/>
        </p:xfrm>
        <a:graphic>
          <a:graphicData uri="http://schemas.openxmlformats.org/drawingml/2006/table">
            <a:tbl>
              <a:tblPr firstRow="1" firstCol="1" bandRow="1"/>
              <a:tblGrid>
                <a:gridCol w="467360">
                  <a:extLst>
                    <a:ext uri="{9D8B030D-6E8A-4147-A177-3AD203B41FA5}">
                      <a16:colId xmlns:a16="http://schemas.microsoft.com/office/drawing/2014/main" val="1862009302"/>
                    </a:ext>
                  </a:extLst>
                </a:gridCol>
                <a:gridCol w="467360">
                  <a:extLst>
                    <a:ext uri="{9D8B030D-6E8A-4147-A177-3AD203B41FA5}">
                      <a16:colId xmlns:a16="http://schemas.microsoft.com/office/drawing/2014/main" val="3355384192"/>
                    </a:ext>
                  </a:extLst>
                </a:gridCol>
                <a:gridCol w="429260">
                  <a:extLst>
                    <a:ext uri="{9D8B030D-6E8A-4147-A177-3AD203B41FA5}">
                      <a16:colId xmlns:a16="http://schemas.microsoft.com/office/drawing/2014/main" val="238738610"/>
                    </a:ext>
                  </a:extLst>
                </a:gridCol>
                <a:gridCol w="429260">
                  <a:extLst>
                    <a:ext uri="{9D8B030D-6E8A-4147-A177-3AD203B41FA5}">
                      <a16:colId xmlns:a16="http://schemas.microsoft.com/office/drawing/2014/main" val="2260607"/>
                    </a:ext>
                  </a:extLst>
                </a:gridCol>
                <a:gridCol w="429260">
                  <a:extLst>
                    <a:ext uri="{9D8B030D-6E8A-4147-A177-3AD203B41FA5}">
                      <a16:colId xmlns:a16="http://schemas.microsoft.com/office/drawing/2014/main" val="1698289144"/>
                    </a:ext>
                  </a:extLst>
                </a:gridCol>
                <a:gridCol w="429260">
                  <a:extLst>
                    <a:ext uri="{9D8B030D-6E8A-4147-A177-3AD203B41FA5}">
                      <a16:colId xmlns:a16="http://schemas.microsoft.com/office/drawing/2014/main" val="3181741497"/>
                    </a:ext>
                  </a:extLst>
                </a:gridCol>
              </a:tblGrid>
              <a:tr h="251460">
                <a:tc>
                  <a:txBody>
                    <a:bodyPr/>
                    <a:lstStyle/>
                    <a:p>
                      <a:pPr>
                        <a:lnSpc>
                          <a:spcPct val="115000"/>
                        </a:lnSpc>
                        <a:spcAft>
                          <a:spcPts val="0"/>
                        </a:spcAft>
                      </a:pPr>
                      <a:r>
                        <a:rPr lang="uk-UA" sz="1400" dirty="0">
                          <a:effectLst/>
                          <a:latin typeface="Times New Roman" panose="02020603050405020304" pitchFamily="18" charset="0"/>
                          <a:ea typeface="Times New Roman" panose="02020603050405020304" pitchFamily="18" charset="0"/>
                          <a:cs typeface="Times New Roman" panose="02020603050405020304" pitchFamily="18" charset="0"/>
                        </a:rPr>
                        <a:t> Час</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L/U</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dirty="0">
                          <a:effectLst/>
                          <a:latin typeface="Times New Roman" panose="02020603050405020304" pitchFamily="18" charset="0"/>
                          <a:ea typeface="Times New Roman" panose="02020603050405020304" pitchFamily="18" charset="0"/>
                          <a:cs typeface="Times New Roman" panose="02020603050405020304" pitchFamily="18" charset="0"/>
                        </a:rPr>
                        <a:t>М1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М2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М3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М4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78391353"/>
                  </a:ext>
                </a:extLst>
              </a:tr>
              <a:tr h="241935">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L/U</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dirty="0">
                          <a:effectLst/>
                          <a:latin typeface="Times New Roman" panose="02020603050405020304" pitchFamily="18" charset="0"/>
                          <a:ea typeface="Times New Roman" panose="02020603050405020304" pitchFamily="18" charset="0"/>
                          <a:cs typeface="Times New Roman" panose="02020603050405020304" pitchFamily="18" charset="0"/>
                        </a:rPr>
                        <a:t>10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12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27252139"/>
                  </a:ext>
                </a:extLst>
              </a:tr>
              <a:tr h="251460">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М1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12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dirty="0">
                          <a:effectLst/>
                          <a:latin typeface="Times New Roman" panose="02020603050405020304" pitchFamily="18" charset="0"/>
                          <a:ea typeface="Times New Roman" panose="02020603050405020304" pitchFamily="18" charset="0"/>
                          <a:cs typeface="Times New Roman" panose="02020603050405020304" pitchFamily="18" charset="0"/>
                        </a:rPr>
                        <a:t>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10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43348260"/>
                  </a:ext>
                </a:extLst>
              </a:tr>
              <a:tr h="251460">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М2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10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46359010"/>
                  </a:ext>
                </a:extLst>
              </a:tr>
              <a:tr h="251460">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М3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dirty="0">
                          <a:effectLst/>
                          <a:latin typeface="Times New Roman" panose="02020603050405020304" pitchFamily="18" charset="0"/>
                          <a:ea typeface="Times New Roman" panose="02020603050405020304" pitchFamily="18" charset="0"/>
                          <a:cs typeface="Times New Roman" panose="02020603050405020304" pitchFamily="18" charset="0"/>
                        </a:rPr>
                        <a:t>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87421167"/>
                  </a:ext>
                </a:extLst>
              </a:tr>
              <a:tr h="260985">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М4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10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dirty="0">
                          <a:effectLst/>
                          <a:latin typeface="Times New Roman" panose="02020603050405020304" pitchFamily="18" charset="0"/>
                          <a:ea typeface="Times New Roman" panose="02020603050405020304" pitchFamily="18" charset="0"/>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99880730"/>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711561167"/>
              </p:ext>
            </p:extLst>
          </p:nvPr>
        </p:nvGraphicFramePr>
        <p:xfrm>
          <a:off x="8512829" y="3987419"/>
          <a:ext cx="2651760" cy="1512189"/>
        </p:xfrm>
        <a:graphic>
          <a:graphicData uri="http://schemas.openxmlformats.org/drawingml/2006/table">
            <a:tbl>
              <a:tblPr firstRow="1" firstCol="1" bandRow="1"/>
              <a:tblGrid>
                <a:gridCol w="467360">
                  <a:extLst>
                    <a:ext uri="{9D8B030D-6E8A-4147-A177-3AD203B41FA5}">
                      <a16:colId xmlns:a16="http://schemas.microsoft.com/office/drawing/2014/main" val="150389674"/>
                    </a:ext>
                  </a:extLst>
                </a:gridCol>
                <a:gridCol w="467360">
                  <a:extLst>
                    <a:ext uri="{9D8B030D-6E8A-4147-A177-3AD203B41FA5}">
                      <a16:colId xmlns:a16="http://schemas.microsoft.com/office/drawing/2014/main" val="22149256"/>
                    </a:ext>
                  </a:extLst>
                </a:gridCol>
                <a:gridCol w="429260">
                  <a:extLst>
                    <a:ext uri="{9D8B030D-6E8A-4147-A177-3AD203B41FA5}">
                      <a16:colId xmlns:a16="http://schemas.microsoft.com/office/drawing/2014/main" val="3809967194"/>
                    </a:ext>
                  </a:extLst>
                </a:gridCol>
                <a:gridCol w="429260">
                  <a:extLst>
                    <a:ext uri="{9D8B030D-6E8A-4147-A177-3AD203B41FA5}">
                      <a16:colId xmlns:a16="http://schemas.microsoft.com/office/drawing/2014/main" val="938601805"/>
                    </a:ext>
                  </a:extLst>
                </a:gridCol>
                <a:gridCol w="429260">
                  <a:extLst>
                    <a:ext uri="{9D8B030D-6E8A-4147-A177-3AD203B41FA5}">
                      <a16:colId xmlns:a16="http://schemas.microsoft.com/office/drawing/2014/main" val="4003948502"/>
                    </a:ext>
                  </a:extLst>
                </a:gridCol>
                <a:gridCol w="429260">
                  <a:extLst>
                    <a:ext uri="{9D8B030D-6E8A-4147-A177-3AD203B41FA5}">
                      <a16:colId xmlns:a16="http://schemas.microsoft.com/office/drawing/2014/main" val="1763114149"/>
                    </a:ext>
                  </a:extLst>
                </a:gridCol>
              </a:tblGrid>
              <a:tr h="251460">
                <a:tc>
                  <a:txBody>
                    <a:bodyPr/>
                    <a:lstStyle/>
                    <a:p>
                      <a:pPr algn="ctr">
                        <a:lnSpc>
                          <a:spcPct val="115000"/>
                        </a:lnSpc>
                        <a:spcAft>
                          <a:spcPts val="0"/>
                        </a:spcAft>
                      </a:pPr>
                      <a:r>
                        <a:rPr lang="uk-UA" sz="1400" dirty="0">
                          <a:effectLst/>
                          <a:latin typeface="Times New Roman" panose="02020603050405020304" pitchFamily="18" charset="0"/>
                          <a:ea typeface="Times New Roman" panose="02020603050405020304" pitchFamily="18" charset="0"/>
                          <a:cs typeface="Times New Roman" panose="02020603050405020304" pitchFamily="18" charset="0"/>
                        </a:rPr>
                        <a:t> Час</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L/U</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М1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М2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М3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М4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87085758"/>
                  </a:ext>
                </a:extLst>
              </a:tr>
              <a:tr h="241935">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L/U</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71489518"/>
                  </a:ext>
                </a:extLst>
              </a:tr>
              <a:tr h="251460">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М1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2332508"/>
                  </a:ext>
                </a:extLst>
              </a:tr>
              <a:tr h="251460">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М2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12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8805309"/>
                  </a:ext>
                </a:extLst>
              </a:tr>
              <a:tr h="251460">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М3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10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12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09802316"/>
                  </a:ext>
                </a:extLst>
              </a:tr>
              <a:tr h="260985">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М4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10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12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dirty="0">
                          <a:effectLst/>
                          <a:latin typeface="Times New Roman" panose="02020603050405020304" pitchFamily="18" charset="0"/>
                          <a:ea typeface="Times New Roman" panose="02020603050405020304" pitchFamily="18" charset="0"/>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96262017"/>
                  </a:ext>
                </a:extLst>
              </a:tr>
            </a:tbl>
          </a:graphicData>
        </a:graphic>
      </p:graphicFrame>
      <p:sp>
        <p:nvSpPr>
          <p:cNvPr id="7" name="Rectangle 6"/>
          <p:cNvSpPr/>
          <p:nvPr/>
        </p:nvSpPr>
        <p:spPr>
          <a:xfrm>
            <a:off x="4644093" y="5609399"/>
            <a:ext cx="6748700" cy="584775"/>
          </a:xfrm>
          <a:prstGeom prst="rect">
            <a:avLst/>
          </a:prstGeom>
        </p:spPr>
        <p:txBody>
          <a:bodyPr wrap="square">
            <a:spAutoFit/>
          </a:bodyPr>
          <a:lstStyle/>
          <a:p>
            <a:r>
              <a:rPr lang="uk-UA" sz="1600" dirty="0">
                <a:latin typeface="Times New Roman" panose="02020603050405020304" pitchFamily="18" charset="0"/>
                <a:cs typeface="Times New Roman" panose="02020603050405020304" pitchFamily="18" charset="0"/>
              </a:rPr>
              <a:t>М1 – ГВМ токарних операцій; М2 – ГВМ свердлильних операцій; </a:t>
            </a:r>
            <a:endParaRPr lang="en-US" sz="1600" dirty="0">
              <a:latin typeface="Times New Roman" panose="02020603050405020304" pitchFamily="18" charset="0"/>
              <a:cs typeface="Times New Roman" panose="02020603050405020304" pitchFamily="18" charset="0"/>
            </a:endParaRPr>
          </a:p>
          <a:p>
            <a:r>
              <a:rPr lang="uk-UA" sz="1600" dirty="0">
                <a:latin typeface="Times New Roman" panose="02020603050405020304" pitchFamily="18" charset="0"/>
                <a:cs typeface="Times New Roman" panose="02020603050405020304" pitchFamily="18" charset="0"/>
              </a:rPr>
              <a:t>М3 – ГВМ фрезерувальних операцій; М4 – ГВМ штампувальних операцій;</a:t>
            </a:r>
          </a:p>
        </p:txBody>
      </p:sp>
    </p:spTree>
    <p:extLst>
      <p:ext uri="{BB962C8B-B14F-4D97-AF65-F5344CB8AC3E}">
        <p14:creationId xmlns:p14="http://schemas.microsoft.com/office/powerpoint/2010/main" val="29492754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442" y="144791"/>
            <a:ext cx="11729893" cy="670457"/>
          </a:xfrm>
        </p:spPr>
        <p:txBody>
          <a:bodyPr>
            <a:normAutofit/>
          </a:bodyPr>
          <a:lstStyle/>
          <a:p>
            <a:r>
              <a:rPr lang="uk-UA" sz="4000" dirty="0">
                <a:latin typeface="Times New Roman" panose="02020603050405020304" pitchFamily="18" charset="0"/>
                <a:cs typeface="Times New Roman" panose="02020603050405020304" pitchFamily="18" charset="0"/>
              </a:rPr>
              <a:t>Програмний комплекс СППР на основі ГІМАС</a:t>
            </a:r>
          </a:p>
        </p:txBody>
      </p:sp>
      <p:sp>
        <p:nvSpPr>
          <p:cNvPr id="4" name="Slide Number Placeholder 3"/>
          <p:cNvSpPr>
            <a:spLocks noGrp="1"/>
          </p:cNvSpPr>
          <p:nvPr>
            <p:ph type="sldNum" sz="quarter" idx="12"/>
          </p:nvPr>
        </p:nvSpPr>
        <p:spPr/>
        <p:txBody>
          <a:bodyPr/>
          <a:lstStyle/>
          <a:p>
            <a:fld id="{CD436E90-D44F-4CFB-9713-FEF5A904B1E3}" type="slidenum">
              <a:rPr lang="uk-UA" sz="3200" smtClean="0"/>
              <a:t>23</a:t>
            </a:fld>
            <a:endParaRPr lang="uk-UA" sz="3200" dirty="0"/>
          </a:p>
        </p:txBody>
      </p:sp>
      <p:pic>
        <p:nvPicPr>
          <p:cNvPr id="6" name="Content Placeholder 5"/>
          <p:cNvPicPr>
            <a:picLocks noGrp="1" noChangeAspect="1"/>
          </p:cNvPicPr>
          <p:nvPr>
            <p:ph idx="1"/>
          </p:nvPr>
        </p:nvPicPr>
        <p:blipFill>
          <a:blip r:embed="rId3"/>
          <a:stretch>
            <a:fillRect/>
          </a:stretch>
        </p:blipFill>
        <p:spPr>
          <a:xfrm>
            <a:off x="245443" y="815248"/>
            <a:ext cx="8700254" cy="5740637"/>
          </a:xfrm>
          <a:prstGeom prst="rect">
            <a:avLst/>
          </a:prstGeom>
        </p:spPr>
      </p:pic>
      <p:sp>
        <p:nvSpPr>
          <p:cNvPr id="9" name="Rectangle 8"/>
          <p:cNvSpPr/>
          <p:nvPr/>
        </p:nvSpPr>
        <p:spPr>
          <a:xfrm>
            <a:off x="9044848" y="795442"/>
            <a:ext cx="3147151" cy="5864875"/>
          </a:xfrm>
          <a:prstGeom prst="rect">
            <a:avLst/>
          </a:prstGeom>
        </p:spPr>
        <p:txBody>
          <a:bodyPr wrap="square">
            <a:spAutoFit/>
          </a:bodyPr>
          <a:lstStyle/>
          <a:p>
            <a:pPr>
              <a:lnSpc>
                <a:spcPct val="150000"/>
              </a:lnSpc>
              <a:spcAft>
                <a:spcPts val="0"/>
              </a:spcAft>
            </a:pPr>
            <a:r>
              <a:rPr lang="uk-UA"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Результати роботи СППР</a:t>
            </a:r>
          </a:p>
          <a:p>
            <a:pPr>
              <a:lnSpc>
                <a:spcPct val="150000"/>
              </a:lnSpc>
              <a:spcAft>
                <a:spcPts val="0"/>
              </a:spcAft>
            </a:pPr>
            <a:endParaRPr lang="uk-UA" sz="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spcAft>
                <a:spcPts val="0"/>
              </a:spcAft>
            </a:pPr>
            <a:r>
              <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Підхід до динамічного керування:</a:t>
            </a:r>
          </a:p>
          <a:p>
            <a:pPr marL="285750" indent="-285750">
              <a:lnSpc>
                <a:spcPct val="150000"/>
              </a:lnSpc>
              <a:spcAft>
                <a:spcPts val="0"/>
              </a:spcAft>
              <a:buFont typeface="Arial" panose="020B0604020202020204" pitchFamily="34" charset="0"/>
              <a:buChar char="•"/>
            </a:pPr>
            <a:r>
              <a:rPr lang="uk-UA"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прогностично-реактивний.</a:t>
            </a:r>
            <a:endParaRPr lang="uk-UA" i="1" dirty="0">
              <a:latin typeface="Calibri" panose="020F0502020204030204" pitchFamily="34" charset="0"/>
              <a:ea typeface="Times New Roman" panose="02020603050405020304" pitchFamily="18" charset="0"/>
              <a:cs typeface="Times New Roman" panose="02020603050405020304" pitchFamily="18" charset="0"/>
            </a:endParaRPr>
          </a:p>
          <a:p>
            <a:pPr>
              <a:lnSpc>
                <a:spcPct val="150000"/>
              </a:lnSpc>
              <a:spcAft>
                <a:spcPts val="0"/>
              </a:spcAft>
            </a:pPr>
            <a:r>
              <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Стратегія динамічного керування:</a:t>
            </a:r>
          </a:p>
          <a:p>
            <a:pPr marL="285750" indent="-285750">
              <a:lnSpc>
                <a:spcPct val="150000"/>
              </a:lnSpc>
              <a:spcAft>
                <a:spcPts val="0"/>
              </a:spcAft>
              <a:buFont typeface="Arial" panose="020B0604020202020204" pitchFamily="34" charset="0"/>
              <a:buChar char="•"/>
            </a:pPr>
            <a:r>
              <a:rPr lang="uk-UA"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корекція плану.</a:t>
            </a:r>
            <a:endParaRPr lang="uk-UA" i="1" dirty="0">
              <a:latin typeface="Calibri" panose="020F0502020204030204" pitchFamily="34" charset="0"/>
              <a:ea typeface="Times New Roman" panose="02020603050405020304" pitchFamily="18" charset="0"/>
              <a:cs typeface="Times New Roman" panose="02020603050405020304" pitchFamily="18" charset="0"/>
            </a:endParaRPr>
          </a:p>
          <a:p>
            <a:pPr>
              <a:lnSpc>
                <a:spcPct val="150000"/>
              </a:lnSpc>
              <a:spcAft>
                <a:spcPts val="0"/>
              </a:spcAft>
            </a:pPr>
            <a:r>
              <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Політика вибору часу перепланування:</a:t>
            </a:r>
          </a:p>
          <a:p>
            <a:pPr marL="285750" indent="-285750">
              <a:lnSpc>
                <a:spcPct val="150000"/>
              </a:lnSpc>
              <a:spcAft>
                <a:spcPts val="0"/>
              </a:spcAft>
              <a:buFont typeface="Arial" panose="020B0604020202020204" pitchFamily="34" charset="0"/>
              <a:buChar char="•"/>
            </a:pPr>
            <a:r>
              <a:rPr lang="uk-UA"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подієва. </a:t>
            </a:r>
            <a:endParaRPr lang="uk-UA" i="1" dirty="0">
              <a:latin typeface="Calibri" panose="020F0502020204030204" pitchFamily="34" charset="0"/>
              <a:ea typeface="Times New Roman" panose="02020603050405020304" pitchFamily="18" charset="0"/>
              <a:cs typeface="Times New Roman" panose="02020603050405020304" pitchFamily="18" charset="0"/>
            </a:endParaRPr>
          </a:p>
          <a:p>
            <a:pPr>
              <a:lnSpc>
                <a:spcPct val="150000"/>
              </a:lnSpc>
              <a:spcAft>
                <a:spcPts val="0"/>
              </a:spcAft>
            </a:pPr>
            <a:r>
              <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Метод диспетчеризації:</a:t>
            </a:r>
          </a:p>
          <a:p>
            <a:pPr marL="285750" indent="-285750">
              <a:lnSpc>
                <a:spcPct val="150000"/>
              </a:lnSpc>
              <a:spcAft>
                <a:spcPts val="0"/>
              </a:spcAft>
              <a:buFont typeface="Arial" panose="020B0604020202020204" pitchFamily="34" charset="0"/>
              <a:buChar char="•"/>
            </a:pPr>
            <a:r>
              <a:rPr lang="uk-UA"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метод на основі мультиагентних систем.</a:t>
            </a:r>
            <a:endParaRPr lang="uk-UA" i="1"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61031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514" y="144791"/>
            <a:ext cx="11354467" cy="967913"/>
          </a:xfrm>
        </p:spPr>
        <p:txBody>
          <a:bodyPr>
            <a:normAutofit fontScale="90000"/>
          </a:bodyPr>
          <a:lstStyle/>
          <a:p>
            <a:r>
              <a:rPr lang="uk-UA" sz="4000" dirty="0">
                <a:latin typeface="Times New Roman" panose="02020603050405020304" pitchFamily="18" charset="0"/>
                <a:cs typeface="Times New Roman" panose="02020603050405020304" pitchFamily="18" charset="0"/>
              </a:rPr>
              <a:t>Модель ГВС з методом оперативної диспетчеризації на основі мультиагентної системи</a:t>
            </a:r>
          </a:p>
        </p:txBody>
      </p:sp>
      <p:sp>
        <p:nvSpPr>
          <p:cNvPr id="4" name="Slide Number Placeholder 3"/>
          <p:cNvSpPr>
            <a:spLocks noGrp="1"/>
          </p:cNvSpPr>
          <p:nvPr>
            <p:ph type="sldNum" sz="quarter" idx="12"/>
          </p:nvPr>
        </p:nvSpPr>
        <p:spPr/>
        <p:txBody>
          <a:bodyPr/>
          <a:lstStyle/>
          <a:p>
            <a:fld id="{CD436E90-D44F-4CFB-9713-FEF5A904B1E3}" type="slidenum">
              <a:rPr lang="uk-UA" sz="3200" smtClean="0"/>
              <a:t>24</a:t>
            </a:fld>
            <a:endParaRPr lang="uk-UA" sz="3200" dirty="0"/>
          </a:p>
        </p:txBody>
      </p:sp>
      <mc:AlternateContent xmlns:mc="http://schemas.openxmlformats.org/markup-compatibility/2006" xmlns:a14="http://schemas.microsoft.com/office/drawing/2010/main">
        <mc:Choice Requires="a14">
          <p:sp>
            <p:nvSpPr>
              <p:cNvPr id="9" name="Rectangle 8"/>
              <p:cNvSpPr/>
              <p:nvPr/>
            </p:nvSpPr>
            <p:spPr>
              <a:xfrm>
                <a:off x="6197496" y="1227626"/>
                <a:ext cx="5994504" cy="4590809"/>
              </a:xfrm>
              <a:prstGeom prst="rect">
                <a:avLst/>
              </a:prstGeom>
            </p:spPr>
            <p:txBody>
              <a:bodyPr wrap="square">
                <a:spAutoFit/>
              </a:bodyPr>
              <a:lstStyle/>
              <a:p>
                <a:pPr>
                  <a:lnSpc>
                    <a:spcPct val="150000"/>
                  </a:lnSpc>
                  <a:spcAft>
                    <a:spcPts val="0"/>
                  </a:spcAft>
                </a:pPr>
                <a:r>
                  <a:rPr lang="uk-UA" sz="2000" dirty="0">
                    <a:latin typeface="Times New Roman" panose="02020603050405020304" pitchFamily="18" charset="0"/>
                    <a:cs typeface="Times New Roman" panose="02020603050405020304" pitchFamily="18" charset="0"/>
                  </a:rPr>
                  <a:t>Мультиагентна модель ГВС:</a:t>
                </a:r>
              </a:p>
              <a:p>
                <a:pPr>
                  <a:lnSpc>
                    <a:spcPct val="150000"/>
                  </a:lnSpc>
                  <a:spcAft>
                    <a:spcPts val="0"/>
                  </a:spcAft>
                </a:pPr>
                <a14:m>
                  <m:oMathPara xmlns:m="http://schemas.openxmlformats.org/officeDocument/2006/math">
                    <m:oMathParaPr>
                      <m:jc m:val="centerGroup"/>
                    </m:oMathParaPr>
                    <m:oMath xmlns:m="http://schemas.openxmlformats.org/officeDocument/2006/math">
                      <m:sSub>
                        <m:sSubPr>
                          <m:ctrlPr>
                            <a:rPr lang="uk-UA" sz="2000" i="1" smtClean="0">
                              <a:latin typeface="Cambria Math" panose="02040503050406030204" pitchFamily="18" charset="0"/>
                            </a:rPr>
                          </m:ctrlPr>
                        </m:sSubPr>
                        <m:e>
                          <m:r>
                            <a:rPr lang="uk-UA" sz="2000" i="1">
                              <a:latin typeface="Cambria Math" panose="02040503050406030204" pitchFamily="18" charset="0"/>
                            </a:rPr>
                            <m:t>𝑀𝐴𝑆</m:t>
                          </m:r>
                        </m:e>
                        <m:sub>
                          <m:r>
                            <a:rPr lang="uk-UA" sz="2000" i="1">
                              <a:latin typeface="Cambria Math" panose="02040503050406030204" pitchFamily="18" charset="0"/>
                            </a:rPr>
                            <m:t>ГВС</m:t>
                          </m:r>
                        </m:sub>
                      </m:sSub>
                      <m:r>
                        <a:rPr lang="uk-UA" sz="2000" i="1">
                          <a:latin typeface="Cambria Math" panose="02040503050406030204" pitchFamily="18" charset="0"/>
                        </a:rPr>
                        <m:t>=</m:t>
                      </m:r>
                      <m:d>
                        <m:dPr>
                          <m:begChr m:val="{"/>
                          <m:endChr m:val="}"/>
                          <m:ctrlPr>
                            <a:rPr lang="uk-UA" sz="2000" i="1">
                              <a:latin typeface="Cambria Math" panose="02040503050406030204" pitchFamily="18" charset="0"/>
                            </a:rPr>
                          </m:ctrlPr>
                        </m:dPr>
                        <m:e>
                          <m:sSub>
                            <m:sSubPr>
                              <m:ctrlPr>
                                <a:rPr lang="uk-UA" sz="2000" i="1">
                                  <a:latin typeface="Cambria Math" panose="02040503050406030204" pitchFamily="18" charset="0"/>
                                </a:rPr>
                              </m:ctrlPr>
                            </m:sSubPr>
                            <m:e>
                              <m:r>
                                <a:rPr lang="uk-UA" sz="2000" i="1">
                                  <a:latin typeface="Cambria Math" panose="02040503050406030204" pitchFamily="18" charset="0"/>
                                </a:rPr>
                                <m:t>𝑎𝑔</m:t>
                              </m:r>
                            </m:e>
                            <m:sub>
                              <m:r>
                                <a:rPr lang="uk-UA" sz="2000" i="1">
                                  <a:latin typeface="Cambria Math" panose="02040503050406030204" pitchFamily="18" charset="0"/>
                                </a:rPr>
                                <m:t>М</m:t>
                              </m:r>
                            </m:sub>
                          </m:sSub>
                          <m:r>
                            <a:rPr lang="uk-UA" sz="2000" i="1">
                              <a:latin typeface="Cambria Math" panose="02040503050406030204" pitchFamily="18" charset="0"/>
                            </a:rPr>
                            <m:t>×</m:t>
                          </m:r>
                          <m:sSubSup>
                            <m:sSubSupPr>
                              <m:ctrlPr>
                                <a:rPr lang="uk-UA" sz="2000" i="1">
                                  <a:latin typeface="Cambria Math" panose="02040503050406030204" pitchFamily="18" charset="0"/>
                                </a:rPr>
                              </m:ctrlPr>
                            </m:sSubSupPr>
                            <m:e>
                              <m:r>
                                <a:rPr lang="uk-UA" sz="2000" i="1">
                                  <a:latin typeface="Cambria Math" panose="02040503050406030204" pitchFamily="18" charset="0"/>
                                </a:rPr>
                                <m:t>𝑎𝑔</m:t>
                              </m:r>
                            </m:e>
                            <m:sub>
                              <m:r>
                                <a:rPr lang="uk-UA" sz="2000" i="1">
                                  <a:latin typeface="Cambria Math" panose="02040503050406030204" pitchFamily="18" charset="0"/>
                                </a:rPr>
                                <m:t>АТМ</m:t>
                              </m:r>
                            </m:sub>
                            <m:sup>
                              <m:r>
                                <a:rPr lang="uk-UA" sz="2000" i="1">
                                  <a:latin typeface="Cambria Math" panose="02040503050406030204" pitchFamily="18" charset="0"/>
                                </a:rPr>
                                <m:t>∗</m:t>
                              </m:r>
                            </m:sup>
                          </m:sSubSup>
                          <m:r>
                            <a:rPr lang="uk-UA" sz="2000" i="1">
                              <a:latin typeface="Cambria Math" panose="02040503050406030204" pitchFamily="18" charset="0"/>
                            </a:rPr>
                            <m:t>×</m:t>
                          </m:r>
                          <m:sSubSup>
                            <m:sSubSupPr>
                              <m:ctrlPr>
                                <a:rPr lang="uk-UA" sz="2000" i="1">
                                  <a:latin typeface="Cambria Math" panose="02040503050406030204" pitchFamily="18" charset="0"/>
                                </a:rPr>
                              </m:ctrlPr>
                            </m:sSubSupPr>
                            <m:e>
                              <m:r>
                                <a:rPr lang="uk-UA" sz="2000" i="1">
                                  <a:latin typeface="Cambria Math" panose="02040503050406030204" pitchFamily="18" charset="0"/>
                                </a:rPr>
                                <m:t>𝑎𝑔</m:t>
                              </m:r>
                            </m:e>
                            <m:sub>
                              <m:r>
                                <a:rPr lang="uk-UA" sz="2000" i="1">
                                  <a:latin typeface="Cambria Math" panose="02040503050406030204" pitchFamily="18" charset="0"/>
                                </a:rPr>
                                <m:t>ГВМ</m:t>
                              </m:r>
                            </m:sub>
                            <m:sup>
                              <m:r>
                                <a:rPr lang="uk-UA" sz="2000" i="1">
                                  <a:latin typeface="Cambria Math" panose="02040503050406030204" pitchFamily="18" charset="0"/>
                                </a:rPr>
                                <m:t>∗</m:t>
                              </m:r>
                            </m:sup>
                          </m:sSubSup>
                          <m:r>
                            <a:rPr lang="uk-UA" sz="2000" i="1">
                              <a:latin typeface="Cambria Math" panose="02040503050406030204" pitchFamily="18" charset="0"/>
                            </a:rPr>
                            <m:t>×</m:t>
                          </m:r>
                          <m:sSubSup>
                            <m:sSubSupPr>
                              <m:ctrlPr>
                                <a:rPr lang="uk-UA" sz="2000" i="1">
                                  <a:latin typeface="Cambria Math" panose="02040503050406030204" pitchFamily="18" charset="0"/>
                                </a:rPr>
                              </m:ctrlPr>
                            </m:sSubSupPr>
                            <m:e>
                              <m:r>
                                <a:rPr lang="uk-UA" sz="2000" i="1">
                                  <a:latin typeface="Cambria Math" panose="02040503050406030204" pitchFamily="18" charset="0"/>
                                </a:rPr>
                                <m:t>𝑎𝑔</m:t>
                              </m:r>
                            </m:e>
                            <m:sub>
                              <m:r>
                                <a:rPr lang="uk-UA" sz="2000" i="1">
                                  <a:latin typeface="Cambria Math" panose="02040503050406030204" pitchFamily="18" charset="0"/>
                                </a:rPr>
                                <m:t>З</m:t>
                              </m:r>
                            </m:sub>
                            <m:sup>
                              <m:r>
                                <a:rPr lang="uk-UA" sz="2000" i="1">
                                  <a:latin typeface="Cambria Math" panose="02040503050406030204" pitchFamily="18" charset="0"/>
                                </a:rPr>
                                <m:t>∗</m:t>
                              </m:r>
                            </m:sup>
                          </m:sSubSup>
                          <m:r>
                            <a:rPr lang="uk-UA" sz="2000" i="1">
                              <a:latin typeface="Cambria Math" panose="02040503050406030204" pitchFamily="18" charset="0"/>
                            </a:rPr>
                            <m:t>, </m:t>
                          </m:r>
                          <m:r>
                            <a:rPr lang="uk-UA" sz="2000" i="1">
                              <a:latin typeface="Cambria Math" panose="02040503050406030204" pitchFamily="18" charset="0"/>
                            </a:rPr>
                            <m:t>𝑆</m:t>
                          </m:r>
                          <m:r>
                            <a:rPr lang="uk-UA" sz="2000" i="1">
                              <a:latin typeface="Cambria Math" panose="02040503050406030204" pitchFamily="18" charset="0"/>
                            </a:rPr>
                            <m:t>, </m:t>
                          </m:r>
                          <m:r>
                            <a:rPr lang="uk-UA" sz="2000" i="1">
                              <a:latin typeface="Cambria Math" panose="02040503050406030204" pitchFamily="18" charset="0"/>
                            </a:rPr>
                            <m:t>𝑒𝑛𝑣</m:t>
                          </m:r>
                        </m:e>
                      </m:d>
                      <m:r>
                        <a:rPr lang="uk-UA" sz="2000" i="1">
                          <a:latin typeface="Cambria Math" panose="02040503050406030204" pitchFamily="18" charset="0"/>
                        </a:rPr>
                        <m:t>, </m:t>
                      </m:r>
                    </m:oMath>
                  </m:oMathPara>
                </a14:m>
                <a:endParaRPr lang="uk-UA" sz="2000" i="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spcAft>
                    <a:spcPts val="0"/>
                  </a:spcAft>
                </a:pPr>
                <a:r>
                  <a:rPr lang="uk-UA" sz="1600" i="1" dirty="0">
                    <a:effectLst/>
                    <a:latin typeface="Times New Roman" panose="02020603050405020304" pitchFamily="18" charset="0"/>
                    <a:ea typeface="Times New Roman" panose="02020603050405020304" pitchFamily="18" charset="0"/>
                    <a:cs typeface="Times New Roman" panose="02020603050405020304" pitchFamily="18" charset="0"/>
                  </a:rPr>
                  <a:t>де:</a:t>
                </a:r>
              </a:p>
              <a:p>
                <a:pPr marL="342900" indent="-342900" defTabSz="914377">
                  <a:lnSpc>
                    <a:spcPct val="90000"/>
                  </a:lnSpc>
                  <a:spcBef>
                    <a:spcPts val="1000"/>
                  </a:spcBef>
                  <a:buFont typeface="Arial" panose="020B0604020202020204" pitchFamily="34" charset="0"/>
                  <a:buChar char="•"/>
                </a:pPr>
                <a:r>
                  <a:rPr lang="uk-UA" sz="1600" dirty="0">
                    <a:latin typeface="Times New Roman" panose="02020603050405020304" pitchFamily="18" charset="0"/>
                    <a:cs typeface="Times New Roman" panose="02020603050405020304" pitchFamily="18" charset="0"/>
                  </a:rPr>
                  <a:t>agМ – агент-менеджер;</a:t>
                </a:r>
              </a:p>
              <a:p>
                <a:pPr marL="342900" indent="-342900" defTabSz="914377">
                  <a:lnSpc>
                    <a:spcPct val="90000"/>
                  </a:lnSpc>
                  <a:spcBef>
                    <a:spcPts val="1000"/>
                  </a:spcBef>
                  <a:buFont typeface="Arial" panose="020B0604020202020204" pitchFamily="34" charset="0"/>
                  <a:buChar char="•"/>
                </a:pPr>
                <a:r>
                  <a:rPr lang="uk-UA" sz="1600" dirty="0">
                    <a:latin typeface="Times New Roman" panose="02020603050405020304" pitchFamily="18" charset="0"/>
                    <a:cs typeface="Times New Roman" panose="02020603050405020304" pitchFamily="18" charset="0"/>
                  </a:rPr>
                  <a:t>ag*АТМ – метаагент системи АТМ:</a:t>
                </a:r>
              </a:p>
              <a:p>
                <a:pPr marL="800100" lvl="1" indent="-342900" defTabSz="914377">
                  <a:lnSpc>
                    <a:spcPct val="90000"/>
                  </a:lnSpc>
                  <a:spcBef>
                    <a:spcPts val="1000"/>
                  </a:spcBef>
                  <a:buFont typeface="Wingdings" panose="05000000000000000000" pitchFamily="2" charset="2"/>
                  <a:buChar char="§"/>
                </a:pPr>
                <a:r>
                  <a:rPr lang="uk-UA" sz="1600" dirty="0">
                    <a:latin typeface="Times New Roman" panose="02020603050405020304" pitchFamily="18" charset="0"/>
                    <a:cs typeface="Times New Roman" panose="02020603050405020304" pitchFamily="18" charset="0"/>
                  </a:rPr>
                  <a:t>agДАТМ – агент диспетчеризації АТМ;</a:t>
                </a:r>
              </a:p>
              <a:p>
                <a:pPr marL="800100" lvl="1" indent="-342900" defTabSz="914377">
                  <a:lnSpc>
                    <a:spcPct val="90000"/>
                  </a:lnSpc>
                  <a:spcBef>
                    <a:spcPts val="1000"/>
                  </a:spcBef>
                  <a:buFont typeface="Wingdings" panose="05000000000000000000" pitchFamily="2" charset="2"/>
                  <a:buChar char="§"/>
                </a:pPr>
                <a:r>
                  <a:rPr lang="uk-UA" sz="1600" dirty="0">
                    <a:latin typeface="Times New Roman" panose="02020603050405020304" pitchFamily="18" charset="0"/>
                    <a:cs typeface="Times New Roman" panose="02020603050405020304" pitchFamily="18" charset="0"/>
                  </a:rPr>
                  <a:t>agРАТМ – агент ресурсів АТМ;</a:t>
                </a:r>
              </a:p>
              <a:p>
                <a:pPr marL="342900" indent="-342900" defTabSz="914377">
                  <a:lnSpc>
                    <a:spcPct val="90000"/>
                  </a:lnSpc>
                  <a:spcBef>
                    <a:spcPts val="1000"/>
                  </a:spcBef>
                  <a:buFont typeface="Arial" panose="020B0604020202020204" pitchFamily="34" charset="0"/>
                  <a:buChar char="•"/>
                </a:pPr>
                <a:r>
                  <a:rPr lang="uk-UA" sz="1600" dirty="0">
                    <a:latin typeface="Times New Roman" panose="02020603050405020304" pitchFamily="18" charset="0"/>
                    <a:cs typeface="Times New Roman" panose="02020603050405020304" pitchFamily="18" charset="0"/>
                  </a:rPr>
                  <a:t>ag*ГВМ – метаагент системи ГВМ:</a:t>
                </a:r>
              </a:p>
              <a:p>
                <a:pPr marL="800100" lvl="1" indent="-342900" defTabSz="914377">
                  <a:lnSpc>
                    <a:spcPct val="90000"/>
                  </a:lnSpc>
                  <a:spcBef>
                    <a:spcPts val="1000"/>
                  </a:spcBef>
                  <a:buFont typeface="Wingdings" panose="05000000000000000000" pitchFamily="2" charset="2"/>
                  <a:buChar char="§"/>
                </a:pPr>
                <a:r>
                  <a:rPr lang="uk-UA" sz="1600" dirty="0">
                    <a:latin typeface="Times New Roman" panose="02020603050405020304" pitchFamily="18" charset="0"/>
                    <a:cs typeface="Times New Roman" panose="02020603050405020304" pitchFamily="18" charset="0"/>
                  </a:rPr>
                  <a:t>agДГВМ – агент диспетчеризації ГВМ;</a:t>
                </a:r>
              </a:p>
              <a:p>
                <a:pPr marL="800100" lvl="1" indent="-342900" defTabSz="914377">
                  <a:lnSpc>
                    <a:spcPct val="90000"/>
                  </a:lnSpc>
                  <a:spcBef>
                    <a:spcPts val="1000"/>
                  </a:spcBef>
                  <a:buFont typeface="Wingdings" panose="05000000000000000000" pitchFamily="2" charset="2"/>
                  <a:buChar char="§"/>
                </a:pPr>
                <a:r>
                  <a:rPr lang="uk-UA" sz="1600" dirty="0">
                    <a:latin typeface="Times New Roman" panose="02020603050405020304" pitchFamily="18" charset="0"/>
                    <a:cs typeface="Times New Roman" panose="02020603050405020304" pitchFamily="18" charset="0"/>
                  </a:rPr>
                  <a:t>agДГВМ – агент ресурсів ГВМ;</a:t>
                </a:r>
              </a:p>
              <a:p>
                <a:pPr marL="342900" indent="-342900" defTabSz="914377">
                  <a:lnSpc>
                    <a:spcPct val="90000"/>
                  </a:lnSpc>
                  <a:spcBef>
                    <a:spcPts val="1000"/>
                  </a:spcBef>
                  <a:buFont typeface="Arial" panose="020B0604020202020204" pitchFamily="34" charset="0"/>
                  <a:buChar char="•"/>
                </a:pPr>
                <a:r>
                  <a:rPr lang="uk-UA" sz="1600" dirty="0">
                    <a:latin typeface="Times New Roman" panose="02020603050405020304" pitchFamily="18" charset="0"/>
                    <a:cs typeface="Times New Roman" panose="02020603050405020304" pitchFamily="18" charset="0"/>
                  </a:rPr>
                  <a:t>ag*З – метаагент системи замовлення:</a:t>
                </a:r>
              </a:p>
              <a:p>
                <a:pPr marL="800100" lvl="1" indent="-342900" defTabSz="914377">
                  <a:lnSpc>
                    <a:spcPct val="90000"/>
                  </a:lnSpc>
                  <a:spcBef>
                    <a:spcPts val="1000"/>
                  </a:spcBef>
                  <a:buFont typeface="Wingdings" panose="05000000000000000000" pitchFamily="2" charset="2"/>
                  <a:buChar char="§"/>
                </a:pPr>
                <a:r>
                  <a:rPr lang="uk-UA" sz="1600" dirty="0">
                    <a:latin typeface="Times New Roman" panose="02020603050405020304" pitchFamily="18" charset="0"/>
                    <a:cs typeface="Times New Roman" panose="02020603050405020304" pitchFamily="18" charset="0"/>
                  </a:rPr>
                  <a:t>agО - ag</a:t>
                </a:r>
                <a:r>
                  <a:rPr lang="en-US" sz="1600" dirty="0">
                    <a:latin typeface="Times New Roman" panose="02020603050405020304" pitchFamily="18" charset="0"/>
                    <a:cs typeface="Times New Roman" panose="02020603050405020304" pitchFamily="18" charset="0"/>
                  </a:rPr>
                  <a:t>N</a:t>
                </a:r>
                <a:r>
                  <a:rPr lang="uk-UA" sz="1600" dirty="0">
                    <a:latin typeface="Times New Roman" panose="02020603050405020304" pitchFamily="18" charset="0"/>
                    <a:cs typeface="Times New Roman" panose="02020603050405020304" pitchFamily="18" charset="0"/>
                  </a:rPr>
                  <a:t> – агенти операцій.</a:t>
                </a:r>
              </a:p>
            </p:txBody>
          </p:sp>
        </mc:Choice>
        <mc:Fallback xmlns="">
          <p:sp>
            <p:nvSpPr>
              <p:cNvPr id="9" name="Rectangle 8"/>
              <p:cNvSpPr>
                <a:spLocks noRot="1" noChangeAspect="1" noMove="1" noResize="1" noEditPoints="1" noAdjustHandles="1" noChangeArrowheads="1" noChangeShapeType="1" noTextEdit="1"/>
              </p:cNvSpPr>
              <p:nvPr/>
            </p:nvSpPr>
            <p:spPr>
              <a:xfrm>
                <a:off x="6197496" y="1227626"/>
                <a:ext cx="5994504" cy="4590809"/>
              </a:xfrm>
              <a:prstGeom prst="rect">
                <a:avLst/>
              </a:prstGeom>
              <a:blipFill>
                <a:blip r:embed="rId3"/>
                <a:stretch>
                  <a:fillRect l="-1119" b="-797"/>
                </a:stretch>
              </a:blipFill>
            </p:spPr>
            <p:txBody>
              <a:bodyPr/>
              <a:lstStyle/>
              <a:p>
                <a:r>
                  <a:rPr lang="uk-UA">
                    <a:noFill/>
                  </a:rPr>
                  <a:t> </a:t>
                </a:r>
              </a:p>
            </p:txBody>
          </p:sp>
        </mc:Fallback>
      </mc:AlternateContent>
      <p:pic>
        <p:nvPicPr>
          <p:cNvPr id="7" name="Content Placeholder 6"/>
          <p:cNvPicPr>
            <a:picLocks noGrp="1" noChangeAspect="1"/>
          </p:cNvPicPr>
          <p:nvPr>
            <p:ph idx="1"/>
          </p:nvPr>
        </p:nvPicPr>
        <p:blipFill>
          <a:blip r:embed="rId4"/>
          <a:stretch>
            <a:fillRect/>
          </a:stretch>
        </p:blipFill>
        <p:spPr>
          <a:xfrm>
            <a:off x="565784" y="1227626"/>
            <a:ext cx="5218071" cy="5493853"/>
          </a:xfrm>
          <a:prstGeom prst="rect">
            <a:avLst/>
          </a:prstGeom>
        </p:spPr>
      </p:pic>
    </p:spTree>
    <p:extLst>
      <p:ext uri="{BB962C8B-B14F-4D97-AF65-F5344CB8AC3E}">
        <p14:creationId xmlns:p14="http://schemas.microsoft.com/office/powerpoint/2010/main" val="15498064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p:cNvSpPr/>
          <p:nvPr/>
        </p:nvSpPr>
        <p:spPr>
          <a:xfrm>
            <a:off x="5872626" y="1227625"/>
            <a:ext cx="6151734" cy="5005626"/>
          </a:xfrm>
          <a:prstGeom prst="round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uk-UA" dirty="0">
                <a:solidFill>
                  <a:srgbClr val="000000"/>
                </a:solidFill>
                <a:latin typeface="Times New Roman" panose="02020603050405020304" pitchFamily="18" charset="0"/>
                <a:ea typeface="Times New Roman" panose="02020603050405020304" pitchFamily="18" charset="0"/>
              </a:rPr>
              <a:t>Кожен </a:t>
            </a:r>
            <a:r>
              <a:rPr lang="uk-UA" i="1" dirty="0">
                <a:solidFill>
                  <a:srgbClr val="000000"/>
                </a:solidFill>
                <a:latin typeface="Times New Roman" panose="02020603050405020304" pitchFamily="18" charset="0"/>
                <a:ea typeface="Times New Roman" panose="02020603050405020304" pitchFamily="18" charset="0"/>
              </a:rPr>
              <a:t>агент диспетчеризації АТМ </a:t>
            </a:r>
            <a:r>
              <a:rPr lang="uk-UA" dirty="0">
                <a:solidFill>
                  <a:srgbClr val="000000"/>
                </a:solidFill>
                <a:latin typeface="Times New Roman" panose="02020603050405020304" pitchFamily="18" charset="0"/>
                <a:ea typeface="Times New Roman" panose="02020603050405020304" pitchFamily="18" charset="0"/>
              </a:rPr>
              <a:t>формує пропозицію на виконання задачі із робочого списку з найближчим часом початку:</a:t>
            </a:r>
            <a:endParaRPr lang="uk-UA" dirty="0"/>
          </a:p>
          <a:p>
            <a:pPr>
              <a:spcAft>
                <a:spcPts val="0"/>
              </a:spcAft>
            </a:pPr>
            <a:endPar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spcAft>
                <a:spcPts val="0"/>
              </a:spcAft>
            </a:pPr>
            <a:endPar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spcAft>
                <a:spcPts val="0"/>
              </a:spcAft>
            </a:pPr>
            <a:endPar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spcAft>
                <a:spcPts val="0"/>
              </a:spcAft>
            </a:pPr>
            <a:endPar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spcAft>
                <a:spcPts val="0"/>
              </a:spcAft>
            </a:pPr>
            <a:endPar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spcAft>
                <a:spcPts val="0"/>
              </a:spcAft>
            </a:pPr>
            <a:r>
              <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де: </a:t>
            </a:r>
          </a:p>
          <a:p>
            <a:pPr>
              <a:spcAft>
                <a:spcPts val="0"/>
              </a:spcAft>
            </a:pPr>
            <a:r>
              <a:rPr lang="uk-UA"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ELT</a:t>
            </a:r>
            <a:r>
              <a:rPr lang="uk-UA" i="1" baseline="-25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 найближчий час початку опрацювання задачі </a:t>
            </a:r>
            <a:r>
              <a:rPr lang="uk-UA"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p>
          <a:p>
            <a:pPr>
              <a:spcAft>
                <a:spcPts val="0"/>
              </a:spcAft>
            </a:pPr>
            <a:r>
              <a:rPr lang="uk-UA"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CL</a:t>
            </a:r>
            <a:r>
              <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 поточне розташування АТМ;</a:t>
            </a:r>
          </a:p>
          <a:p>
            <a:pPr>
              <a:spcAft>
                <a:spcPts val="0"/>
              </a:spcAft>
            </a:pPr>
            <a:r>
              <a:rPr lang="uk-UA"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PCP</a:t>
            </a:r>
            <a:r>
              <a:rPr lang="uk-UA" i="1" baseline="-25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 розташування точки початку обробки задачі </a:t>
            </a:r>
            <a:r>
              <a:rPr lang="uk-UA"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uk-UA" dirty="0">
              <a:latin typeface="Times New Roman" panose="02020603050405020304" pitchFamily="18" charset="0"/>
              <a:ea typeface="Times New Roman" panose="02020603050405020304" pitchFamily="18" charset="0"/>
              <a:cs typeface="Times New Roman" panose="02020603050405020304" pitchFamily="18" charset="0"/>
            </a:endParaRPr>
          </a:p>
          <a:p>
            <a:pPr>
              <a:spcAft>
                <a:spcPts val="0"/>
              </a:spcAft>
            </a:pPr>
            <a:r>
              <a:rPr lang="uk-UA"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 поточний момент часу;</a:t>
            </a:r>
          </a:p>
          <a:p>
            <a:pPr>
              <a:spcAft>
                <a:spcPts val="0"/>
              </a:spcAft>
            </a:pPr>
            <a:r>
              <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a:t>
            </a:r>
            <a:r>
              <a:rPr lang="uk-UA"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 — час переміщення між двома точками;</a:t>
            </a:r>
          </a:p>
          <a:p>
            <a:pPr>
              <a:spcAft>
                <a:spcPts val="0"/>
              </a:spcAft>
            </a:pPr>
            <a:r>
              <a:rPr lang="uk-UA"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EPT</a:t>
            </a:r>
            <a:r>
              <a:rPr lang="uk-UA" i="1" baseline="-25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 найближчий час можливого початку обробки задачі </a:t>
            </a:r>
            <a:r>
              <a:rPr lang="uk-UA"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uk-UA"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a:xfrm>
            <a:off x="389514" y="144791"/>
            <a:ext cx="11354467" cy="967913"/>
          </a:xfrm>
        </p:spPr>
        <p:txBody>
          <a:bodyPr>
            <a:normAutofit fontScale="90000"/>
          </a:bodyPr>
          <a:lstStyle/>
          <a:p>
            <a:r>
              <a:rPr lang="uk-UA" sz="4000" dirty="0">
                <a:latin typeface="Times New Roman" panose="02020603050405020304" pitchFamily="18" charset="0"/>
                <a:cs typeface="Times New Roman" panose="02020603050405020304" pitchFamily="18" charset="0"/>
              </a:rPr>
              <a:t>Метод оперативної диспетчеризації на основі МАС: Розподіл задач транспортування з використанням </a:t>
            </a:r>
            <a:r>
              <a:rPr lang="en-US" sz="4000" dirty="0">
                <a:latin typeface="Times New Roman" panose="02020603050405020304" pitchFamily="18" charset="0"/>
                <a:cs typeface="Times New Roman" panose="02020603050405020304" pitchFamily="18" charset="0"/>
              </a:rPr>
              <a:t>CNet</a:t>
            </a:r>
            <a:endParaRPr lang="uk-UA" sz="4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a:xfrm>
            <a:off x="8610600" y="6292211"/>
            <a:ext cx="2743200" cy="365125"/>
          </a:xfrm>
        </p:spPr>
        <p:txBody>
          <a:bodyPr/>
          <a:lstStyle/>
          <a:p>
            <a:fld id="{CD436E90-D44F-4CFB-9713-FEF5A904B1E3}" type="slidenum">
              <a:rPr lang="uk-UA" sz="3200" smtClean="0"/>
              <a:t>25</a:t>
            </a:fld>
            <a:endParaRPr lang="uk-UA" sz="3200" dirty="0"/>
          </a:p>
        </p:txBody>
      </p:sp>
      <p:pic>
        <p:nvPicPr>
          <p:cNvPr id="6" name="Content Placeholder 5"/>
          <p:cNvPicPr>
            <a:picLocks noGrp="1" noChangeAspect="1"/>
          </p:cNvPicPr>
          <p:nvPr>
            <p:ph idx="1"/>
          </p:nvPr>
        </p:nvPicPr>
        <p:blipFill>
          <a:blip r:embed="rId3"/>
          <a:stretch>
            <a:fillRect/>
          </a:stretch>
        </p:blipFill>
        <p:spPr>
          <a:xfrm>
            <a:off x="389514" y="1227625"/>
            <a:ext cx="4969782" cy="5429711"/>
          </a:xfrm>
          <a:prstGeom prst="rect">
            <a:avLst/>
          </a:prstGeom>
        </p:spPr>
      </p:pic>
      <p:pic>
        <p:nvPicPr>
          <p:cNvPr id="5" name="Picture 4"/>
          <p:cNvPicPr>
            <a:picLocks noChangeAspect="1"/>
          </p:cNvPicPr>
          <p:nvPr/>
        </p:nvPicPr>
        <p:blipFill>
          <a:blip r:embed="rId4"/>
          <a:stretch>
            <a:fillRect/>
          </a:stretch>
        </p:blipFill>
        <p:spPr>
          <a:xfrm>
            <a:off x="6654153" y="2946392"/>
            <a:ext cx="4020064" cy="634037"/>
          </a:xfrm>
          <a:prstGeom prst="rect">
            <a:avLst/>
          </a:prstGeom>
        </p:spPr>
      </p:pic>
      <p:pic>
        <p:nvPicPr>
          <p:cNvPr id="8" name="Picture 7"/>
          <p:cNvPicPr>
            <a:picLocks noChangeAspect="1"/>
          </p:cNvPicPr>
          <p:nvPr/>
        </p:nvPicPr>
        <p:blipFill>
          <a:blip r:embed="rId5"/>
          <a:stretch>
            <a:fillRect/>
          </a:stretch>
        </p:blipFill>
        <p:spPr>
          <a:xfrm>
            <a:off x="6654153" y="2621163"/>
            <a:ext cx="1606300" cy="298516"/>
          </a:xfrm>
          <a:prstGeom prst="rect">
            <a:avLst/>
          </a:prstGeom>
        </p:spPr>
      </p:pic>
      <p:cxnSp>
        <p:nvCxnSpPr>
          <p:cNvPr id="12" name="Straight Arrow Connector 11"/>
          <p:cNvCxnSpPr>
            <a:cxnSpLocks/>
          </p:cNvCxnSpPr>
          <p:nvPr/>
        </p:nvCxnSpPr>
        <p:spPr>
          <a:xfrm flipH="1">
            <a:off x="5332626" y="2230755"/>
            <a:ext cx="540000" cy="0"/>
          </a:xfrm>
          <a:prstGeom prst="straightConnector1">
            <a:avLst/>
          </a:prstGeom>
          <a:ln w="12700">
            <a:headEnd type="none" w="med" len="med"/>
            <a:tailEnd type="arrow"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512664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D436E90-D44F-4CFB-9713-FEF5A904B1E3}" type="slidenum">
              <a:rPr lang="uk-UA" sz="3200" smtClean="0"/>
              <a:t>26</a:t>
            </a:fld>
            <a:endParaRPr lang="uk-UA" sz="3200" dirty="0"/>
          </a:p>
        </p:txBody>
      </p:sp>
      <p:pic>
        <p:nvPicPr>
          <p:cNvPr id="11" name="Content Placeholder 10"/>
          <p:cNvPicPr>
            <a:picLocks noGrp="1" noChangeAspect="1"/>
          </p:cNvPicPr>
          <p:nvPr>
            <p:ph idx="1"/>
          </p:nvPr>
        </p:nvPicPr>
        <p:blipFill rotWithShape="1">
          <a:blip r:embed="rId2"/>
          <a:srcRect l="25332" t="2020" r="25138" b="11547"/>
          <a:stretch/>
        </p:blipFill>
        <p:spPr>
          <a:xfrm>
            <a:off x="168028" y="3400869"/>
            <a:ext cx="3733800" cy="3450970"/>
          </a:xfrm>
          <a:prstGeom prst="rect">
            <a:avLst/>
          </a:prstGeom>
        </p:spPr>
      </p:pic>
      <p:pic>
        <p:nvPicPr>
          <p:cNvPr id="13" name="Picture 12"/>
          <p:cNvPicPr>
            <a:picLocks noChangeAspect="1"/>
          </p:cNvPicPr>
          <p:nvPr/>
        </p:nvPicPr>
        <p:blipFill rotWithShape="1">
          <a:blip r:embed="rId3"/>
          <a:srcRect l="25041" r="24410" b="10834"/>
          <a:stretch/>
        </p:blipFill>
        <p:spPr>
          <a:xfrm>
            <a:off x="3886588" y="3400869"/>
            <a:ext cx="3658518" cy="3450423"/>
          </a:xfrm>
          <a:prstGeom prst="rect">
            <a:avLst/>
          </a:prstGeom>
        </p:spPr>
      </p:pic>
      <p:graphicFrame>
        <p:nvGraphicFramePr>
          <p:cNvPr id="15" name="Table 14"/>
          <p:cNvGraphicFramePr>
            <a:graphicFrameLocks noGrp="1"/>
          </p:cNvGraphicFramePr>
          <p:nvPr>
            <p:extLst>
              <p:ext uri="{D42A27DB-BD31-4B8C-83A1-F6EECF244321}">
                <p14:modId xmlns:p14="http://schemas.microsoft.com/office/powerpoint/2010/main" val="366966363"/>
              </p:ext>
            </p:extLst>
          </p:nvPr>
        </p:nvGraphicFramePr>
        <p:xfrm>
          <a:off x="7590826" y="3423182"/>
          <a:ext cx="4376155" cy="2944368"/>
        </p:xfrm>
        <a:graphic>
          <a:graphicData uri="http://schemas.openxmlformats.org/drawingml/2006/table">
            <a:tbl>
              <a:tblPr firstRow="1" firstCol="1" bandRow="1"/>
              <a:tblGrid>
                <a:gridCol w="332814">
                  <a:extLst>
                    <a:ext uri="{9D8B030D-6E8A-4147-A177-3AD203B41FA5}">
                      <a16:colId xmlns:a16="http://schemas.microsoft.com/office/drawing/2014/main" val="2753237984"/>
                    </a:ext>
                  </a:extLst>
                </a:gridCol>
                <a:gridCol w="828686">
                  <a:extLst>
                    <a:ext uri="{9D8B030D-6E8A-4147-A177-3AD203B41FA5}">
                      <a16:colId xmlns:a16="http://schemas.microsoft.com/office/drawing/2014/main" val="3648784516"/>
                    </a:ext>
                  </a:extLst>
                </a:gridCol>
                <a:gridCol w="1302840">
                  <a:extLst>
                    <a:ext uri="{9D8B030D-6E8A-4147-A177-3AD203B41FA5}">
                      <a16:colId xmlns:a16="http://schemas.microsoft.com/office/drawing/2014/main" val="783531369"/>
                    </a:ext>
                  </a:extLst>
                </a:gridCol>
                <a:gridCol w="877326">
                  <a:extLst>
                    <a:ext uri="{9D8B030D-6E8A-4147-A177-3AD203B41FA5}">
                      <a16:colId xmlns:a16="http://schemas.microsoft.com/office/drawing/2014/main" val="1291297993"/>
                    </a:ext>
                  </a:extLst>
                </a:gridCol>
                <a:gridCol w="1034489">
                  <a:extLst>
                    <a:ext uri="{9D8B030D-6E8A-4147-A177-3AD203B41FA5}">
                      <a16:colId xmlns:a16="http://schemas.microsoft.com/office/drawing/2014/main" val="413904023"/>
                    </a:ext>
                  </a:extLst>
                </a:gridCol>
              </a:tblGrid>
              <a:tr h="155405">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Відстань</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Час очікування</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Частота запитів</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Пріоритет</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57293507"/>
                  </a:ext>
                </a:extLst>
              </a:tr>
              <a:tr h="155405">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1</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Далеко</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Короткий</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Висока</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Низький</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73747643"/>
                  </a:ext>
                </a:extLst>
              </a:tr>
              <a:tr h="155405">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2</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dirty="0">
                          <a:effectLst/>
                          <a:latin typeface="Times New Roman" panose="02020603050405020304" pitchFamily="18" charset="0"/>
                          <a:ea typeface="Times New Roman" panose="02020603050405020304" pitchFamily="18" charset="0"/>
                          <a:cs typeface="Times New Roman" panose="02020603050405020304" pitchFamily="18" charset="0"/>
                        </a:rPr>
                        <a:t>Далеко</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Короткий</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Середня</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Середньо низький</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61220788"/>
                  </a:ext>
                </a:extLst>
              </a:tr>
              <a:tr h="155405">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3</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Далеко</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Короткий</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Низька</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Середній</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16022778"/>
                  </a:ext>
                </a:extLst>
              </a:tr>
              <a:tr h="157734">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4</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Далеко</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Середній</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Висока</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dirty="0">
                          <a:effectLst/>
                          <a:latin typeface="Times New Roman" panose="02020603050405020304" pitchFamily="18" charset="0"/>
                          <a:ea typeface="Times New Roman" panose="02020603050405020304" pitchFamily="18" charset="0"/>
                          <a:cs typeface="Times New Roman" panose="02020603050405020304" pitchFamily="18" charset="0"/>
                        </a:rPr>
                        <a:t>Низький</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27846049"/>
                  </a:ext>
                </a:extLst>
              </a:tr>
              <a:tr h="155405">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5</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dirty="0">
                          <a:effectLst/>
                          <a:latin typeface="Times New Roman" panose="02020603050405020304" pitchFamily="18" charset="0"/>
                          <a:ea typeface="Times New Roman" panose="02020603050405020304" pitchFamily="18" charset="0"/>
                          <a:cs typeface="Times New Roman" panose="02020603050405020304" pitchFamily="18" charset="0"/>
                        </a:rPr>
                        <a:t>Далеко</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Середній</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Середня</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dirty="0">
                          <a:effectLst/>
                          <a:latin typeface="Times New Roman" panose="02020603050405020304" pitchFamily="18" charset="0"/>
                          <a:ea typeface="Times New Roman" panose="02020603050405020304" pitchFamily="18" charset="0"/>
                          <a:cs typeface="Times New Roman" panose="02020603050405020304" pitchFamily="18" charset="0"/>
                        </a:rPr>
                        <a:t>Низький</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1134509"/>
                  </a:ext>
                </a:extLst>
              </a:tr>
              <a:tr h="155405">
                <a:tc>
                  <a:txBody>
                    <a:bodyPr/>
                    <a:lstStyle/>
                    <a:p>
                      <a:pPr algn="ctr">
                        <a:lnSpc>
                          <a:spcPct val="115000"/>
                        </a:lnSpc>
                        <a:spcAft>
                          <a:spcPts val="0"/>
                        </a:spcAft>
                      </a:pPr>
                      <a:r>
                        <a:rPr lang="uk-UA" sz="1400" dirty="0">
                          <a:effectLst/>
                          <a:latin typeface="Times New Roman" panose="02020603050405020304" pitchFamily="18" charset="0"/>
                          <a:ea typeface="Times New Roman" panose="02020603050405020304" pitchFamily="18" charset="0"/>
                          <a:cs typeface="Times New Roman" panose="02020603050405020304" pitchFamily="18" charset="0"/>
                        </a:rPr>
                        <a:t>…</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dirty="0">
                          <a:effectLst/>
                          <a:latin typeface="Times New Roman" panose="02020603050405020304" pitchFamily="18" charset="0"/>
                          <a:ea typeface="Times New Roman" panose="02020603050405020304" pitchFamily="18" charset="0"/>
                          <a:cs typeface="Times New Roman" panose="02020603050405020304" pitchFamily="18" charset="0"/>
                        </a:rPr>
                        <a:t>…</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dirty="0">
                          <a:effectLst/>
                          <a:latin typeface="Times New Roman" panose="02020603050405020304" pitchFamily="18" charset="0"/>
                          <a:ea typeface="Times New Roman" panose="02020603050405020304" pitchFamily="18" charset="0"/>
                          <a:cs typeface="Times New Roman" panose="02020603050405020304" pitchFamily="18" charset="0"/>
                        </a:rPr>
                        <a:t>…</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dirty="0">
                          <a:effectLst/>
                          <a:latin typeface="Times New Roman" panose="02020603050405020304" pitchFamily="18" charset="0"/>
                          <a:ea typeface="Times New Roman" panose="02020603050405020304" pitchFamily="18" charset="0"/>
                          <a:cs typeface="Times New Roman" panose="02020603050405020304" pitchFamily="18" charset="0"/>
                        </a:rPr>
                        <a:t>…</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dirty="0">
                          <a:effectLst/>
                          <a:latin typeface="Times New Roman" panose="02020603050405020304" pitchFamily="18" charset="0"/>
                          <a:ea typeface="Times New Roman" panose="02020603050405020304" pitchFamily="18" charset="0"/>
                          <a:cs typeface="Times New Roman" panose="02020603050405020304" pitchFamily="18" charset="0"/>
                        </a:rPr>
                        <a:t>…</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76982283"/>
                  </a:ext>
                </a:extLst>
              </a:tr>
              <a:tr h="155405">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25</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Близько</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Довгий</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Висока</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Середній</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08700026"/>
                  </a:ext>
                </a:extLst>
              </a:tr>
              <a:tr h="155405">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26</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Близько</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Довгий</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Середня</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Високий</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69200141"/>
                  </a:ext>
                </a:extLst>
              </a:tr>
              <a:tr h="155405">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27</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Близько</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Довгий</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a:effectLst/>
                          <a:latin typeface="Times New Roman" panose="02020603050405020304" pitchFamily="18" charset="0"/>
                          <a:ea typeface="Times New Roman" panose="02020603050405020304" pitchFamily="18" charset="0"/>
                          <a:cs typeface="Times New Roman" panose="02020603050405020304" pitchFamily="18" charset="0"/>
                        </a:rPr>
                        <a:t>Низька</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400" dirty="0">
                          <a:effectLst/>
                          <a:latin typeface="Times New Roman" panose="02020603050405020304" pitchFamily="18" charset="0"/>
                          <a:ea typeface="Times New Roman" panose="02020603050405020304" pitchFamily="18" charset="0"/>
                          <a:cs typeface="Times New Roman" panose="02020603050405020304" pitchFamily="18" charset="0"/>
                        </a:rPr>
                        <a:t>Високий</a:t>
                      </a:r>
                    </a:p>
                  </a:txBody>
                  <a:tcPr marL="55282" marR="55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41170606"/>
                  </a:ext>
                </a:extLst>
              </a:tr>
            </a:tbl>
          </a:graphicData>
        </a:graphic>
      </p:graphicFrame>
      <p:sp>
        <p:nvSpPr>
          <p:cNvPr id="6" name="Rectangle 5"/>
          <p:cNvSpPr/>
          <p:nvPr/>
        </p:nvSpPr>
        <p:spPr>
          <a:xfrm>
            <a:off x="291544" y="84760"/>
            <a:ext cx="11589632" cy="1200329"/>
          </a:xfrm>
          <a:prstGeom prst="rect">
            <a:avLst/>
          </a:prstGeom>
        </p:spPr>
        <p:txBody>
          <a:bodyPr wrap="square">
            <a:spAutoFit/>
          </a:bodyPr>
          <a:lstStyle/>
          <a:p>
            <a:r>
              <a:rPr lang="uk-UA" sz="3600" dirty="0">
                <a:latin typeface="Times New Roman" panose="02020603050405020304" pitchFamily="18" charset="0"/>
                <a:cs typeface="Times New Roman" panose="02020603050405020304" pitchFamily="18" charset="0"/>
              </a:rPr>
              <a:t>Метод оперативної диспетчеризації на основі МАС: Розподіл задач транспортування з використанням СНВ</a:t>
            </a:r>
            <a:endParaRPr lang="uk-UA" sz="3600" dirty="0"/>
          </a:p>
        </p:txBody>
      </p:sp>
      <p:sp>
        <p:nvSpPr>
          <p:cNvPr id="7" name="Rectangle 6"/>
          <p:cNvSpPr/>
          <p:nvPr/>
        </p:nvSpPr>
        <p:spPr>
          <a:xfrm>
            <a:off x="291544" y="1258164"/>
            <a:ext cx="11582399" cy="2246769"/>
          </a:xfrm>
          <a:prstGeom prst="rect">
            <a:avLst/>
          </a:prstGeom>
        </p:spPr>
        <p:txBody>
          <a:bodyPr wrap="square">
            <a:spAutoFit/>
          </a:bodyPr>
          <a:lstStyle/>
          <a:p>
            <a:r>
              <a:rPr lang="uk-UA" sz="2000" dirty="0">
                <a:solidFill>
                  <a:srgbClr val="000000"/>
                </a:solidFill>
                <a:latin typeface="Times New Roman" panose="02020603050405020304" pitchFamily="18" charset="0"/>
                <a:ea typeface="Times New Roman" panose="02020603050405020304" pitchFamily="18" charset="0"/>
              </a:rPr>
              <a:t>Кожен </a:t>
            </a:r>
            <a:r>
              <a:rPr lang="uk-UA" sz="2000" i="1" dirty="0">
                <a:solidFill>
                  <a:srgbClr val="000000"/>
                </a:solidFill>
                <a:latin typeface="Times New Roman" panose="02020603050405020304" pitchFamily="18" charset="0"/>
                <a:ea typeface="Times New Roman" panose="02020603050405020304" pitchFamily="18" charset="0"/>
              </a:rPr>
              <a:t>агент диспетчеризації АТМ </a:t>
            </a:r>
            <a:r>
              <a:rPr lang="uk-UA" sz="2000" dirty="0">
                <a:solidFill>
                  <a:srgbClr val="000000"/>
                </a:solidFill>
                <a:latin typeface="Times New Roman" panose="02020603050405020304" pitchFamily="18" charset="0"/>
                <a:ea typeface="Times New Roman" panose="02020603050405020304" pitchFamily="18" charset="0"/>
              </a:rPr>
              <a:t>обирає на виконання задачу із робочого списку із найвищим пріоритетом, який визначає за допомогою </a:t>
            </a:r>
            <a:r>
              <a:rPr lang="uk-UA" sz="2000" b="1" dirty="0">
                <a:solidFill>
                  <a:srgbClr val="000000"/>
                </a:solidFill>
                <a:latin typeface="Times New Roman" panose="02020603050405020304" pitchFamily="18" charset="0"/>
                <a:ea typeface="Times New Roman" panose="02020603050405020304" pitchFamily="18" charset="0"/>
              </a:rPr>
              <a:t>системи нечіткого виведення (СНВ)</a:t>
            </a:r>
            <a:r>
              <a:rPr lang="uk-UA" sz="2000" dirty="0">
                <a:solidFill>
                  <a:srgbClr val="000000"/>
                </a:solidFill>
                <a:latin typeface="Times New Roman" panose="02020603050405020304" pitchFamily="18" charset="0"/>
                <a:ea typeface="Times New Roman" panose="02020603050405020304" pitchFamily="18" charset="0"/>
              </a:rPr>
              <a:t>:</a:t>
            </a:r>
          </a:p>
          <a:p>
            <a:r>
              <a:rPr lang="uk-UA" sz="2000" dirty="0">
                <a:solidFill>
                  <a:srgbClr val="000000"/>
                </a:solidFill>
                <a:latin typeface="Times New Roman" panose="02020603050405020304" pitchFamily="18" charset="0"/>
                <a:ea typeface="Times New Roman" panose="02020603050405020304" pitchFamily="18" charset="0"/>
              </a:rPr>
              <a:t>- </a:t>
            </a:r>
            <a:r>
              <a:rPr lang="uk-UA" sz="2000" b="1" dirty="0">
                <a:solidFill>
                  <a:srgbClr val="000000"/>
                </a:solidFill>
                <a:latin typeface="Times New Roman" panose="02020603050405020304" pitchFamily="18" charset="0"/>
                <a:ea typeface="Times New Roman" panose="02020603050405020304" pitchFamily="18" charset="0"/>
              </a:rPr>
              <a:t>3 вхідні змінні</a:t>
            </a:r>
            <a:r>
              <a:rPr lang="uk-UA" sz="2000" dirty="0">
                <a:solidFill>
                  <a:srgbClr val="000000"/>
                </a:solidFill>
                <a:latin typeface="Times New Roman" panose="02020603050405020304" pitchFamily="18" charset="0"/>
                <a:ea typeface="Times New Roman" panose="02020603050405020304" pitchFamily="18" charset="0"/>
              </a:rPr>
              <a:t>: </a:t>
            </a:r>
            <a:r>
              <a:rPr lang="uk-UA" i="1" dirty="0">
                <a:solidFill>
                  <a:srgbClr val="000000"/>
                </a:solidFill>
                <a:ea typeface="Times New Roman" panose="02020603050405020304" pitchFamily="18" charset="0"/>
              </a:rPr>
              <a:t>Відстань (</a:t>
            </a:r>
            <a:r>
              <a:rPr lang="en-US" i="1" dirty="0">
                <a:solidFill>
                  <a:srgbClr val="000000"/>
                </a:solidFill>
                <a:ea typeface="Times New Roman" panose="02020603050405020304" pitchFamily="18" charset="0"/>
              </a:rPr>
              <a:t>X1 </a:t>
            </a:r>
            <a:r>
              <a:rPr lang="uk-UA" i="1" dirty="0">
                <a:solidFill>
                  <a:srgbClr val="000000"/>
                </a:solidFill>
                <a:ea typeface="Times New Roman" panose="02020603050405020304" pitchFamily="18" charset="0"/>
              </a:rPr>
              <a:t>=</a:t>
            </a:r>
            <a:r>
              <a:rPr lang="en-US" i="1" dirty="0">
                <a:solidFill>
                  <a:srgbClr val="000000"/>
                </a:solidFill>
                <a:ea typeface="Times New Roman" panose="02020603050405020304" pitchFamily="18" charset="0"/>
              </a:rPr>
              <a:t> {</a:t>
            </a:r>
            <a:r>
              <a:rPr lang="uk-UA" i="1" dirty="0">
                <a:solidFill>
                  <a:srgbClr val="000000"/>
                </a:solidFill>
                <a:ea typeface="Times New Roman" panose="02020603050405020304" pitchFamily="18" charset="0"/>
              </a:rPr>
              <a:t>Далеко, Середня, Близько}), Час очікування (</a:t>
            </a:r>
            <a:r>
              <a:rPr lang="en-US" i="1" dirty="0">
                <a:solidFill>
                  <a:srgbClr val="000000"/>
                </a:solidFill>
                <a:ea typeface="Times New Roman" panose="02020603050405020304" pitchFamily="18" charset="0"/>
              </a:rPr>
              <a:t>X2 </a:t>
            </a:r>
            <a:r>
              <a:rPr lang="uk-UA" i="1" dirty="0">
                <a:solidFill>
                  <a:srgbClr val="000000"/>
                </a:solidFill>
                <a:ea typeface="Times New Roman" panose="02020603050405020304" pitchFamily="18" charset="0"/>
              </a:rPr>
              <a:t>=</a:t>
            </a:r>
            <a:r>
              <a:rPr lang="en-US" i="1" dirty="0">
                <a:solidFill>
                  <a:srgbClr val="000000"/>
                </a:solidFill>
                <a:ea typeface="Times New Roman" panose="02020603050405020304" pitchFamily="18" charset="0"/>
              </a:rPr>
              <a:t> {</a:t>
            </a:r>
            <a:r>
              <a:rPr lang="uk-UA" i="1" dirty="0">
                <a:solidFill>
                  <a:srgbClr val="000000"/>
                </a:solidFill>
                <a:ea typeface="Times New Roman" panose="02020603050405020304" pitchFamily="18" charset="0"/>
              </a:rPr>
              <a:t>Короткий, Середній, Довгий}), Частота запитів (</a:t>
            </a:r>
            <a:r>
              <a:rPr lang="en-US" i="1" dirty="0">
                <a:solidFill>
                  <a:srgbClr val="000000"/>
                </a:solidFill>
                <a:ea typeface="Times New Roman" panose="02020603050405020304" pitchFamily="18" charset="0"/>
              </a:rPr>
              <a:t>X3</a:t>
            </a:r>
            <a:r>
              <a:rPr lang="uk-UA" i="1" dirty="0">
                <a:solidFill>
                  <a:srgbClr val="000000"/>
                </a:solidFill>
                <a:ea typeface="Times New Roman" panose="02020603050405020304" pitchFamily="18" charset="0"/>
              </a:rPr>
              <a:t> =</a:t>
            </a:r>
            <a:r>
              <a:rPr lang="en-US" i="1" dirty="0">
                <a:solidFill>
                  <a:srgbClr val="000000"/>
                </a:solidFill>
                <a:ea typeface="Times New Roman" panose="02020603050405020304" pitchFamily="18" charset="0"/>
              </a:rPr>
              <a:t> {</a:t>
            </a:r>
            <a:r>
              <a:rPr lang="uk-UA" i="1" dirty="0">
                <a:solidFill>
                  <a:srgbClr val="000000"/>
                </a:solidFill>
                <a:ea typeface="Times New Roman" panose="02020603050405020304" pitchFamily="18" charset="0"/>
              </a:rPr>
              <a:t>Низька, Середня, Висока})</a:t>
            </a:r>
            <a:r>
              <a:rPr lang="uk-UA" dirty="0">
                <a:solidFill>
                  <a:srgbClr val="000000"/>
                </a:solidFill>
                <a:ea typeface="Times New Roman" panose="02020603050405020304" pitchFamily="18" charset="0"/>
              </a:rPr>
              <a:t>;</a:t>
            </a:r>
          </a:p>
          <a:p>
            <a:r>
              <a:rPr lang="uk-UA" sz="2000" dirty="0">
                <a:solidFill>
                  <a:srgbClr val="000000"/>
                </a:solidFill>
                <a:latin typeface="Times New Roman" panose="02020603050405020304" pitchFamily="18" charset="0"/>
                <a:ea typeface="Times New Roman" panose="02020603050405020304" pitchFamily="18" charset="0"/>
              </a:rPr>
              <a:t>- </a:t>
            </a:r>
            <a:r>
              <a:rPr lang="uk-UA" sz="2000" b="1" dirty="0">
                <a:solidFill>
                  <a:srgbClr val="000000"/>
                </a:solidFill>
                <a:latin typeface="Times New Roman" panose="02020603050405020304" pitchFamily="18" charset="0"/>
                <a:ea typeface="Times New Roman" panose="02020603050405020304" pitchFamily="18" charset="0"/>
              </a:rPr>
              <a:t>1 вихідна змінна</a:t>
            </a:r>
            <a:r>
              <a:rPr lang="uk-UA" sz="2000" dirty="0">
                <a:solidFill>
                  <a:srgbClr val="000000"/>
                </a:solidFill>
                <a:latin typeface="Times New Roman" panose="02020603050405020304" pitchFamily="18" charset="0"/>
                <a:ea typeface="Times New Roman" panose="02020603050405020304" pitchFamily="18" charset="0"/>
              </a:rPr>
              <a:t>: </a:t>
            </a:r>
            <a:r>
              <a:rPr lang="uk-UA" i="1" dirty="0">
                <a:solidFill>
                  <a:srgbClr val="000000"/>
                </a:solidFill>
                <a:ea typeface="Times New Roman" panose="02020603050405020304" pitchFamily="18" charset="0"/>
              </a:rPr>
              <a:t>Пріоритет</a:t>
            </a:r>
            <a:r>
              <a:rPr lang="ru-RU" dirty="0">
                <a:solidFill>
                  <a:srgbClr val="000000"/>
                </a:solidFill>
                <a:ea typeface="Times New Roman" panose="02020603050405020304" pitchFamily="18" charset="0"/>
              </a:rPr>
              <a:t> </a:t>
            </a:r>
            <a:r>
              <a:rPr lang="ru-RU" i="1" dirty="0">
                <a:solidFill>
                  <a:srgbClr val="000000"/>
                </a:solidFill>
                <a:ea typeface="Times New Roman" panose="02020603050405020304" pitchFamily="18" charset="0"/>
              </a:rPr>
              <a:t>(Y1 = {</a:t>
            </a:r>
            <a:r>
              <a:rPr lang="uk-UA" i="1" dirty="0">
                <a:solidFill>
                  <a:srgbClr val="000000"/>
                </a:solidFill>
                <a:ea typeface="Times New Roman" panose="02020603050405020304" pitchFamily="18" charset="0"/>
              </a:rPr>
              <a:t>Низький, Середньо низький, Середній, Середньо високий, Високий</a:t>
            </a:r>
            <a:r>
              <a:rPr lang="ru-RU" i="1" dirty="0">
                <a:solidFill>
                  <a:srgbClr val="000000"/>
                </a:solidFill>
                <a:ea typeface="Times New Roman" panose="02020603050405020304" pitchFamily="18" charset="0"/>
              </a:rPr>
              <a:t>})</a:t>
            </a:r>
            <a:r>
              <a:rPr lang="ru-RU" dirty="0">
                <a:solidFill>
                  <a:srgbClr val="000000"/>
                </a:solidFill>
                <a:ea typeface="Times New Roman" panose="02020603050405020304" pitchFamily="18" charset="0"/>
              </a:rPr>
              <a:t>;</a:t>
            </a:r>
          </a:p>
          <a:p>
            <a:r>
              <a:rPr lang="uk-UA" sz="2000" dirty="0">
                <a:solidFill>
                  <a:srgbClr val="000000"/>
                </a:solidFill>
                <a:latin typeface="Times New Roman" panose="02020603050405020304" pitchFamily="18" charset="0"/>
                <a:ea typeface="Times New Roman" panose="02020603050405020304" pitchFamily="18" charset="0"/>
              </a:rPr>
              <a:t>- </a:t>
            </a:r>
            <a:r>
              <a:rPr lang="uk-UA" sz="2000" b="1" dirty="0" err="1">
                <a:solidFill>
                  <a:srgbClr val="000000"/>
                </a:solidFill>
                <a:latin typeface="Times New Roman" panose="02020603050405020304" pitchFamily="18" charset="0"/>
                <a:ea typeface="Times New Roman" panose="02020603050405020304" pitchFamily="18" charset="0"/>
              </a:rPr>
              <a:t>Продукційні</a:t>
            </a:r>
            <a:r>
              <a:rPr lang="uk-UA" sz="2000" b="1" dirty="0">
                <a:solidFill>
                  <a:srgbClr val="000000"/>
                </a:solidFill>
                <a:latin typeface="Times New Roman" panose="02020603050405020304" pitchFamily="18" charset="0"/>
                <a:ea typeface="Times New Roman" panose="02020603050405020304" pitchFamily="18" charset="0"/>
              </a:rPr>
              <a:t> правила</a:t>
            </a:r>
            <a:r>
              <a:rPr lang="uk-UA" sz="2000" dirty="0">
                <a:solidFill>
                  <a:srgbClr val="000000"/>
                </a:solidFill>
                <a:latin typeface="Times New Roman" panose="02020603050405020304" pitchFamily="18" charset="0"/>
                <a:ea typeface="Times New Roman" panose="02020603050405020304" pitchFamily="18" charset="0"/>
              </a:rPr>
              <a:t> (зведені в таблицю), що мають вигляд: </a:t>
            </a:r>
            <a:r>
              <a:rPr lang="uk-UA" i="1" dirty="0"/>
              <a:t>Якщо відстань "далеко" і час очікування "короткий" і частота запитів "висока", то пріоритет "низький"</a:t>
            </a:r>
            <a:r>
              <a:rPr lang="uk-UA" sz="2000" i="1" dirty="0"/>
              <a:t>.</a:t>
            </a:r>
            <a:endParaRPr lang="uk-UA" sz="2000" dirty="0"/>
          </a:p>
        </p:txBody>
      </p:sp>
    </p:spTree>
    <p:extLst>
      <p:ext uri="{BB962C8B-B14F-4D97-AF65-F5344CB8AC3E}">
        <p14:creationId xmlns:p14="http://schemas.microsoft.com/office/powerpoint/2010/main" val="41023060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 y="116133"/>
            <a:ext cx="11704320" cy="1325563"/>
          </a:xfrm>
        </p:spPr>
        <p:txBody>
          <a:bodyPr>
            <a:noAutofit/>
          </a:bodyPr>
          <a:lstStyle/>
          <a:p>
            <a:r>
              <a:rPr lang="uk-UA" sz="3200" dirty="0">
                <a:latin typeface="Times New Roman" panose="02020603050405020304" pitchFamily="18" charset="0"/>
                <a:cs typeface="Times New Roman" panose="02020603050405020304" pitchFamily="18" charset="0"/>
              </a:rPr>
              <a:t>Порівняльний аналіз результатів моделювання роботи ГВС зі значеннями вирішальних динамічних показників СОУ налаштованих за допомогою СДОК</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735770276"/>
              </p:ext>
            </p:extLst>
          </p:nvPr>
        </p:nvGraphicFramePr>
        <p:xfrm>
          <a:off x="838200" y="3271778"/>
          <a:ext cx="4845501" cy="3084576"/>
        </p:xfrm>
        <a:graphic>
          <a:graphicData uri="http://schemas.openxmlformats.org/drawingml/2006/table">
            <a:tbl>
              <a:tblPr firstRow="1" firstCol="1" bandRow="1"/>
              <a:tblGrid>
                <a:gridCol w="938848">
                  <a:extLst>
                    <a:ext uri="{9D8B030D-6E8A-4147-A177-3AD203B41FA5}">
                      <a16:colId xmlns:a16="http://schemas.microsoft.com/office/drawing/2014/main" val="208138934"/>
                    </a:ext>
                  </a:extLst>
                </a:gridCol>
                <a:gridCol w="627698">
                  <a:extLst>
                    <a:ext uri="{9D8B030D-6E8A-4147-A177-3AD203B41FA5}">
                      <a16:colId xmlns:a16="http://schemas.microsoft.com/office/drawing/2014/main" val="676783080"/>
                    </a:ext>
                  </a:extLst>
                </a:gridCol>
                <a:gridCol w="842010">
                  <a:extLst>
                    <a:ext uri="{9D8B030D-6E8A-4147-A177-3AD203B41FA5}">
                      <a16:colId xmlns:a16="http://schemas.microsoft.com/office/drawing/2014/main" val="3427147202"/>
                    </a:ext>
                  </a:extLst>
                </a:gridCol>
                <a:gridCol w="570548">
                  <a:extLst>
                    <a:ext uri="{9D8B030D-6E8A-4147-A177-3AD203B41FA5}">
                      <a16:colId xmlns:a16="http://schemas.microsoft.com/office/drawing/2014/main" val="1077028122"/>
                    </a:ext>
                  </a:extLst>
                </a:gridCol>
                <a:gridCol w="548322">
                  <a:extLst>
                    <a:ext uri="{9D8B030D-6E8A-4147-A177-3AD203B41FA5}">
                      <a16:colId xmlns:a16="http://schemas.microsoft.com/office/drawing/2014/main" val="415153877"/>
                    </a:ext>
                  </a:extLst>
                </a:gridCol>
                <a:gridCol w="1318075">
                  <a:extLst>
                    <a:ext uri="{9D8B030D-6E8A-4147-A177-3AD203B41FA5}">
                      <a16:colId xmlns:a16="http://schemas.microsoft.com/office/drawing/2014/main" val="4141263217"/>
                    </a:ext>
                  </a:extLst>
                </a:gridCol>
              </a:tblGrid>
              <a:tr h="0">
                <a:tc>
                  <a:txBody>
                    <a:bodyPr/>
                    <a:lstStyle/>
                    <a:p>
                      <a:pPr algn="ctr">
                        <a:lnSpc>
                          <a:spcPct val="115000"/>
                        </a:lnSpc>
                        <a:spcAft>
                          <a:spcPts val="0"/>
                        </a:spcAft>
                        <a:tabLst>
                          <a:tab pos="368935" algn="l"/>
                        </a:tabLst>
                      </a:pPr>
                      <a:r>
                        <a:rPr lang="uk-UA" sz="1600" kern="50" dirty="0">
                          <a:effectLst/>
                          <a:latin typeface="Times New Roman" panose="02020603050405020304" pitchFamily="18" charset="0"/>
                          <a:ea typeface="Times New Roman" panose="02020603050405020304" pitchFamily="18" charset="0"/>
                          <a:cs typeface="Times New Roman" panose="02020603050405020304" pitchFamily="18" charset="0"/>
                        </a:rPr>
                        <a:t>Приклад</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dirty="0">
                          <a:effectLst/>
                          <a:latin typeface="Times New Roman" panose="02020603050405020304" pitchFamily="18" charset="0"/>
                          <a:ea typeface="Times New Roman" panose="02020603050405020304" pitchFamily="18" charset="0"/>
                          <a:cs typeface="Times New Roman" panose="02020603050405020304" pitchFamily="18" charset="0"/>
                        </a:rPr>
                        <a:t>MAS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dirty="0">
                          <a:effectLst/>
                          <a:latin typeface="Times New Roman" panose="02020603050405020304" pitchFamily="18" charset="0"/>
                          <a:ea typeface="Times New Roman" panose="02020603050405020304" pitchFamily="18" charset="0"/>
                          <a:cs typeface="Times New Roman" panose="02020603050405020304" pitchFamily="18" charset="0"/>
                        </a:rPr>
                        <a:t>MFCFS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STD</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STT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dirty="0">
                          <a:effectLst/>
                          <a:latin typeface="Times New Roman" panose="02020603050405020304" pitchFamily="18" charset="0"/>
                          <a:ea typeface="Times New Roman" panose="02020603050405020304" pitchFamily="18" charset="0"/>
                          <a:cs typeface="Times New Roman" panose="02020603050405020304" pitchFamily="18" charset="0"/>
                        </a:rPr>
                        <a:t>Зменшення періоду обробки,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82512547"/>
                  </a:ext>
                </a:extLst>
              </a:tr>
              <a:tr h="201930">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1-1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118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121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114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132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3.19</a:t>
                      </a:r>
                      <a:endParaRPr lang="uk-UA"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3333666"/>
                  </a:ext>
                </a:extLst>
              </a:tr>
              <a:tr h="0">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1-2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131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150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135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148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9.04</a:t>
                      </a:r>
                      <a:endParaRPr lang="uk-UA"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50525670"/>
                  </a:ext>
                </a:extLst>
              </a:tr>
              <a:tr h="0">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1-3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130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126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126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132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-1.61</a:t>
                      </a:r>
                      <a:endParaRPr lang="uk-UA"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34878351"/>
                  </a:ext>
                </a:extLst>
              </a:tr>
              <a:tr h="0">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1-4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186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198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208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225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11.32</a:t>
                      </a:r>
                      <a:endParaRPr lang="uk-UA"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78987972"/>
                  </a:ext>
                </a:extLst>
              </a:tr>
              <a:tr h="0">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2-1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86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98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92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106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12.54</a:t>
                      </a:r>
                      <a:endParaRPr lang="uk-UA"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24459670"/>
                  </a:ext>
                </a:extLst>
              </a:tr>
              <a:tr h="0">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2-2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74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106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92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102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25.73</a:t>
                      </a:r>
                      <a:endParaRPr lang="uk-UA"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66742933"/>
                  </a:ext>
                </a:extLst>
              </a:tr>
              <a:tr h="0">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2-3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102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104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104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104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1.92</a:t>
                      </a:r>
                      <a:endParaRPr lang="uk-UA"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83061622"/>
                  </a:ext>
                </a:extLst>
              </a:tr>
              <a:tr h="0">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2-4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117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143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139</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368935" algn="l"/>
                        </a:tabLst>
                      </a:pPr>
                      <a:r>
                        <a:rPr lang="uk-UA" sz="1600" kern="50">
                          <a:effectLst/>
                          <a:latin typeface="Times New Roman" panose="02020603050405020304" pitchFamily="18" charset="0"/>
                          <a:ea typeface="Times New Roman" panose="02020603050405020304" pitchFamily="18" charset="0"/>
                          <a:cs typeface="Times New Roman" panose="02020603050405020304" pitchFamily="18" charset="0"/>
                        </a:rPr>
                        <a:t>167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uk-UA"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21.32</a:t>
                      </a:r>
                      <a:endParaRPr lang="uk-UA"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90039900"/>
                  </a:ext>
                </a:extLst>
              </a:tr>
            </a:tbl>
          </a:graphicData>
        </a:graphic>
      </p:graphicFrame>
      <p:sp>
        <p:nvSpPr>
          <p:cNvPr id="4" name="Slide Number Placeholder 3"/>
          <p:cNvSpPr>
            <a:spLocks noGrp="1"/>
          </p:cNvSpPr>
          <p:nvPr>
            <p:ph type="sldNum" sz="quarter" idx="12"/>
          </p:nvPr>
        </p:nvSpPr>
        <p:spPr/>
        <p:txBody>
          <a:bodyPr/>
          <a:lstStyle/>
          <a:p>
            <a:fld id="{CD436E90-D44F-4CFB-9713-FEF5A904B1E3}" type="slidenum">
              <a:rPr lang="uk-UA" sz="3200" smtClean="0"/>
              <a:t>27</a:t>
            </a:fld>
            <a:endParaRPr lang="uk-UA" sz="3200" dirty="0"/>
          </a:p>
        </p:txBody>
      </p:sp>
      <p:pic>
        <p:nvPicPr>
          <p:cNvPr id="7" name="Диаграмма 3"/>
          <p:cNvPicPr/>
          <p:nvPr/>
        </p:nvPicPr>
        <p:blipFill>
          <a:blip r:embed="rId2" cstate="print">
            <a:grayscl/>
          </a:blip>
          <a:srcRect/>
          <a:stretch>
            <a:fillRect/>
          </a:stretch>
        </p:blipFill>
        <p:spPr bwMode="auto">
          <a:xfrm>
            <a:off x="6468738" y="3271778"/>
            <a:ext cx="4885062" cy="3084576"/>
          </a:xfrm>
          <a:prstGeom prst="rect">
            <a:avLst/>
          </a:prstGeom>
          <a:noFill/>
          <a:ln w="3175">
            <a:solidFill>
              <a:schemeClr val="tx1"/>
            </a:solidFill>
            <a:miter lim="800000"/>
            <a:headEnd/>
            <a:tailEnd/>
          </a:ln>
        </p:spPr>
      </p:pic>
      <p:sp>
        <p:nvSpPr>
          <p:cNvPr id="3" name="Rectangle 2"/>
          <p:cNvSpPr/>
          <p:nvPr/>
        </p:nvSpPr>
        <p:spPr>
          <a:xfrm>
            <a:off x="251461" y="1435592"/>
            <a:ext cx="5737859" cy="1754326"/>
          </a:xfrm>
          <a:prstGeom prst="rect">
            <a:avLst/>
          </a:prstGeom>
        </p:spPr>
        <p:txBody>
          <a:bodyPr wrap="square">
            <a:spAutoFit/>
          </a:bodyPr>
          <a:lstStyle/>
          <a:p>
            <a:pPr algn="just"/>
            <a:r>
              <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1. Результати з використанням обраного за допомогою СДОК методу на основі </a:t>
            </a:r>
            <a:r>
              <a:rPr lang="uk-UA"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МАС</a:t>
            </a:r>
            <a:r>
              <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порівняно з класичними правилами диспетчеризації: MFCFS (</a:t>
            </a:r>
            <a:r>
              <a:rPr lang="uk-UA"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Modified First-Come-First-Served</a:t>
            </a:r>
            <a:r>
              <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uk-UA" dirty="0">
                <a:latin typeface="Times New Roman" panose="02020603050405020304" pitchFamily="18" charset="0"/>
                <a:cs typeface="Times New Roman" panose="02020603050405020304" pitchFamily="18" charset="0"/>
              </a:rPr>
              <a:t>STD (</a:t>
            </a:r>
            <a:r>
              <a:rPr lang="uk-UA" i="1" dirty="0">
                <a:latin typeface="Times New Roman" panose="02020603050405020304" pitchFamily="18" charset="0"/>
                <a:cs typeface="Times New Roman" panose="02020603050405020304" pitchFamily="18" charset="0"/>
              </a:rPr>
              <a:t>Shortest traveling distance</a:t>
            </a:r>
            <a:r>
              <a:rPr lang="uk-UA" dirty="0">
                <a:latin typeface="Times New Roman" panose="02020603050405020304" pitchFamily="18" charset="0"/>
                <a:cs typeface="Times New Roman" panose="02020603050405020304" pitchFamily="18" charset="0"/>
              </a:rPr>
              <a:t>), STT (</a:t>
            </a:r>
            <a:r>
              <a:rPr lang="uk-UA" i="1" dirty="0">
                <a:latin typeface="Times New Roman" panose="02020603050405020304" pitchFamily="18" charset="0"/>
                <a:cs typeface="Times New Roman" panose="02020603050405020304" pitchFamily="18" charset="0"/>
              </a:rPr>
              <a:t>Shortest traveling time</a:t>
            </a:r>
            <a:r>
              <a:rPr lang="uk-UA" dirty="0">
                <a:latin typeface="Times New Roman" panose="02020603050405020304" pitchFamily="18" charset="0"/>
                <a:cs typeface="Times New Roman" panose="02020603050405020304" pitchFamily="18" charset="0"/>
              </a:rPr>
              <a:t>).</a:t>
            </a:r>
          </a:p>
          <a:p>
            <a:pPr algn="just"/>
            <a:r>
              <a:rPr lang="uk-UA" dirty="0">
                <a:latin typeface="Times New Roman" panose="02020603050405020304" pitchFamily="18" charset="0"/>
                <a:cs typeface="Times New Roman" panose="02020603050405020304" pitchFamily="18" charset="0"/>
              </a:rPr>
              <a:t>Критерій продуктивності ГВС: </a:t>
            </a:r>
            <a:r>
              <a:rPr lang="uk-UA" i="1" dirty="0">
                <a:latin typeface="Times New Roman" panose="02020603050405020304" pitchFamily="18" charset="0"/>
                <a:cs typeface="Times New Roman" panose="02020603050405020304" pitchFamily="18" charset="0"/>
              </a:rPr>
              <a:t>період обробки</a:t>
            </a:r>
            <a:r>
              <a:rPr lang="uk-UA" dirty="0">
                <a:latin typeface="Times New Roman" panose="02020603050405020304" pitchFamily="18" charset="0"/>
                <a:cs typeface="Times New Roman" panose="02020603050405020304" pitchFamily="18" charset="0"/>
              </a:rPr>
              <a:t>.</a:t>
            </a:r>
          </a:p>
        </p:txBody>
      </p:sp>
      <p:sp>
        <p:nvSpPr>
          <p:cNvPr id="8" name="Rectangle 7"/>
          <p:cNvSpPr/>
          <p:nvPr/>
        </p:nvSpPr>
        <p:spPr>
          <a:xfrm>
            <a:off x="6111241" y="1435592"/>
            <a:ext cx="5989320" cy="1754326"/>
          </a:xfrm>
          <a:prstGeom prst="rect">
            <a:avLst/>
          </a:prstGeom>
        </p:spPr>
        <p:txBody>
          <a:bodyPr wrap="square">
            <a:spAutoFit/>
          </a:bodyPr>
          <a:lstStyle/>
          <a:p>
            <a:pPr algn="just"/>
            <a:r>
              <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2. Результати з використанням обраного за допомогою СДОК методу на основі </a:t>
            </a:r>
            <a:r>
              <a:rPr lang="uk-UA"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МАС</a:t>
            </a:r>
            <a:r>
              <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(з використанням </a:t>
            </a:r>
            <a:r>
              <a:rPr lang="en-US"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CNet</a:t>
            </a:r>
            <a:r>
              <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порівняно з </a:t>
            </a:r>
            <a:r>
              <a:rPr lang="ru-RU"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запропонованим</a:t>
            </a:r>
            <a:r>
              <a:rPr lang="ru-R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вдосконаленим</a:t>
            </a:r>
            <a:r>
              <a:rPr lang="ru-R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методом на </a:t>
            </a:r>
            <a:r>
              <a:rPr lang="ru-RU"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основі</a:t>
            </a:r>
            <a:r>
              <a:rPr lang="ru-R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ru-RU"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МАС</a:t>
            </a:r>
            <a:r>
              <a:rPr lang="ru-R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(з </a:t>
            </a:r>
            <a:r>
              <a:rPr lang="ru-RU"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використанням</a:t>
            </a:r>
            <a:r>
              <a:rPr lang="ru-R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ru-RU"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СНВ</a:t>
            </a:r>
            <a:r>
              <a:rPr lang="ru-R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та </a:t>
            </a:r>
            <a:r>
              <a:rPr lang="ru-RU"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класичним</a:t>
            </a:r>
            <a:r>
              <a:rPr lang="ru-R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правилом </a:t>
            </a:r>
            <a:r>
              <a:rPr lang="ru-RU"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диспетчеризації</a:t>
            </a:r>
            <a:r>
              <a:rPr lang="ru-R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FCFS (</a:t>
            </a:r>
            <a:r>
              <a:rPr lang="uk-UA"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First-Come-First-Served</a:t>
            </a:r>
            <a:r>
              <a:rPr lang="uk-UA"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uk-UA" dirty="0">
              <a:latin typeface="Times New Roman" panose="02020603050405020304" pitchFamily="18" charset="0"/>
              <a:cs typeface="Times New Roman" panose="02020603050405020304" pitchFamily="18" charset="0"/>
            </a:endParaRPr>
          </a:p>
          <a:p>
            <a:pPr algn="just"/>
            <a:r>
              <a:rPr lang="uk-UA" dirty="0">
                <a:latin typeface="Times New Roman" panose="02020603050405020304" pitchFamily="18" charset="0"/>
                <a:cs typeface="Times New Roman" panose="02020603050405020304" pitchFamily="18" charset="0"/>
              </a:rPr>
              <a:t>Критерій продуктивності ГВС: </a:t>
            </a:r>
            <a:r>
              <a:rPr lang="uk-UA" i="1" dirty="0">
                <a:latin typeface="Times New Roman" panose="02020603050405020304" pitchFamily="18" charset="0"/>
                <a:cs typeface="Times New Roman" panose="02020603050405020304" pitchFamily="18" charset="0"/>
              </a:rPr>
              <a:t>середній час простою АТМ</a:t>
            </a:r>
            <a:r>
              <a:rPr lang="uk-UA"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2320765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0485" y="16777"/>
            <a:ext cx="10515600" cy="663116"/>
          </a:xfrm>
        </p:spPr>
        <p:txBody>
          <a:bodyPr>
            <a:normAutofit fontScale="90000"/>
          </a:bodyPr>
          <a:lstStyle/>
          <a:p>
            <a:r>
              <a:rPr lang="uk-UA" dirty="0"/>
              <a:t>Висновки</a:t>
            </a:r>
          </a:p>
        </p:txBody>
      </p:sp>
      <p:sp>
        <p:nvSpPr>
          <p:cNvPr id="3" name="Content Placeholder 2"/>
          <p:cNvSpPr>
            <a:spLocks noGrp="1"/>
          </p:cNvSpPr>
          <p:nvPr>
            <p:ph idx="1"/>
          </p:nvPr>
        </p:nvSpPr>
        <p:spPr>
          <a:xfrm>
            <a:off x="108853" y="585334"/>
            <a:ext cx="11887204" cy="5975354"/>
          </a:xfrm>
        </p:spPr>
        <p:txBody>
          <a:bodyPr>
            <a:noAutofit/>
          </a:bodyPr>
          <a:lstStyle/>
          <a:p>
            <a:pPr marL="514350" lvl="0" indent="-514350">
              <a:buFont typeface="+mj-lt"/>
              <a:buAutoNum type="arabicPeriod"/>
            </a:pPr>
            <a:r>
              <a:rPr lang="uk-UA" sz="1600" dirty="0">
                <a:latin typeface="Times New Roman" panose="02020603050405020304" pitchFamily="18" charset="0"/>
                <a:cs typeface="Times New Roman" panose="02020603050405020304" pitchFamily="18" charset="0"/>
              </a:rPr>
              <a:t> На основі проведеного структурно-функціонального аналізу СОУ ГВС, що включав визначення основних функцій, відповідних модулів та узагальнених показників роботи в умовах невизначеності,  було створено формалізовану модель процесу ДОК. Це дозволило синтезувати структуру системи динамічного оперативного керування (СДОК), у якій СОУ є об’єктом керування. Для здійснення динамічного керування СОУ вперше запропоновано включити модуль корекції ВДП СОУ, що на основі даних оперативного та статистичного обліку дозволяє підвищити ефективність роботи шляхом вибору раціональних значень ВДП для налаштування відповідних модулів.</a:t>
            </a:r>
          </a:p>
          <a:p>
            <a:pPr marL="514350" lvl="0" indent="-514350">
              <a:buFont typeface="+mj-lt"/>
              <a:buAutoNum type="arabicPeriod"/>
            </a:pPr>
            <a:r>
              <a:rPr lang="uk-UA" sz="1600" dirty="0">
                <a:latin typeface="Times New Roman" panose="02020603050405020304" pitchFamily="18" charset="0"/>
                <a:cs typeface="Times New Roman" panose="02020603050405020304" pitchFamily="18" charset="0"/>
              </a:rPr>
              <a:t>При розробці  інформаційного забезпечення процесу розв’язання задачі автоматизації процесу ДОК, на основі отриманої формалізованої моделі та узагальнених показників ДОК, було створено класифікатор вирішальних динамічних показників СОУ та їх можливих значень. Класифікатор включає наступні показники: підхід до оперативного планування, стратегія перепланування, політика вибору часу перепланування та метод диспетчеризації. На основі отриманого класифікатора було побудовано логічну послідовність налаштування ВДП, що дозволяє вирішити задачу формування коректної черговості ітераційних процедур при здійсненні автоматизованого ДОК.</a:t>
            </a:r>
          </a:p>
          <a:p>
            <a:pPr marL="514350" lvl="0" indent="-514350">
              <a:buFont typeface="+mj-lt"/>
              <a:buAutoNum type="arabicPeriod"/>
            </a:pPr>
            <a:r>
              <a:rPr lang="uk-UA" sz="1600" dirty="0">
                <a:latin typeface="Times New Roman" panose="02020603050405020304" pitchFamily="18" charset="0"/>
                <a:cs typeface="Times New Roman" panose="02020603050405020304" pitchFamily="18" charset="0"/>
              </a:rPr>
              <a:t>Створено концептуальну модель СОУ як об’єкта керування на основі Ф-функції. Така формалізація дає змогу визначати склад та закономірності організації окремих компонентів в єдину систему при здійснені ДОК. Представлено отриману модель у вигляді повного функціонального орграфа СОУ, що дозволяє встановлювати відповідність множини складових процесів динамічного керування, що відбувається у просторових координатах СОУ у відповідні часові інтервали. </a:t>
            </a:r>
          </a:p>
          <a:p>
            <a:pPr marL="514350" lvl="0" indent="-514350">
              <a:buFont typeface="+mj-lt"/>
              <a:buAutoNum type="arabicPeriod"/>
            </a:pPr>
            <a:r>
              <a:rPr lang="uk-UA" sz="1600" dirty="0">
                <a:latin typeface="Times New Roman" panose="02020603050405020304" pitchFamily="18" charset="0"/>
                <a:cs typeface="Times New Roman" panose="02020603050405020304" pitchFamily="18" charset="0"/>
              </a:rPr>
              <a:t>Результати аналізу особливостей задачі автоматизованого ДОК вказують на її багатоваріантність,  слабку формалізованість зв’язків її компонентів, наявність елементів нечіткості, що разом із відсутністю існуючих ефективних моделей дозволяє зробити висновок про необхідність використання сучасних інтелектуальних технологій. Зокрема було обґрунтовано застосування, наступних методів: нечітке логічне виведення, експертні системи, інтелектуалізовані агенти та мультиагентні системи.</a:t>
            </a:r>
          </a:p>
          <a:p>
            <a:pPr marL="514350" lvl="0" indent="-514350">
              <a:buFont typeface="+mj-lt"/>
              <a:buAutoNum type="arabicPeriod"/>
            </a:pPr>
            <a:r>
              <a:rPr lang="uk-UA" sz="1600" dirty="0">
                <a:latin typeface="Times New Roman" panose="02020603050405020304" pitchFamily="18" charset="0"/>
                <a:cs typeface="Times New Roman" panose="02020603050405020304" pitchFamily="18" charset="0"/>
              </a:rPr>
              <a:t>Було розроблено підхід до автоматизації динамічного оперативного керування, що дозволяє шляхом багатоітераційного перебирання значень ВДП із використанням побудованої концептуальної моделі обрати такі з них, які здатні адекватно задовольняти властивостям та обмеженням певної ГВС. Запропонований підхід до автоматизації відрізняється створенням строгої узагальненої моделі вибору СОУ, що базується на гнучких інтелектуалізованих мультиагентних конфігураціях  агентно-орієнтованих підсистем для кожної властивості.</a:t>
            </a:r>
          </a:p>
        </p:txBody>
      </p:sp>
      <p:sp>
        <p:nvSpPr>
          <p:cNvPr id="4" name="Slide Number Placeholder 3"/>
          <p:cNvSpPr>
            <a:spLocks noGrp="1"/>
          </p:cNvSpPr>
          <p:nvPr>
            <p:ph type="sldNum" sz="quarter" idx="12"/>
          </p:nvPr>
        </p:nvSpPr>
        <p:spPr/>
        <p:txBody>
          <a:bodyPr/>
          <a:lstStyle/>
          <a:p>
            <a:fld id="{CD436E90-D44F-4CFB-9713-FEF5A904B1E3}" type="slidenum">
              <a:rPr lang="uk-UA" sz="3200" smtClean="0"/>
              <a:t>28</a:t>
            </a:fld>
            <a:endParaRPr lang="uk-UA" sz="3200" dirty="0"/>
          </a:p>
        </p:txBody>
      </p:sp>
    </p:spTree>
    <p:extLst>
      <p:ext uri="{BB962C8B-B14F-4D97-AF65-F5344CB8AC3E}">
        <p14:creationId xmlns:p14="http://schemas.microsoft.com/office/powerpoint/2010/main" val="28637842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0485" y="16777"/>
            <a:ext cx="10515600" cy="663116"/>
          </a:xfrm>
        </p:spPr>
        <p:txBody>
          <a:bodyPr>
            <a:normAutofit fontScale="90000"/>
          </a:bodyPr>
          <a:lstStyle/>
          <a:p>
            <a:r>
              <a:rPr lang="uk-UA" dirty="0"/>
              <a:t>Висновки</a:t>
            </a:r>
          </a:p>
        </p:txBody>
      </p:sp>
      <p:sp>
        <p:nvSpPr>
          <p:cNvPr id="3" name="Content Placeholder 2"/>
          <p:cNvSpPr>
            <a:spLocks noGrp="1"/>
          </p:cNvSpPr>
          <p:nvPr>
            <p:ph idx="1"/>
          </p:nvPr>
        </p:nvSpPr>
        <p:spPr>
          <a:xfrm>
            <a:off x="108853" y="585334"/>
            <a:ext cx="11887204" cy="5975354"/>
          </a:xfrm>
        </p:spPr>
        <p:txBody>
          <a:bodyPr>
            <a:noAutofit/>
          </a:bodyPr>
          <a:lstStyle/>
          <a:p>
            <a:pPr marL="514350" lvl="0" indent="-514350">
              <a:buFont typeface="+mj-lt"/>
              <a:buAutoNum type="arabicPeriod" startAt="6"/>
            </a:pPr>
            <a:r>
              <a:rPr lang="uk-UA" sz="1600" dirty="0">
                <a:latin typeface="Times New Roman" panose="02020603050405020304" pitchFamily="18" charset="0"/>
                <a:cs typeface="Times New Roman" panose="02020603050405020304" pitchFamily="18" charset="0"/>
              </a:rPr>
              <a:t>Створено алгоритмічне та програмне забезпечення СДОК у вигляді системи підтримки прийняття рішень, яка дозволяє розв’язувати задачі проектування або налагодження систем управління ГВС, у процесі професійної діяльності проектувальника чи оператора. Даний програмний комплекс, на відміну від існуючих, дозволяє у зручній формі поєднувати використання мультиагентних систем та нечіткої логіки та надає можливість практичного використання у якості СППР з можливістю перенаправлення керуючих впливів до відповідних модулів ОК.</a:t>
            </a:r>
          </a:p>
          <a:p>
            <a:pPr marL="514350" lvl="0" indent="-514350">
              <a:buFont typeface="+mj-lt"/>
              <a:buAutoNum type="arabicPeriod" startAt="6"/>
            </a:pPr>
            <a:r>
              <a:rPr lang="uk-UA" sz="1600" dirty="0">
                <a:latin typeface="Times New Roman" panose="02020603050405020304" pitchFamily="18" charset="0"/>
                <a:cs typeface="Times New Roman" panose="02020603050405020304" pitchFamily="18" charset="0"/>
              </a:rPr>
              <a:t>Запропоновано вдосконалення мультиагентного методу оперативної диспетчеризації ГВС шляхом використання системи нечіткого виведення на основі розробленої бази правил. Це дозволяє агентам транспортних модулів самостійно визначати пріоритет обрання завдання на транспортне обслуговування. Даний підхід, на відміну від існуючого підходу на основі міжагентної комунікації за протоколом CNet, дозволяє агентам приймати рішення не чекаючи відповіді решти агентів.</a:t>
            </a:r>
          </a:p>
          <a:p>
            <a:pPr marL="514350" lvl="0" indent="-514350">
              <a:buFont typeface="+mj-lt"/>
              <a:buAutoNum type="arabicPeriod" startAt="6"/>
            </a:pPr>
            <a:r>
              <a:rPr lang="uk-UA" sz="1600" dirty="0">
                <a:latin typeface="Times New Roman" panose="02020603050405020304" pitchFamily="18" charset="0"/>
                <a:cs typeface="Times New Roman" panose="02020603050405020304" pitchFamily="18" charset="0"/>
              </a:rPr>
              <a:t>Результати моделювання роботи СДОК та вирішення експериментальних задач демонструють, що СОУ, налаштована рекомендованими системою оперативного динамічного керування значеннями показників, показала вищу продуктивність за обраними критеріями: тривалість періоду обробки – на 10,4% та середній час очікування – на 12%. Отримані результати дозволяють зробити висновки про перспективність застосування СДОК, що містить СППР на основі ГІМАС для налаштування значень показників системи оперативного управління.</a:t>
            </a:r>
          </a:p>
          <a:p>
            <a:pPr marL="514350" lvl="0" indent="-514350">
              <a:buFont typeface="+mj-lt"/>
              <a:buAutoNum type="arabicPeriod" startAt="6"/>
            </a:pPr>
            <a:r>
              <a:rPr lang="uk-UA" sz="1600" dirty="0">
                <a:latin typeface="Times New Roman" panose="02020603050405020304" pitchFamily="18" charset="0"/>
                <a:cs typeface="Times New Roman" panose="02020603050405020304" pitchFamily="18" charset="0"/>
              </a:rPr>
              <a:t>Запропонований у роботі підхід до динамічного оперативного керування носить узагальнюючий характер та може бути застосований для динамічного корегування показників оперативного управління об’єктами різної природи. Для реалізації цього підходу мають бути виконані етапи, що докладно викладені у роботі, зокрема: визначення набору вирішальних динамічних показників ОК, створення класифікатору ВДП та логічної послідовності налаштування їх значень, визначення вимог та обмежень щодо ОК і середовища його функціонування, побудова узагальненої моделі ОК, визначення кількісних значень реляційних зв’язків між показниками та обмеженнями ОК (наприклад, на основі експертних методів),  застосування розроблених алгоритмів з синтезу та безпосереднього використання гнучкого інтелектуалізованого мультиагентного середовища для вибору раціональних значень НДП.</a:t>
            </a:r>
          </a:p>
        </p:txBody>
      </p:sp>
      <p:sp>
        <p:nvSpPr>
          <p:cNvPr id="4" name="Slide Number Placeholder 3"/>
          <p:cNvSpPr>
            <a:spLocks noGrp="1"/>
          </p:cNvSpPr>
          <p:nvPr>
            <p:ph type="sldNum" sz="quarter" idx="12"/>
          </p:nvPr>
        </p:nvSpPr>
        <p:spPr/>
        <p:txBody>
          <a:bodyPr/>
          <a:lstStyle/>
          <a:p>
            <a:fld id="{CD436E90-D44F-4CFB-9713-FEF5A904B1E3}" type="slidenum">
              <a:rPr lang="uk-UA" sz="3200" smtClean="0"/>
              <a:t>29</a:t>
            </a:fld>
            <a:endParaRPr lang="uk-UA" sz="3200" dirty="0"/>
          </a:p>
        </p:txBody>
      </p:sp>
    </p:spTree>
    <p:extLst>
      <p:ext uri="{BB962C8B-B14F-4D97-AF65-F5344CB8AC3E}">
        <p14:creationId xmlns:p14="http://schemas.microsoft.com/office/powerpoint/2010/main" val="2468469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636"/>
            <a:ext cx="10515600" cy="1325563"/>
          </a:xfrm>
        </p:spPr>
        <p:txBody>
          <a:bodyPr>
            <a:normAutofit/>
          </a:bodyPr>
          <a:lstStyle/>
          <a:p>
            <a:r>
              <a:rPr lang="uk-UA" sz="4000" dirty="0">
                <a:latin typeface="Times New Roman" panose="02020603050405020304" pitchFamily="18" charset="0"/>
                <a:cs typeface="Times New Roman" panose="02020603050405020304" pitchFamily="18" charset="0"/>
              </a:rPr>
              <a:t>Структурно-функціональний аналіз системи оперативного управління ГВС</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27660" y="1299888"/>
                <a:ext cx="11346180" cy="5306651"/>
              </a:xfrm>
            </p:spPr>
            <p:txBody>
              <a:bodyPr>
                <a:noAutofit/>
              </a:bodyPr>
              <a:lstStyle/>
              <a:p>
                <a:pPr marL="0" indent="0">
                  <a:buNone/>
                </a:pPr>
                <a:r>
                  <a:rPr lang="uk-UA" sz="2400" i="1" dirty="0">
                    <a:latin typeface="Times New Roman" panose="02020603050405020304" pitchFamily="18" charset="0"/>
                    <a:cs typeface="Times New Roman" panose="02020603050405020304" pitchFamily="18" charset="0"/>
                  </a:rPr>
                  <a:t>Основні функції</a:t>
                </a:r>
                <a:r>
                  <a:rPr lang="uk-UA" sz="2400" dirty="0">
                    <a:latin typeface="Times New Roman" panose="02020603050405020304" pitchFamily="18" charset="0"/>
                    <a:cs typeface="Times New Roman" panose="02020603050405020304" pitchFamily="18" charset="0"/>
                  </a:rPr>
                  <a:t> системи оперативного управління ГВС в умовах невизначеності:</a:t>
                </a:r>
                <a:endParaRPr lang="uk-UA" sz="2400" b="0" i="0"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uk-UA" sz="2000" b="0" i="0" smtClean="0">
                          <a:latin typeface="Cambria Math" panose="02040503050406030204" pitchFamily="18" charset="0"/>
                        </a:rPr>
                        <m:t> </m:t>
                      </m:r>
                      <m:sSub>
                        <m:sSubPr>
                          <m:ctrlPr>
                            <a:rPr lang="uk-UA" sz="2000" i="1">
                              <a:latin typeface="Cambria Math" panose="02040503050406030204" pitchFamily="18" charset="0"/>
                            </a:rPr>
                          </m:ctrlPr>
                        </m:sSubPr>
                        <m:e>
                          <m:r>
                            <a:rPr lang="uk-UA" sz="2000" i="1">
                              <a:latin typeface="Cambria Math" panose="02040503050406030204" pitchFamily="18" charset="0"/>
                            </a:rPr>
                            <m:t>Ф</m:t>
                          </m:r>
                        </m:e>
                        <m:sub>
                          <m:r>
                            <a:rPr lang="uk-UA" sz="2000" i="1">
                              <a:latin typeface="Cambria Math" panose="02040503050406030204" pitchFamily="18" charset="0"/>
                            </a:rPr>
                            <m:t>СОУ</m:t>
                          </m:r>
                        </m:sub>
                      </m:sSub>
                      <m:r>
                        <a:rPr lang="uk-UA" sz="2000" i="1">
                          <a:latin typeface="Cambria Math" panose="02040503050406030204" pitchFamily="18" charset="0"/>
                        </a:rPr>
                        <m:t>→</m:t>
                      </m:r>
                      <m:d>
                        <m:dPr>
                          <m:begChr m:val="{"/>
                          <m:endChr m:val="}"/>
                          <m:ctrlPr>
                            <a:rPr lang="uk-UA" sz="2000" i="1">
                              <a:latin typeface="Cambria Math" panose="02040503050406030204" pitchFamily="18" charset="0"/>
                            </a:rPr>
                          </m:ctrlPr>
                        </m:dPr>
                        <m:e>
                          <m:sSub>
                            <m:sSubPr>
                              <m:ctrlPr>
                                <a:rPr lang="uk-UA" sz="2000" i="1">
                                  <a:latin typeface="Cambria Math" panose="02040503050406030204" pitchFamily="18" charset="0"/>
                                </a:rPr>
                              </m:ctrlPr>
                            </m:sSubPr>
                            <m:e>
                              <m:r>
                                <a:rPr lang="uk-UA" sz="2000" i="1">
                                  <a:latin typeface="Cambria Math" panose="02040503050406030204" pitchFamily="18" charset="0"/>
                                </a:rPr>
                                <m:t>Ф</m:t>
                              </m:r>
                            </m:e>
                            <m:sub>
                              <m:r>
                                <a:rPr lang="uk-UA" sz="2000" i="1">
                                  <a:latin typeface="Cambria Math" panose="02040503050406030204" pitchFamily="18" charset="0"/>
                                </a:rPr>
                                <m:t>ОП</m:t>
                              </m:r>
                            </m:sub>
                          </m:sSub>
                          <m:r>
                            <a:rPr lang="uk-UA" sz="2000" i="1">
                              <a:latin typeface="Cambria Math" panose="02040503050406030204" pitchFamily="18" charset="0"/>
                            </a:rPr>
                            <m:t>, </m:t>
                          </m:r>
                          <m:sSub>
                            <m:sSubPr>
                              <m:ctrlPr>
                                <a:rPr lang="uk-UA" sz="2000" i="1">
                                  <a:latin typeface="Cambria Math" panose="02040503050406030204" pitchFamily="18" charset="0"/>
                                </a:rPr>
                              </m:ctrlPr>
                            </m:sSubPr>
                            <m:e>
                              <m:r>
                                <a:rPr lang="uk-UA" sz="2000" i="1">
                                  <a:latin typeface="Cambria Math" panose="02040503050406030204" pitchFamily="18" charset="0"/>
                                </a:rPr>
                                <m:t>Ф</m:t>
                              </m:r>
                            </m:e>
                            <m:sub>
                              <m:r>
                                <a:rPr lang="uk-UA" sz="2000" i="1">
                                  <a:latin typeface="Cambria Math" panose="02040503050406030204" pitchFamily="18" charset="0"/>
                                </a:rPr>
                                <m:t>ОКон</m:t>
                              </m:r>
                            </m:sub>
                          </m:sSub>
                          <m:r>
                            <a:rPr lang="uk-UA" sz="2000" i="1">
                              <a:latin typeface="Cambria Math" panose="02040503050406030204" pitchFamily="18" charset="0"/>
                            </a:rPr>
                            <m:t>,</m:t>
                          </m:r>
                          <m:sSub>
                            <m:sSubPr>
                              <m:ctrlPr>
                                <a:rPr lang="uk-UA" sz="2000" i="1">
                                  <a:latin typeface="Cambria Math" panose="02040503050406030204" pitchFamily="18" charset="0"/>
                                </a:rPr>
                              </m:ctrlPr>
                            </m:sSubPr>
                            <m:e>
                              <m:r>
                                <a:rPr lang="uk-UA" sz="2000" i="1">
                                  <a:latin typeface="Cambria Math" panose="02040503050406030204" pitchFamily="18" charset="0"/>
                                </a:rPr>
                                <m:t>Ф</m:t>
                              </m:r>
                            </m:e>
                            <m:sub>
                              <m:r>
                                <a:rPr lang="uk-UA" sz="2000" i="1">
                                  <a:latin typeface="Cambria Math" panose="02040503050406030204" pitchFamily="18" charset="0"/>
                                </a:rPr>
                                <m:t>ОКор</m:t>
                              </m:r>
                            </m:sub>
                          </m:sSub>
                          <m:r>
                            <a:rPr lang="uk-UA" sz="2000" i="1">
                              <a:latin typeface="Cambria Math" panose="02040503050406030204" pitchFamily="18" charset="0"/>
                            </a:rPr>
                            <m:t>,</m:t>
                          </m:r>
                          <m:sSub>
                            <m:sSubPr>
                              <m:ctrlPr>
                                <a:rPr lang="uk-UA" sz="2000" i="1">
                                  <a:latin typeface="Cambria Math" panose="02040503050406030204" pitchFamily="18" charset="0"/>
                                </a:rPr>
                              </m:ctrlPr>
                            </m:sSubPr>
                            <m:e>
                              <m:r>
                                <a:rPr lang="uk-UA" sz="2000" i="1">
                                  <a:latin typeface="Cambria Math" panose="02040503050406030204" pitchFamily="18" charset="0"/>
                                </a:rPr>
                                <m:t>Ф</m:t>
                              </m:r>
                            </m:e>
                            <m:sub>
                              <m:r>
                                <a:rPr lang="uk-UA" sz="2000" i="1">
                                  <a:latin typeface="Cambria Math" panose="02040503050406030204" pitchFamily="18" charset="0"/>
                                </a:rPr>
                                <m:t>ОД</m:t>
                              </m:r>
                            </m:sub>
                          </m:sSub>
                        </m:e>
                      </m:d>
                      <m:r>
                        <a:rPr lang="uk-UA" sz="2000" b="0" i="0" smtClean="0">
                          <a:latin typeface="Cambria Math" panose="02040503050406030204" pitchFamily="18" charset="0"/>
                        </a:rPr>
                        <m:t>,  де: </m:t>
                      </m:r>
                      <m:r>
                        <a:rPr lang="uk-UA" sz="2000" b="0" i="1" smtClean="0">
                          <a:latin typeface="Cambria Math" panose="02040503050406030204" pitchFamily="18" charset="0"/>
                        </a:rPr>
                        <m:t> </m:t>
                      </m:r>
                    </m:oMath>
                  </m:oMathPara>
                </a14:m>
                <a:endParaRPr lang="uk-UA" sz="2000" b="0" i="1" dirty="0">
                  <a:latin typeface="Times New Roman" panose="02020603050405020304" pitchFamily="18" charset="0"/>
                  <a:cs typeface="Times New Roman" panose="02020603050405020304" pitchFamily="18" charset="0"/>
                </a:endParaRPr>
              </a:p>
              <a:p>
                <a:pPr lvl="1"/>
                <a14:m>
                  <m:oMath xmlns:m="http://schemas.openxmlformats.org/officeDocument/2006/math">
                    <m:sSub>
                      <m:sSubPr>
                        <m:ctrlPr>
                          <a:rPr lang="uk-UA" sz="1800" i="1">
                            <a:latin typeface="Cambria Math" panose="02040503050406030204" pitchFamily="18" charset="0"/>
                          </a:rPr>
                        </m:ctrlPr>
                      </m:sSubPr>
                      <m:e>
                        <m:r>
                          <a:rPr lang="uk-UA" sz="1800" i="1">
                            <a:latin typeface="Cambria Math" panose="02040503050406030204" pitchFamily="18" charset="0"/>
                          </a:rPr>
                          <m:t>Ф</m:t>
                        </m:r>
                      </m:e>
                      <m:sub>
                        <m:r>
                          <a:rPr lang="uk-UA" sz="1800" i="1">
                            <a:latin typeface="Cambria Math" panose="02040503050406030204" pitchFamily="18" charset="0"/>
                          </a:rPr>
                          <m:t>ОП</m:t>
                        </m:r>
                      </m:sub>
                    </m:sSub>
                  </m:oMath>
                </a14:m>
                <a:r>
                  <a:rPr lang="uk-UA" sz="1800" dirty="0">
                    <a:latin typeface="Times New Roman" panose="02020603050405020304" pitchFamily="18" charset="0"/>
                    <a:cs typeface="Times New Roman" panose="02020603050405020304" pitchFamily="18" charset="0"/>
                  </a:rPr>
                  <a:t> – функція оперативного планування;</a:t>
                </a:r>
              </a:p>
              <a:p>
                <a:pPr lvl="1"/>
                <a14:m>
                  <m:oMath xmlns:m="http://schemas.openxmlformats.org/officeDocument/2006/math">
                    <m:sSub>
                      <m:sSubPr>
                        <m:ctrlPr>
                          <a:rPr lang="uk-UA" sz="1800" i="1">
                            <a:latin typeface="Cambria Math" panose="02040503050406030204" pitchFamily="18" charset="0"/>
                          </a:rPr>
                        </m:ctrlPr>
                      </m:sSubPr>
                      <m:e>
                        <m:r>
                          <a:rPr lang="uk-UA" sz="1800" i="1">
                            <a:latin typeface="Cambria Math" panose="02040503050406030204" pitchFamily="18" charset="0"/>
                          </a:rPr>
                          <m:t>Ф</m:t>
                        </m:r>
                      </m:e>
                      <m:sub>
                        <m:r>
                          <a:rPr lang="uk-UA" sz="1800" i="1">
                            <a:latin typeface="Cambria Math" panose="02040503050406030204" pitchFamily="18" charset="0"/>
                          </a:rPr>
                          <m:t>ОКон</m:t>
                        </m:r>
                      </m:sub>
                    </m:sSub>
                  </m:oMath>
                </a14:m>
                <a:r>
                  <a:rPr lang="uk-UA" sz="1800" dirty="0">
                    <a:latin typeface="Times New Roman" panose="02020603050405020304" pitchFamily="18" charset="0"/>
                    <a:cs typeface="Times New Roman" panose="02020603050405020304" pitchFamily="18" charset="0"/>
                  </a:rPr>
                  <a:t>– функція оперативного контролю;</a:t>
                </a:r>
                <a:endParaRPr lang="uk-UA" sz="1800" i="1" dirty="0">
                  <a:latin typeface="Times New Roman" panose="02020603050405020304" pitchFamily="18" charset="0"/>
                  <a:cs typeface="Times New Roman" panose="02020603050405020304" pitchFamily="18" charset="0"/>
                </a:endParaRPr>
              </a:p>
              <a:p>
                <a:pPr lvl="1"/>
                <a14:m>
                  <m:oMath xmlns:m="http://schemas.openxmlformats.org/officeDocument/2006/math">
                    <m:sSub>
                      <m:sSubPr>
                        <m:ctrlPr>
                          <a:rPr lang="uk-UA" sz="1800" i="1" smtClean="0">
                            <a:latin typeface="Cambria Math" panose="02040503050406030204" pitchFamily="18" charset="0"/>
                          </a:rPr>
                        </m:ctrlPr>
                      </m:sSubPr>
                      <m:e>
                        <m:r>
                          <a:rPr lang="uk-UA" sz="1800" i="1">
                            <a:latin typeface="Cambria Math" panose="02040503050406030204" pitchFamily="18" charset="0"/>
                          </a:rPr>
                          <m:t>Ф</m:t>
                        </m:r>
                      </m:e>
                      <m:sub>
                        <m:r>
                          <a:rPr lang="uk-UA" sz="1800" i="1">
                            <a:latin typeface="Cambria Math" panose="02040503050406030204" pitchFamily="18" charset="0"/>
                          </a:rPr>
                          <m:t>ОКор</m:t>
                        </m:r>
                      </m:sub>
                    </m:sSub>
                  </m:oMath>
                </a14:m>
                <a:r>
                  <a:rPr lang="uk-UA" sz="1800" dirty="0">
                    <a:latin typeface="Times New Roman" panose="02020603050405020304" pitchFamily="18" charset="0"/>
                    <a:cs typeface="Times New Roman" panose="02020603050405020304" pitchFamily="18" charset="0"/>
                  </a:rPr>
                  <a:t> – функція оперативної корекції;</a:t>
                </a:r>
                <a:endParaRPr lang="uk-UA" sz="1800" i="1" dirty="0">
                  <a:latin typeface="Times New Roman" panose="02020603050405020304" pitchFamily="18" charset="0"/>
                  <a:cs typeface="Times New Roman" panose="02020603050405020304" pitchFamily="18" charset="0"/>
                </a:endParaRPr>
              </a:p>
              <a:p>
                <a:pPr lvl="1"/>
                <a14:m>
                  <m:oMath xmlns:m="http://schemas.openxmlformats.org/officeDocument/2006/math">
                    <m:sSub>
                      <m:sSubPr>
                        <m:ctrlPr>
                          <a:rPr lang="uk-UA" sz="1800" i="1">
                            <a:latin typeface="Cambria Math" panose="02040503050406030204" pitchFamily="18" charset="0"/>
                          </a:rPr>
                        </m:ctrlPr>
                      </m:sSubPr>
                      <m:e>
                        <m:r>
                          <a:rPr lang="uk-UA" sz="1800" i="1">
                            <a:latin typeface="Cambria Math" panose="02040503050406030204" pitchFamily="18" charset="0"/>
                          </a:rPr>
                          <m:t>Ф</m:t>
                        </m:r>
                      </m:e>
                      <m:sub>
                        <m:r>
                          <a:rPr lang="uk-UA" sz="1800" i="1">
                            <a:latin typeface="Cambria Math" panose="02040503050406030204" pitchFamily="18" charset="0"/>
                          </a:rPr>
                          <m:t>ОД</m:t>
                        </m:r>
                      </m:sub>
                    </m:sSub>
                  </m:oMath>
                </a14:m>
                <a:r>
                  <a:rPr lang="uk-UA" sz="1800" dirty="0">
                    <a:latin typeface="Times New Roman" panose="02020603050405020304" pitchFamily="18" charset="0"/>
                    <a:cs typeface="Times New Roman" panose="02020603050405020304" pitchFamily="18" charset="0"/>
                  </a:rPr>
                  <a:t> – функція оперативної диспетчеризації.</a:t>
                </a:r>
              </a:p>
              <a:p>
                <a:pPr marL="0" indent="0">
                  <a:buNone/>
                </a:pPr>
                <a:r>
                  <a:rPr lang="uk-UA" sz="2400" i="1" dirty="0">
                    <a:latin typeface="Times New Roman" panose="02020603050405020304" pitchFamily="18" charset="0"/>
                    <a:cs typeface="Times New Roman" panose="02020603050405020304" pitchFamily="18" charset="0"/>
                  </a:rPr>
                  <a:t>Узагальнюючі показники</a:t>
                </a:r>
                <a:r>
                  <a:rPr lang="uk-UA" sz="2400" dirty="0">
                    <a:latin typeface="Times New Roman" panose="02020603050405020304" pitchFamily="18" charset="0"/>
                    <a:cs typeface="Times New Roman" panose="02020603050405020304" pitchFamily="18" charset="0"/>
                  </a:rPr>
                  <a:t> системи оперативного управління в умовах невизначеності:</a:t>
                </a:r>
                <a:r>
                  <a:rPr lang="ru-RU" sz="2400" dirty="0">
                    <a:latin typeface="Times New Roman" panose="02020603050405020304" pitchFamily="18" charset="0"/>
                    <a:cs typeface="Times New Roman" panose="02020603050405020304" pitchFamily="18" charset="0"/>
                  </a:rPr>
                  <a:t> </a:t>
                </a:r>
                <a:endParaRPr lang="uk-UA" sz="2400" i="1"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uk-UA" sz="2000" i="1">
                              <a:latin typeface="Cambria Math" panose="02040503050406030204" pitchFamily="18" charset="0"/>
                            </a:rPr>
                          </m:ctrlPr>
                        </m:sSubPr>
                        <m:e>
                          <m:r>
                            <a:rPr lang="uk-UA" sz="2000" i="1">
                              <a:latin typeface="Cambria Math" panose="02040503050406030204" pitchFamily="18" charset="0"/>
                            </a:rPr>
                            <m:t>𝑃</m:t>
                          </m:r>
                        </m:e>
                        <m:sub>
                          <m:r>
                            <a:rPr lang="uk-UA" sz="2000" i="1">
                              <a:latin typeface="Cambria Math" panose="02040503050406030204" pitchFamily="18" charset="0"/>
                            </a:rPr>
                            <m:t>ВДП</m:t>
                          </m:r>
                        </m:sub>
                      </m:sSub>
                      <m:r>
                        <a:rPr lang="uk-UA" sz="2000" i="1">
                          <a:latin typeface="Cambria Math" panose="02040503050406030204" pitchFamily="18" charset="0"/>
                        </a:rPr>
                        <m:t>= </m:t>
                      </m:r>
                      <m:d>
                        <m:dPr>
                          <m:begChr m:val="{"/>
                          <m:endChr m:val="}"/>
                          <m:ctrlPr>
                            <a:rPr lang="uk-UA" sz="2000" i="1">
                              <a:latin typeface="Cambria Math" panose="02040503050406030204" pitchFamily="18" charset="0"/>
                            </a:rPr>
                          </m:ctrlPr>
                        </m:dPr>
                        <m:e>
                          <m:sSub>
                            <m:sSubPr>
                              <m:ctrlPr>
                                <a:rPr lang="uk-UA" sz="2000" i="1">
                                  <a:latin typeface="Cambria Math" panose="02040503050406030204" pitchFamily="18" charset="0"/>
                                </a:rPr>
                              </m:ctrlPr>
                            </m:sSubPr>
                            <m:e>
                              <m:r>
                                <a:rPr lang="uk-UA" sz="2000" i="1">
                                  <a:latin typeface="Cambria Math" panose="02040503050406030204" pitchFamily="18" charset="0"/>
                                </a:rPr>
                                <m:t>𝑃</m:t>
                              </m:r>
                            </m:e>
                            <m:sub>
                              <m:r>
                                <a:rPr lang="uk-UA" sz="2000" i="1">
                                  <a:latin typeface="Cambria Math" panose="02040503050406030204" pitchFamily="18" charset="0"/>
                                </a:rPr>
                                <m:t>ОП</m:t>
                              </m:r>
                            </m:sub>
                          </m:sSub>
                          <m:r>
                            <a:rPr lang="uk-UA" sz="2000" i="1">
                              <a:latin typeface="Cambria Math" panose="02040503050406030204" pitchFamily="18" charset="0"/>
                            </a:rPr>
                            <m:t> , </m:t>
                          </m:r>
                          <m:sSub>
                            <m:sSubPr>
                              <m:ctrlPr>
                                <a:rPr lang="uk-UA" sz="2000" i="1">
                                  <a:latin typeface="Cambria Math" panose="02040503050406030204" pitchFamily="18" charset="0"/>
                                </a:rPr>
                              </m:ctrlPr>
                            </m:sSubPr>
                            <m:e>
                              <m:r>
                                <a:rPr lang="uk-UA" sz="2000" i="1">
                                  <a:latin typeface="Cambria Math" panose="02040503050406030204" pitchFamily="18" charset="0"/>
                                </a:rPr>
                                <m:t>𝑃</m:t>
                              </m:r>
                            </m:e>
                            <m:sub>
                              <m:r>
                                <a:rPr lang="uk-UA" sz="2000" i="1">
                                  <a:latin typeface="Cambria Math" panose="02040503050406030204" pitchFamily="18" charset="0"/>
                                </a:rPr>
                                <m:t>ОКон</m:t>
                              </m:r>
                            </m:sub>
                          </m:sSub>
                          <m:r>
                            <a:rPr lang="uk-UA" sz="2000" i="1">
                              <a:latin typeface="Cambria Math" panose="02040503050406030204" pitchFamily="18" charset="0"/>
                            </a:rPr>
                            <m:t> ,</m:t>
                          </m:r>
                          <m:sSub>
                            <m:sSubPr>
                              <m:ctrlPr>
                                <a:rPr lang="uk-UA" sz="2000" i="1">
                                  <a:latin typeface="Cambria Math" panose="02040503050406030204" pitchFamily="18" charset="0"/>
                                </a:rPr>
                              </m:ctrlPr>
                            </m:sSubPr>
                            <m:e>
                              <m:r>
                                <a:rPr lang="uk-UA" sz="2000" i="1">
                                  <a:latin typeface="Cambria Math" panose="02040503050406030204" pitchFamily="18" charset="0"/>
                                </a:rPr>
                                <m:t>𝑃</m:t>
                              </m:r>
                            </m:e>
                            <m:sub>
                              <m:r>
                                <a:rPr lang="uk-UA" sz="2000" i="1">
                                  <a:latin typeface="Cambria Math" panose="02040503050406030204" pitchFamily="18" charset="0"/>
                                </a:rPr>
                                <m:t>ОКор</m:t>
                              </m:r>
                            </m:sub>
                          </m:sSub>
                          <m:r>
                            <a:rPr lang="uk-UA" sz="2000" i="1">
                              <a:latin typeface="Cambria Math" panose="02040503050406030204" pitchFamily="18" charset="0"/>
                            </a:rPr>
                            <m:t> ,</m:t>
                          </m:r>
                          <m:sSub>
                            <m:sSubPr>
                              <m:ctrlPr>
                                <a:rPr lang="uk-UA" sz="2000" i="1">
                                  <a:latin typeface="Cambria Math" panose="02040503050406030204" pitchFamily="18" charset="0"/>
                                </a:rPr>
                              </m:ctrlPr>
                            </m:sSubPr>
                            <m:e>
                              <m:r>
                                <a:rPr lang="uk-UA" sz="2000" i="1">
                                  <a:latin typeface="Cambria Math" panose="02040503050406030204" pitchFamily="18" charset="0"/>
                                </a:rPr>
                                <m:t>𝑃</m:t>
                              </m:r>
                            </m:e>
                            <m:sub>
                              <m:r>
                                <a:rPr lang="uk-UA" sz="2000" i="1">
                                  <a:latin typeface="Cambria Math" panose="02040503050406030204" pitchFamily="18" charset="0"/>
                                </a:rPr>
                                <m:t>ОД</m:t>
                              </m:r>
                            </m:sub>
                          </m:sSub>
                          <m:r>
                            <a:rPr lang="uk-UA" sz="2000" i="1">
                              <a:latin typeface="Cambria Math" panose="02040503050406030204" pitchFamily="18" charset="0"/>
                            </a:rPr>
                            <m:t> </m:t>
                          </m:r>
                        </m:e>
                      </m:d>
                      <m:r>
                        <m:rPr>
                          <m:nor/>
                        </m:rPr>
                        <a:rPr lang="uk-UA" sz="2000" dirty="0" smtClean="0">
                          <a:latin typeface="Times New Roman" panose="02020603050405020304" pitchFamily="18" charset="0"/>
                          <a:cs typeface="Times New Roman" panose="02020603050405020304" pitchFamily="18" charset="0"/>
                        </a:rPr>
                        <m:t>,  де:</m:t>
                      </m:r>
                    </m:oMath>
                  </m:oMathPara>
                </a14:m>
                <a:endParaRPr lang="uk-UA" sz="2000" i="1" dirty="0">
                  <a:latin typeface="Times New Roman" panose="02020603050405020304" pitchFamily="18" charset="0"/>
                  <a:cs typeface="Times New Roman" panose="02020603050405020304" pitchFamily="18" charset="0"/>
                </a:endParaRPr>
              </a:p>
              <a:p>
                <a:pPr lvl="1"/>
                <a14:m>
                  <m:oMath xmlns:m="http://schemas.openxmlformats.org/officeDocument/2006/math">
                    <m:sSub>
                      <m:sSubPr>
                        <m:ctrlPr>
                          <a:rPr lang="uk-UA" sz="1800" i="1">
                            <a:latin typeface="Cambria Math" panose="02040503050406030204" pitchFamily="18" charset="0"/>
                          </a:rPr>
                        </m:ctrlPr>
                      </m:sSubPr>
                      <m:e>
                        <m:r>
                          <a:rPr lang="uk-UA" sz="1800" b="0" i="1" smtClean="0">
                            <a:latin typeface="Cambria Math" panose="02040503050406030204" pitchFamily="18" charset="0"/>
                          </a:rPr>
                          <m:t> </m:t>
                        </m:r>
                        <m:r>
                          <a:rPr lang="uk-UA" sz="1800" i="1">
                            <a:latin typeface="Cambria Math" panose="02040503050406030204" pitchFamily="18" charset="0"/>
                          </a:rPr>
                          <m:t>𝑃</m:t>
                        </m:r>
                      </m:e>
                      <m:sub>
                        <m:r>
                          <a:rPr lang="uk-UA" sz="1800" i="1">
                            <a:latin typeface="Cambria Math" panose="02040503050406030204" pitchFamily="18" charset="0"/>
                          </a:rPr>
                          <m:t>ОП</m:t>
                        </m:r>
                      </m:sub>
                    </m:sSub>
                  </m:oMath>
                </a14:m>
                <a:r>
                  <a:rPr lang="uk-UA" sz="1800" dirty="0">
                    <a:latin typeface="Times New Roman" panose="02020603050405020304" pitchFamily="18" charset="0"/>
                    <a:cs typeface="Times New Roman" panose="02020603050405020304" pitchFamily="18" charset="0"/>
                  </a:rPr>
                  <a:t> – </a:t>
                </a:r>
                <a:r>
                  <a:rPr lang="uk-UA" sz="1800" i="1" dirty="0">
                    <a:latin typeface="Times New Roman" panose="02020603050405020304" pitchFamily="18" charset="0"/>
                    <a:cs typeface="Times New Roman" panose="02020603050405020304" pitchFamily="18" charset="0"/>
                  </a:rPr>
                  <a:t>показник оперативного планування</a:t>
                </a:r>
                <a:r>
                  <a:rPr lang="uk-UA" sz="1800" dirty="0">
                    <a:latin typeface="Times New Roman" panose="02020603050405020304" pitchFamily="18" charset="0"/>
                    <a:cs typeface="Times New Roman" panose="02020603050405020304" pitchFamily="18" charset="0"/>
                  </a:rPr>
                  <a:t> передбачає визначення ступеня повноти оперативного плану, основних критеріїв його ефективності та механізмів їх досягнення;</a:t>
                </a:r>
              </a:p>
              <a:p>
                <a:pPr lvl="1"/>
                <a14:m>
                  <m:oMath xmlns:m="http://schemas.openxmlformats.org/officeDocument/2006/math">
                    <m:sSub>
                      <m:sSubPr>
                        <m:ctrlPr>
                          <a:rPr lang="uk-UA" sz="1800" i="1">
                            <a:latin typeface="Cambria Math" panose="02040503050406030204" pitchFamily="18" charset="0"/>
                          </a:rPr>
                        </m:ctrlPr>
                      </m:sSubPr>
                      <m:e>
                        <m:r>
                          <a:rPr lang="uk-UA" sz="1800" i="1">
                            <a:latin typeface="Cambria Math" panose="02040503050406030204" pitchFamily="18" charset="0"/>
                          </a:rPr>
                          <m:t>𝑃</m:t>
                        </m:r>
                      </m:e>
                      <m:sub>
                        <m:r>
                          <a:rPr lang="uk-UA" sz="1800" i="1">
                            <a:latin typeface="Cambria Math" panose="02040503050406030204" pitchFamily="18" charset="0"/>
                          </a:rPr>
                          <m:t>ОКон</m:t>
                        </m:r>
                      </m:sub>
                    </m:sSub>
                  </m:oMath>
                </a14:m>
                <a:r>
                  <a:rPr lang="uk-UA" sz="1800" dirty="0">
                    <a:latin typeface="Times New Roman" panose="02020603050405020304" pitchFamily="18" charset="0"/>
                    <a:cs typeface="Times New Roman" panose="02020603050405020304" pitchFamily="18" charset="0"/>
                  </a:rPr>
                  <a:t> – </a:t>
                </a:r>
                <a:r>
                  <a:rPr lang="uk-UA" sz="1800" i="1" dirty="0">
                    <a:latin typeface="Times New Roman" panose="02020603050405020304" pitchFamily="18" charset="0"/>
                    <a:cs typeface="Times New Roman" panose="02020603050405020304" pitchFamily="18" charset="0"/>
                  </a:rPr>
                  <a:t>показник оперативного контролю </a:t>
                </a:r>
                <a:r>
                  <a:rPr lang="uk-UA" sz="1800" dirty="0">
                    <a:latin typeface="Times New Roman" panose="02020603050405020304" pitchFamily="18" charset="0"/>
                    <a:cs typeface="Times New Roman" panose="02020603050405020304" pitchFamily="18" charset="0"/>
                  </a:rPr>
                  <a:t>передбачає визначення моменту здійснення процесу контролю та прийняття рішення про необхідність перепланування оперативної роботи виробничої системи;</a:t>
                </a:r>
              </a:p>
              <a:p>
                <a:pPr lvl="1"/>
                <a14:m>
                  <m:oMath xmlns:m="http://schemas.openxmlformats.org/officeDocument/2006/math">
                    <m:sSub>
                      <m:sSubPr>
                        <m:ctrlPr>
                          <a:rPr lang="uk-UA" sz="1800" i="1">
                            <a:latin typeface="Cambria Math" panose="02040503050406030204" pitchFamily="18" charset="0"/>
                          </a:rPr>
                        </m:ctrlPr>
                      </m:sSubPr>
                      <m:e>
                        <m:r>
                          <a:rPr lang="uk-UA" sz="1800" i="1">
                            <a:latin typeface="Cambria Math" panose="02040503050406030204" pitchFamily="18" charset="0"/>
                          </a:rPr>
                          <m:t>𝑃</m:t>
                        </m:r>
                      </m:e>
                      <m:sub>
                        <m:r>
                          <a:rPr lang="uk-UA" sz="1800" i="1">
                            <a:latin typeface="Cambria Math" panose="02040503050406030204" pitchFamily="18" charset="0"/>
                          </a:rPr>
                          <m:t>ОКор</m:t>
                        </m:r>
                      </m:sub>
                    </m:sSub>
                  </m:oMath>
                </a14:m>
                <a:r>
                  <a:rPr lang="uk-UA" sz="1800" dirty="0">
                    <a:latin typeface="Times New Roman" panose="02020603050405020304" pitchFamily="18" charset="0"/>
                    <a:cs typeface="Times New Roman" panose="02020603050405020304" pitchFamily="18" charset="0"/>
                  </a:rPr>
                  <a:t> – </a:t>
                </a:r>
                <a:r>
                  <a:rPr lang="uk-UA" sz="1800" i="1" dirty="0">
                    <a:latin typeface="Times New Roman" panose="02020603050405020304" pitchFamily="18" charset="0"/>
                    <a:cs typeface="Times New Roman" panose="02020603050405020304" pitchFamily="18" charset="0"/>
                  </a:rPr>
                  <a:t>показник оперативної корекції</a:t>
                </a:r>
                <a:r>
                  <a:rPr lang="uk-UA" sz="1800" dirty="0">
                    <a:latin typeface="Times New Roman" panose="02020603050405020304" pitchFamily="18" charset="0"/>
                    <a:cs typeface="Times New Roman" panose="02020603050405020304" pitchFamily="18" charset="0"/>
                  </a:rPr>
                  <a:t> передбачає визначення обсягу змін, що вносяться до початкового або попередньо визначеного плану;</a:t>
                </a:r>
              </a:p>
              <a:p>
                <a:pPr lvl="1"/>
                <a14:m>
                  <m:oMath xmlns:m="http://schemas.openxmlformats.org/officeDocument/2006/math">
                    <m:sSub>
                      <m:sSubPr>
                        <m:ctrlPr>
                          <a:rPr lang="uk-UA" sz="1800" i="1">
                            <a:latin typeface="Cambria Math" panose="02040503050406030204" pitchFamily="18" charset="0"/>
                          </a:rPr>
                        </m:ctrlPr>
                      </m:sSubPr>
                      <m:e>
                        <m:r>
                          <a:rPr lang="uk-UA" sz="1800" i="1">
                            <a:latin typeface="Cambria Math" panose="02040503050406030204" pitchFamily="18" charset="0"/>
                          </a:rPr>
                          <m:t>𝑃</m:t>
                        </m:r>
                      </m:e>
                      <m:sub>
                        <m:r>
                          <a:rPr lang="uk-UA" sz="1800" i="1">
                            <a:latin typeface="Cambria Math" panose="02040503050406030204" pitchFamily="18" charset="0"/>
                          </a:rPr>
                          <m:t>ОД</m:t>
                        </m:r>
                      </m:sub>
                    </m:sSub>
                  </m:oMath>
                </a14:m>
                <a:r>
                  <a:rPr lang="uk-UA" sz="1800" dirty="0">
                    <a:latin typeface="Times New Roman" panose="02020603050405020304" pitchFamily="18" charset="0"/>
                    <a:cs typeface="Times New Roman" panose="02020603050405020304" pitchFamily="18" charset="0"/>
                  </a:rPr>
                  <a:t> – </a:t>
                </a:r>
                <a:r>
                  <a:rPr lang="uk-UA" sz="1800" i="1" dirty="0">
                    <a:latin typeface="Times New Roman" panose="02020603050405020304" pitchFamily="18" charset="0"/>
                    <a:cs typeface="Times New Roman" panose="02020603050405020304" pitchFamily="18" charset="0"/>
                  </a:rPr>
                  <a:t>показник оперативної диспетчеризації</a:t>
                </a:r>
                <a:r>
                  <a:rPr lang="uk-UA" sz="1800" dirty="0">
                    <a:latin typeface="Times New Roman" panose="02020603050405020304" pitchFamily="18" charset="0"/>
                    <a:cs typeface="Times New Roman" panose="02020603050405020304" pitchFamily="18" charset="0"/>
                  </a:rPr>
                  <a:t> передбачає визначення основних алгоритмів утворення керуючого впливу для своєчасного обслуговування транспортними модулями задач транспортування від оброблювальних ресурсів.</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27660" y="1299888"/>
                <a:ext cx="11346180" cy="5306651"/>
              </a:xfrm>
              <a:blipFill>
                <a:blip r:embed="rId3"/>
                <a:stretch>
                  <a:fillRect l="-860" t="-1607" b="-1837"/>
                </a:stretch>
              </a:blipFill>
            </p:spPr>
            <p:txBody>
              <a:bodyPr/>
              <a:lstStyle/>
              <a:p>
                <a:r>
                  <a:rPr lang="uk-UA">
                    <a:noFill/>
                  </a:rPr>
                  <a:t> </a:t>
                </a:r>
              </a:p>
            </p:txBody>
          </p:sp>
        </mc:Fallback>
      </mc:AlternateContent>
      <p:sp>
        <p:nvSpPr>
          <p:cNvPr id="4" name="Slide Number Placeholder 3"/>
          <p:cNvSpPr>
            <a:spLocks noGrp="1"/>
          </p:cNvSpPr>
          <p:nvPr>
            <p:ph type="sldNum" sz="quarter" idx="12"/>
          </p:nvPr>
        </p:nvSpPr>
        <p:spPr/>
        <p:txBody>
          <a:bodyPr/>
          <a:lstStyle/>
          <a:p>
            <a:fld id="{CD436E90-D44F-4CFB-9713-FEF5A904B1E3}" type="slidenum">
              <a:rPr lang="uk-UA" sz="3200" smtClean="0">
                <a:latin typeface="Times New Roman" panose="02020603050405020304" pitchFamily="18" charset="0"/>
                <a:cs typeface="Times New Roman" panose="02020603050405020304" pitchFamily="18" charset="0"/>
              </a:rPr>
              <a:t>3</a:t>
            </a:fld>
            <a:endParaRPr lang="uk-UA"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5271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2" y="3166154"/>
            <a:ext cx="2645230" cy="612775"/>
          </a:xfrm>
        </p:spPr>
        <p:txBody>
          <a:bodyPr>
            <a:normAutofit fontScale="90000"/>
          </a:bodyPr>
          <a:lstStyle/>
          <a:p>
            <a:pPr algn="r"/>
            <a:r>
              <a:rPr lang="uk-UA" dirty="0">
                <a:latin typeface="Times New Roman" panose="02020603050405020304" pitchFamily="18" charset="0"/>
                <a:cs typeface="Times New Roman" panose="02020603050405020304" pitchFamily="18" charset="0"/>
              </a:rPr>
              <a:t>НАУКОВА НОВИЗНА</a:t>
            </a:r>
          </a:p>
        </p:txBody>
      </p:sp>
      <p:sp>
        <p:nvSpPr>
          <p:cNvPr id="3" name="Content Placeholder 2"/>
          <p:cNvSpPr>
            <a:spLocks noGrp="1"/>
          </p:cNvSpPr>
          <p:nvPr>
            <p:ph idx="1"/>
          </p:nvPr>
        </p:nvSpPr>
        <p:spPr>
          <a:xfrm>
            <a:off x="4016830" y="849084"/>
            <a:ext cx="7434944" cy="5257799"/>
          </a:xfrm>
        </p:spPr>
        <p:txBody>
          <a:bodyPr>
            <a:normAutofit fontScale="85000" lnSpcReduction="20000"/>
          </a:bodyPr>
          <a:lstStyle/>
          <a:p>
            <a:pPr lvl="0" algn="just"/>
            <a:r>
              <a:rPr lang="uk-UA" dirty="0">
                <a:latin typeface="Times New Roman" panose="02020603050405020304" pitchFamily="18" charset="0"/>
                <a:cs typeface="Times New Roman" panose="02020603050405020304" pitchFamily="18" charset="0"/>
              </a:rPr>
              <a:t>Вперше запропоновано використовувати класифікатор показників системи оперативного управління, які безпосередньо впливають на керування ГВС в умовах невизначеності, як основне джерело знань при автоматизації інтелектуалізованого процесу налаштування їх значень;</a:t>
            </a:r>
          </a:p>
          <a:p>
            <a:pPr lvl="0" algn="just"/>
            <a:r>
              <a:rPr lang="uk-UA" dirty="0">
                <a:latin typeface="Times New Roman" panose="02020603050405020304" pitchFamily="18" charset="0"/>
                <a:cs typeface="Times New Roman" panose="02020603050405020304" pitchFamily="18" charset="0"/>
              </a:rPr>
              <a:t>Вперше розроблено мультиагентний підхід до автоматизації процесу вибору значень показників системи оперативного управління гнучкою виробничою системою на основі нечіткої метаідентифікації;</a:t>
            </a:r>
          </a:p>
          <a:p>
            <a:pPr lvl="0" algn="just"/>
            <a:r>
              <a:rPr lang="uk-UA" dirty="0">
                <a:latin typeface="Times New Roman" panose="02020603050405020304" pitchFamily="18" charset="0"/>
                <a:cs typeface="Times New Roman" panose="02020603050405020304" pitchFamily="18" charset="0"/>
              </a:rPr>
              <a:t>Вдосконалено мультиагентний метод оперативної диспетчеризації ГВС шляхом використання системи нечіткого виведення на основі бази правил, що переважає існуючий підхід на основі міжагентної комунікації за часом визначення пріоритету обрання транспортними модулями завдання на обслуговування.</a:t>
            </a:r>
          </a:p>
        </p:txBody>
      </p:sp>
      <p:sp>
        <p:nvSpPr>
          <p:cNvPr id="4" name="Slide Number Placeholder 3"/>
          <p:cNvSpPr>
            <a:spLocks noGrp="1"/>
          </p:cNvSpPr>
          <p:nvPr>
            <p:ph type="sldNum" sz="quarter" idx="12"/>
          </p:nvPr>
        </p:nvSpPr>
        <p:spPr>
          <a:xfrm>
            <a:off x="8610600" y="6356354"/>
            <a:ext cx="2743200" cy="365125"/>
          </a:xfrm>
        </p:spPr>
        <p:txBody>
          <a:bodyPr/>
          <a:lstStyle/>
          <a:p>
            <a:fld id="{CD436E90-D44F-4CFB-9713-FEF5A904B1E3}" type="slidenum">
              <a:rPr lang="uk-UA" sz="3200" smtClean="0">
                <a:latin typeface="Times New Roman" panose="02020603050405020304" pitchFamily="18" charset="0"/>
                <a:cs typeface="Times New Roman" panose="02020603050405020304" pitchFamily="18" charset="0"/>
              </a:rPr>
              <a:t>30</a:t>
            </a:fld>
            <a:endParaRPr lang="uk-UA" sz="3200" dirty="0">
              <a:latin typeface="Times New Roman" panose="02020603050405020304" pitchFamily="18" charset="0"/>
              <a:cs typeface="Times New Roman" panose="02020603050405020304" pitchFamily="18" charset="0"/>
            </a:endParaRPr>
          </a:p>
        </p:txBody>
      </p:sp>
      <p:cxnSp>
        <p:nvCxnSpPr>
          <p:cNvPr id="15" name="Straight Connector 14"/>
          <p:cNvCxnSpPr>
            <a:cxnSpLocks/>
          </p:cNvCxnSpPr>
          <p:nvPr/>
        </p:nvCxnSpPr>
        <p:spPr>
          <a:xfrm>
            <a:off x="3554189" y="849084"/>
            <a:ext cx="10884" cy="52469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4912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uk-UA" sz="4000" dirty="0">
                <a:latin typeface="Times New Roman" panose="02020603050405020304" pitchFamily="18" charset="0"/>
                <a:cs typeface="Times New Roman" panose="02020603050405020304" pitchFamily="18" charset="0"/>
              </a:rPr>
              <a:t>Формалізація задачі динамічного оперативного керування</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uk-UA" sz="2000" b="1" dirty="0">
                    <a:solidFill>
                      <a:srgbClr val="000000"/>
                    </a:solidFill>
                    <a:latin typeface="Times New Roman" panose="02020603050405020304" pitchFamily="18" charset="0"/>
                    <a:ea typeface="Times New Roman" panose="02020603050405020304" pitchFamily="18" charset="0"/>
                  </a:rPr>
                  <a:t>Д</a:t>
                </a:r>
                <a:r>
                  <a:rPr lang="uk-UA" sz="2000" b="1" i="1" dirty="0">
                    <a:solidFill>
                      <a:srgbClr val="000000"/>
                    </a:solidFill>
                    <a:latin typeface="Times New Roman" panose="02020603050405020304" pitchFamily="18" charset="0"/>
                    <a:ea typeface="Times New Roman" panose="02020603050405020304" pitchFamily="18" charset="0"/>
                  </a:rPr>
                  <a:t>инамічне оперативне керування (ДОК)</a:t>
                </a:r>
                <a:r>
                  <a:rPr lang="uk-UA" sz="2000" b="1" dirty="0">
                    <a:solidFill>
                      <a:srgbClr val="000000"/>
                    </a:solidFill>
                    <a:latin typeface="Times New Roman" panose="02020603050405020304" pitchFamily="18" charset="0"/>
                    <a:ea typeface="Times New Roman" panose="02020603050405020304" pitchFamily="18" charset="0"/>
                  </a:rPr>
                  <a:t> </a:t>
                </a:r>
                <a:r>
                  <a:rPr lang="uk-UA" sz="2000" b="1" i="1" dirty="0">
                    <a:solidFill>
                      <a:srgbClr val="000000"/>
                    </a:solidFill>
                    <a:latin typeface="Times New Roman" panose="02020603050405020304" pitchFamily="18" charset="0"/>
                    <a:ea typeface="Times New Roman" panose="02020603050405020304" pitchFamily="18" charset="0"/>
                  </a:rPr>
                  <a:t>ГВС</a:t>
                </a:r>
                <a:r>
                  <a:rPr lang="uk-UA" sz="2000" b="1" dirty="0">
                    <a:solidFill>
                      <a:srgbClr val="000000"/>
                    </a:solidFill>
                    <a:latin typeface="Times New Roman" panose="02020603050405020304" pitchFamily="18" charset="0"/>
                    <a:ea typeface="Times New Roman" panose="02020603050405020304" pitchFamily="18" charset="0"/>
                  </a:rPr>
                  <a:t> </a:t>
                </a:r>
                <a:r>
                  <a:rPr lang="uk-UA" sz="2000" dirty="0">
                    <a:solidFill>
                      <a:srgbClr val="000000"/>
                    </a:solidFill>
                    <a:latin typeface="Times New Roman" panose="02020603050405020304" pitchFamily="18" charset="0"/>
                    <a:ea typeface="Times New Roman" panose="02020603050405020304" pitchFamily="18" charset="0"/>
                  </a:rPr>
                  <a:t>– це процес налаштування на етапах підготовки та функціонування гнучкої виробничої системи таких значень </a:t>
                </a:r>
                <a:r>
                  <a:rPr lang="uk-UA" sz="2000" i="1" dirty="0">
                    <a:solidFill>
                      <a:srgbClr val="000000"/>
                    </a:solidFill>
                    <a:latin typeface="Times New Roman" panose="02020603050405020304" pitchFamily="18" charset="0"/>
                    <a:ea typeface="Times New Roman" panose="02020603050405020304" pitchFamily="18" charset="0"/>
                  </a:rPr>
                  <a:t>вирішальних динамічних показників</a:t>
                </a:r>
                <a:r>
                  <a:rPr lang="uk-UA" sz="2000" dirty="0">
                    <a:solidFill>
                      <a:srgbClr val="000000"/>
                    </a:solidFill>
                    <a:latin typeface="Times New Roman" panose="02020603050405020304" pitchFamily="18" charset="0"/>
                    <a:ea typeface="Times New Roman" panose="02020603050405020304" pitchFamily="18" charset="0"/>
                  </a:rPr>
                  <a:t>, що здатні задовольнити поточні вимоги та обмеження ГВС (ВО ГВС).</a:t>
                </a:r>
              </a:p>
              <a:p>
                <a:pPr marL="0" indent="0">
                  <a:buNone/>
                </a:pPr>
                <a:r>
                  <a:rPr lang="uk-UA" sz="2000" b="1" i="1" dirty="0">
                    <a:solidFill>
                      <a:srgbClr val="000000"/>
                    </a:solidFill>
                    <a:latin typeface="Times New Roman" panose="02020603050405020304" pitchFamily="18" charset="0"/>
                    <a:ea typeface="Times New Roman" panose="02020603050405020304" pitchFamily="18" charset="0"/>
                  </a:rPr>
                  <a:t>Вирішальні динамічні показники (ВДП) СОУ</a:t>
                </a:r>
                <a:r>
                  <a:rPr lang="uk-UA" sz="2000" b="1" dirty="0">
                    <a:solidFill>
                      <a:srgbClr val="000000"/>
                    </a:solidFill>
                    <a:latin typeface="Times New Roman" panose="02020603050405020304" pitchFamily="18" charset="0"/>
                    <a:ea typeface="Times New Roman" panose="02020603050405020304" pitchFamily="18" charset="0"/>
                  </a:rPr>
                  <a:t> </a:t>
                </a:r>
                <a:r>
                  <a:rPr lang="uk-UA" sz="2000" dirty="0">
                    <a:solidFill>
                      <a:srgbClr val="000000"/>
                    </a:solidFill>
                    <a:latin typeface="Times New Roman" panose="02020603050405020304" pitchFamily="18" charset="0"/>
                    <a:ea typeface="Times New Roman" panose="02020603050405020304" pitchFamily="18" charset="0"/>
                  </a:rPr>
                  <a:t>– такі показники, що безпосередньо впливають на здійснення процесу оперативного управління виробництвом в реальному часі в умовах невизначеності.</a:t>
                </a:r>
              </a:p>
              <a:p>
                <a:pPr marL="0" indent="0">
                  <a:buNone/>
                </a:pPr>
                <a:endParaRPr lang="uk-UA" sz="20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uk-UA" sz="2000" i="1" smtClean="0">
                          <a:latin typeface="Cambria Math" panose="02040503050406030204" pitchFamily="18" charset="0"/>
                        </a:rPr>
                        <m:t>𝐷</m:t>
                      </m:r>
                      <m:r>
                        <a:rPr lang="uk-UA" sz="2000" i="1" smtClean="0">
                          <a:latin typeface="Cambria Math" panose="02040503050406030204" pitchFamily="18" charset="0"/>
                        </a:rPr>
                        <m:t>:</m:t>
                      </m:r>
                      <m:sSub>
                        <m:sSubPr>
                          <m:ctrlPr>
                            <a:rPr lang="uk-UA" sz="2000" i="1">
                              <a:latin typeface="Cambria Math" panose="02040503050406030204" pitchFamily="18" charset="0"/>
                            </a:rPr>
                          </m:ctrlPr>
                        </m:sSubPr>
                        <m:e>
                          <m:sSub>
                            <m:sSubPr>
                              <m:ctrlPr>
                                <a:rPr lang="uk-UA" sz="2000" i="1">
                                  <a:latin typeface="Cambria Math" panose="02040503050406030204" pitchFamily="18" charset="0"/>
                                </a:rPr>
                              </m:ctrlPr>
                            </m:sSubPr>
                            <m:e>
                              <m:r>
                                <a:rPr lang="uk-UA" sz="2000" i="1">
                                  <a:latin typeface="Cambria Math" panose="02040503050406030204" pitchFamily="18" charset="0"/>
                                </a:rPr>
                                <m:t>𝑝</m:t>
                              </m:r>
                              <m:r>
                                <a:rPr lang="uk-UA" sz="2000" i="1">
                                  <a:latin typeface="Cambria Math" panose="02040503050406030204" pitchFamily="18" charset="0"/>
                                </a:rPr>
                                <m:t>= </m:t>
                              </m:r>
                              <m:r>
                                <a:rPr lang="uk-UA" sz="2000" i="1">
                                  <a:latin typeface="Cambria Math" panose="02040503050406030204" pitchFamily="18" charset="0"/>
                                </a:rPr>
                                <m:t>𝑃</m:t>
                              </m:r>
                            </m:e>
                            <m:sub>
                              <m:r>
                                <a:rPr lang="uk-UA" sz="2000" i="1">
                                  <a:latin typeface="Cambria Math" panose="02040503050406030204" pitchFamily="18" charset="0"/>
                                </a:rPr>
                                <m:t>СОУ</m:t>
                              </m:r>
                            </m:sub>
                          </m:sSub>
                        </m:e>
                        <m:sub>
                          <m:r>
                            <a:rPr lang="uk-UA" sz="2000" i="1">
                              <a:latin typeface="Cambria Math" panose="02040503050406030204" pitchFamily="18" charset="0"/>
                            </a:rPr>
                            <m:t>𝑖</m:t>
                          </m:r>
                        </m:sub>
                      </m:sSub>
                      <m:r>
                        <a:rPr lang="uk-UA" sz="2000" i="1">
                          <a:latin typeface="Cambria Math" panose="02040503050406030204" pitchFamily="18" charset="0"/>
                        </a:rPr>
                        <m:t>:</m:t>
                      </m:r>
                      <m:d>
                        <m:dPr>
                          <m:begChr m:val="{"/>
                          <m:endChr m:val="}"/>
                          <m:ctrlPr>
                            <a:rPr lang="uk-UA" sz="2000" i="1">
                              <a:latin typeface="Cambria Math" panose="02040503050406030204" pitchFamily="18" charset="0"/>
                            </a:rPr>
                          </m:ctrlPr>
                        </m:dPr>
                        <m:e>
                          <m:sSub>
                            <m:sSubPr>
                              <m:ctrlPr>
                                <a:rPr lang="uk-UA" sz="2000" i="1">
                                  <a:latin typeface="Cambria Math" panose="02040503050406030204" pitchFamily="18" charset="0"/>
                                </a:rPr>
                              </m:ctrlPr>
                            </m:sSubPr>
                            <m:e>
                              <m:r>
                                <a:rPr lang="uk-UA" sz="2000" i="1">
                                  <a:latin typeface="Cambria Math" panose="02040503050406030204" pitchFamily="18" charset="0"/>
                                </a:rPr>
                                <m:t>Ф</m:t>
                              </m:r>
                            </m:e>
                            <m:sub>
                              <m:r>
                                <a:rPr lang="uk-UA" sz="2000" i="1">
                                  <a:latin typeface="Cambria Math" panose="02040503050406030204" pitchFamily="18" charset="0"/>
                                </a:rPr>
                                <m:t>ОП</m:t>
                              </m:r>
                            </m:sub>
                          </m:sSub>
                          <m:r>
                            <a:rPr lang="uk-UA" sz="2000" i="1">
                              <a:latin typeface="Cambria Math" panose="02040503050406030204" pitchFamily="18" charset="0"/>
                            </a:rPr>
                            <m:t>∨</m:t>
                          </m:r>
                          <m:sSub>
                            <m:sSubPr>
                              <m:ctrlPr>
                                <a:rPr lang="uk-UA" sz="2000" i="1">
                                  <a:latin typeface="Cambria Math" panose="02040503050406030204" pitchFamily="18" charset="0"/>
                                </a:rPr>
                              </m:ctrlPr>
                            </m:sSubPr>
                            <m:e>
                              <m:r>
                                <a:rPr lang="uk-UA" sz="2000" i="1">
                                  <a:latin typeface="Cambria Math" panose="02040503050406030204" pitchFamily="18" charset="0"/>
                                </a:rPr>
                                <m:t>Ф</m:t>
                              </m:r>
                            </m:e>
                            <m:sub>
                              <m:r>
                                <a:rPr lang="uk-UA" sz="2000" i="1">
                                  <a:latin typeface="Cambria Math" panose="02040503050406030204" pitchFamily="18" charset="0"/>
                                </a:rPr>
                                <m:t>ОКон</m:t>
                              </m:r>
                            </m:sub>
                          </m:sSub>
                          <m:r>
                            <a:rPr lang="uk-UA" sz="2000" i="1">
                              <a:latin typeface="Cambria Math" panose="02040503050406030204" pitchFamily="18" charset="0"/>
                            </a:rPr>
                            <m:t>∨</m:t>
                          </m:r>
                          <m:sSub>
                            <m:sSubPr>
                              <m:ctrlPr>
                                <a:rPr lang="uk-UA" sz="2000" i="1">
                                  <a:latin typeface="Cambria Math" panose="02040503050406030204" pitchFamily="18" charset="0"/>
                                </a:rPr>
                              </m:ctrlPr>
                            </m:sSubPr>
                            <m:e>
                              <m:r>
                                <a:rPr lang="uk-UA" sz="2000" i="1">
                                  <a:latin typeface="Cambria Math" panose="02040503050406030204" pitchFamily="18" charset="0"/>
                                </a:rPr>
                                <m:t>Ф</m:t>
                              </m:r>
                            </m:e>
                            <m:sub>
                              <m:r>
                                <a:rPr lang="uk-UA" sz="2000" i="1">
                                  <a:latin typeface="Cambria Math" panose="02040503050406030204" pitchFamily="18" charset="0"/>
                                </a:rPr>
                                <m:t>ОКор</m:t>
                              </m:r>
                            </m:sub>
                          </m:sSub>
                          <m:r>
                            <a:rPr lang="uk-UA" sz="2000" i="1">
                              <a:latin typeface="Cambria Math" panose="02040503050406030204" pitchFamily="18" charset="0"/>
                            </a:rPr>
                            <m:t>∨</m:t>
                          </m:r>
                          <m:sSub>
                            <m:sSubPr>
                              <m:ctrlPr>
                                <a:rPr lang="uk-UA" sz="2000" i="1">
                                  <a:latin typeface="Cambria Math" panose="02040503050406030204" pitchFamily="18" charset="0"/>
                                </a:rPr>
                              </m:ctrlPr>
                            </m:sSubPr>
                            <m:e>
                              <m:r>
                                <a:rPr lang="uk-UA" sz="2000" i="1">
                                  <a:latin typeface="Cambria Math" panose="02040503050406030204" pitchFamily="18" charset="0"/>
                                </a:rPr>
                                <m:t>Ф</m:t>
                              </m:r>
                            </m:e>
                            <m:sub>
                              <m:r>
                                <a:rPr lang="uk-UA" sz="2000" i="1">
                                  <a:latin typeface="Cambria Math" panose="02040503050406030204" pitchFamily="18" charset="0"/>
                                </a:rPr>
                                <m:t>ОД</m:t>
                              </m:r>
                            </m:sub>
                          </m:sSub>
                          <m:r>
                            <a:rPr lang="uk-UA" sz="2000" i="1">
                              <a:latin typeface="Cambria Math" panose="02040503050406030204" pitchFamily="18" charset="0"/>
                            </a:rPr>
                            <m:t> </m:t>
                          </m:r>
                        </m:e>
                      </m:d>
                      <m:r>
                        <a:rPr lang="uk-UA" sz="2000" i="1">
                          <a:latin typeface="Cambria Math" panose="02040503050406030204" pitchFamily="18" charset="0"/>
                        </a:rPr>
                        <m:t>×</m:t>
                      </m:r>
                      <m:r>
                        <a:rPr lang="uk-UA" sz="2000" i="1">
                          <a:latin typeface="Cambria Math" panose="02040503050406030204" pitchFamily="18" charset="0"/>
                        </a:rPr>
                        <m:t>𝐿</m:t>
                      </m:r>
                      <m:r>
                        <a:rPr lang="uk-UA" sz="2000" i="1">
                          <a:latin typeface="Cambria Math" panose="02040503050406030204" pitchFamily="18" charset="0"/>
                        </a:rPr>
                        <m:t>×</m:t>
                      </m:r>
                      <m:r>
                        <a:rPr lang="uk-UA" sz="2000" i="1">
                          <a:latin typeface="Cambria Math" panose="02040503050406030204" pitchFamily="18" charset="0"/>
                        </a:rPr>
                        <m:t>𝑈</m:t>
                      </m:r>
                    </m:oMath>
                  </m:oMathPara>
                </a14:m>
                <a:endParaRPr lang="uk-UA" sz="2000" dirty="0">
                  <a:latin typeface="Times New Roman" panose="02020603050405020304" pitchFamily="18" charset="0"/>
                  <a:cs typeface="Times New Roman" panose="02020603050405020304" pitchFamily="18" charset="0"/>
                </a:endParaRPr>
              </a:p>
              <a:p>
                <a:pPr marL="0" indent="0">
                  <a:buNone/>
                </a:pPr>
                <a:endParaRPr lang="en-US" sz="2000" i="1" dirty="0">
                  <a:latin typeface="Cambria Math" panose="02040503050406030204" pitchFamily="18" charset="0"/>
                </a:endParaRPr>
              </a:p>
              <a:p>
                <a:pPr lvl="1"/>
                <a14:m>
                  <m:oMath xmlns:m="http://schemas.openxmlformats.org/officeDocument/2006/math">
                    <m:r>
                      <a:rPr lang="uk-UA" sz="1800" i="1">
                        <a:latin typeface="Cambria Math" panose="02040503050406030204" pitchFamily="18" charset="0"/>
                      </a:rPr>
                      <m:t>𝑝</m:t>
                    </m:r>
                  </m:oMath>
                </a14:m>
                <a:r>
                  <a:rPr lang="uk-UA" sz="1800" dirty="0">
                    <a:latin typeface="Times New Roman" panose="02020603050405020304" pitchFamily="18" charset="0"/>
                    <a:cs typeface="Times New Roman" panose="02020603050405020304" pitchFamily="18" charset="0"/>
                  </a:rPr>
                  <a:t> –  набір значень показників СОУ із множини</a:t>
                </a:r>
                <a14:m>
                  <m:oMath xmlns:m="http://schemas.openxmlformats.org/officeDocument/2006/math">
                    <m:sSub>
                      <m:sSubPr>
                        <m:ctrlPr>
                          <a:rPr lang="uk-UA" sz="1800" i="1">
                            <a:latin typeface="Cambria Math" panose="02040503050406030204" pitchFamily="18" charset="0"/>
                          </a:rPr>
                        </m:ctrlPr>
                      </m:sSubPr>
                      <m:e>
                        <m:r>
                          <a:rPr lang="uk-UA" sz="1800" i="1">
                            <a:latin typeface="Cambria Math" panose="02040503050406030204" pitchFamily="18" charset="0"/>
                          </a:rPr>
                          <m:t> </m:t>
                        </m:r>
                        <m:r>
                          <a:rPr lang="uk-UA" sz="1800" i="1">
                            <a:latin typeface="Cambria Math" panose="02040503050406030204" pitchFamily="18" charset="0"/>
                          </a:rPr>
                          <m:t>𝑃</m:t>
                        </m:r>
                      </m:e>
                      <m:sub>
                        <m:r>
                          <a:rPr lang="uk-UA" sz="1800" i="1">
                            <a:latin typeface="Cambria Math" panose="02040503050406030204" pitchFamily="18" charset="0"/>
                          </a:rPr>
                          <m:t>СОУ</m:t>
                        </m:r>
                      </m:sub>
                    </m:sSub>
                  </m:oMath>
                </a14:m>
                <a:r>
                  <a:rPr lang="uk-UA" sz="1800" dirty="0">
                    <a:latin typeface="Times New Roman" panose="02020603050405020304" pitchFamily="18" charset="0"/>
                  </a:rPr>
                  <a:t>;</a:t>
                </a:r>
              </a:p>
              <a:p>
                <a:pPr lvl="1"/>
                <a14:m>
                  <m:oMath xmlns:m="http://schemas.openxmlformats.org/officeDocument/2006/math">
                    <m:d>
                      <m:dPr>
                        <m:begChr m:val="{"/>
                        <m:endChr m:val="}"/>
                        <m:ctrlPr>
                          <a:rPr lang="uk-UA" sz="1800" i="1">
                            <a:latin typeface="Cambria Math" panose="02040503050406030204" pitchFamily="18" charset="0"/>
                          </a:rPr>
                        </m:ctrlPr>
                      </m:dPr>
                      <m:e>
                        <m:sSub>
                          <m:sSubPr>
                            <m:ctrlPr>
                              <a:rPr lang="uk-UA" sz="1800" i="1">
                                <a:latin typeface="Cambria Math" panose="02040503050406030204" pitchFamily="18" charset="0"/>
                              </a:rPr>
                            </m:ctrlPr>
                          </m:sSubPr>
                          <m:e>
                            <m:r>
                              <a:rPr lang="uk-UA" sz="1800" i="1">
                                <a:latin typeface="Cambria Math" panose="02040503050406030204" pitchFamily="18" charset="0"/>
                              </a:rPr>
                              <m:t>Ф</m:t>
                            </m:r>
                          </m:e>
                          <m:sub>
                            <m:r>
                              <a:rPr lang="uk-UA" sz="1800" i="1">
                                <a:latin typeface="Cambria Math" panose="02040503050406030204" pitchFamily="18" charset="0"/>
                              </a:rPr>
                              <m:t>ОП</m:t>
                            </m:r>
                          </m:sub>
                        </m:sSub>
                        <m:r>
                          <a:rPr lang="uk-UA" sz="1800" i="1">
                            <a:latin typeface="Cambria Math" panose="02040503050406030204" pitchFamily="18" charset="0"/>
                          </a:rPr>
                          <m:t>∨</m:t>
                        </m:r>
                        <m:sSub>
                          <m:sSubPr>
                            <m:ctrlPr>
                              <a:rPr lang="uk-UA" sz="1800" i="1">
                                <a:latin typeface="Cambria Math" panose="02040503050406030204" pitchFamily="18" charset="0"/>
                              </a:rPr>
                            </m:ctrlPr>
                          </m:sSubPr>
                          <m:e>
                            <m:r>
                              <a:rPr lang="uk-UA" sz="1800" i="1">
                                <a:latin typeface="Cambria Math" panose="02040503050406030204" pitchFamily="18" charset="0"/>
                              </a:rPr>
                              <m:t>Ф</m:t>
                            </m:r>
                          </m:e>
                          <m:sub>
                            <m:r>
                              <a:rPr lang="uk-UA" sz="1800" i="1">
                                <a:latin typeface="Cambria Math" panose="02040503050406030204" pitchFamily="18" charset="0"/>
                              </a:rPr>
                              <m:t>ОКон</m:t>
                            </m:r>
                          </m:sub>
                        </m:sSub>
                        <m:r>
                          <a:rPr lang="uk-UA" sz="1800" i="1">
                            <a:latin typeface="Cambria Math" panose="02040503050406030204" pitchFamily="18" charset="0"/>
                          </a:rPr>
                          <m:t>∨</m:t>
                        </m:r>
                        <m:sSub>
                          <m:sSubPr>
                            <m:ctrlPr>
                              <a:rPr lang="uk-UA" sz="1800" i="1">
                                <a:latin typeface="Cambria Math" panose="02040503050406030204" pitchFamily="18" charset="0"/>
                              </a:rPr>
                            </m:ctrlPr>
                          </m:sSubPr>
                          <m:e>
                            <m:r>
                              <a:rPr lang="uk-UA" sz="1800" i="1">
                                <a:latin typeface="Cambria Math" panose="02040503050406030204" pitchFamily="18" charset="0"/>
                              </a:rPr>
                              <m:t>Ф</m:t>
                            </m:r>
                          </m:e>
                          <m:sub>
                            <m:r>
                              <a:rPr lang="uk-UA" sz="1800" i="1">
                                <a:latin typeface="Cambria Math" panose="02040503050406030204" pitchFamily="18" charset="0"/>
                              </a:rPr>
                              <m:t>ОКор</m:t>
                            </m:r>
                          </m:sub>
                        </m:sSub>
                        <m:r>
                          <a:rPr lang="uk-UA" sz="1800" i="1">
                            <a:latin typeface="Cambria Math" panose="02040503050406030204" pitchFamily="18" charset="0"/>
                          </a:rPr>
                          <m:t>∨</m:t>
                        </m:r>
                        <m:sSub>
                          <m:sSubPr>
                            <m:ctrlPr>
                              <a:rPr lang="uk-UA" sz="1800" i="1">
                                <a:latin typeface="Cambria Math" panose="02040503050406030204" pitchFamily="18" charset="0"/>
                              </a:rPr>
                            </m:ctrlPr>
                          </m:sSubPr>
                          <m:e>
                            <m:r>
                              <a:rPr lang="uk-UA" sz="1800" i="1">
                                <a:latin typeface="Cambria Math" panose="02040503050406030204" pitchFamily="18" charset="0"/>
                              </a:rPr>
                              <m:t>Ф</m:t>
                            </m:r>
                          </m:e>
                          <m:sub>
                            <m:r>
                              <a:rPr lang="uk-UA" sz="1800" i="1">
                                <a:latin typeface="Cambria Math" panose="02040503050406030204" pitchFamily="18" charset="0"/>
                              </a:rPr>
                              <m:t>ОД</m:t>
                            </m:r>
                          </m:sub>
                        </m:sSub>
                        <m:r>
                          <a:rPr lang="uk-UA" sz="1800" i="1">
                            <a:latin typeface="Cambria Math" panose="02040503050406030204" pitchFamily="18" charset="0"/>
                          </a:rPr>
                          <m:t> </m:t>
                        </m:r>
                      </m:e>
                    </m:d>
                  </m:oMath>
                </a14:m>
                <a:r>
                  <a:rPr lang="uk-UA" sz="1800" dirty="0">
                    <a:latin typeface="Times New Roman" panose="02020603050405020304" pitchFamily="18" charset="0"/>
                    <a:cs typeface="Times New Roman" panose="02020603050405020304" pitchFamily="18" charset="0"/>
                  </a:rPr>
                  <a:t> – функціональні можливості СОУ;</a:t>
                </a:r>
              </a:p>
              <a:p>
                <a:pPr lvl="1"/>
                <a:r>
                  <a:rPr lang="uk-UA" sz="1800" i="1" dirty="0">
                    <a:latin typeface="Times New Roman" panose="02020603050405020304" pitchFamily="18" charset="0"/>
                    <a:cs typeface="Times New Roman" panose="02020603050405020304" pitchFamily="18" charset="0"/>
                  </a:rPr>
                  <a:t>L</a:t>
                </a:r>
                <a:r>
                  <a:rPr lang="uk-UA" sz="1800" dirty="0">
                    <a:latin typeface="Times New Roman" panose="02020603050405020304" pitchFamily="18" charset="0"/>
                    <a:cs typeface="Times New Roman" panose="02020603050405020304" pitchFamily="18" charset="0"/>
                  </a:rPr>
                  <a:t> – вимоги та обмеження конкретної ГВС;</a:t>
                </a:r>
                <a:endParaRPr lang="uk-UA" sz="1800" i="1" dirty="0">
                  <a:latin typeface="Times New Roman" panose="02020603050405020304" pitchFamily="18" charset="0"/>
                  <a:cs typeface="Times New Roman" panose="02020603050405020304" pitchFamily="18" charset="0"/>
                </a:endParaRPr>
              </a:p>
              <a:p>
                <a:pPr lvl="1"/>
                <a:r>
                  <a:rPr lang="uk-UA" sz="1800" i="1" dirty="0">
                    <a:latin typeface="Times New Roman" panose="02020603050405020304" pitchFamily="18" charset="0"/>
                    <a:cs typeface="Times New Roman" panose="02020603050405020304" pitchFamily="18" charset="0"/>
                  </a:rPr>
                  <a:t>U</a:t>
                </a:r>
                <a:r>
                  <a:rPr lang="uk-UA" sz="1800" dirty="0">
                    <a:latin typeface="Times New Roman" panose="02020603050405020304" pitchFamily="18" charset="0"/>
                    <a:cs typeface="Times New Roman" panose="02020603050405020304" pitchFamily="18" charset="0"/>
                  </a:rPr>
                  <a:t> – можливі типи невизначеностей, що характерні даній ГВС.</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38" t="-1401" r="-406" b="-420"/>
                </a:stretch>
              </a:blipFill>
            </p:spPr>
            <p:txBody>
              <a:bodyPr/>
              <a:lstStyle/>
              <a:p>
                <a:r>
                  <a:rPr lang="uk-UA">
                    <a:noFill/>
                  </a:rPr>
                  <a:t> </a:t>
                </a:r>
              </a:p>
            </p:txBody>
          </p:sp>
        </mc:Fallback>
      </mc:AlternateContent>
      <p:sp>
        <p:nvSpPr>
          <p:cNvPr id="4" name="Slide Number Placeholder 3"/>
          <p:cNvSpPr>
            <a:spLocks noGrp="1"/>
          </p:cNvSpPr>
          <p:nvPr>
            <p:ph type="sldNum" sz="quarter" idx="12"/>
          </p:nvPr>
        </p:nvSpPr>
        <p:spPr/>
        <p:txBody>
          <a:bodyPr/>
          <a:lstStyle/>
          <a:p>
            <a:fld id="{CD436E90-D44F-4CFB-9713-FEF5A904B1E3}" type="slidenum">
              <a:rPr lang="uk-UA" sz="3200" smtClean="0">
                <a:latin typeface="Times New Roman" panose="02020603050405020304" pitchFamily="18" charset="0"/>
                <a:cs typeface="Times New Roman" panose="02020603050405020304" pitchFamily="18" charset="0"/>
              </a:rPr>
              <a:t>4</a:t>
            </a:fld>
            <a:endParaRPr lang="uk-UA"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6949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627915" y="365129"/>
            <a:ext cx="6008914" cy="1325563"/>
          </a:xfrm>
        </p:spPr>
        <p:txBody>
          <a:bodyPr>
            <a:normAutofit fontScale="90000"/>
          </a:bodyPr>
          <a:lstStyle/>
          <a:p>
            <a:r>
              <a:rPr lang="uk-UA" dirty="0"/>
              <a:t>Структура системи динамічного оперативного керування ГВС</a:t>
            </a:r>
          </a:p>
        </p:txBody>
      </p:sp>
      <p:sp>
        <p:nvSpPr>
          <p:cNvPr id="4" name="Slide Number Placeholder 3"/>
          <p:cNvSpPr>
            <a:spLocks noGrp="1"/>
          </p:cNvSpPr>
          <p:nvPr>
            <p:ph type="sldNum" sz="quarter" idx="12"/>
          </p:nvPr>
        </p:nvSpPr>
        <p:spPr/>
        <p:txBody>
          <a:bodyPr/>
          <a:lstStyle/>
          <a:p>
            <a:fld id="{CD436E90-D44F-4CFB-9713-FEF5A904B1E3}" type="slidenum">
              <a:rPr lang="uk-UA" sz="3200" smtClean="0"/>
              <a:t>5</a:t>
            </a:fld>
            <a:endParaRPr lang="uk-UA" sz="3200" dirty="0"/>
          </a:p>
        </p:txBody>
      </p:sp>
      <p:pic>
        <p:nvPicPr>
          <p:cNvPr id="12" name="Рисунок 129" descr="1-Схема СДОК ГВС"/>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6118" y="123829"/>
            <a:ext cx="4899025" cy="659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3" name="Object 12"/>
          <p:cNvGraphicFramePr>
            <a:graphicFrameLocks noChangeAspect="1"/>
          </p:cNvGraphicFramePr>
          <p:nvPr>
            <p:extLst>
              <p:ext uri="{D42A27DB-BD31-4B8C-83A1-F6EECF244321}">
                <p14:modId xmlns:p14="http://schemas.microsoft.com/office/powerpoint/2010/main" val="2050799292"/>
              </p:ext>
            </p:extLst>
          </p:nvPr>
        </p:nvGraphicFramePr>
        <p:xfrm>
          <a:off x="5540827" y="2133600"/>
          <a:ext cx="7467600" cy="4724400"/>
        </p:xfrm>
        <a:graphic>
          <a:graphicData uri="http://schemas.openxmlformats.org/presentationml/2006/ole">
            <mc:AlternateContent xmlns:mc="http://schemas.openxmlformats.org/markup-compatibility/2006">
              <mc:Choice xmlns:v="urn:schemas-microsoft-com:vml" Requires="v">
                <p:oleObj spid="_x0000_s2129" name="Document" r:id="rId5" imgW="7467981" imgH="4723843" progId="Word.Document.12">
                  <p:embed/>
                </p:oleObj>
              </mc:Choice>
              <mc:Fallback>
                <p:oleObj name="Document" r:id="rId5" imgW="7467981" imgH="4723843" progId="Word.Document.12">
                  <p:embed/>
                  <p:pic>
                    <p:nvPicPr>
                      <p:cNvPr id="0" name=""/>
                      <p:cNvPicPr/>
                      <p:nvPr/>
                    </p:nvPicPr>
                    <p:blipFill>
                      <a:blip r:embed="rId6"/>
                      <a:stretch>
                        <a:fillRect/>
                      </a:stretch>
                    </p:blipFill>
                    <p:spPr>
                      <a:xfrm>
                        <a:off x="5540827" y="2133600"/>
                        <a:ext cx="7467600" cy="4724400"/>
                      </a:xfrm>
                      <a:prstGeom prst="rect">
                        <a:avLst/>
                      </a:prstGeom>
                    </p:spPr>
                  </p:pic>
                </p:oleObj>
              </mc:Fallback>
            </mc:AlternateContent>
          </a:graphicData>
        </a:graphic>
      </p:graphicFrame>
    </p:spTree>
    <p:extLst>
      <p:ext uri="{BB962C8B-B14F-4D97-AF65-F5344CB8AC3E}">
        <p14:creationId xmlns:p14="http://schemas.microsoft.com/office/powerpoint/2010/main" val="3567216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1" y="3166154"/>
            <a:ext cx="2198915" cy="612775"/>
          </a:xfrm>
        </p:spPr>
        <p:txBody>
          <a:bodyPr>
            <a:normAutofit fontScale="90000"/>
          </a:bodyPr>
          <a:lstStyle/>
          <a:p>
            <a:pPr algn="r"/>
            <a:r>
              <a:rPr lang="uk-UA" dirty="0">
                <a:latin typeface="Times New Roman" panose="02020603050405020304" pitchFamily="18" charset="0"/>
                <a:cs typeface="Times New Roman" panose="02020603050405020304" pitchFamily="18" charset="0"/>
              </a:rPr>
              <a:t>МЕТА РОБОТИ</a:t>
            </a:r>
          </a:p>
        </p:txBody>
      </p:sp>
      <p:sp>
        <p:nvSpPr>
          <p:cNvPr id="3" name="Content Placeholder 2"/>
          <p:cNvSpPr>
            <a:spLocks noGrp="1"/>
          </p:cNvSpPr>
          <p:nvPr>
            <p:ph idx="1"/>
          </p:nvPr>
        </p:nvSpPr>
        <p:spPr>
          <a:xfrm>
            <a:off x="4158342" y="2447698"/>
            <a:ext cx="7434944" cy="2049689"/>
          </a:xfrm>
        </p:spPr>
        <p:txBody>
          <a:bodyPr/>
          <a:lstStyle/>
          <a:p>
            <a:pPr marL="0" indent="0" algn="just">
              <a:buNone/>
            </a:pPr>
            <a:r>
              <a:rPr lang="uk-UA" dirty="0">
                <a:latin typeface="Times New Roman" panose="02020603050405020304" pitchFamily="18" charset="0"/>
                <a:cs typeface="Times New Roman" panose="02020603050405020304" pitchFamily="18" charset="0"/>
              </a:rPr>
              <a:t>підвищення ефективності роботи гнучкої виробничої системи шляхом збільшення рівня автоматизації процесів налаштування та функціонування складових системи оперативного управління.</a:t>
            </a:r>
          </a:p>
        </p:txBody>
      </p:sp>
      <p:sp>
        <p:nvSpPr>
          <p:cNvPr id="4" name="Slide Number Placeholder 3"/>
          <p:cNvSpPr>
            <a:spLocks noGrp="1"/>
          </p:cNvSpPr>
          <p:nvPr>
            <p:ph type="sldNum" sz="quarter" idx="12"/>
          </p:nvPr>
        </p:nvSpPr>
        <p:spPr>
          <a:xfrm>
            <a:off x="8610600" y="6356354"/>
            <a:ext cx="2743200" cy="365125"/>
          </a:xfrm>
        </p:spPr>
        <p:txBody>
          <a:bodyPr/>
          <a:lstStyle/>
          <a:p>
            <a:fld id="{CD436E90-D44F-4CFB-9713-FEF5A904B1E3}" type="slidenum">
              <a:rPr lang="uk-UA" sz="3200" smtClean="0">
                <a:latin typeface="Times New Roman" panose="02020603050405020304" pitchFamily="18" charset="0"/>
                <a:cs typeface="Times New Roman" panose="02020603050405020304" pitchFamily="18" charset="0"/>
              </a:rPr>
              <a:t>6</a:t>
            </a:fld>
            <a:endParaRPr lang="uk-UA" sz="3200" dirty="0">
              <a:latin typeface="Times New Roman" panose="02020603050405020304" pitchFamily="18" charset="0"/>
              <a:cs typeface="Times New Roman" panose="02020603050405020304" pitchFamily="18" charset="0"/>
            </a:endParaRPr>
          </a:p>
        </p:txBody>
      </p:sp>
      <p:cxnSp>
        <p:nvCxnSpPr>
          <p:cNvPr id="15" name="Straight Connector 14"/>
          <p:cNvCxnSpPr>
            <a:cxnSpLocks/>
          </p:cNvCxnSpPr>
          <p:nvPr/>
        </p:nvCxnSpPr>
        <p:spPr>
          <a:xfrm>
            <a:off x="3554189" y="849084"/>
            <a:ext cx="10884" cy="52469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9893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k-UA" dirty="0">
                <a:latin typeface="Times New Roman" panose="02020603050405020304" pitchFamily="18" charset="0"/>
                <a:cs typeface="Times New Roman" panose="02020603050405020304" pitchFamily="18" charset="0"/>
              </a:rPr>
              <a:t>ЗАДАЧІ ДОСЛІДЖЕННЯ</a:t>
            </a:r>
          </a:p>
        </p:txBody>
      </p:sp>
      <p:sp>
        <p:nvSpPr>
          <p:cNvPr id="3" name="Content Placeholder 2"/>
          <p:cNvSpPr>
            <a:spLocks noGrp="1"/>
          </p:cNvSpPr>
          <p:nvPr>
            <p:ph idx="1"/>
          </p:nvPr>
        </p:nvSpPr>
        <p:spPr>
          <a:xfrm>
            <a:off x="838200" y="1531708"/>
            <a:ext cx="10515600" cy="4401004"/>
          </a:xfrm>
        </p:spPr>
        <p:txBody>
          <a:bodyPr>
            <a:noAutofit/>
          </a:bodyPr>
          <a:lstStyle/>
          <a:p>
            <a:pPr marL="514350" lvl="0" indent="-514350">
              <a:buFont typeface="+mj-lt"/>
              <a:buAutoNum type="arabicPeriod"/>
            </a:pPr>
            <a:r>
              <a:rPr lang="uk-UA" sz="1600" dirty="0">
                <a:latin typeface="Times New Roman" panose="02020603050405020304" pitchFamily="18" charset="0"/>
                <a:cs typeface="Times New Roman" panose="02020603050405020304" pitchFamily="18" charset="0"/>
              </a:rPr>
              <a:t>На основі структурно-функціонального аналізу роботи СОУ ГВС створити формалізовану модель процесу динамічного оперативного керування та синтезувати структуру системи динамічного оперативного керування (СДОК).</a:t>
            </a:r>
          </a:p>
          <a:p>
            <a:pPr marL="514350" lvl="0" indent="-514350">
              <a:buFont typeface="+mj-lt"/>
              <a:buAutoNum type="arabicPeriod"/>
            </a:pPr>
            <a:r>
              <a:rPr lang="uk-UA" sz="1600" dirty="0">
                <a:latin typeface="Times New Roman" panose="02020603050405020304" pitchFamily="18" charset="0"/>
                <a:cs typeface="Times New Roman" panose="02020603050405020304" pitchFamily="18" charset="0"/>
              </a:rPr>
              <a:t>Створити класифікатор вирішальних динамічних показників СОУ.</a:t>
            </a:r>
          </a:p>
          <a:p>
            <a:pPr marL="514350" lvl="0" indent="-514350">
              <a:buFont typeface="+mj-lt"/>
              <a:buAutoNum type="arabicPeriod"/>
            </a:pPr>
            <a:r>
              <a:rPr lang="uk-UA" sz="1600" dirty="0">
                <a:latin typeface="Times New Roman" panose="02020603050405020304" pitchFamily="18" charset="0"/>
                <a:cs typeface="Times New Roman" panose="02020603050405020304" pitchFamily="18" charset="0"/>
              </a:rPr>
              <a:t>Дослідити ГВС щодо можливих типів невизначених ситуацій, які можуть виникати у процесі функціонування.</a:t>
            </a:r>
          </a:p>
          <a:p>
            <a:pPr marL="514350" lvl="0" indent="-514350">
              <a:buFont typeface="+mj-lt"/>
              <a:buAutoNum type="arabicPeriod"/>
            </a:pPr>
            <a:r>
              <a:rPr lang="uk-UA" sz="1600" dirty="0">
                <a:latin typeface="Times New Roman" panose="02020603050405020304" pitchFamily="18" charset="0"/>
                <a:cs typeface="Times New Roman" panose="02020603050405020304" pitchFamily="18" charset="0"/>
              </a:rPr>
              <a:t>Визначити логічну послідовність здійснення процесу вибору раціональних значень із класифікатора ВДП, за яких можливе адекватне обслуговування вимог та обмежень ГВС.</a:t>
            </a:r>
          </a:p>
          <a:p>
            <a:pPr marL="514350" lvl="0" indent="-514350">
              <a:buFont typeface="+mj-lt"/>
              <a:buAutoNum type="arabicPeriod"/>
            </a:pPr>
            <a:r>
              <a:rPr lang="uk-UA" sz="1600" dirty="0">
                <a:latin typeface="Times New Roman" panose="02020603050405020304" pitchFamily="18" charset="0"/>
                <a:cs typeface="Times New Roman" panose="02020603050405020304" pitchFamily="18" charset="0"/>
              </a:rPr>
              <a:t>Синтезувати узагальнену концептуальну модель СОУ на основі створеної логічної послідовності налаштування вирішальних динамічних показників.</a:t>
            </a:r>
          </a:p>
          <a:p>
            <a:pPr marL="514350" lvl="0" indent="-514350">
              <a:buFont typeface="+mj-lt"/>
              <a:buAutoNum type="arabicPeriod"/>
            </a:pPr>
            <a:r>
              <a:rPr lang="uk-UA" sz="1600" dirty="0">
                <a:latin typeface="Times New Roman" panose="02020603050405020304" pitchFamily="18" charset="0"/>
                <a:cs typeface="Times New Roman" panose="02020603050405020304" pitchFamily="18" charset="0"/>
              </a:rPr>
              <a:t>Обґрунтувати вибір методів прийняття рішень щодо визначення раціональних значень ВДП СОУ у процесі ДОК.</a:t>
            </a:r>
          </a:p>
          <a:p>
            <a:pPr marL="514350" lvl="0" indent="-514350">
              <a:buFont typeface="+mj-lt"/>
              <a:buAutoNum type="arabicPeriod"/>
            </a:pPr>
            <a:r>
              <a:rPr lang="uk-UA" sz="1600" dirty="0">
                <a:latin typeface="Times New Roman" panose="02020603050405020304" pitchFamily="18" charset="0"/>
                <a:cs typeface="Times New Roman" panose="02020603050405020304" pitchFamily="18" charset="0"/>
              </a:rPr>
              <a:t>Розробити підхід до автоматизації процесу ДОК на основі обраних методів прийняття рішень в умовах невизначеності.</a:t>
            </a:r>
          </a:p>
          <a:p>
            <a:pPr marL="514350" lvl="0" indent="-514350">
              <a:buFont typeface="+mj-lt"/>
              <a:buAutoNum type="arabicPeriod"/>
            </a:pPr>
            <a:r>
              <a:rPr lang="uk-UA" sz="1600" dirty="0">
                <a:latin typeface="Times New Roman" panose="02020603050405020304" pitchFamily="18" charset="0"/>
                <a:cs typeface="Times New Roman" panose="02020603050405020304" pitchFamily="18" charset="0"/>
              </a:rPr>
              <a:t>Створити алгоритмічне та програмне забезпечення СДОК на основі розробленого підходу у вигляді системи підтримки прийняття рішень (СППР).</a:t>
            </a:r>
          </a:p>
          <a:p>
            <a:pPr marL="514350" lvl="0" indent="-514350">
              <a:buFont typeface="+mj-lt"/>
              <a:buAutoNum type="arabicPeriod"/>
            </a:pPr>
            <a:r>
              <a:rPr lang="uk-UA" sz="1600" dirty="0">
                <a:latin typeface="Times New Roman" panose="02020603050405020304" pitchFamily="18" charset="0"/>
                <a:cs typeface="Times New Roman" panose="02020603050405020304" pitchFamily="18" charset="0"/>
              </a:rPr>
              <a:t>Провести експериментальні дослідження та порівняти за обраними критеріями ефективності результати роботи СДОК для ГВС з різними значеннями показників.</a:t>
            </a:r>
          </a:p>
        </p:txBody>
      </p:sp>
      <p:sp>
        <p:nvSpPr>
          <p:cNvPr id="4" name="Slide Number Placeholder 3"/>
          <p:cNvSpPr>
            <a:spLocks noGrp="1"/>
          </p:cNvSpPr>
          <p:nvPr>
            <p:ph type="sldNum" sz="quarter" idx="12"/>
          </p:nvPr>
        </p:nvSpPr>
        <p:spPr/>
        <p:txBody>
          <a:bodyPr/>
          <a:lstStyle/>
          <a:p>
            <a:fld id="{CD436E90-D44F-4CFB-9713-FEF5A904B1E3}" type="slidenum">
              <a:rPr lang="uk-UA" sz="3200" smtClean="0">
                <a:latin typeface="Times New Roman" panose="02020603050405020304" pitchFamily="18" charset="0"/>
                <a:cs typeface="Times New Roman" panose="02020603050405020304" pitchFamily="18" charset="0"/>
              </a:rPr>
              <a:t>7</a:t>
            </a:fld>
            <a:endParaRPr lang="uk-UA"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5856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9"/>
            <a:ext cx="10515600" cy="1085163"/>
          </a:xfrm>
        </p:spPr>
        <p:txBody>
          <a:bodyPr>
            <a:normAutofit fontScale="90000"/>
          </a:bodyPr>
          <a:lstStyle/>
          <a:p>
            <a:r>
              <a:rPr lang="uk-UA" sz="4000" dirty="0">
                <a:latin typeface="Times New Roman" panose="02020603050405020304" pitchFamily="18" charset="0"/>
                <a:cs typeface="Times New Roman" panose="02020603050405020304" pitchFamily="18" charset="0"/>
              </a:rPr>
              <a:t>Класифікатор вирішальних динамічних показників СОУ ГВС</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943600" y="1331414"/>
                <a:ext cx="6030684" cy="4351338"/>
              </a:xfrm>
            </p:spPr>
            <p:txBody>
              <a:bodyPr>
                <a:noAutofit/>
              </a:bodyPr>
              <a:lstStyle/>
              <a:p>
                <a:pPr lvl="0"/>
                <a14:m>
                  <m:oMath xmlns:m="http://schemas.openxmlformats.org/officeDocument/2006/math">
                    <m:sSub>
                      <m:sSubPr>
                        <m:ctrlPr>
                          <a:rPr lang="uk-UA" sz="2400" i="1">
                            <a:latin typeface="Cambria Math" panose="02040503050406030204" pitchFamily="18" charset="0"/>
                          </a:rPr>
                        </m:ctrlPr>
                      </m:sSubPr>
                      <m:e>
                        <m:r>
                          <a:rPr lang="uk-UA" sz="2400" i="1">
                            <a:latin typeface="Cambria Math" panose="02040503050406030204" pitchFamily="18" charset="0"/>
                          </a:rPr>
                          <m:t>𝑃</m:t>
                        </m:r>
                      </m:e>
                      <m:sub>
                        <m:r>
                          <a:rPr lang="uk-UA" sz="2400" i="1">
                            <a:latin typeface="Cambria Math" panose="02040503050406030204" pitchFamily="18" charset="0"/>
                          </a:rPr>
                          <m:t>ОП</m:t>
                        </m:r>
                      </m:sub>
                    </m:sSub>
                    <m:r>
                      <a:rPr lang="uk-UA" sz="2400" i="1">
                        <a:latin typeface="Cambria Math" panose="02040503050406030204" pitchFamily="18" charset="0"/>
                      </a:rPr>
                      <m:t>→</m:t>
                    </m:r>
                  </m:oMath>
                </a14:m>
                <a:r>
                  <a:rPr lang="uk-UA" sz="2400" b="1" dirty="0">
                    <a:latin typeface="Times New Roman" panose="02020603050405020304" pitchFamily="18" charset="0"/>
                    <a:cs typeface="Times New Roman" panose="02020603050405020304" pitchFamily="18" charset="0"/>
                  </a:rPr>
                  <a:t> Підхід до оперативного планування</a:t>
                </a:r>
                <a:r>
                  <a:rPr lang="en-US" sz="2400" b="1" dirty="0">
                    <a:latin typeface="Times New Roman" panose="02020603050405020304" pitchFamily="18" charset="0"/>
                    <a:cs typeface="Times New Roman" panose="02020603050405020304" pitchFamily="18" charset="0"/>
                  </a:rPr>
                  <a:t>:</a:t>
                </a:r>
                <a:r>
                  <a:rPr lang="uk-UA" sz="2400" b="1" i="1" dirty="0">
                    <a:latin typeface="Times New Roman" panose="02020603050405020304" pitchFamily="18" charset="0"/>
                    <a:cs typeface="Times New Roman" panose="02020603050405020304" pitchFamily="18" charset="0"/>
                  </a:rPr>
                  <a:t> </a:t>
                </a:r>
                <a:r>
                  <a:rPr lang="uk-UA" sz="2400" i="1" dirty="0">
                    <a:latin typeface="Times New Roman" panose="02020603050405020304" pitchFamily="18" charset="0"/>
                    <a:cs typeface="Times New Roman" panose="02020603050405020304" pitchFamily="18" charset="0"/>
                  </a:rPr>
                  <a:t>реактивне</a:t>
                </a:r>
                <a:r>
                  <a:rPr lang="en-US" sz="2400" i="1" dirty="0">
                    <a:latin typeface="Times New Roman" panose="02020603050405020304" pitchFamily="18" charset="0"/>
                    <a:cs typeface="Times New Roman" panose="02020603050405020304" pitchFamily="18" charset="0"/>
                  </a:rPr>
                  <a:t>;</a:t>
                </a:r>
                <a:r>
                  <a:rPr lang="uk-UA" sz="2400" i="1" dirty="0">
                    <a:latin typeface="Times New Roman" panose="02020603050405020304" pitchFamily="18" charset="0"/>
                    <a:cs typeface="Times New Roman" panose="02020603050405020304" pitchFamily="18" charset="0"/>
                  </a:rPr>
                  <a:t> прогностично-реактивне</a:t>
                </a:r>
                <a:r>
                  <a:rPr lang="en-US" sz="2400" i="1" dirty="0">
                    <a:latin typeface="Times New Roman" panose="02020603050405020304" pitchFamily="18" charset="0"/>
                    <a:cs typeface="Times New Roman" panose="02020603050405020304" pitchFamily="18" charset="0"/>
                  </a:rPr>
                  <a:t>;</a:t>
                </a:r>
                <a:r>
                  <a:rPr lang="uk-UA" sz="2400" i="1" dirty="0">
                    <a:latin typeface="Times New Roman" panose="02020603050405020304" pitchFamily="18" charset="0"/>
                    <a:cs typeface="Times New Roman" panose="02020603050405020304" pitchFamily="18" charset="0"/>
                  </a:rPr>
                  <a:t> робастне прогностично-реактивне</a:t>
                </a:r>
                <a:r>
                  <a:rPr lang="en-US" sz="2400" i="1" dirty="0">
                    <a:latin typeface="Times New Roman" panose="02020603050405020304" pitchFamily="18" charset="0"/>
                    <a:cs typeface="Times New Roman" panose="02020603050405020304" pitchFamily="18" charset="0"/>
                  </a:rPr>
                  <a:t>;</a:t>
                </a:r>
                <a:r>
                  <a:rPr lang="uk-UA" sz="2400" i="1" dirty="0">
                    <a:latin typeface="Times New Roman" panose="02020603050405020304" pitchFamily="18" charset="0"/>
                    <a:cs typeface="Times New Roman" panose="02020603050405020304" pitchFamily="18" charset="0"/>
                  </a:rPr>
                  <a:t> робастне превентивне</a:t>
                </a:r>
                <a:r>
                  <a:rPr lang="en-US" sz="2400" i="1" dirty="0">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a:p>
                <a:pPr lvl="0"/>
                <a14:m>
                  <m:oMath xmlns:m="http://schemas.openxmlformats.org/officeDocument/2006/math">
                    <m:sSub>
                      <m:sSubPr>
                        <m:ctrlPr>
                          <a:rPr lang="uk-UA" sz="2400" i="1">
                            <a:latin typeface="Cambria Math" panose="02040503050406030204" pitchFamily="18" charset="0"/>
                          </a:rPr>
                        </m:ctrlPr>
                      </m:sSubPr>
                      <m:e>
                        <m:r>
                          <a:rPr lang="uk-UA" sz="2400" i="1">
                            <a:latin typeface="Cambria Math" panose="02040503050406030204" pitchFamily="18" charset="0"/>
                          </a:rPr>
                          <m:t>𝑃</m:t>
                        </m:r>
                      </m:e>
                      <m:sub>
                        <m:r>
                          <a:rPr lang="uk-UA" sz="2400" i="1">
                            <a:latin typeface="Cambria Math" panose="02040503050406030204" pitchFamily="18" charset="0"/>
                          </a:rPr>
                          <m:t>ОКон</m:t>
                        </m:r>
                      </m:sub>
                    </m:sSub>
                    <m:r>
                      <a:rPr lang="uk-UA" sz="2400" i="1">
                        <a:latin typeface="Cambria Math" panose="02040503050406030204" pitchFamily="18" charset="0"/>
                      </a:rPr>
                      <m:t>→</m:t>
                    </m:r>
                  </m:oMath>
                </a14:m>
                <a:r>
                  <a:rPr lang="uk-UA" sz="2400" b="1" dirty="0">
                    <a:latin typeface="Times New Roman" panose="02020603050405020304" pitchFamily="18" charset="0"/>
                    <a:cs typeface="Times New Roman" panose="02020603050405020304" pitchFamily="18" charset="0"/>
                  </a:rPr>
                  <a:t> Політика вибору часу перепланування</a:t>
                </a:r>
                <a:r>
                  <a:rPr lang="en-US" sz="2400" b="1" dirty="0">
                    <a:latin typeface="Times New Roman" panose="02020603050405020304" pitchFamily="18" charset="0"/>
                    <a:cs typeface="Times New Roman" panose="02020603050405020304" pitchFamily="18" charset="0"/>
                  </a:rPr>
                  <a:t>:</a:t>
                </a:r>
                <a:r>
                  <a:rPr lang="uk-UA" sz="2400" b="1" i="1" dirty="0">
                    <a:latin typeface="Times New Roman" panose="02020603050405020304" pitchFamily="18" charset="0"/>
                    <a:cs typeface="Times New Roman" panose="02020603050405020304" pitchFamily="18" charset="0"/>
                  </a:rPr>
                  <a:t> </a:t>
                </a:r>
                <a:r>
                  <a:rPr lang="uk-UA" sz="2400" i="1" dirty="0">
                    <a:latin typeface="Times New Roman" panose="02020603050405020304" pitchFamily="18" charset="0"/>
                    <a:cs typeface="Times New Roman" panose="02020603050405020304" pitchFamily="18" charset="0"/>
                  </a:rPr>
                  <a:t>періодична</a:t>
                </a:r>
                <a:r>
                  <a:rPr lang="en-US" sz="2400" i="1" dirty="0">
                    <a:latin typeface="Times New Roman" panose="02020603050405020304" pitchFamily="18" charset="0"/>
                    <a:cs typeface="Times New Roman" panose="02020603050405020304" pitchFamily="18" charset="0"/>
                  </a:rPr>
                  <a:t>;</a:t>
                </a:r>
                <a:r>
                  <a:rPr lang="uk-UA" sz="2400" i="1" dirty="0">
                    <a:latin typeface="Times New Roman" panose="02020603050405020304" pitchFamily="18" charset="0"/>
                    <a:cs typeface="Times New Roman" panose="02020603050405020304" pitchFamily="18" charset="0"/>
                  </a:rPr>
                  <a:t> подієва</a:t>
                </a:r>
                <a:r>
                  <a:rPr lang="en-US" sz="2400" i="1" dirty="0">
                    <a:latin typeface="Times New Roman" panose="02020603050405020304" pitchFamily="18" charset="0"/>
                    <a:cs typeface="Times New Roman" panose="02020603050405020304" pitchFamily="18" charset="0"/>
                  </a:rPr>
                  <a:t>;</a:t>
                </a:r>
                <a:r>
                  <a:rPr lang="uk-UA" sz="2400" i="1" dirty="0">
                    <a:latin typeface="Times New Roman" panose="02020603050405020304" pitchFamily="18" charset="0"/>
                    <a:cs typeface="Times New Roman" panose="02020603050405020304" pitchFamily="18" charset="0"/>
                  </a:rPr>
                  <a:t> гібридна</a:t>
                </a:r>
                <a:r>
                  <a:rPr lang="en-US" sz="2400" i="1" dirty="0">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a:p>
                <a:pPr lvl="0"/>
                <a14:m>
                  <m:oMath xmlns:m="http://schemas.openxmlformats.org/officeDocument/2006/math">
                    <m:sSub>
                      <m:sSubPr>
                        <m:ctrlPr>
                          <a:rPr lang="uk-UA" sz="2400" i="1">
                            <a:latin typeface="Cambria Math" panose="02040503050406030204" pitchFamily="18" charset="0"/>
                          </a:rPr>
                        </m:ctrlPr>
                      </m:sSubPr>
                      <m:e>
                        <m:r>
                          <a:rPr lang="uk-UA" sz="2400" i="1">
                            <a:latin typeface="Cambria Math" panose="02040503050406030204" pitchFamily="18" charset="0"/>
                          </a:rPr>
                          <m:t>𝑃</m:t>
                        </m:r>
                      </m:e>
                      <m:sub>
                        <m:r>
                          <a:rPr lang="uk-UA" sz="2400" i="1">
                            <a:latin typeface="Cambria Math" panose="02040503050406030204" pitchFamily="18" charset="0"/>
                          </a:rPr>
                          <m:t>ОКор</m:t>
                        </m:r>
                      </m:sub>
                    </m:sSub>
                    <m:r>
                      <a:rPr lang="uk-UA" sz="2400" i="1">
                        <a:latin typeface="Cambria Math" panose="02040503050406030204" pitchFamily="18" charset="0"/>
                      </a:rPr>
                      <m:t>→</m:t>
                    </m:r>
                  </m:oMath>
                </a14:m>
                <a:r>
                  <a:rPr lang="uk-UA" sz="2400" b="1" dirty="0">
                    <a:latin typeface="Times New Roman" panose="02020603050405020304" pitchFamily="18" charset="0"/>
                    <a:cs typeface="Times New Roman" panose="02020603050405020304" pitchFamily="18" charset="0"/>
                  </a:rPr>
                  <a:t> Стратегія перепланування</a:t>
                </a:r>
                <a:r>
                  <a:rPr lang="en-US" sz="2400" b="1" dirty="0">
                    <a:latin typeface="Times New Roman" panose="02020603050405020304" pitchFamily="18" charset="0"/>
                    <a:cs typeface="Times New Roman" panose="02020603050405020304" pitchFamily="18" charset="0"/>
                  </a:rPr>
                  <a:t>:</a:t>
                </a:r>
                <a:r>
                  <a:rPr lang="uk-UA" sz="2400" b="1" dirty="0">
                    <a:latin typeface="Times New Roman" panose="02020603050405020304" pitchFamily="18" charset="0"/>
                    <a:cs typeface="Times New Roman" panose="02020603050405020304" pitchFamily="18" charset="0"/>
                  </a:rPr>
                  <a:t> </a:t>
                </a:r>
                <a:r>
                  <a:rPr lang="uk-UA" sz="2400" i="1" dirty="0">
                    <a:latin typeface="Times New Roman" panose="02020603050405020304" pitchFamily="18" charset="0"/>
                    <a:cs typeface="Times New Roman" panose="02020603050405020304" pitchFamily="18" charset="0"/>
                  </a:rPr>
                  <a:t>повне перепланування</a:t>
                </a:r>
                <a:r>
                  <a:rPr lang="en-US" sz="2400" i="1" dirty="0">
                    <a:latin typeface="Times New Roman" panose="02020603050405020304" pitchFamily="18" charset="0"/>
                    <a:cs typeface="Times New Roman" panose="02020603050405020304" pitchFamily="18" charset="0"/>
                  </a:rPr>
                  <a:t>;</a:t>
                </a:r>
                <a:r>
                  <a:rPr lang="uk-UA" sz="2400" i="1" dirty="0">
                    <a:latin typeface="Times New Roman" panose="02020603050405020304" pitchFamily="18" charset="0"/>
                    <a:cs typeface="Times New Roman" panose="02020603050405020304" pitchFamily="18" charset="0"/>
                  </a:rPr>
                  <a:t> корекція плану</a:t>
                </a:r>
                <a:r>
                  <a:rPr lang="en-US" sz="2400" i="1" dirty="0">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a:p>
                <a14:m>
                  <m:oMath xmlns:m="http://schemas.openxmlformats.org/officeDocument/2006/math">
                    <m:sSub>
                      <m:sSubPr>
                        <m:ctrlPr>
                          <a:rPr lang="uk-UA" sz="2400" i="1">
                            <a:latin typeface="Cambria Math" panose="02040503050406030204" pitchFamily="18" charset="0"/>
                          </a:rPr>
                        </m:ctrlPr>
                      </m:sSubPr>
                      <m:e>
                        <m:r>
                          <a:rPr lang="uk-UA" sz="2400" i="1">
                            <a:latin typeface="Cambria Math" panose="02040503050406030204" pitchFamily="18" charset="0"/>
                          </a:rPr>
                          <m:t>𝑃</m:t>
                        </m:r>
                      </m:e>
                      <m:sub>
                        <m:r>
                          <a:rPr lang="uk-UA" sz="2400" i="1">
                            <a:latin typeface="Cambria Math" panose="02040503050406030204" pitchFamily="18" charset="0"/>
                          </a:rPr>
                          <m:t>ОД</m:t>
                        </m:r>
                      </m:sub>
                    </m:sSub>
                    <m:r>
                      <a:rPr lang="uk-UA" sz="2400" i="1">
                        <a:latin typeface="Cambria Math" panose="02040503050406030204" pitchFamily="18" charset="0"/>
                      </a:rPr>
                      <m:t>→</m:t>
                    </m:r>
                  </m:oMath>
                </a14:m>
                <a:r>
                  <a:rPr lang="uk-UA" sz="2400" b="1" dirty="0">
                    <a:latin typeface="Times New Roman" panose="02020603050405020304" pitchFamily="18" charset="0"/>
                    <a:cs typeface="Times New Roman" panose="02020603050405020304" pitchFamily="18" charset="0"/>
                  </a:rPr>
                  <a:t> Метод оперативної диспетчеризації</a:t>
                </a:r>
                <a:r>
                  <a:rPr lang="en-US" sz="2400" b="1" dirty="0">
                    <a:latin typeface="Times New Roman" panose="02020603050405020304" pitchFamily="18" charset="0"/>
                    <a:cs typeface="Times New Roman" panose="02020603050405020304" pitchFamily="18" charset="0"/>
                  </a:rPr>
                  <a:t>:</a:t>
                </a:r>
                <a:r>
                  <a:rPr lang="uk-UA" sz="2400" b="1" dirty="0">
                    <a:latin typeface="Times New Roman" panose="02020603050405020304" pitchFamily="18" charset="0"/>
                    <a:cs typeface="Times New Roman" panose="02020603050405020304" pitchFamily="18" charset="0"/>
                  </a:rPr>
                  <a:t> </a:t>
                </a:r>
                <a:r>
                  <a:rPr lang="uk-UA" sz="2400" i="1" dirty="0">
                    <a:latin typeface="Times New Roman" panose="02020603050405020304" pitchFamily="18" charset="0"/>
                    <a:cs typeface="Times New Roman" panose="02020603050405020304" pitchFamily="18" charset="0"/>
                  </a:rPr>
                  <a:t>правила диспетчеризації</a:t>
                </a:r>
                <a:r>
                  <a:rPr lang="en-US" sz="2400" i="1" dirty="0">
                    <a:latin typeface="Times New Roman" panose="02020603050405020304" pitchFamily="18" charset="0"/>
                    <a:cs typeface="Times New Roman" panose="02020603050405020304" pitchFamily="18" charset="0"/>
                  </a:rPr>
                  <a:t>;</a:t>
                </a:r>
                <a:r>
                  <a:rPr lang="uk-UA" sz="2400" i="1" dirty="0">
                    <a:latin typeface="Times New Roman" panose="02020603050405020304" pitchFamily="18" charset="0"/>
                    <a:cs typeface="Times New Roman" panose="02020603050405020304" pitchFamily="18" charset="0"/>
                  </a:rPr>
                  <a:t> евристики</a:t>
                </a:r>
                <a:r>
                  <a:rPr lang="en-US" sz="2400" i="1" dirty="0">
                    <a:latin typeface="Times New Roman" panose="02020603050405020304" pitchFamily="18" charset="0"/>
                    <a:cs typeface="Times New Roman" panose="02020603050405020304" pitchFamily="18" charset="0"/>
                  </a:rPr>
                  <a:t>;</a:t>
                </a:r>
                <a:r>
                  <a:rPr lang="uk-UA" sz="2400" i="1" dirty="0">
                    <a:latin typeface="Times New Roman" panose="02020603050405020304" pitchFamily="18" charset="0"/>
                    <a:cs typeface="Times New Roman" panose="02020603050405020304" pitchFamily="18" charset="0"/>
                  </a:rPr>
                  <a:t> метаевристики</a:t>
                </a:r>
                <a:r>
                  <a:rPr lang="en-US" sz="2400" i="1" dirty="0">
                    <a:latin typeface="Times New Roman" panose="02020603050405020304" pitchFamily="18" charset="0"/>
                    <a:cs typeface="Times New Roman" panose="02020603050405020304" pitchFamily="18" charset="0"/>
                  </a:rPr>
                  <a:t>;</a:t>
                </a:r>
                <a:r>
                  <a:rPr lang="uk-UA" sz="2400" i="1" dirty="0">
                    <a:latin typeface="Times New Roman" panose="02020603050405020304" pitchFamily="18" charset="0"/>
                    <a:cs typeface="Times New Roman" panose="02020603050405020304" pitchFamily="18" charset="0"/>
                  </a:rPr>
                  <a:t> ситуаційне управління</a:t>
                </a:r>
                <a:r>
                  <a:rPr lang="en-US" sz="2400" i="1" dirty="0">
                    <a:latin typeface="Times New Roman" panose="02020603050405020304" pitchFamily="18" charset="0"/>
                    <a:cs typeface="Times New Roman" panose="02020603050405020304" pitchFamily="18" charset="0"/>
                  </a:rPr>
                  <a:t>;</a:t>
                </a:r>
                <a:r>
                  <a:rPr lang="uk-UA" sz="2400" i="1" dirty="0">
                    <a:latin typeface="Times New Roman" panose="02020603050405020304" pitchFamily="18" charset="0"/>
                    <a:cs typeface="Times New Roman" panose="02020603050405020304" pitchFamily="18" charset="0"/>
                  </a:rPr>
                  <a:t> мультиагентні системи</a:t>
                </a:r>
                <a:r>
                  <a:rPr lang="uk-UA" sz="2400" dirty="0">
                    <a:latin typeface="Times New Roman" panose="02020603050405020304" pitchFamily="18" charset="0"/>
                    <a:cs typeface="Times New Roman" panose="02020603050405020304" pitchFamily="18" charset="0"/>
                  </a:rPr>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943600" y="1331414"/>
                <a:ext cx="6030684" cy="4351338"/>
              </a:xfrm>
              <a:blipFill>
                <a:blip r:embed="rId2"/>
                <a:stretch>
                  <a:fillRect l="-1314" t="-1961" b="-21148"/>
                </a:stretch>
              </a:blipFill>
            </p:spPr>
            <p:txBody>
              <a:bodyPr/>
              <a:lstStyle/>
              <a:p>
                <a:r>
                  <a:rPr lang="uk-UA">
                    <a:noFill/>
                  </a:rPr>
                  <a:t> </a:t>
                </a:r>
              </a:p>
            </p:txBody>
          </p:sp>
        </mc:Fallback>
      </mc:AlternateContent>
      <p:sp>
        <p:nvSpPr>
          <p:cNvPr id="4" name="Slide Number Placeholder 3"/>
          <p:cNvSpPr>
            <a:spLocks noGrp="1"/>
          </p:cNvSpPr>
          <p:nvPr>
            <p:ph type="sldNum" sz="quarter" idx="12"/>
          </p:nvPr>
        </p:nvSpPr>
        <p:spPr/>
        <p:txBody>
          <a:bodyPr/>
          <a:lstStyle/>
          <a:p>
            <a:fld id="{CD436E90-D44F-4CFB-9713-FEF5A904B1E3}" type="slidenum">
              <a:rPr lang="uk-UA" sz="3200" smtClean="0">
                <a:latin typeface="Times New Roman" panose="02020603050405020304" pitchFamily="18" charset="0"/>
                <a:cs typeface="Times New Roman" panose="02020603050405020304" pitchFamily="18" charset="0"/>
              </a:rPr>
              <a:t>8</a:t>
            </a:fld>
            <a:endParaRPr lang="uk-UA" sz="3200" dirty="0">
              <a:latin typeface="Times New Roman" panose="02020603050405020304" pitchFamily="18" charset="0"/>
              <a:cs typeface="Times New Roman" panose="02020603050405020304" pitchFamily="18" charset="0"/>
            </a:endParaRPr>
          </a:p>
        </p:txBody>
      </p:sp>
      <p:pic>
        <p:nvPicPr>
          <p:cNvPr id="5" name="Рисунок 607" descr="Класифікатор ВДП СОУ"/>
          <p:cNvPicPr/>
          <p:nvPr/>
        </p:nvPicPr>
        <p:blipFill>
          <a:blip r:embed="rId3" cstate="print"/>
          <a:srcRect/>
          <a:stretch>
            <a:fillRect/>
          </a:stretch>
        </p:blipFill>
        <p:spPr bwMode="auto">
          <a:xfrm>
            <a:off x="838200" y="1450292"/>
            <a:ext cx="5105400" cy="4949594"/>
          </a:xfrm>
          <a:prstGeom prst="rect">
            <a:avLst/>
          </a:prstGeom>
          <a:noFill/>
          <a:ln w="9525">
            <a:noFill/>
            <a:miter lim="800000"/>
            <a:headEnd/>
            <a:tailEnd/>
          </a:ln>
        </p:spPr>
      </p:pic>
    </p:spTree>
    <p:extLst>
      <p:ext uri="{BB962C8B-B14F-4D97-AF65-F5344CB8AC3E}">
        <p14:creationId xmlns:p14="http://schemas.microsoft.com/office/powerpoint/2010/main" val="1490360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4959"/>
            <a:ext cx="10515600" cy="1014181"/>
          </a:xfrm>
        </p:spPr>
        <p:txBody>
          <a:bodyPr>
            <a:normAutofit/>
          </a:bodyPr>
          <a:lstStyle/>
          <a:p>
            <a:r>
              <a:rPr lang="uk-UA" sz="4000" dirty="0">
                <a:latin typeface="Times New Roman" panose="02020603050405020304" pitchFamily="18" charset="0"/>
                <a:cs typeface="Times New Roman" panose="02020603050405020304" pitchFamily="18" charset="0"/>
              </a:rPr>
              <a:t>Вимоги до процесу ДОК з боку ГВС</a:t>
            </a:r>
          </a:p>
        </p:txBody>
      </p:sp>
      <p:sp>
        <p:nvSpPr>
          <p:cNvPr id="3" name="Content Placeholder 2"/>
          <p:cNvSpPr>
            <a:spLocks noGrp="1"/>
          </p:cNvSpPr>
          <p:nvPr>
            <p:ph idx="1"/>
          </p:nvPr>
        </p:nvSpPr>
        <p:spPr>
          <a:xfrm>
            <a:off x="838200" y="1269140"/>
            <a:ext cx="10515600" cy="1227369"/>
          </a:xfrm>
        </p:spPr>
        <p:txBody>
          <a:bodyPr>
            <a:normAutofit lnSpcReduction="10000"/>
          </a:bodyPr>
          <a:lstStyle/>
          <a:p>
            <a:r>
              <a:rPr lang="uk-UA" i="1" dirty="0">
                <a:latin typeface="Times New Roman" panose="02020603050405020304" pitchFamily="18" charset="0"/>
                <a:cs typeface="Times New Roman" panose="02020603050405020304" pitchFamily="18" charset="0"/>
              </a:rPr>
              <a:t>Невизначеності (випадкові збурення) </a:t>
            </a:r>
            <a:r>
              <a:rPr lang="uk-UA" dirty="0">
                <a:latin typeface="Times New Roman" panose="02020603050405020304" pitchFamily="18" charset="0"/>
                <a:cs typeface="Times New Roman" panose="02020603050405020304" pitchFamily="18" charset="0"/>
              </a:rPr>
              <a:t> – події в реальному часі, які виникають у процесі функціонування системи можуть змінити її стан та/або впливають на її продуктивність.</a:t>
            </a:r>
          </a:p>
          <a:p>
            <a:endParaRPr lang="uk-UA"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D436E90-D44F-4CFB-9713-FEF5A904B1E3}" type="slidenum">
              <a:rPr lang="uk-UA" sz="3200" smtClean="0">
                <a:latin typeface="Times New Roman" panose="02020603050405020304" pitchFamily="18" charset="0"/>
                <a:cs typeface="Times New Roman" panose="02020603050405020304" pitchFamily="18" charset="0"/>
              </a:rPr>
              <a:t>9</a:t>
            </a:fld>
            <a:endParaRPr lang="uk-UA" sz="3200" dirty="0">
              <a:latin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756316567"/>
              </p:ext>
            </p:extLst>
          </p:nvPr>
        </p:nvGraphicFramePr>
        <p:xfrm>
          <a:off x="1156767" y="2423943"/>
          <a:ext cx="9353321" cy="4114800"/>
        </p:xfrm>
        <a:graphic>
          <a:graphicData uri="http://schemas.openxmlformats.org/drawingml/2006/table">
            <a:tbl>
              <a:tblPr firstRow="1" firstCol="1" bandRow="1"/>
              <a:tblGrid>
                <a:gridCol w="2522863">
                  <a:extLst>
                    <a:ext uri="{9D8B030D-6E8A-4147-A177-3AD203B41FA5}">
                      <a16:colId xmlns:a16="http://schemas.microsoft.com/office/drawing/2014/main" val="3797807010"/>
                    </a:ext>
                  </a:extLst>
                </a:gridCol>
                <a:gridCol w="5210979">
                  <a:extLst>
                    <a:ext uri="{9D8B030D-6E8A-4147-A177-3AD203B41FA5}">
                      <a16:colId xmlns:a16="http://schemas.microsoft.com/office/drawing/2014/main" val="815011937"/>
                    </a:ext>
                  </a:extLst>
                </a:gridCol>
                <a:gridCol w="1619479">
                  <a:extLst>
                    <a:ext uri="{9D8B030D-6E8A-4147-A177-3AD203B41FA5}">
                      <a16:colId xmlns:a16="http://schemas.microsoft.com/office/drawing/2014/main" val="933579614"/>
                    </a:ext>
                  </a:extLst>
                </a:gridCol>
              </a:tblGrid>
              <a:tr h="822960">
                <a:tc>
                  <a:txBody>
                    <a:bodyPr/>
                    <a:lstStyle/>
                    <a:p>
                      <a:pPr algn="ctr">
                        <a:lnSpc>
                          <a:spcPct val="100000"/>
                        </a:lnSpc>
                        <a:spcAft>
                          <a:spcPts val="0"/>
                        </a:spcAft>
                      </a:pPr>
                      <a:r>
                        <a:rPr lang="uk-UA" sz="1800" b="1" dirty="0">
                          <a:solidFill>
                            <a:srgbClr val="00000A"/>
                          </a:solidFill>
                          <a:effectLst/>
                          <a:latin typeface="Times New Roman" panose="02020603050405020304" pitchFamily="18" charset="0"/>
                          <a:ea typeface="DejaVu Sans"/>
                          <a:cs typeface="Times New Roman" panose="02020603050405020304" pitchFamily="18" charset="0"/>
                        </a:rPr>
                        <a:t>Тип невизначеності</a:t>
                      </a:r>
                      <a:endParaRPr lang="uk-UA" sz="1800" dirty="0">
                        <a:solidFill>
                          <a:srgbClr val="00000A"/>
                        </a:solidFill>
                        <a:effectLst/>
                        <a:latin typeface="Calibri" panose="020F0502020204030204" pitchFamily="34" charset="0"/>
                        <a:ea typeface="DejaVu Sans"/>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uk-UA" sz="1800" b="1">
                          <a:solidFill>
                            <a:srgbClr val="00000A"/>
                          </a:solidFill>
                          <a:effectLst/>
                          <a:latin typeface="Times New Roman" panose="02020603050405020304" pitchFamily="18" charset="0"/>
                          <a:ea typeface="DejaVu Sans"/>
                          <a:cs typeface="Times New Roman" panose="02020603050405020304" pitchFamily="18" charset="0"/>
                        </a:rPr>
                        <a:t>Невизначеність</a:t>
                      </a:r>
                      <a:endParaRPr lang="uk-UA" sz="1800">
                        <a:solidFill>
                          <a:srgbClr val="00000A"/>
                        </a:solidFill>
                        <a:effectLst/>
                        <a:latin typeface="Calibri" panose="020F0502020204030204" pitchFamily="34" charset="0"/>
                        <a:ea typeface="DejaVu Sans"/>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uk-UA" sz="1800" b="1" dirty="0">
                          <a:solidFill>
                            <a:srgbClr val="00000A"/>
                          </a:solidFill>
                          <a:effectLst/>
                          <a:latin typeface="Times New Roman" panose="02020603050405020304" pitchFamily="18" charset="0"/>
                          <a:ea typeface="DejaVu Sans"/>
                          <a:cs typeface="Times New Roman" panose="02020603050405020304" pitchFamily="18" charset="0"/>
                        </a:rPr>
                        <a:t>Тип системи</a:t>
                      </a:r>
                      <a:br>
                        <a:rPr lang="uk-UA" sz="1800" b="1" dirty="0">
                          <a:solidFill>
                            <a:srgbClr val="00000A"/>
                          </a:solidFill>
                          <a:effectLst/>
                          <a:latin typeface="Times New Roman" panose="02020603050405020304" pitchFamily="18" charset="0"/>
                          <a:ea typeface="DejaVu Sans"/>
                          <a:cs typeface="Times New Roman" panose="02020603050405020304" pitchFamily="18" charset="0"/>
                        </a:rPr>
                      </a:br>
                      <a:r>
                        <a:rPr lang="uk-UA" sz="1800" b="1" dirty="0">
                          <a:solidFill>
                            <a:srgbClr val="00000A"/>
                          </a:solidFill>
                          <a:effectLst/>
                          <a:latin typeface="Times New Roman" panose="02020603050405020304" pitchFamily="18" charset="0"/>
                          <a:ea typeface="DejaVu Sans"/>
                          <a:cs typeface="Times New Roman" panose="02020603050405020304" pitchFamily="18" charset="0"/>
                        </a:rPr>
                        <a:t>управління</a:t>
                      </a:r>
                      <a:endParaRPr lang="uk-UA" sz="1800" dirty="0">
                        <a:solidFill>
                          <a:srgbClr val="00000A"/>
                        </a:solidFill>
                        <a:effectLst/>
                        <a:latin typeface="Calibri" panose="020F0502020204030204" pitchFamily="34" charset="0"/>
                        <a:ea typeface="DejaVu Sans"/>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06789085"/>
                  </a:ext>
                </a:extLst>
              </a:tr>
              <a:tr h="0">
                <a:tc rowSpan="6">
                  <a:txBody>
                    <a:bodyPr/>
                    <a:lstStyle/>
                    <a:p>
                      <a:pPr>
                        <a:lnSpc>
                          <a:spcPct val="100000"/>
                        </a:lnSpc>
                        <a:spcAft>
                          <a:spcPts val="0"/>
                        </a:spcAft>
                      </a:pPr>
                      <a:r>
                        <a:rPr lang="uk-UA" sz="1800" dirty="0">
                          <a:solidFill>
                            <a:srgbClr val="00000A"/>
                          </a:solidFill>
                          <a:effectLst/>
                          <a:latin typeface="Times New Roman" panose="02020603050405020304" pitchFamily="18" charset="0"/>
                          <a:ea typeface="DejaVu Sans"/>
                          <a:cs typeface="Times New Roman" panose="02020603050405020304" pitchFamily="18" charset="0"/>
                        </a:rPr>
                        <a:t>Пов'язані з ресурсами</a:t>
                      </a:r>
                      <a:endParaRPr lang="uk-UA" sz="1800" dirty="0">
                        <a:solidFill>
                          <a:srgbClr val="00000A"/>
                        </a:solidFill>
                        <a:effectLst/>
                        <a:latin typeface="Calibri" panose="020F0502020204030204" pitchFamily="34" charset="0"/>
                        <a:ea typeface="DejaVu Sans"/>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spcAft>
                          <a:spcPts val="0"/>
                        </a:spcAft>
                      </a:pPr>
                      <a:r>
                        <a:rPr lang="uk-UA" sz="1800" i="1" dirty="0">
                          <a:solidFill>
                            <a:srgbClr val="00000A"/>
                          </a:solidFill>
                          <a:effectLst/>
                          <a:latin typeface="Times New Roman" panose="02020603050405020304" pitchFamily="18" charset="0"/>
                          <a:ea typeface="DejaVu Sans"/>
                          <a:cs typeface="Times New Roman" panose="02020603050405020304" pitchFamily="18" charset="0"/>
                        </a:rPr>
                        <a:t>несправність машини</a:t>
                      </a:r>
                      <a:endParaRPr lang="uk-UA" sz="1800" dirty="0">
                        <a:solidFill>
                          <a:srgbClr val="00000A"/>
                        </a:solidFill>
                        <a:effectLst/>
                        <a:latin typeface="Calibri" panose="020F0502020204030204" pitchFamily="34" charset="0"/>
                        <a:ea typeface="DejaVu Sans"/>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uk-UA" sz="1800">
                          <a:solidFill>
                            <a:srgbClr val="00000A"/>
                          </a:solidFill>
                          <a:effectLst/>
                          <a:latin typeface="Times New Roman" panose="02020603050405020304" pitchFamily="18" charset="0"/>
                          <a:ea typeface="DejaVu Sans"/>
                          <a:cs typeface="Times New Roman" panose="02020603050405020304" pitchFamily="18" charset="0"/>
                        </a:rPr>
                        <a:t>СОУ</a:t>
                      </a:r>
                      <a:endParaRPr lang="uk-UA" sz="1800">
                        <a:solidFill>
                          <a:srgbClr val="00000A"/>
                        </a:solidFill>
                        <a:effectLst/>
                        <a:latin typeface="Calibri" panose="020F0502020204030204" pitchFamily="34" charset="0"/>
                        <a:ea typeface="DejaVu Sans"/>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2912457"/>
                  </a:ext>
                </a:extLst>
              </a:tr>
              <a:tr h="0">
                <a:tc vMerge="1">
                  <a:txBody>
                    <a:bodyPr/>
                    <a:lstStyle/>
                    <a:p>
                      <a:endParaRPr lang="uk-UA"/>
                    </a:p>
                  </a:txBody>
                  <a:tcPr/>
                </a:tc>
                <a:tc>
                  <a:txBody>
                    <a:bodyPr/>
                    <a:lstStyle/>
                    <a:p>
                      <a:pPr>
                        <a:lnSpc>
                          <a:spcPct val="100000"/>
                        </a:lnSpc>
                        <a:spcAft>
                          <a:spcPts val="0"/>
                        </a:spcAft>
                      </a:pPr>
                      <a:r>
                        <a:rPr lang="uk-UA" sz="1800" i="1" dirty="0">
                          <a:solidFill>
                            <a:srgbClr val="00000A"/>
                          </a:solidFill>
                          <a:effectLst/>
                          <a:latin typeface="Times New Roman" panose="02020603050405020304" pitchFamily="18" charset="0"/>
                          <a:ea typeface="DejaVu Sans"/>
                          <a:cs typeface="Times New Roman" panose="02020603050405020304" pitchFamily="18" charset="0"/>
                        </a:rPr>
                        <a:t>помилка оператора</a:t>
                      </a:r>
                      <a:endParaRPr lang="uk-UA" sz="1800" dirty="0">
                        <a:solidFill>
                          <a:srgbClr val="00000A"/>
                        </a:solidFill>
                        <a:effectLst/>
                        <a:latin typeface="Calibri" panose="020F0502020204030204" pitchFamily="34" charset="0"/>
                        <a:ea typeface="DejaVu Sans"/>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uk-UA" sz="1800">
                          <a:solidFill>
                            <a:srgbClr val="00000A"/>
                          </a:solidFill>
                          <a:effectLst/>
                          <a:latin typeface="Times New Roman" panose="02020603050405020304" pitchFamily="18" charset="0"/>
                          <a:ea typeface="DejaVu Sans"/>
                          <a:cs typeface="Times New Roman" panose="02020603050405020304" pitchFamily="18" charset="0"/>
                        </a:rPr>
                        <a:t>СОУ</a:t>
                      </a:r>
                      <a:endParaRPr lang="uk-UA" sz="1800">
                        <a:solidFill>
                          <a:srgbClr val="00000A"/>
                        </a:solidFill>
                        <a:effectLst/>
                        <a:latin typeface="Calibri" panose="020F0502020204030204" pitchFamily="34" charset="0"/>
                        <a:ea typeface="DejaVu Sans"/>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14382585"/>
                  </a:ext>
                </a:extLst>
              </a:tr>
              <a:tr h="0">
                <a:tc vMerge="1">
                  <a:txBody>
                    <a:bodyPr/>
                    <a:lstStyle/>
                    <a:p>
                      <a:endParaRPr lang="uk-UA"/>
                    </a:p>
                  </a:txBody>
                  <a:tcPr/>
                </a:tc>
                <a:tc>
                  <a:txBody>
                    <a:bodyPr/>
                    <a:lstStyle/>
                    <a:p>
                      <a:pPr>
                        <a:lnSpc>
                          <a:spcPct val="100000"/>
                        </a:lnSpc>
                        <a:spcAft>
                          <a:spcPts val="0"/>
                        </a:spcAft>
                      </a:pPr>
                      <a:r>
                        <a:rPr lang="uk-UA" sz="1800" i="1" dirty="0">
                          <a:solidFill>
                            <a:srgbClr val="00000A"/>
                          </a:solidFill>
                          <a:effectLst/>
                          <a:latin typeface="Times New Roman" panose="02020603050405020304" pitchFamily="18" charset="0"/>
                          <a:ea typeface="DejaVu Sans"/>
                          <a:cs typeface="Times New Roman" panose="02020603050405020304" pitchFamily="18" charset="0"/>
                        </a:rPr>
                        <a:t>відсутність або несправність інструмента</a:t>
                      </a:r>
                      <a:endParaRPr lang="uk-UA" sz="1800" dirty="0">
                        <a:solidFill>
                          <a:srgbClr val="00000A"/>
                        </a:solidFill>
                        <a:effectLst/>
                        <a:latin typeface="Calibri" panose="020F0502020204030204" pitchFamily="34" charset="0"/>
                        <a:ea typeface="DejaVu Sans"/>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uk-UA" sz="1800">
                          <a:solidFill>
                            <a:srgbClr val="00000A"/>
                          </a:solidFill>
                          <a:effectLst/>
                          <a:latin typeface="Times New Roman" panose="02020603050405020304" pitchFamily="18" charset="0"/>
                          <a:ea typeface="DejaVu Sans"/>
                          <a:cs typeface="Times New Roman" panose="02020603050405020304" pitchFamily="18" charset="0"/>
                        </a:rPr>
                        <a:t>СОУ, АСАУ</a:t>
                      </a:r>
                      <a:endParaRPr lang="uk-UA" sz="1800">
                        <a:solidFill>
                          <a:srgbClr val="00000A"/>
                        </a:solidFill>
                        <a:effectLst/>
                        <a:latin typeface="Calibri" panose="020F0502020204030204" pitchFamily="34" charset="0"/>
                        <a:ea typeface="DejaVu Sans"/>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73408064"/>
                  </a:ext>
                </a:extLst>
              </a:tr>
              <a:tr h="0">
                <a:tc vMerge="1">
                  <a:txBody>
                    <a:bodyPr/>
                    <a:lstStyle/>
                    <a:p>
                      <a:endParaRPr lang="uk-UA"/>
                    </a:p>
                  </a:txBody>
                  <a:tcPr/>
                </a:tc>
                <a:tc>
                  <a:txBody>
                    <a:bodyPr/>
                    <a:lstStyle/>
                    <a:p>
                      <a:pPr>
                        <a:lnSpc>
                          <a:spcPct val="100000"/>
                        </a:lnSpc>
                        <a:spcAft>
                          <a:spcPts val="0"/>
                        </a:spcAft>
                      </a:pPr>
                      <a:r>
                        <a:rPr lang="uk-UA" sz="1800" i="1" dirty="0">
                          <a:solidFill>
                            <a:srgbClr val="00000A"/>
                          </a:solidFill>
                          <a:effectLst/>
                          <a:latin typeface="Times New Roman" panose="02020603050405020304" pitchFamily="18" charset="0"/>
                          <a:ea typeface="DejaVu Sans"/>
                          <a:cs typeface="Times New Roman" panose="02020603050405020304" pitchFamily="18" charset="0"/>
                        </a:rPr>
                        <a:t>ліміти завантаження</a:t>
                      </a:r>
                      <a:endParaRPr lang="uk-UA" sz="1800" dirty="0">
                        <a:solidFill>
                          <a:srgbClr val="00000A"/>
                        </a:solidFill>
                        <a:effectLst/>
                        <a:latin typeface="Calibri" panose="020F0502020204030204" pitchFamily="34" charset="0"/>
                        <a:ea typeface="DejaVu Sans"/>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uk-UA" sz="1800">
                          <a:solidFill>
                            <a:srgbClr val="00000A"/>
                          </a:solidFill>
                          <a:effectLst/>
                          <a:latin typeface="Times New Roman" panose="02020603050405020304" pitchFamily="18" charset="0"/>
                          <a:ea typeface="DejaVu Sans"/>
                          <a:cs typeface="Times New Roman" panose="02020603050405020304" pitchFamily="18" charset="0"/>
                        </a:rPr>
                        <a:t>СОУ, АСАУ</a:t>
                      </a:r>
                      <a:endParaRPr lang="uk-UA" sz="1800">
                        <a:solidFill>
                          <a:srgbClr val="00000A"/>
                        </a:solidFill>
                        <a:effectLst/>
                        <a:latin typeface="Calibri" panose="020F0502020204030204" pitchFamily="34" charset="0"/>
                        <a:ea typeface="DejaVu Sans"/>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38049393"/>
                  </a:ext>
                </a:extLst>
              </a:tr>
              <a:tr h="0">
                <a:tc vMerge="1">
                  <a:txBody>
                    <a:bodyPr/>
                    <a:lstStyle/>
                    <a:p>
                      <a:endParaRPr lang="uk-UA"/>
                    </a:p>
                  </a:txBody>
                  <a:tcPr/>
                </a:tc>
                <a:tc>
                  <a:txBody>
                    <a:bodyPr/>
                    <a:lstStyle/>
                    <a:p>
                      <a:pPr>
                        <a:lnSpc>
                          <a:spcPct val="100000"/>
                        </a:lnSpc>
                        <a:spcAft>
                          <a:spcPts val="0"/>
                        </a:spcAft>
                      </a:pPr>
                      <a:r>
                        <a:rPr lang="uk-UA" sz="1800" i="1" dirty="0">
                          <a:solidFill>
                            <a:srgbClr val="00000A"/>
                          </a:solidFill>
                          <a:effectLst/>
                          <a:latin typeface="Times New Roman" panose="02020603050405020304" pitchFamily="18" charset="0"/>
                          <a:ea typeface="DejaVu Sans"/>
                          <a:cs typeface="Times New Roman" panose="02020603050405020304" pitchFamily="18" charset="0"/>
                        </a:rPr>
                        <a:t>затримки у доставці матеріалів</a:t>
                      </a:r>
                      <a:endParaRPr lang="uk-UA" sz="1800" dirty="0">
                        <a:solidFill>
                          <a:srgbClr val="00000A"/>
                        </a:solidFill>
                        <a:effectLst/>
                        <a:latin typeface="Calibri" panose="020F0502020204030204" pitchFamily="34" charset="0"/>
                        <a:ea typeface="DejaVu Sans"/>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uk-UA" sz="1800">
                          <a:solidFill>
                            <a:srgbClr val="00000A"/>
                          </a:solidFill>
                          <a:effectLst/>
                          <a:latin typeface="Times New Roman" panose="02020603050405020304" pitchFamily="18" charset="0"/>
                          <a:ea typeface="DejaVu Sans"/>
                          <a:cs typeface="Times New Roman" panose="02020603050405020304" pitchFamily="18" charset="0"/>
                        </a:rPr>
                        <a:t>СОУ, АСАУ</a:t>
                      </a:r>
                      <a:endParaRPr lang="uk-UA" sz="1800">
                        <a:solidFill>
                          <a:srgbClr val="00000A"/>
                        </a:solidFill>
                        <a:effectLst/>
                        <a:latin typeface="Calibri" panose="020F0502020204030204" pitchFamily="34" charset="0"/>
                        <a:ea typeface="DejaVu Sans"/>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8201678"/>
                  </a:ext>
                </a:extLst>
              </a:tr>
              <a:tr h="124428">
                <a:tc vMerge="1">
                  <a:txBody>
                    <a:bodyPr/>
                    <a:lstStyle/>
                    <a:p>
                      <a:endParaRPr lang="uk-UA"/>
                    </a:p>
                  </a:txBody>
                  <a:tcPr/>
                </a:tc>
                <a:tc>
                  <a:txBody>
                    <a:bodyPr/>
                    <a:lstStyle/>
                    <a:p>
                      <a:pPr>
                        <a:lnSpc>
                          <a:spcPct val="100000"/>
                        </a:lnSpc>
                        <a:spcAft>
                          <a:spcPts val="0"/>
                        </a:spcAft>
                      </a:pPr>
                      <a:r>
                        <a:rPr lang="uk-UA" sz="1800" i="1" dirty="0">
                          <a:solidFill>
                            <a:srgbClr val="00000A"/>
                          </a:solidFill>
                          <a:effectLst/>
                          <a:latin typeface="Times New Roman" panose="02020603050405020304" pitchFamily="18" charset="0"/>
                          <a:ea typeface="DejaVu Sans"/>
                          <a:cs typeface="Times New Roman" panose="02020603050405020304" pitchFamily="18" charset="0"/>
                        </a:rPr>
                        <a:t>дефектність матеріалу</a:t>
                      </a:r>
                      <a:endParaRPr lang="uk-UA" sz="1800" dirty="0">
                        <a:solidFill>
                          <a:srgbClr val="00000A"/>
                        </a:solidFill>
                        <a:effectLst/>
                        <a:latin typeface="Calibri" panose="020F0502020204030204" pitchFamily="34" charset="0"/>
                        <a:ea typeface="DejaVu Sans"/>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uk-UA" sz="1800">
                          <a:solidFill>
                            <a:srgbClr val="00000A"/>
                          </a:solidFill>
                          <a:effectLst/>
                          <a:latin typeface="Times New Roman" panose="02020603050405020304" pitchFamily="18" charset="0"/>
                          <a:ea typeface="DejaVu Sans"/>
                          <a:cs typeface="Times New Roman" panose="02020603050405020304" pitchFamily="18" charset="0"/>
                        </a:rPr>
                        <a:t>СОУ</a:t>
                      </a:r>
                      <a:endParaRPr lang="uk-UA" sz="1800">
                        <a:solidFill>
                          <a:srgbClr val="00000A"/>
                        </a:solidFill>
                        <a:effectLst/>
                        <a:latin typeface="Calibri" panose="020F0502020204030204" pitchFamily="34" charset="0"/>
                        <a:ea typeface="DejaVu Sans"/>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65978258"/>
                  </a:ext>
                </a:extLst>
              </a:tr>
              <a:tr h="0">
                <a:tc rowSpan="6">
                  <a:txBody>
                    <a:bodyPr/>
                    <a:lstStyle/>
                    <a:p>
                      <a:pPr>
                        <a:lnSpc>
                          <a:spcPct val="100000"/>
                        </a:lnSpc>
                        <a:spcAft>
                          <a:spcPts val="0"/>
                        </a:spcAft>
                      </a:pPr>
                      <a:r>
                        <a:rPr lang="uk-UA" sz="1800" dirty="0">
                          <a:solidFill>
                            <a:srgbClr val="00000A"/>
                          </a:solidFill>
                          <a:effectLst/>
                          <a:latin typeface="Times New Roman" panose="02020603050405020304" pitchFamily="18" charset="0"/>
                          <a:ea typeface="DejaVu Sans"/>
                          <a:cs typeface="Times New Roman" panose="02020603050405020304" pitchFamily="18" charset="0"/>
                        </a:rPr>
                        <a:t>Пов'язані з операціями</a:t>
                      </a:r>
                      <a:endParaRPr lang="uk-UA" sz="1800" dirty="0">
                        <a:solidFill>
                          <a:srgbClr val="00000A"/>
                        </a:solidFill>
                        <a:effectLst/>
                        <a:latin typeface="Calibri" panose="020F0502020204030204" pitchFamily="34" charset="0"/>
                        <a:ea typeface="DejaVu Sans"/>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spcAft>
                          <a:spcPts val="0"/>
                        </a:spcAft>
                      </a:pPr>
                      <a:r>
                        <a:rPr lang="uk-UA" sz="1800" i="1" dirty="0">
                          <a:solidFill>
                            <a:srgbClr val="00000A"/>
                          </a:solidFill>
                          <a:effectLst/>
                          <a:latin typeface="Times New Roman" panose="02020603050405020304" pitchFamily="18" charset="0"/>
                          <a:ea typeface="DejaVu Sans"/>
                          <a:cs typeface="Times New Roman" panose="02020603050405020304" pitchFamily="18" charset="0"/>
                        </a:rPr>
                        <a:t>термінові операції</a:t>
                      </a:r>
                      <a:endParaRPr lang="uk-UA" sz="1800" dirty="0">
                        <a:solidFill>
                          <a:srgbClr val="00000A"/>
                        </a:solidFill>
                        <a:effectLst/>
                        <a:latin typeface="Calibri" panose="020F0502020204030204" pitchFamily="34" charset="0"/>
                        <a:ea typeface="DejaVu Sans"/>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uk-UA" sz="1800">
                          <a:solidFill>
                            <a:srgbClr val="00000A"/>
                          </a:solidFill>
                          <a:effectLst/>
                          <a:latin typeface="Times New Roman" panose="02020603050405020304" pitchFamily="18" charset="0"/>
                          <a:ea typeface="DejaVu Sans"/>
                          <a:cs typeface="Times New Roman" panose="02020603050405020304" pitchFamily="18" charset="0"/>
                        </a:rPr>
                        <a:t>СОУ</a:t>
                      </a:r>
                      <a:endParaRPr lang="uk-UA" sz="1800">
                        <a:solidFill>
                          <a:srgbClr val="00000A"/>
                        </a:solidFill>
                        <a:effectLst/>
                        <a:latin typeface="Calibri" panose="020F0502020204030204" pitchFamily="34" charset="0"/>
                        <a:ea typeface="DejaVu Sans"/>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49344594"/>
                  </a:ext>
                </a:extLst>
              </a:tr>
              <a:tr h="0">
                <a:tc vMerge="1">
                  <a:txBody>
                    <a:bodyPr/>
                    <a:lstStyle/>
                    <a:p>
                      <a:endParaRPr lang="uk-UA"/>
                    </a:p>
                  </a:txBody>
                  <a:tcPr/>
                </a:tc>
                <a:tc>
                  <a:txBody>
                    <a:bodyPr/>
                    <a:lstStyle/>
                    <a:p>
                      <a:pPr>
                        <a:lnSpc>
                          <a:spcPct val="100000"/>
                        </a:lnSpc>
                        <a:spcAft>
                          <a:spcPts val="0"/>
                        </a:spcAft>
                      </a:pPr>
                      <a:r>
                        <a:rPr lang="uk-UA" sz="1800" i="1" dirty="0">
                          <a:solidFill>
                            <a:srgbClr val="00000A"/>
                          </a:solidFill>
                          <a:effectLst/>
                          <a:latin typeface="Times New Roman" panose="02020603050405020304" pitchFamily="18" charset="0"/>
                          <a:ea typeface="DejaVu Sans"/>
                          <a:cs typeface="Times New Roman" panose="02020603050405020304" pitchFamily="18" charset="0"/>
                        </a:rPr>
                        <a:t>відміна операцій</a:t>
                      </a:r>
                      <a:endParaRPr lang="uk-UA" sz="1800" dirty="0">
                        <a:solidFill>
                          <a:srgbClr val="00000A"/>
                        </a:solidFill>
                        <a:effectLst/>
                        <a:latin typeface="Calibri" panose="020F0502020204030204" pitchFamily="34" charset="0"/>
                        <a:ea typeface="DejaVu Sans"/>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uk-UA" sz="1800" dirty="0">
                          <a:solidFill>
                            <a:srgbClr val="00000A"/>
                          </a:solidFill>
                          <a:effectLst/>
                          <a:latin typeface="Times New Roman" panose="02020603050405020304" pitchFamily="18" charset="0"/>
                          <a:ea typeface="DejaVu Sans"/>
                          <a:cs typeface="Times New Roman" panose="02020603050405020304" pitchFamily="18" charset="0"/>
                        </a:rPr>
                        <a:t>СОУ</a:t>
                      </a:r>
                      <a:endParaRPr lang="uk-UA" sz="1800" dirty="0">
                        <a:solidFill>
                          <a:srgbClr val="00000A"/>
                        </a:solidFill>
                        <a:effectLst/>
                        <a:latin typeface="Calibri" panose="020F0502020204030204" pitchFamily="34" charset="0"/>
                        <a:ea typeface="DejaVu Sans"/>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42366592"/>
                  </a:ext>
                </a:extLst>
              </a:tr>
              <a:tr h="0">
                <a:tc vMerge="1">
                  <a:txBody>
                    <a:bodyPr/>
                    <a:lstStyle/>
                    <a:p>
                      <a:endParaRPr lang="uk-UA"/>
                    </a:p>
                  </a:txBody>
                  <a:tcPr/>
                </a:tc>
                <a:tc>
                  <a:txBody>
                    <a:bodyPr/>
                    <a:lstStyle/>
                    <a:p>
                      <a:pPr>
                        <a:lnSpc>
                          <a:spcPct val="100000"/>
                        </a:lnSpc>
                        <a:spcAft>
                          <a:spcPts val="0"/>
                        </a:spcAft>
                      </a:pPr>
                      <a:r>
                        <a:rPr lang="uk-UA" sz="1800" i="1" dirty="0">
                          <a:solidFill>
                            <a:srgbClr val="00000A"/>
                          </a:solidFill>
                          <a:effectLst/>
                          <a:latin typeface="Times New Roman" panose="02020603050405020304" pitchFamily="18" charset="0"/>
                          <a:ea typeface="DejaVu Sans"/>
                          <a:cs typeface="Times New Roman" panose="02020603050405020304" pitchFamily="18" charset="0"/>
                        </a:rPr>
                        <a:t>зміни терміну виконання</a:t>
                      </a:r>
                      <a:endParaRPr lang="uk-UA" sz="1800" dirty="0">
                        <a:solidFill>
                          <a:srgbClr val="00000A"/>
                        </a:solidFill>
                        <a:effectLst/>
                        <a:latin typeface="Calibri" panose="020F0502020204030204" pitchFamily="34" charset="0"/>
                        <a:ea typeface="DejaVu Sans"/>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uk-UA" sz="1800" dirty="0">
                          <a:solidFill>
                            <a:srgbClr val="00000A"/>
                          </a:solidFill>
                          <a:effectLst/>
                          <a:latin typeface="Times New Roman" panose="02020603050405020304" pitchFamily="18" charset="0"/>
                          <a:ea typeface="DejaVu Sans"/>
                          <a:cs typeface="Times New Roman" panose="02020603050405020304" pitchFamily="18" charset="0"/>
                        </a:rPr>
                        <a:t>СОУ</a:t>
                      </a:r>
                      <a:endParaRPr lang="uk-UA" sz="1800" dirty="0">
                        <a:solidFill>
                          <a:srgbClr val="00000A"/>
                        </a:solidFill>
                        <a:effectLst/>
                        <a:latin typeface="Calibri" panose="020F0502020204030204" pitchFamily="34" charset="0"/>
                        <a:ea typeface="DejaVu Sans"/>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24116741"/>
                  </a:ext>
                </a:extLst>
              </a:tr>
              <a:tr h="0">
                <a:tc vMerge="1">
                  <a:txBody>
                    <a:bodyPr/>
                    <a:lstStyle/>
                    <a:p>
                      <a:endParaRPr lang="uk-UA"/>
                    </a:p>
                  </a:txBody>
                  <a:tcPr/>
                </a:tc>
                <a:tc>
                  <a:txBody>
                    <a:bodyPr/>
                    <a:lstStyle/>
                    <a:p>
                      <a:pPr>
                        <a:lnSpc>
                          <a:spcPct val="100000"/>
                        </a:lnSpc>
                        <a:spcAft>
                          <a:spcPts val="0"/>
                        </a:spcAft>
                      </a:pPr>
                      <a:r>
                        <a:rPr lang="uk-UA" sz="1800" i="1" dirty="0">
                          <a:solidFill>
                            <a:srgbClr val="00000A"/>
                          </a:solidFill>
                          <a:effectLst/>
                          <a:latin typeface="Times New Roman" panose="02020603050405020304" pitchFamily="18" charset="0"/>
                          <a:ea typeface="DejaVu Sans"/>
                          <a:cs typeface="Times New Roman" panose="02020603050405020304" pitchFamily="18" charset="0"/>
                        </a:rPr>
                        <a:t>невчасне надходження операцій</a:t>
                      </a:r>
                      <a:endParaRPr lang="uk-UA" sz="1800" dirty="0">
                        <a:solidFill>
                          <a:srgbClr val="00000A"/>
                        </a:solidFill>
                        <a:effectLst/>
                        <a:latin typeface="Calibri" panose="020F0502020204030204" pitchFamily="34" charset="0"/>
                        <a:ea typeface="DejaVu Sans"/>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uk-UA" sz="1800" dirty="0">
                          <a:solidFill>
                            <a:srgbClr val="00000A"/>
                          </a:solidFill>
                          <a:effectLst/>
                          <a:latin typeface="Times New Roman" panose="02020603050405020304" pitchFamily="18" charset="0"/>
                          <a:ea typeface="DejaVu Sans"/>
                          <a:cs typeface="Times New Roman" panose="02020603050405020304" pitchFamily="18" charset="0"/>
                        </a:rPr>
                        <a:t>СОУ</a:t>
                      </a:r>
                      <a:endParaRPr lang="uk-UA" sz="1800" dirty="0">
                        <a:solidFill>
                          <a:srgbClr val="00000A"/>
                        </a:solidFill>
                        <a:effectLst/>
                        <a:latin typeface="Calibri" panose="020F0502020204030204" pitchFamily="34" charset="0"/>
                        <a:ea typeface="DejaVu Sans"/>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57633954"/>
                  </a:ext>
                </a:extLst>
              </a:tr>
              <a:tr h="0">
                <a:tc vMerge="1">
                  <a:txBody>
                    <a:bodyPr/>
                    <a:lstStyle/>
                    <a:p>
                      <a:endParaRPr lang="uk-UA"/>
                    </a:p>
                  </a:txBody>
                  <a:tcPr/>
                </a:tc>
                <a:tc>
                  <a:txBody>
                    <a:bodyPr/>
                    <a:lstStyle/>
                    <a:p>
                      <a:pPr>
                        <a:lnSpc>
                          <a:spcPct val="100000"/>
                        </a:lnSpc>
                        <a:spcAft>
                          <a:spcPts val="0"/>
                        </a:spcAft>
                      </a:pPr>
                      <a:r>
                        <a:rPr lang="uk-UA" sz="1800" i="1" dirty="0">
                          <a:solidFill>
                            <a:srgbClr val="00000A"/>
                          </a:solidFill>
                          <a:effectLst/>
                          <a:latin typeface="Times New Roman" panose="02020603050405020304" pitchFamily="18" charset="0"/>
                          <a:ea typeface="DejaVu Sans"/>
                          <a:cs typeface="Times New Roman" panose="02020603050405020304" pitchFamily="18" charset="0"/>
                        </a:rPr>
                        <a:t>зміна пріоритету операцій</a:t>
                      </a:r>
                      <a:endParaRPr lang="uk-UA" sz="1800" dirty="0">
                        <a:solidFill>
                          <a:srgbClr val="00000A"/>
                        </a:solidFill>
                        <a:effectLst/>
                        <a:latin typeface="Calibri" panose="020F0502020204030204" pitchFamily="34" charset="0"/>
                        <a:ea typeface="DejaVu Sans"/>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uk-UA" sz="1800" dirty="0">
                          <a:solidFill>
                            <a:srgbClr val="00000A"/>
                          </a:solidFill>
                          <a:effectLst/>
                          <a:latin typeface="Times New Roman" panose="02020603050405020304" pitchFamily="18" charset="0"/>
                          <a:ea typeface="DejaVu Sans"/>
                          <a:cs typeface="Times New Roman" panose="02020603050405020304" pitchFamily="18" charset="0"/>
                        </a:rPr>
                        <a:t>СОУ</a:t>
                      </a:r>
                      <a:endParaRPr lang="uk-UA" sz="1800" dirty="0">
                        <a:solidFill>
                          <a:srgbClr val="00000A"/>
                        </a:solidFill>
                        <a:effectLst/>
                        <a:latin typeface="Calibri" panose="020F0502020204030204" pitchFamily="34" charset="0"/>
                        <a:ea typeface="DejaVu Sans"/>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08108870"/>
                  </a:ext>
                </a:extLst>
              </a:tr>
              <a:tr h="0">
                <a:tc vMerge="1">
                  <a:txBody>
                    <a:bodyPr/>
                    <a:lstStyle/>
                    <a:p>
                      <a:endParaRPr lang="uk-UA"/>
                    </a:p>
                  </a:txBody>
                  <a:tcPr/>
                </a:tc>
                <a:tc>
                  <a:txBody>
                    <a:bodyPr/>
                    <a:lstStyle/>
                    <a:p>
                      <a:pPr>
                        <a:lnSpc>
                          <a:spcPct val="100000"/>
                        </a:lnSpc>
                        <a:spcAft>
                          <a:spcPts val="0"/>
                        </a:spcAft>
                      </a:pPr>
                      <a:r>
                        <a:rPr lang="uk-UA" sz="1800" i="1" dirty="0">
                          <a:solidFill>
                            <a:srgbClr val="00000A"/>
                          </a:solidFill>
                          <a:effectLst/>
                          <a:latin typeface="Times New Roman" panose="02020603050405020304" pitchFamily="18" charset="0"/>
                          <a:ea typeface="DejaVu Sans"/>
                          <a:cs typeface="Times New Roman" panose="02020603050405020304" pitchFamily="18" charset="0"/>
                        </a:rPr>
                        <a:t>зміна тривалості виконання операцій</a:t>
                      </a:r>
                      <a:endParaRPr lang="uk-UA" sz="1800" dirty="0">
                        <a:solidFill>
                          <a:srgbClr val="00000A"/>
                        </a:solidFill>
                        <a:effectLst/>
                        <a:latin typeface="Calibri" panose="020F0502020204030204" pitchFamily="34" charset="0"/>
                        <a:ea typeface="DejaVu Sans"/>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uk-UA" sz="1800" dirty="0">
                          <a:solidFill>
                            <a:srgbClr val="00000A"/>
                          </a:solidFill>
                          <a:effectLst/>
                          <a:latin typeface="Times New Roman" panose="02020603050405020304" pitchFamily="18" charset="0"/>
                          <a:ea typeface="DejaVu Sans"/>
                          <a:cs typeface="Times New Roman" panose="02020603050405020304" pitchFamily="18" charset="0"/>
                        </a:rPr>
                        <a:t>СОУ</a:t>
                      </a:r>
                      <a:endParaRPr lang="uk-UA" sz="1800" dirty="0">
                        <a:solidFill>
                          <a:srgbClr val="00000A"/>
                        </a:solidFill>
                        <a:effectLst/>
                        <a:latin typeface="Calibri" panose="020F0502020204030204" pitchFamily="34" charset="0"/>
                        <a:ea typeface="DejaVu Sans"/>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93217371"/>
                  </a:ext>
                </a:extLst>
              </a:tr>
            </a:tbl>
          </a:graphicData>
        </a:graphic>
      </p:graphicFrame>
    </p:spTree>
    <p:extLst>
      <p:ext uri="{BB962C8B-B14F-4D97-AF65-F5344CB8AC3E}">
        <p14:creationId xmlns:p14="http://schemas.microsoft.com/office/powerpoint/2010/main" val="28509503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1606</TotalTime>
  <Words>3244</Words>
  <Application>Microsoft Office PowerPoint</Application>
  <PresentationFormat>Widescreen</PresentationFormat>
  <Paragraphs>524</Paragraphs>
  <Slides>30</Slides>
  <Notes>10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40" baseType="lpstr">
      <vt:lpstr>Arial</vt:lpstr>
      <vt:lpstr>Calibri</vt:lpstr>
      <vt:lpstr>Calibri Light</vt:lpstr>
      <vt:lpstr>Cambria Math</vt:lpstr>
      <vt:lpstr>DejaVu Sans</vt:lpstr>
      <vt:lpstr>Symbol</vt:lpstr>
      <vt:lpstr>Times New Roman</vt:lpstr>
      <vt:lpstr>Wingdings</vt:lpstr>
      <vt:lpstr>Office Theme</vt:lpstr>
      <vt:lpstr>Document</vt:lpstr>
      <vt:lpstr>Динамічне оперативне керування гнучкою виробничою системою в умовах невизначеності</vt:lpstr>
      <vt:lpstr>Ієрархія рівнів та задач керування ГВС</vt:lpstr>
      <vt:lpstr>Структурно-функціональний аналіз системи оперативного управління ГВС</vt:lpstr>
      <vt:lpstr>Формалізація задачі динамічного оперативного керування</vt:lpstr>
      <vt:lpstr>Структура системи динамічного оперативного керування ГВС</vt:lpstr>
      <vt:lpstr>МЕТА РОБОТИ</vt:lpstr>
      <vt:lpstr>ЗАДАЧІ ДОСЛІДЖЕННЯ</vt:lpstr>
      <vt:lpstr>Класифікатор вирішальних динамічних показників СОУ ГВС</vt:lpstr>
      <vt:lpstr>Вимоги до процесу ДОК з боку ГВС</vt:lpstr>
      <vt:lpstr>Розглянуті обмеження процесу ДОК з боку ГВС</vt:lpstr>
      <vt:lpstr>Побудова логічної послідовності налаштування вирішальних динамічних показників СОУ</vt:lpstr>
      <vt:lpstr>Концептуальна модель системи оперативного управління ГВС на основі Ф-функції</vt:lpstr>
      <vt:lpstr>Повний функціональний орграф процесу вибору значень ВДП СОУ</vt:lpstr>
      <vt:lpstr>Формування узагальненої моделі вибору вирішальних динамічних показників СОУ</vt:lpstr>
      <vt:lpstr>Визначенні вагомості реляційних зв'язків між вирішальними динамічними показниками СОУ</vt:lpstr>
      <vt:lpstr>Мультиагентний підхід до автоматизації динамічного оперативного керування</vt:lpstr>
      <vt:lpstr>Гнучка інтелектуалізована мультиагентна конфігурація</vt:lpstr>
      <vt:lpstr>Гнучка інтелектуалізована мультиагентна система</vt:lpstr>
      <vt:lpstr>Система підтримки прийняття рішень на основі ГІМАС як основа системи динамічного оперативного керування ГВС</vt:lpstr>
      <vt:lpstr>Алгоритми роботи СППР на основі ГІМАС</vt:lpstr>
      <vt:lpstr>Імітаційне моделювання роботи ГВС із системою динамічного оперативного керування</vt:lpstr>
      <vt:lpstr>Визначення вимог та обмежень тестових ГВС</vt:lpstr>
      <vt:lpstr>Програмний комплекс СППР на основі ГІМАС</vt:lpstr>
      <vt:lpstr>Модель ГВС з методом оперативної диспетчеризації на основі мультиагентної системи</vt:lpstr>
      <vt:lpstr>Метод оперативної диспетчеризації на основі МАС: Розподіл задач транспортування з використанням CNet</vt:lpstr>
      <vt:lpstr>PowerPoint Presentation</vt:lpstr>
      <vt:lpstr>Порівняльний аналіз результатів моделювання роботи ГВС зі значеннями вирішальних динамічних показників СОУ налаштованих за допомогою СДОК</vt:lpstr>
      <vt:lpstr>Висновки</vt:lpstr>
      <vt:lpstr>Висновки</vt:lpstr>
      <vt:lpstr>НАУКОВА НОВИЗНА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 d</dc:creator>
  <cp:lastModifiedBy>s d</cp:lastModifiedBy>
  <cp:revision>100</cp:revision>
  <dcterms:created xsi:type="dcterms:W3CDTF">2017-02-19T19:49:51Z</dcterms:created>
  <dcterms:modified xsi:type="dcterms:W3CDTF">2017-03-01T10:55:36Z</dcterms:modified>
</cp:coreProperties>
</file>