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1" r:id="rId13"/>
    <p:sldId id="289" r:id="rId14"/>
    <p:sldId id="303" r:id="rId15"/>
    <p:sldId id="290" r:id="rId16"/>
    <p:sldId id="293" r:id="rId17"/>
    <p:sldId id="292" r:id="rId18"/>
    <p:sldId id="295" r:id="rId19"/>
    <p:sldId id="296" r:id="rId20"/>
    <p:sldId id="301" r:id="rId21"/>
    <p:sldId id="313" r:id="rId22"/>
    <p:sldId id="300" r:id="rId23"/>
    <p:sldId id="302" r:id="rId24"/>
    <p:sldId id="298" r:id="rId25"/>
    <p:sldId id="297" r:id="rId26"/>
    <p:sldId id="314" r:id="rId27"/>
    <p:sldId id="299" r:id="rId28"/>
    <p:sldId id="304" r:id="rId29"/>
    <p:sldId id="315" r:id="rId30"/>
    <p:sldId id="305" r:id="rId31"/>
    <p:sldId id="306" r:id="rId32"/>
    <p:sldId id="316" r:id="rId33"/>
    <p:sldId id="317" r:id="rId34"/>
    <p:sldId id="307" r:id="rId35"/>
    <p:sldId id="308" r:id="rId36"/>
    <p:sldId id="309" r:id="rId37"/>
    <p:sldId id="310" r:id="rId38"/>
    <p:sldId id="311" r:id="rId39"/>
    <p:sldId id="312" r:id="rId40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10" autoAdjust="0"/>
    <p:restoredTop sz="95596" autoAdjust="0"/>
  </p:normalViewPr>
  <p:slideViewPr>
    <p:cSldViewPr>
      <p:cViewPr>
        <p:scale>
          <a:sx n="100" d="100"/>
          <a:sy n="100" d="100"/>
        </p:scale>
        <p:origin x="-702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EE56E-C676-4843-B5A6-131A02298439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A662E684-88BC-4C64-9A5C-16D48C0DE9BB}">
      <dgm:prSet phldrT="[Текст]"/>
      <dgm:spPr/>
      <dgm:t>
        <a:bodyPr/>
        <a:lstStyle/>
        <a:p>
          <a:r>
            <a:rPr lang="uk-UA" smtClean="0"/>
            <a:t>Адміністративний</a:t>
          </a:r>
          <a:endParaRPr lang="uk-UA"/>
        </a:p>
      </dgm:t>
    </dgm:pt>
    <dgm:pt modelId="{34D69EAE-F523-484A-8608-C7CDA840B00F}" type="parTrans" cxnId="{EA3CEDBC-0957-4A93-8848-AAEA3E3E4A5A}">
      <dgm:prSet/>
      <dgm:spPr/>
      <dgm:t>
        <a:bodyPr/>
        <a:lstStyle/>
        <a:p>
          <a:endParaRPr lang="uk-UA"/>
        </a:p>
      </dgm:t>
    </dgm:pt>
    <dgm:pt modelId="{E4803E99-F091-4129-98D8-6B6755A35C9E}" type="sibTrans" cxnId="{EA3CEDBC-0957-4A93-8848-AAEA3E3E4A5A}">
      <dgm:prSet/>
      <dgm:spPr/>
      <dgm:t>
        <a:bodyPr/>
        <a:lstStyle/>
        <a:p>
          <a:endParaRPr lang="uk-UA"/>
        </a:p>
      </dgm:t>
    </dgm:pt>
    <dgm:pt modelId="{7704767D-B732-4E34-BA46-6199DAC4D1EC}">
      <dgm:prSet phldrT="[Текст]"/>
      <dgm:spPr/>
      <dgm:t>
        <a:bodyPr/>
        <a:lstStyle/>
        <a:p>
          <a:r>
            <a:rPr lang="uk-UA" smtClean="0"/>
            <a:t>Стратегічний</a:t>
          </a:r>
          <a:endParaRPr lang="uk-UA"/>
        </a:p>
      </dgm:t>
    </dgm:pt>
    <dgm:pt modelId="{CA65D00A-785B-4959-84CA-D790FC9A898E}" type="parTrans" cxnId="{968CE101-69B4-4C15-BF8D-F4B1542024E8}">
      <dgm:prSet/>
      <dgm:spPr/>
      <dgm:t>
        <a:bodyPr/>
        <a:lstStyle/>
        <a:p>
          <a:endParaRPr lang="uk-UA"/>
        </a:p>
      </dgm:t>
    </dgm:pt>
    <dgm:pt modelId="{EF3FE7DC-9A86-4D1A-9A1E-CDC56C42DEBF}" type="sibTrans" cxnId="{968CE101-69B4-4C15-BF8D-F4B1542024E8}">
      <dgm:prSet/>
      <dgm:spPr/>
      <dgm:t>
        <a:bodyPr/>
        <a:lstStyle/>
        <a:p>
          <a:endParaRPr lang="uk-UA"/>
        </a:p>
      </dgm:t>
    </dgm:pt>
    <dgm:pt modelId="{137584B0-6107-4F13-9B44-4424BFAF9117}">
      <dgm:prSet phldrT="[Текст]"/>
      <dgm:spPr/>
      <dgm:t>
        <a:bodyPr/>
        <a:lstStyle/>
        <a:p>
          <a:r>
            <a:rPr lang="uk-UA" smtClean="0"/>
            <a:t>Тактичний</a:t>
          </a:r>
        </a:p>
      </dgm:t>
    </dgm:pt>
    <dgm:pt modelId="{681BE5E2-033A-4F09-B262-BE3B05F90DD2}" type="parTrans" cxnId="{DD449D47-0A6B-4B63-AEB9-266E5BE4E2EE}">
      <dgm:prSet/>
      <dgm:spPr/>
      <dgm:t>
        <a:bodyPr/>
        <a:lstStyle/>
        <a:p>
          <a:endParaRPr lang="uk-UA"/>
        </a:p>
      </dgm:t>
    </dgm:pt>
    <dgm:pt modelId="{EACED2B6-8978-4A24-93EE-64B4826A66C7}" type="sibTrans" cxnId="{DD449D47-0A6B-4B63-AEB9-266E5BE4E2EE}">
      <dgm:prSet/>
      <dgm:spPr/>
      <dgm:t>
        <a:bodyPr/>
        <a:lstStyle/>
        <a:p>
          <a:endParaRPr lang="uk-UA"/>
        </a:p>
      </dgm:t>
    </dgm:pt>
    <dgm:pt modelId="{458666B1-7C30-4195-860A-B5B9C523BB8C}">
      <dgm:prSet phldrT="[Текст]"/>
      <dgm:spPr/>
      <dgm:t>
        <a:bodyPr/>
        <a:lstStyle/>
        <a:p>
          <a:r>
            <a:rPr lang="uk-UA" smtClean="0"/>
            <a:t>Виконавчий</a:t>
          </a:r>
        </a:p>
      </dgm:t>
    </dgm:pt>
    <dgm:pt modelId="{9A5B7887-A2AC-4AF6-BB06-E22A1AE23FF1}" type="parTrans" cxnId="{605C360E-533C-464C-A431-EFFFE6AEA26F}">
      <dgm:prSet/>
      <dgm:spPr/>
      <dgm:t>
        <a:bodyPr/>
        <a:lstStyle/>
        <a:p>
          <a:endParaRPr lang="uk-UA"/>
        </a:p>
      </dgm:t>
    </dgm:pt>
    <dgm:pt modelId="{E3B3BE32-FED3-44C3-9E69-8D0D96C30934}" type="sibTrans" cxnId="{605C360E-533C-464C-A431-EFFFE6AEA26F}">
      <dgm:prSet/>
      <dgm:spPr/>
      <dgm:t>
        <a:bodyPr/>
        <a:lstStyle/>
        <a:p>
          <a:endParaRPr lang="uk-UA"/>
        </a:p>
      </dgm:t>
    </dgm:pt>
    <dgm:pt modelId="{CE6F0115-CE90-48C4-BC04-DA3E4710365F}">
      <dgm:prSet phldrT="[Текст]"/>
      <dgm:spPr/>
      <dgm:t>
        <a:bodyPr/>
        <a:lstStyle/>
        <a:p>
          <a:r>
            <a:rPr lang="uk-UA" smtClean="0"/>
            <a:t>Економічне управління;</a:t>
          </a:r>
          <a:endParaRPr lang="uk-UA"/>
        </a:p>
      </dgm:t>
    </dgm:pt>
    <dgm:pt modelId="{1A99E2B0-B451-407E-9DCF-759A9B87CD61}" type="parTrans" cxnId="{5AD9768B-27D5-47DA-A1A7-F94F7F8DC176}">
      <dgm:prSet/>
      <dgm:spPr/>
      <dgm:t>
        <a:bodyPr/>
        <a:lstStyle/>
        <a:p>
          <a:endParaRPr lang="uk-UA"/>
        </a:p>
      </dgm:t>
    </dgm:pt>
    <dgm:pt modelId="{1849777E-DE1B-424A-A362-22AC655DAB1E}" type="sibTrans" cxnId="{5AD9768B-27D5-47DA-A1A7-F94F7F8DC176}">
      <dgm:prSet/>
      <dgm:spPr/>
      <dgm:t>
        <a:bodyPr/>
        <a:lstStyle/>
        <a:p>
          <a:endParaRPr lang="uk-UA"/>
        </a:p>
      </dgm:t>
    </dgm:pt>
    <dgm:pt modelId="{4BDB3999-6C8D-44A5-8D09-1537B0F92B1E}">
      <dgm:prSet phldrT="[Текст]"/>
      <dgm:spPr/>
      <dgm:t>
        <a:bodyPr/>
        <a:lstStyle/>
        <a:p>
          <a:r>
            <a:rPr lang="uk-UA" smtClean="0"/>
            <a:t>Техніко-економічне планування;</a:t>
          </a:r>
          <a:endParaRPr lang="uk-UA"/>
        </a:p>
      </dgm:t>
    </dgm:pt>
    <dgm:pt modelId="{883469F9-B0D2-4271-A073-940BCB53F1B1}" type="parTrans" cxnId="{E99AB07A-CC02-445D-A9C6-E7A9665E4D7C}">
      <dgm:prSet/>
      <dgm:spPr/>
      <dgm:t>
        <a:bodyPr/>
        <a:lstStyle/>
        <a:p>
          <a:endParaRPr lang="uk-UA"/>
        </a:p>
      </dgm:t>
    </dgm:pt>
    <dgm:pt modelId="{611D9591-84C4-4893-B9EB-70D0008AB8A4}" type="sibTrans" cxnId="{E99AB07A-CC02-445D-A9C6-E7A9665E4D7C}">
      <dgm:prSet/>
      <dgm:spPr/>
      <dgm:t>
        <a:bodyPr/>
        <a:lstStyle/>
        <a:p>
          <a:endParaRPr lang="uk-UA"/>
        </a:p>
      </dgm:t>
    </dgm:pt>
    <dgm:pt modelId="{7C06454B-8A2B-4214-A68E-5B2CAB41877B}">
      <dgm:prSet phldrT="[Текст]"/>
      <dgm:spPr/>
      <dgm:t>
        <a:bodyPr/>
        <a:lstStyle/>
        <a:p>
          <a:r>
            <a:rPr lang="uk-UA" smtClean="0"/>
            <a:t>Оперативне планування;</a:t>
          </a:r>
          <a:endParaRPr lang="uk-UA"/>
        </a:p>
      </dgm:t>
    </dgm:pt>
    <dgm:pt modelId="{1FF871DC-CD48-4224-B4BC-C41DCC67DD69}" type="parTrans" cxnId="{8072FBE2-7605-4CD9-98BD-CC4B8AFAC346}">
      <dgm:prSet/>
      <dgm:spPr/>
      <dgm:t>
        <a:bodyPr/>
        <a:lstStyle/>
        <a:p>
          <a:endParaRPr lang="uk-UA"/>
        </a:p>
      </dgm:t>
    </dgm:pt>
    <dgm:pt modelId="{1205EFDA-25E6-4D46-B61E-26671FCE6477}" type="sibTrans" cxnId="{8072FBE2-7605-4CD9-98BD-CC4B8AFAC346}">
      <dgm:prSet/>
      <dgm:spPr/>
      <dgm:t>
        <a:bodyPr/>
        <a:lstStyle/>
        <a:p>
          <a:endParaRPr lang="uk-UA"/>
        </a:p>
      </dgm:t>
    </dgm:pt>
    <dgm:pt modelId="{E7893EF3-CF35-4C59-9018-A7BBB7F22487}">
      <dgm:prSet phldrT="[Текст]"/>
      <dgm:spPr/>
      <dgm:t>
        <a:bodyPr/>
        <a:lstStyle/>
        <a:p>
          <a:r>
            <a:rPr lang="uk-UA" smtClean="0"/>
            <a:t>Організаційне управління;</a:t>
          </a:r>
          <a:endParaRPr lang="uk-UA"/>
        </a:p>
      </dgm:t>
    </dgm:pt>
    <dgm:pt modelId="{4F821470-F3D4-4C63-82F7-4C273BB313D3}" type="parTrans" cxnId="{FC598C3C-FECB-444E-BDDA-C277E6774D49}">
      <dgm:prSet/>
      <dgm:spPr/>
      <dgm:t>
        <a:bodyPr/>
        <a:lstStyle/>
        <a:p>
          <a:endParaRPr lang="uk-UA"/>
        </a:p>
      </dgm:t>
    </dgm:pt>
    <dgm:pt modelId="{355EAAAA-79DB-4C11-ADFA-3EE99D7CBD88}" type="sibTrans" cxnId="{FC598C3C-FECB-444E-BDDA-C277E6774D49}">
      <dgm:prSet/>
      <dgm:spPr/>
      <dgm:t>
        <a:bodyPr/>
        <a:lstStyle/>
        <a:p>
          <a:endParaRPr lang="uk-UA"/>
        </a:p>
      </dgm:t>
    </dgm:pt>
    <dgm:pt modelId="{B1021BFB-451F-4B49-ADE7-0265F53675F7}">
      <dgm:prSet phldrT="[Текст]"/>
      <dgm:spPr/>
      <dgm:t>
        <a:bodyPr/>
        <a:lstStyle/>
        <a:p>
          <a:r>
            <a:rPr lang="uk-UA" smtClean="0"/>
            <a:t>Оперативна диспетчеризація;</a:t>
          </a:r>
        </a:p>
      </dgm:t>
    </dgm:pt>
    <dgm:pt modelId="{84AF83C4-6EE1-4B09-8A78-4543AB80CA39}" type="parTrans" cxnId="{EC42338E-96A3-423A-AB33-44B9F5BF50DA}">
      <dgm:prSet/>
      <dgm:spPr/>
      <dgm:t>
        <a:bodyPr/>
        <a:lstStyle/>
        <a:p>
          <a:endParaRPr lang="uk-UA"/>
        </a:p>
      </dgm:t>
    </dgm:pt>
    <dgm:pt modelId="{3A80DCE1-36FE-42F5-8FF8-6B6CB47A90EE}" type="sibTrans" cxnId="{EC42338E-96A3-423A-AB33-44B9F5BF50DA}">
      <dgm:prSet/>
      <dgm:spPr/>
      <dgm:t>
        <a:bodyPr/>
        <a:lstStyle/>
        <a:p>
          <a:endParaRPr lang="uk-UA"/>
        </a:p>
      </dgm:t>
    </dgm:pt>
    <dgm:pt modelId="{490C04C7-DB9A-458B-8A30-4735804FAE4F}">
      <dgm:prSet phldrT="[Текст]"/>
      <dgm:spPr/>
      <dgm:t>
        <a:bodyPr/>
        <a:lstStyle/>
        <a:p>
          <a:r>
            <a:rPr lang="uk-UA" smtClean="0"/>
            <a:t>Технологічне управління;</a:t>
          </a:r>
        </a:p>
      </dgm:t>
    </dgm:pt>
    <dgm:pt modelId="{0B053B37-DD66-4D08-898A-651331883B9D}" type="parTrans" cxnId="{297DFC4D-970B-4048-B82C-EDC954362713}">
      <dgm:prSet/>
      <dgm:spPr/>
      <dgm:t>
        <a:bodyPr/>
        <a:lstStyle/>
        <a:p>
          <a:endParaRPr lang="uk-UA"/>
        </a:p>
      </dgm:t>
    </dgm:pt>
    <dgm:pt modelId="{09DC7BFF-D781-436E-A695-1256F344B08D}" type="sibTrans" cxnId="{297DFC4D-970B-4048-B82C-EDC954362713}">
      <dgm:prSet/>
      <dgm:spPr/>
      <dgm:t>
        <a:bodyPr/>
        <a:lstStyle/>
        <a:p>
          <a:endParaRPr lang="uk-UA"/>
        </a:p>
      </dgm:t>
    </dgm:pt>
    <dgm:pt modelId="{D876B30C-C5BF-4890-9124-D114440046D5}">
      <dgm:prSet phldrT="[Текст]"/>
      <dgm:spPr/>
      <dgm:t>
        <a:bodyPr/>
        <a:lstStyle/>
        <a:p>
          <a:r>
            <a:rPr lang="uk-UA" smtClean="0"/>
            <a:t>Управління обладнанням;</a:t>
          </a:r>
        </a:p>
      </dgm:t>
    </dgm:pt>
    <dgm:pt modelId="{0B338E79-884B-43BA-9A89-A88E71056DA6}" type="parTrans" cxnId="{ACD9B84F-1B82-4493-BF00-EAC0E677BA36}">
      <dgm:prSet/>
      <dgm:spPr/>
      <dgm:t>
        <a:bodyPr/>
        <a:lstStyle/>
        <a:p>
          <a:endParaRPr lang="uk-UA"/>
        </a:p>
      </dgm:t>
    </dgm:pt>
    <dgm:pt modelId="{909D4072-935B-4AF5-B4CF-87B0386E3720}" type="sibTrans" cxnId="{ACD9B84F-1B82-4493-BF00-EAC0E677BA36}">
      <dgm:prSet/>
      <dgm:spPr/>
      <dgm:t>
        <a:bodyPr/>
        <a:lstStyle/>
        <a:p>
          <a:endParaRPr lang="uk-UA"/>
        </a:p>
      </dgm:t>
    </dgm:pt>
    <dgm:pt modelId="{5481459D-700E-4D81-893D-7A7EF1B1C11A}">
      <dgm:prSet phldrT="[Текст]"/>
      <dgm:spPr/>
      <dgm:t>
        <a:bodyPr/>
        <a:lstStyle/>
        <a:p>
          <a:r>
            <a:rPr lang="uk-UA" smtClean="0"/>
            <a:t>Локальне управління.</a:t>
          </a:r>
        </a:p>
      </dgm:t>
    </dgm:pt>
    <dgm:pt modelId="{D7EB8911-4255-4099-A4BE-05DDD0D7C606}" type="parTrans" cxnId="{56042BD7-EF44-4C4B-AF8B-FF31E4C9C52B}">
      <dgm:prSet/>
      <dgm:spPr/>
      <dgm:t>
        <a:bodyPr/>
        <a:lstStyle/>
        <a:p>
          <a:endParaRPr lang="uk-UA"/>
        </a:p>
      </dgm:t>
    </dgm:pt>
    <dgm:pt modelId="{709ABFCB-822B-4A1D-B2DF-DDDE49CB6D25}" type="sibTrans" cxnId="{56042BD7-EF44-4C4B-AF8B-FF31E4C9C52B}">
      <dgm:prSet/>
      <dgm:spPr/>
      <dgm:t>
        <a:bodyPr/>
        <a:lstStyle/>
        <a:p>
          <a:endParaRPr lang="uk-UA"/>
        </a:p>
      </dgm:t>
    </dgm:pt>
    <dgm:pt modelId="{3E805833-47B6-4791-B6CF-206D431112CE}" type="pres">
      <dgm:prSet presAssocID="{EDDEE56E-C676-4843-B5A6-131A0229843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96885F07-DFB0-4EB0-BDFA-F2EF56CF73B3}" type="pres">
      <dgm:prSet presAssocID="{A662E684-88BC-4C64-9A5C-16D48C0DE9BB}" presName="linNode" presStyleCnt="0"/>
      <dgm:spPr/>
    </dgm:pt>
    <dgm:pt modelId="{DD37F690-F2AA-4465-B67F-0BE418680E59}" type="pres">
      <dgm:prSet presAssocID="{A662E684-88BC-4C64-9A5C-16D48C0DE9BB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9783A04-45BE-4890-8904-172B5608870A}" type="pres">
      <dgm:prSet presAssocID="{A662E684-88BC-4C64-9A5C-16D48C0DE9BB}" presName="childShp" presStyleLbl="bgAccFollowNode1" presStyleIdx="0" presStyleCnt="4" custLinFactNeighborY="-853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59E67A9-EA50-4779-8BCA-ED4102F572AC}" type="pres">
      <dgm:prSet presAssocID="{E4803E99-F091-4129-98D8-6B6755A35C9E}" presName="spacing" presStyleCnt="0"/>
      <dgm:spPr/>
    </dgm:pt>
    <dgm:pt modelId="{91931FBD-E008-4DAE-ABC3-C1330253FDC4}" type="pres">
      <dgm:prSet presAssocID="{7704767D-B732-4E34-BA46-6199DAC4D1EC}" presName="linNode" presStyleCnt="0"/>
      <dgm:spPr/>
    </dgm:pt>
    <dgm:pt modelId="{8C3DC2E8-2C7A-4275-BC9F-06017BB459C6}" type="pres">
      <dgm:prSet presAssocID="{7704767D-B732-4E34-BA46-6199DAC4D1EC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E10C50F-5096-4EB1-860E-4753FEDF5B2B}" type="pres">
      <dgm:prSet presAssocID="{7704767D-B732-4E34-BA46-6199DAC4D1EC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E502F76-500F-41BF-8E56-EBDC413FADED}" type="pres">
      <dgm:prSet presAssocID="{EF3FE7DC-9A86-4D1A-9A1E-CDC56C42DEBF}" presName="spacing" presStyleCnt="0"/>
      <dgm:spPr/>
    </dgm:pt>
    <dgm:pt modelId="{F4C53194-1B7C-4691-9EA3-8FCA5EC47DC2}" type="pres">
      <dgm:prSet presAssocID="{137584B0-6107-4F13-9B44-4424BFAF9117}" presName="linNode" presStyleCnt="0"/>
      <dgm:spPr/>
    </dgm:pt>
    <dgm:pt modelId="{778B17B3-8D14-4BD4-B65C-A4E0A5DB6CEC}" type="pres">
      <dgm:prSet presAssocID="{137584B0-6107-4F13-9B44-4424BFAF9117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B4FB588-30C9-4568-B09A-2232FF92C4F2}" type="pres">
      <dgm:prSet presAssocID="{137584B0-6107-4F13-9B44-4424BFAF9117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DD8C41E-A29D-4E12-8E32-DD77C4302DF9}" type="pres">
      <dgm:prSet presAssocID="{EACED2B6-8978-4A24-93EE-64B4826A66C7}" presName="spacing" presStyleCnt="0"/>
      <dgm:spPr/>
    </dgm:pt>
    <dgm:pt modelId="{50A3DE8A-DB1F-4F06-BB52-A56CD6406617}" type="pres">
      <dgm:prSet presAssocID="{458666B1-7C30-4195-860A-B5B9C523BB8C}" presName="linNode" presStyleCnt="0"/>
      <dgm:spPr/>
    </dgm:pt>
    <dgm:pt modelId="{0307A502-64F6-4BD0-9BFD-CB638B8339AB}" type="pres">
      <dgm:prSet presAssocID="{458666B1-7C30-4195-860A-B5B9C523BB8C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FFF4530-1A7F-477E-8944-C4BD10EA1794}" type="pres">
      <dgm:prSet presAssocID="{458666B1-7C30-4195-860A-B5B9C523BB8C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61CDB0D6-3E26-4F74-A8E3-8670CAD0C5C6}" type="presOf" srcId="{EDDEE56E-C676-4843-B5A6-131A02298439}" destId="{3E805833-47B6-4791-B6CF-206D431112CE}" srcOrd="0" destOrd="0" presId="urn:microsoft.com/office/officeart/2005/8/layout/vList6"/>
    <dgm:cxn modelId="{6B7B74A2-D0EE-4971-9FD5-1C4A042D984B}" type="presOf" srcId="{7C06454B-8A2B-4214-A68E-5B2CAB41877B}" destId="{EE10C50F-5096-4EB1-860E-4753FEDF5B2B}" srcOrd="0" destOrd="0" presId="urn:microsoft.com/office/officeart/2005/8/layout/vList6"/>
    <dgm:cxn modelId="{FC598C3C-FECB-444E-BDDA-C277E6774D49}" srcId="{7704767D-B732-4E34-BA46-6199DAC4D1EC}" destId="{E7893EF3-CF35-4C59-9018-A7BBB7F22487}" srcOrd="1" destOrd="0" parTransId="{4F821470-F3D4-4C63-82F7-4C273BB313D3}" sibTransId="{355EAAAA-79DB-4C11-ADFA-3EE99D7CBD88}"/>
    <dgm:cxn modelId="{EA3CEDBC-0957-4A93-8848-AAEA3E3E4A5A}" srcId="{EDDEE56E-C676-4843-B5A6-131A02298439}" destId="{A662E684-88BC-4C64-9A5C-16D48C0DE9BB}" srcOrd="0" destOrd="0" parTransId="{34D69EAE-F523-484A-8608-C7CDA840B00F}" sibTransId="{E4803E99-F091-4129-98D8-6B6755A35C9E}"/>
    <dgm:cxn modelId="{56042BD7-EF44-4C4B-AF8B-FF31E4C9C52B}" srcId="{458666B1-7C30-4195-860A-B5B9C523BB8C}" destId="{5481459D-700E-4D81-893D-7A7EF1B1C11A}" srcOrd="1" destOrd="0" parTransId="{D7EB8911-4255-4099-A4BE-05DDD0D7C606}" sibTransId="{709ABFCB-822B-4A1D-B2DF-DDDE49CB6D25}"/>
    <dgm:cxn modelId="{DD449D47-0A6B-4B63-AEB9-266E5BE4E2EE}" srcId="{EDDEE56E-C676-4843-B5A6-131A02298439}" destId="{137584B0-6107-4F13-9B44-4424BFAF9117}" srcOrd="2" destOrd="0" parTransId="{681BE5E2-033A-4F09-B262-BE3B05F90DD2}" sibTransId="{EACED2B6-8978-4A24-93EE-64B4826A66C7}"/>
    <dgm:cxn modelId="{3133E616-BF8F-4671-8EE9-542A4318AABB}" type="presOf" srcId="{D876B30C-C5BF-4890-9124-D114440046D5}" destId="{DFFF4530-1A7F-477E-8944-C4BD10EA1794}" srcOrd="0" destOrd="0" presId="urn:microsoft.com/office/officeart/2005/8/layout/vList6"/>
    <dgm:cxn modelId="{ACD9B84F-1B82-4493-BF00-EAC0E677BA36}" srcId="{458666B1-7C30-4195-860A-B5B9C523BB8C}" destId="{D876B30C-C5BF-4890-9124-D114440046D5}" srcOrd="0" destOrd="0" parTransId="{0B338E79-884B-43BA-9A89-A88E71056DA6}" sibTransId="{909D4072-935B-4AF5-B4CF-87B0386E3720}"/>
    <dgm:cxn modelId="{297DFC4D-970B-4048-B82C-EDC954362713}" srcId="{137584B0-6107-4F13-9B44-4424BFAF9117}" destId="{490C04C7-DB9A-458B-8A30-4735804FAE4F}" srcOrd="1" destOrd="0" parTransId="{0B053B37-DD66-4D08-898A-651331883B9D}" sibTransId="{09DC7BFF-D781-436E-A695-1256F344B08D}"/>
    <dgm:cxn modelId="{CA4477E4-7D1B-43E5-B08D-56F950A5BDB1}" type="presOf" srcId="{B1021BFB-451F-4B49-ADE7-0265F53675F7}" destId="{AB4FB588-30C9-4568-B09A-2232FF92C4F2}" srcOrd="0" destOrd="0" presId="urn:microsoft.com/office/officeart/2005/8/layout/vList6"/>
    <dgm:cxn modelId="{605C360E-533C-464C-A431-EFFFE6AEA26F}" srcId="{EDDEE56E-C676-4843-B5A6-131A02298439}" destId="{458666B1-7C30-4195-860A-B5B9C523BB8C}" srcOrd="3" destOrd="0" parTransId="{9A5B7887-A2AC-4AF6-BB06-E22A1AE23FF1}" sibTransId="{E3B3BE32-FED3-44C3-9E69-8D0D96C30934}"/>
    <dgm:cxn modelId="{3187BF11-4B5C-4D98-8A50-5B0E3AEAB07D}" type="presOf" srcId="{E7893EF3-CF35-4C59-9018-A7BBB7F22487}" destId="{EE10C50F-5096-4EB1-860E-4753FEDF5B2B}" srcOrd="0" destOrd="1" presId="urn:microsoft.com/office/officeart/2005/8/layout/vList6"/>
    <dgm:cxn modelId="{D7C670D7-56A7-474A-BCEF-A9C2EFEBBCDA}" type="presOf" srcId="{CE6F0115-CE90-48C4-BC04-DA3E4710365F}" destId="{59783A04-45BE-4890-8904-172B5608870A}" srcOrd="0" destOrd="1" presId="urn:microsoft.com/office/officeart/2005/8/layout/vList6"/>
    <dgm:cxn modelId="{E99AB07A-CC02-445D-A9C6-E7A9665E4D7C}" srcId="{A662E684-88BC-4C64-9A5C-16D48C0DE9BB}" destId="{4BDB3999-6C8D-44A5-8D09-1537B0F92B1E}" srcOrd="0" destOrd="0" parTransId="{883469F9-B0D2-4271-A073-940BCB53F1B1}" sibTransId="{611D9591-84C4-4893-B9EB-70D0008AB8A4}"/>
    <dgm:cxn modelId="{1FFF7C2F-853C-47F0-B079-5E8EC2CD6A08}" type="presOf" srcId="{A662E684-88BC-4C64-9A5C-16D48C0DE9BB}" destId="{DD37F690-F2AA-4465-B67F-0BE418680E59}" srcOrd="0" destOrd="0" presId="urn:microsoft.com/office/officeart/2005/8/layout/vList6"/>
    <dgm:cxn modelId="{5AD9768B-27D5-47DA-A1A7-F94F7F8DC176}" srcId="{A662E684-88BC-4C64-9A5C-16D48C0DE9BB}" destId="{CE6F0115-CE90-48C4-BC04-DA3E4710365F}" srcOrd="1" destOrd="0" parTransId="{1A99E2B0-B451-407E-9DCF-759A9B87CD61}" sibTransId="{1849777E-DE1B-424A-A362-22AC655DAB1E}"/>
    <dgm:cxn modelId="{A8076042-5181-4ED2-95F8-07456AFC49CF}" type="presOf" srcId="{4BDB3999-6C8D-44A5-8D09-1537B0F92B1E}" destId="{59783A04-45BE-4890-8904-172B5608870A}" srcOrd="0" destOrd="0" presId="urn:microsoft.com/office/officeart/2005/8/layout/vList6"/>
    <dgm:cxn modelId="{812F57E3-6541-42E3-B8C3-F05BA3C4AD6A}" type="presOf" srcId="{490C04C7-DB9A-458B-8A30-4735804FAE4F}" destId="{AB4FB588-30C9-4568-B09A-2232FF92C4F2}" srcOrd="0" destOrd="1" presId="urn:microsoft.com/office/officeart/2005/8/layout/vList6"/>
    <dgm:cxn modelId="{2346509D-8FC0-4538-A300-49F1AFF108F5}" type="presOf" srcId="{137584B0-6107-4F13-9B44-4424BFAF9117}" destId="{778B17B3-8D14-4BD4-B65C-A4E0A5DB6CEC}" srcOrd="0" destOrd="0" presId="urn:microsoft.com/office/officeart/2005/8/layout/vList6"/>
    <dgm:cxn modelId="{8072FBE2-7605-4CD9-98BD-CC4B8AFAC346}" srcId="{7704767D-B732-4E34-BA46-6199DAC4D1EC}" destId="{7C06454B-8A2B-4214-A68E-5B2CAB41877B}" srcOrd="0" destOrd="0" parTransId="{1FF871DC-CD48-4224-B4BC-C41DCC67DD69}" sibTransId="{1205EFDA-25E6-4D46-B61E-26671FCE6477}"/>
    <dgm:cxn modelId="{7A28EA3F-2B5C-42E0-886F-AB8CA8CEFD20}" type="presOf" srcId="{458666B1-7C30-4195-860A-B5B9C523BB8C}" destId="{0307A502-64F6-4BD0-9BFD-CB638B8339AB}" srcOrd="0" destOrd="0" presId="urn:microsoft.com/office/officeart/2005/8/layout/vList6"/>
    <dgm:cxn modelId="{B62DF03F-66DD-4E98-8CBD-5F93501AC90B}" type="presOf" srcId="{5481459D-700E-4D81-893D-7A7EF1B1C11A}" destId="{DFFF4530-1A7F-477E-8944-C4BD10EA1794}" srcOrd="0" destOrd="1" presId="urn:microsoft.com/office/officeart/2005/8/layout/vList6"/>
    <dgm:cxn modelId="{968CE101-69B4-4C15-BF8D-F4B1542024E8}" srcId="{EDDEE56E-C676-4843-B5A6-131A02298439}" destId="{7704767D-B732-4E34-BA46-6199DAC4D1EC}" srcOrd="1" destOrd="0" parTransId="{CA65D00A-785B-4959-84CA-D790FC9A898E}" sibTransId="{EF3FE7DC-9A86-4D1A-9A1E-CDC56C42DEBF}"/>
    <dgm:cxn modelId="{35587AA0-8BC5-4C91-B40D-28B0A2FE4A9F}" type="presOf" srcId="{7704767D-B732-4E34-BA46-6199DAC4D1EC}" destId="{8C3DC2E8-2C7A-4275-BC9F-06017BB459C6}" srcOrd="0" destOrd="0" presId="urn:microsoft.com/office/officeart/2005/8/layout/vList6"/>
    <dgm:cxn modelId="{EC42338E-96A3-423A-AB33-44B9F5BF50DA}" srcId="{137584B0-6107-4F13-9B44-4424BFAF9117}" destId="{B1021BFB-451F-4B49-ADE7-0265F53675F7}" srcOrd="0" destOrd="0" parTransId="{84AF83C4-6EE1-4B09-8A78-4543AB80CA39}" sibTransId="{3A80DCE1-36FE-42F5-8FF8-6B6CB47A90EE}"/>
    <dgm:cxn modelId="{035EBB31-4EF1-4757-90AE-1BE38FED7BFD}" type="presParOf" srcId="{3E805833-47B6-4791-B6CF-206D431112CE}" destId="{96885F07-DFB0-4EB0-BDFA-F2EF56CF73B3}" srcOrd="0" destOrd="0" presId="urn:microsoft.com/office/officeart/2005/8/layout/vList6"/>
    <dgm:cxn modelId="{F74650E9-7E14-4643-A2E8-E40D028128F7}" type="presParOf" srcId="{96885F07-DFB0-4EB0-BDFA-F2EF56CF73B3}" destId="{DD37F690-F2AA-4465-B67F-0BE418680E59}" srcOrd="0" destOrd="0" presId="urn:microsoft.com/office/officeart/2005/8/layout/vList6"/>
    <dgm:cxn modelId="{203AFFDA-DEC0-47B1-99AA-294DEFDFE9A7}" type="presParOf" srcId="{96885F07-DFB0-4EB0-BDFA-F2EF56CF73B3}" destId="{59783A04-45BE-4890-8904-172B5608870A}" srcOrd="1" destOrd="0" presId="urn:microsoft.com/office/officeart/2005/8/layout/vList6"/>
    <dgm:cxn modelId="{2A495275-B3F7-46E7-AD59-E349F8970A1C}" type="presParOf" srcId="{3E805833-47B6-4791-B6CF-206D431112CE}" destId="{F59E67A9-EA50-4779-8BCA-ED4102F572AC}" srcOrd="1" destOrd="0" presId="urn:microsoft.com/office/officeart/2005/8/layout/vList6"/>
    <dgm:cxn modelId="{EFB99D56-021D-49DF-A0BA-A97BAC6BA085}" type="presParOf" srcId="{3E805833-47B6-4791-B6CF-206D431112CE}" destId="{91931FBD-E008-4DAE-ABC3-C1330253FDC4}" srcOrd="2" destOrd="0" presId="urn:microsoft.com/office/officeart/2005/8/layout/vList6"/>
    <dgm:cxn modelId="{9FE9E3E2-974D-4719-B402-6D5817DD9AD0}" type="presParOf" srcId="{91931FBD-E008-4DAE-ABC3-C1330253FDC4}" destId="{8C3DC2E8-2C7A-4275-BC9F-06017BB459C6}" srcOrd="0" destOrd="0" presId="urn:microsoft.com/office/officeart/2005/8/layout/vList6"/>
    <dgm:cxn modelId="{0F1F632F-FF91-434E-AD1D-63AA992957BE}" type="presParOf" srcId="{91931FBD-E008-4DAE-ABC3-C1330253FDC4}" destId="{EE10C50F-5096-4EB1-860E-4753FEDF5B2B}" srcOrd="1" destOrd="0" presId="urn:microsoft.com/office/officeart/2005/8/layout/vList6"/>
    <dgm:cxn modelId="{B95B9FF0-FBBA-4908-A046-148A29568D9D}" type="presParOf" srcId="{3E805833-47B6-4791-B6CF-206D431112CE}" destId="{8E502F76-500F-41BF-8E56-EBDC413FADED}" srcOrd="3" destOrd="0" presId="urn:microsoft.com/office/officeart/2005/8/layout/vList6"/>
    <dgm:cxn modelId="{3A382F50-51E5-46AF-92EC-4019AE3ECA3C}" type="presParOf" srcId="{3E805833-47B6-4791-B6CF-206D431112CE}" destId="{F4C53194-1B7C-4691-9EA3-8FCA5EC47DC2}" srcOrd="4" destOrd="0" presId="urn:microsoft.com/office/officeart/2005/8/layout/vList6"/>
    <dgm:cxn modelId="{D89DA99F-AEEC-4AF5-9F1D-E825382CB0A3}" type="presParOf" srcId="{F4C53194-1B7C-4691-9EA3-8FCA5EC47DC2}" destId="{778B17B3-8D14-4BD4-B65C-A4E0A5DB6CEC}" srcOrd="0" destOrd="0" presId="urn:microsoft.com/office/officeart/2005/8/layout/vList6"/>
    <dgm:cxn modelId="{FEAA649C-FD15-4B07-BE32-6CFAB5BF8CEC}" type="presParOf" srcId="{F4C53194-1B7C-4691-9EA3-8FCA5EC47DC2}" destId="{AB4FB588-30C9-4568-B09A-2232FF92C4F2}" srcOrd="1" destOrd="0" presId="urn:microsoft.com/office/officeart/2005/8/layout/vList6"/>
    <dgm:cxn modelId="{74A495EE-70A4-419F-B43E-8BE0F64C656B}" type="presParOf" srcId="{3E805833-47B6-4791-B6CF-206D431112CE}" destId="{6DD8C41E-A29D-4E12-8E32-DD77C4302DF9}" srcOrd="5" destOrd="0" presId="urn:microsoft.com/office/officeart/2005/8/layout/vList6"/>
    <dgm:cxn modelId="{6042FEEA-BDE3-48B0-A862-80AC4F9A536F}" type="presParOf" srcId="{3E805833-47B6-4791-B6CF-206D431112CE}" destId="{50A3DE8A-DB1F-4F06-BB52-A56CD6406617}" srcOrd="6" destOrd="0" presId="urn:microsoft.com/office/officeart/2005/8/layout/vList6"/>
    <dgm:cxn modelId="{29AF8D45-A0D0-4526-9413-4493ACAAF9E6}" type="presParOf" srcId="{50A3DE8A-DB1F-4F06-BB52-A56CD6406617}" destId="{0307A502-64F6-4BD0-9BFD-CB638B8339AB}" srcOrd="0" destOrd="0" presId="urn:microsoft.com/office/officeart/2005/8/layout/vList6"/>
    <dgm:cxn modelId="{B23411C3-79CC-4485-9524-3C2372841BAC}" type="presParOf" srcId="{50A3DE8A-DB1F-4F06-BB52-A56CD6406617}" destId="{DFFF4530-1A7F-477E-8944-C4BD10EA179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783A04-45BE-4890-8904-172B5608870A}">
      <dsp:nvSpPr>
        <dsp:cNvPr id="0" name=""/>
        <dsp:cNvSpPr/>
      </dsp:nvSpPr>
      <dsp:spPr>
        <a:xfrm>
          <a:off x="2438400" y="0"/>
          <a:ext cx="3657600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smtClean="0"/>
            <a:t>Техніко-економічне планування;</a:t>
          </a:r>
          <a:endParaRPr lang="uk-UA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smtClean="0"/>
            <a:t>Економічне управління;</a:t>
          </a:r>
          <a:endParaRPr lang="uk-UA" sz="1600" kern="1200"/>
        </a:p>
      </dsp:txBody>
      <dsp:txXfrm>
        <a:off x="2438400" y="0"/>
        <a:ext cx="3657600" cy="944562"/>
      </dsp:txXfrm>
    </dsp:sp>
    <dsp:sp modelId="{DD37F690-F2AA-4465-B67F-0BE418680E59}">
      <dsp:nvSpPr>
        <dsp:cNvPr id="0" name=""/>
        <dsp:cNvSpPr/>
      </dsp:nvSpPr>
      <dsp:spPr>
        <a:xfrm>
          <a:off x="0" y="1190"/>
          <a:ext cx="2438400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smtClean="0"/>
            <a:t>Адміністративний</a:t>
          </a:r>
          <a:endParaRPr lang="uk-UA" sz="1900" kern="1200"/>
        </a:p>
      </dsp:txBody>
      <dsp:txXfrm>
        <a:off x="0" y="1190"/>
        <a:ext cx="2438400" cy="944562"/>
      </dsp:txXfrm>
    </dsp:sp>
    <dsp:sp modelId="{EE10C50F-5096-4EB1-860E-4753FEDF5B2B}">
      <dsp:nvSpPr>
        <dsp:cNvPr id="0" name=""/>
        <dsp:cNvSpPr/>
      </dsp:nvSpPr>
      <dsp:spPr>
        <a:xfrm>
          <a:off x="2438400" y="1040209"/>
          <a:ext cx="3657600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smtClean="0"/>
            <a:t>Оперативне планування;</a:t>
          </a:r>
          <a:endParaRPr lang="uk-UA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smtClean="0"/>
            <a:t>Організаційне управління;</a:t>
          </a:r>
          <a:endParaRPr lang="uk-UA" sz="1600" kern="1200"/>
        </a:p>
      </dsp:txBody>
      <dsp:txXfrm>
        <a:off x="2438400" y="1040209"/>
        <a:ext cx="3657600" cy="944562"/>
      </dsp:txXfrm>
    </dsp:sp>
    <dsp:sp modelId="{8C3DC2E8-2C7A-4275-BC9F-06017BB459C6}">
      <dsp:nvSpPr>
        <dsp:cNvPr id="0" name=""/>
        <dsp:cNvSpPr/>
      </dsp:nvSpPr>
      <dsp:spPr>
        <a:xfrm>
          <a:off x="0" y="1040209"/>
          <a:ext cx="2438400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smtClean="0"/>
            <a:t>Стратегічний</a:t>
          </a:r>
          <a:endParaRPr lang="uk-UA" sz="1900" kern="1200"/>
        </a:p>
      </dsp:txBody>
      <dsp:txXfrm>
        <a:off x="0" y="1040209"/>
        <a:ext cx="2438400" cy="944562"/>
      </dsp:txXfrm>
    </dsp:sp>
    <dsp:sp modelId="{AB4FB588-30C9-4568-B09A-2232FF92C4F2}">
      <dsp:nvSpPr>
        <dsp:cNvPr id="0" name=""/>
        <dsp:cNvSpPr/>
      </dsp:nvSpPr>
      <dsp:spPr>
        <a:xfrm>
          <a:off x="2438400" y="2079228"/>
          <a:ext cx="3657600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smtClean="0"/>
            <a:t>Оперативна диспетчеризація;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smtClean="0"/>
            <a:t>Технологічне управління;</a:t>
          </a:r>
        </a:p>
      </dsp:txBody>
      <dsp:txXfrm>
        <a:off x="2438400" y="2079228"/>
        <a:ext cx="3657600" cy="944562"/>
      </dsp:txXfrm>
    </dsp:sp>
    <dsp:sp modelId="{778B17B3-8D14-4BD4-B65C-A4E0A5DB6CEC}">
      <dsp:nvSpPr>
        <dsp:cNvPr id="0" name=""/>
        <dsp:cNvSpPr/>
      </dsp:nvSpPr>
      <dsp:spPr>
        <a:xfrm>
          <a:off x="0" y="2079228"/>
          <a:ext cx="2438400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smtClean="0"/>
            <a:t>Тактичний</a:t>
          </a:r>
        </a:p>
      </dsp:txBody>
      <dsp:txXfrm>
        <a:off x="0" y="2079228"/>
        <a:ext cx="2438400" cy="944562"/>
      </dsp:txXfrm>
    </dsp:sp>
    <dsp:sp modelId="{DFFF4530-1A7F-477E-8944-C4BD10EA1794}">
      <dsp:nvSpPr>
        <dsp:cNvPr id="0" name=""/>
        <dsp:cNvSpPr/>
      </dsp:nvSpPr>
      <dsp:spPr>
        <a:xfrm>
          <a:off x="2438400" y="3118246"/>
          <a:ext cx="3657600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smtClean="0"/>
            <a:t>Управління обладнанням;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smtClean="0"/>
            <a:t>Локальне управління.</a:t>
          </a:r>
        </a:p>
      </dsp:txBody>
      <dsp:txXfrm>
        <a:off x="2438400" y="3118246"/>
        <a:ext cx="3657600" cy="944562"/>
      </dsp:txXfrm>
    </dsp:sp>
    <dsp:sp modelId="{0307A502-64F6-4BD0-9BFD-CB638B8339AB}">
      <dsp:nvSpPr>
        <dsp:cNvPr id="0" name=""/>
        <dsp:cNvSpPr/>
      </dsp:nvSpPr>
      <dsp:spPr>
        <a:xfrm>
          <a:off x="0" y="3118246"/>
          <a:ext cx="2438400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smtClean="0"/>
            <a:t>Виконавчий</a:t>
          </a:r>
        </a:p>
      </dsp:txBody>
      <dsp:txXfrm>
        <a:off x="0" y="3118246"/>
        <a:ext cx="2438400" cy="944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A8DD-9519-45E9-AA8E-AD62C89D61A2}" type="datetimeFigureOut">
              <a:rPr lang="uk-UA" smtClean="0"/>
              <a:t>09.11.2015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4CC-89A0-4E03-8600-0B9D8E8A4452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1DCDCD-BE84-44C9-989B-87F06478D1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7B485-BBAA-4CDE-A2D2-A93D6EC98F8B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10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11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FD8-C96C-4F44-AEFC-7A296232A730}" type="slidenum">
              <a:rPr lang="en-US"/>
              <a:pPr/>
              <a:t>12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13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14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15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18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FD8-C96C-4F44-AEFC-7A296232A730}" type="slidenum">
              <a:rPr lang="en-US"/>
              <a:pPr/>
              <a:t>19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FD8-C96C-4F44-AEFC-7A296232A730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20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21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FD8-C96C-4F44-AEFC-7A296232A730}" type="slidenum">
              <a:rPr lang="en-US"/>
              <a:pPr/>
              <a:t>22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25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26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27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28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FD8-C96C-4F44-AEFC-7A296232A730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FD8-C96C-4F44-AEFC-7A296232A730}" type="slidenum">
              <a:rPr lang="en-US"/>
              <a:pPr/>
              <a:t>3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30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31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FD8-C96C-4F44-AEFC-7A296232A730}" type="slidenum">
              <a:rPr lang="en-US"/>
              <a:pPr/>
              <a:t>32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33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34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35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36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37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38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CEFD8-C96C-4F44-AEFC-7A296232A730}" type="slidenum">
              <a:rPr lang="en-US"/>
              <a:pPr/>
              <a:t>39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1DEB-631F-455A-8357-127CDB0FDA38}" type="slidenum">
              <a:rPr lang="en-US"/>
              <a:pPr/>
              <a:t>9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TextBox 4"/>
          <p:cNvSpPr txBox="1"/>
          <p:nvPr userDrawn="1"/>
        </p:nvSpPr>
        <p:spPr>
          <a:xfrm>
            <a:off x="8384208" y="628652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C645DE0-D0B5-46BB-94E1-F06E3D83A6B2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28662" y="3000372"/>
            <a:ext cx="7772400" cy="685800"/>
          </a:xfrm>
        </p:spPr>
        <p:txBody>
          <a:bodyPr/>
          <a:lstStyle/>
          <a:p>
            <a:r>
              <a:rPr lang="uk-UA">
                <a:solidFill>
                  <a:schemeClr val="bg1"/>
                </a:solidFill>
                <a:latin typeface="+mn-lt"/>
                <a:ea typeface="+mn-ea"/>
                <a:cs typeface="+mn-cs"/>
              </a:rPr>
              <a:t>Аспірант: Дьяков С.О.</a:t>
            </a:r>
          </a:p>
          <a:p>
            <a:r>
              <a:rPr lang="uk-UA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Науковий керівник: Ямпольський Л.С.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Тема </a:t>
            </a:r>
            <a:r>
              <a:rPr lang="ru-RU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дослідження</a:t>
            </a:r>
            <a:r>
              <a:rPr lang="ru-RU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ru-RU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ru-RU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Динамічнекерування</a:t>
            </a:r>
            <a:r>
              <a:rPr lang="ru-RU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рухомими</a:t>
            </a:r>
            <a:r>
              <a:rPr lang="ru-RU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об'єктами</a:t>
            </a:r>
            <a:r>
              <a:rPr lang="ru-RU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ru-RU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умовах</a:t>
            </a:r>
            <a:r>
              <a:rPr lang="ru-RU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невизначеності</a:t>
            </a:r>
            <a:r>
              <a:rPr lang="ru-RU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ru-RU">
                <a:solidFill>
                  <a:schemeClr val="bg1"/>
                </a:solidFill>
                <a:latin typeface="+mj-lt"/>
                <a:ea typeface="+mj-ea"/>
                <a:cs typeface="+mj-cs"/>
              </a:rPr>
              <a:t> реальному </a:t>
            </a:r>
            <a:r>
              <a:rPr lang="ru-RU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часі</a:t>
            </a:r>
            <a:r>
              <a:rPr lang="ru-RU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Система динамічного </a:t>
            </a:r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керування</a:t>
            </a:r>
            <a:r>
              <a:rPr lang="en-US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ГВС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підсистема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 оперативного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управління (СОУ),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 відповідно до обраного підходу реалізує спланований розклад роботи технологічного устаткування в умовах динамічного виробничого середовища (за наявності невизначених подій в реальному часі).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Основна задача СДК ГВС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дотримання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строків запуску-випуску деталей на технологічне обладнання відповідно до розробленого системою оперативного планування розкладу роботи за рахунок своєчасного </a:t>
            </a:r>
            <a:r>
              <a:rPr lang="uk-UA" sz="2000" b="1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транспортного обслуговування</a:t>
            </a:r>
            <a:r>
              <a:rPr lang="uk-UA" sz="20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заявок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що надходять від технологічного обладнання.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6" y="1708143"/>
            <a:ext cx="8020080" cy="792163"/>
          </a:xfrm>
        </p:spPr>
        <p:txBody>
          <a:bodyPr/>
          <a:lstStyle/>
          <a:p>
            <a:r>
              <a:rPr lang="ru-RU">
                <a:solidFill>
                  <a:schemeClr val="bg2"/>
                </a:solidFill>
                <a:latin typeface="+mj-lt"/>
                <a:ea typeface="+mj-ea"/>
                <a:cs typeface="+mj-cs"/>
              </a:rPr>
              <a:t>Фун</a:t>
            </a:r>
            <a:r>
              <a:rPr lang="uk-UA">
                <a:solidFill>
                  <a:schemeClr val="bg2"/>
                </a:solidFill>
                <a:latin typeface="+mj-lt"/>
                <a:ea typeface="+mj-ea"/>
                <a:cs typeface="+mj-cs"/>
              </a:rPr>
              <a:t>кціональна схема СДК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2033" name="Object 1"/>
          <p:cNvGraphicFramePr>
            <a:graphicFrameLocks noChangeAspect="1"/>
          </p:cNvGraphicFramePr>
          <p:nvPr/>
        </p:nvGraphicFramePr>
        <p:xfrm>
          <a:off x="428596" y="2786058"/>
          <a:ext cx="8169515" cy="3571900"/>
        </p:xfrm>
        <a:graphic>
          <a:graphicData uri="http://schemas.openxmlformats.org/presentationml/2006/ole">
            <p:oleObj spid="_x0000_s172033" name="Visio" r:id="rId4" imgW="8830952" imgH="384310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9897"/>
            <a:ext cx="6934200" cy="715963"/>
          </a:xfrm>
        </p:spPr>
        <p:txBody>
          <a:bodyPr/>
          <a:lstStyle/>
          <a:p>
            <a:pPr lvl="2"/>
            <a:r>
              <a:rPr lang="uk-UA">
                <a:solidFill>
                  <a:schemeClr val="bg2"/>
                </a:solidFill>
              </a:rPr>
              <a:t>Синтез параметрів СДК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4488"/>
            <a:ext cx="6934200" cy="4267200"/>
          </a:xfrm>
        </p:spPr>
        <p:txBody>
          <a:bodyPr/>
          <a:lstStyle/>
          <a:p>
            <a:r>
              <a:rPr lang="uk-UA" sz="2000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параметри оперативного планування</a:t>
            </a:r>
            <a:r>
              <a:rPr lang="uk-UA" sz="20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>
                <a:solidFill>
                  <a:schemeClr val="bg2"/>
                </a:solidFill>
              </a:rPr>
              <a:t> </a:t>
            </a:r>
            <a:r>
              <a:rPr lang="uk-UA" sz="2000" smtClean="0"/>
              <a:t>-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визначення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ступеня повтоноти оперативного плану, основних критеріїв його ефективності та механізмів їх досягнення.</a:t>
            </a:r>
          </a:p>
          <a:p>
            <a:r>
              <a:rPr lang="uk-UA" sz="2000" i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параметри </a:t>
            </a:r>
            <a:r>
              <a:rPr lang="uk-UA" sz="2000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оперативного контролю </a:t>
            </a:r>
            <a:r>
              <a:rPr lang="uk-UA" sz="2000" smtClean="0">
                <a:solidFill>
                  <a:schemeClr val="bg2"/>
                </a:solidFill>
              </a:rPr>
              <a:t> </a:t>
            </a:r>
            <a:r>
              <a:rPr lang="uk-UA" sz="2000" smtClean="0"/>
              <a:t>-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визначення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моменту здійснення процесу контролю та прийняття рішення про необхідність перепланування оперативної роботи виробничої системи.</a:t>
            </a:r>
          </a:p>
          <a:p>
            <a:r>
              <a:rPr lang="uk-UA" sz="2000" i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параметри </a:t>
            </a:r>
            <a:r>
              <a:rPr lang="uk-UA" sz="2000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оперативної </a:t>
            </a:r>
            <a:r>
              <a:rPr lang="uk-UA" sz="2000" i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корекції</a:t>
            </a:r>
            <a:r>
              <a:rPr lang="uk-UA" sz="20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 smtClean="0">
                <a:solidFill>
                  <a:schemeClr val="bg2"/>
                </a:solidFill>
              </a:rPr>
              <a:t> </a:t>
            </a:r>
            <a:r>
              <a:rPr lang="uk-UA" sz="2000" smtClean="0"/>
              <a:t>-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визначення обсягу змін, що вносяться до початкового або попередньо визначеного плану. </a:t>
            </a:r>
            <a:endParaRPr lang="uk-UA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2000" i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параметри </a:t>
            </a:r>
            <a:r>
              <a:rPr lang="uk-UA" sz="2000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оперативної </a:t>
            </a:r>
            <a:r>
              <a:rPr lang="uk-UA" sz="2000" i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диспетчеризації</a:t>
            </a:r>
            <a:r>
              <a:rPr lang="uk-UA" sz="20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 smtClean="0">
                <a:solidFill>
                  <a:schemeClr val="bg2"/>
                </a:solidFill>
              </a:rPr>
              <a:t> </a:t>
            </a:r>
            <a:r>
              <a:rPr lang="uk-UA" sz="2000" smtClean="0"/>
              <a:t>-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диспетчеризації визначення основних алгоритмів утворення керуючого впливу.</a:t>
            </a:r>
            <a:endParaRPr lang="uk-UA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284145"/>
            <a:ext cx="7215238" cy="858839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</a:rPr>
              <a:t>Модуль автоматизованого синтезу параметрів у </a:t>
            </a:r>
            <a:r>
              <a:rPr lang="uk-UA" sz="4000" smtClean="0">
                <a:solidFill>
                  <a:schemeClr val="bg2"/>
                </a:solidFill>
              </a:rPr>
              <a:t>СДК</a:t>
            </a:r>
            <a:endParaRPr lang="en-US" sz="400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2571736" y="1489148"/>
            <a:ext cx="6000792" cy="308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57356" y="4610128"/>
            <a:ext cx="7286644" cy="17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algn="l">
              <a:spcBef>
                <a:spcPct val="20000"/>
              </a:spcBef>
              <a:buFontTx/>
              <a:buChar char="•"/>
            </a:pPr>
            <a:r>
              <a:rPr lang="uk-UA" sz="1800"/>
              <a:t>д</a:t>
            </a:r>
            <a:r>
              <a:rPr lang="uk-UA" sz="1800" smtClean="0"/>
              <a:t>о </a:t>
            </a:r>
            <a:r>
              <a:rPr lang="uk-UA" sz="1800"/>
              <a:t>модуля оперативно-календарного планування </a:t>
            </a:r>
            <a:r>
              <a:rPr lang="uk-UA" sz="1800" smtClean="0"/>
              <a:t>- підхід </a:t>
            </a:r>
            <a:r>
              <a:rPr lang="uk-UA" sz="1800"/>
              <a:t>до динамічного планування (A</a:t>
            </a:r>
            <a:r>
              <a:rPr lang="uk-UA" sz="1800" smtClean="0"/>
              <a:t>);</a:t>
            </a:r>
          </a:p>
          <a:p>
            <a:pPr marL="180975" indent="-180975" algn="l">
              <a:spcBef>
                <a:spcPct val="20000"/>
              </a:spcBef>
              <a:buFontTx/>
              <a:buChar char="•"/>
            </a:pPr>
            <a:r>
              <a:rPr lang="uk-UA" sz="1800" smtClean="0"/>
              <a:t>до </a:t>
            </a:r>
            <a:r>
              <a:rPr lang="uk-UA" sz="1800"/>
              <a:t>модуля оперативної корекції – стратегія </a:t>
            </a:r>
            <a:r>
              <a:rPr lang="uk-UA" sz="1800" smtClean="0"/>
              <a:t>перепланування (S);</a:t>
            </a:r>
          </a:p>
          <a:p>
            <a:pPr marL="180975" indent="-180975" algn="l">
              <a:spcBef>
                <a:spcPct val="20000"/>
              </a:spcBef>
              <a:buFontTx/>
              <a:buChar char="•"/>
            </a:pPr>
            <a:r>
              <a:rPr lang="uk-UA" sz="1800" smtClean="0"/>
              <a:t>до </a:t>
            </a:r>
            <a:r>
              <a:rPr lang="uk-UA" sz="1800"/>
              <a:t>модуля оперативного контролю – політика вибору часу перепланування (</a:t>
            </a:r>
            <a:r>
              <a:rPr lang="uk-UA" sz="1800" smtClean="0"/>
              <a:t>T);</a:t>
            </a:r>
          </a:p>
          <a:p>
            <a:pPr marL="180975" indent="-180975" algn="l">
              <a:spcBef>
                <a:spcPct val="20000"/>
              </a:spcBef>
              <a:buFontTx/>
              <a:buChar char="•"/>
            </a:pPr>
            <a:r>
              <a:rPr lang="uk-UA" sz="1800" smtClean="0"/>
              <a:t>до </a:t>
            </a:r>
            <a:r>
              <a:rPr lang="uk-UA" sz="1800"/>
              <a:t>модуля диспетчеризації – метод перепланування (M).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Підхід до синтезу СДК на основі узагальненої концептуальної моделі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500306"/>
            <a:ext cx="6934200" cy="3748094"/>
          </a:xfrm>
        </p:spPr>
        <p:txBody>
          <a:bodyPr/>
          <a:lstStyle/>
          <a:p>
            <a:pPr lvl="0"/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сформувати </a:t>
            </a:r>
            <a:r>
              <a:rPr lang="uk-UA" sz="2000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набір вирішальних класифікаційних ознак</a:t>
            </a:r>
            <a:r>
              <a:rPr lang="uk-UA" sz="20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(НВКО) і створити класифікатор СДК;</a:t>
            </a:r>
          </a:p>
          <a:p>
            <a:pPr lvl="0"/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побудувати </a:t>
            </a:r>
            <a:r>
              <a:rPr lang="uk-UA" sz="2000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логічну модель поетапного синтезу</a:t>
            </a:r>
            <a:r>
              <a:rPr lang="uk-UA" sz="20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(ЛМПС) моделі СДК;</a:t>
            </a:r>
          </a:p>
          <a:p>
            <a:pPr lvl="0"/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створити </a:t>
            </a:r>
            <a:r>
              <a:rPr lang="uk-UA" sz="2000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узагальнену концептуальну модель СДК</a:t>
            </a:r>
            <a:r>
              <a:rPr lang="uk-UA" sz="20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основі набору ітераційних процедур, що забезпечуються  складом і послідовністю етапів синтезу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uk-UA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56" y="784211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НВКО вибору </a:t>
            </a:r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СДК</a:t>
            </a:r>
            <a:endParaRPr lang="en-US" sz="4000">
              <a:solidFill>
                <a:schemeClr val="bg2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928794" y="2133088"/>
          <a:ext cx="7037956" cy="3367614"/>
        </p:xfrm>
        <a:graphic>
          <a:graphicData uri="http://schemas.openxmlformats.org/drawingml/2006/table">
            <a:tbl>
              <a:tblPr/>
              <a:tblGrid>
                <a:gridCol w="2225098"/>
                <a:gridCol w="4812858"/>
              </a:tblGrid>
              <a:tr h="71015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Класифікаційна ознака (НВКО)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Класифікация СДК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2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Підхід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890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Реактивне, прогнозтично-реактивне, робастне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indent="8890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прогнозтично-реактивне та робастне превентивне.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6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Стратегія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890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Повне перепланування, корекція плану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67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Політика вибору часу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890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Періодична, подієва і гібридна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2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Метод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890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Правила диспетчеризації, евристики, метаевристики, ситуаційне управління, мультиагентні системи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23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Виды невизначеностей у ГВС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890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Пов’язані з ресурсами, пов’язані з задачами </a:t>
                      </a:r>
                      <a:endParaRPr lang="uk-UA" sz="13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4411" marR="74411" marT="1011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Логічна модель поетапного </a:t>
            </a:r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синтезу СДК</a:t>
            </a:r>
            <a:endParaRPr lang="en-US" sz="4000">
              <a:solidFill>
                <a:schemeClr val="bg2"/>
              </a:solidFill>
            </a:endParaRPr>
          </a:p>
        </p:txBody>
      </p:sp>
      <p:pic>
        <p:nvPicPr>
          <p:cNvPr id="7" name="Рисунок 6" descr="Логічна модель поетапного синтезу"/>
          <p:cNvPicPr/>
          <p:nvPr/>
        </p:nvPicPr>
        <p:blipFill>
          <a:blip r:embed="rId4" cstate="print"/>
          <a:srcRect t="4262" b="6926"/>
          <a:stretch>
            <a:fillRect/>
          </a:stretch>
        </p:blipFill>
        <p:spPr bwMode="auto">
          <a:xfrm>
            <a:off x="2073128" y="2071678"/>
            <a:ext cx="69280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К</a:t>
            </a:r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онцептуальна модель СДК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114000"/>
              </a:lnSpc>
            </a:pPr>
            <a:endParaRPr lang="uk-UA" sz="2000" smtClean="0"/>
          </a:p>
          <a:p>
            <a:pPr>
              <a:lnSpc>
                <a:spcPct val="114000"/>
              </a:lnSpc>
            </a:pPr>
            <a:endParaRPr lang="uk-UA" sz="2000"/>
          </a:p>
          <a:p>
            <a:pPr>
              <a:lnSpc>
                <a:spcPct val="114000"/>
              </a:lnSpc>
            </a:pPr>
            <a:r>
              <a:rPr lang="uk-UA" sz="2000" smtClean="0"/>
              <a:t>К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онцептуально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функція СДК (</a:t>
            </a:r>
            <a:r>
              <a:rPr lang="uk-UA" sz="20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Ф</a:t>
            </a:r>
            <a:r>
              <a:rPr lang="uk-UA" sz="2000" baseline="-250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СДК</a:t>
            </a:r>
            <a:r>
              <a:rPr lang="uk-UA" sz="2000">
                <a:solidFill>
                  <a:schemeClr val="bg2"/>
                </a:solidFill>
                <a:latin typeface="+mn-lt"/>
                <a:ea typeface="+mn-ea"/>
                <a:cs typeface="+mn-cs"/>
              </a:rPr>
              <a:t>-</a:t>
            </a:r>
            <a:r>
              <a:rPr lang="uk-UA" sz="2000" i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функція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 </a:t>
            </a:r>
            <a:r>
              <a:rPr lang="uk-UA" sz="2000" i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об’єкта керування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(ОК) подається декартовим добутком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множин:</a:t>
            </a:r>
          </a:p>
          <a:p>
            <a:pPr lvl="1">
              <a:lnSpc>
                <a:spcPct val="114000"/>
              </a:lnSpc>
            </a:pPr>
            <a:r>
              <a:rPr lang="uk-UA" sz="16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виду невизначеності (ВН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pPr lvl="1">
              <a:lnSpc>
                <a:spcPct val="114000"/>
              </a:lnSpc>
            </a:pP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підходу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(П</a:t>
            </a:r>
            <a:r>
              <a:rPr lang="uk-UA" sz="20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ДК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pPr lvl="1">
              <a:lnSpc>
                <a:spcPct val="114000"/>
              </a:lnSpc>
            </a:pP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стратегії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(С</a:t>
            </a:r>
            <a:r>
              <a:rPr lang="uk-UA" sz="20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ДК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pPr lvl="1">
              <a:lnSpc>
                <a:spcPct val="114000"/>
              </a:lnSpc>
            </a:pP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політики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часу (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ПЧ</a:t>
            </a:r>
            <a:r>
              <a:rPr lang="uk-UA" sz="20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ДК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pPr lvl="1">
              <a:lnSpc>
                <a:spcPct val="114000"/>
              </a:lnSpc>
            </a:pP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методу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(М</a:t>
            </a:r>
            <a:r>
              <a:rPr lang="uk-UA" sz="20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ДК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динамічного </a:t>
            </a:r>
            <a:r>
              <a:rPr lang="uk-UA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керування</a:t>
            </a:r>
            <a:r>
              <a:rPr lang="uk-UA" sz="2000">
                <a:ea typeface="+mn-ea"/>
                <a:cs typeface="+mn-cs"/>
              </a:rPr>
              <a:t>.</a:t>
            </a:r>
            <a:endParaRPr lang="en-US" sz="2000"/>
          </a:p>
        </p:txBody>
      </p:sp>
      <p:pic>
        <p:nvPicPr>
          <p:cNvPr id="2099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1498" y="2214554"/>
            <a:ext cx="583240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565267"/>
            <a:ext cx="8020080" cy="792163"/>
          </a:xfrm>
        </p:spPr>
        <p:txBody>
          <a:bodyPr/>
          <a:lstStyle/>
          <a:p>
            <a:r>
              <a:rPr lang="uk-UA" i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Повний функціональний </a:t>
            </a:r>
            <a:r>
              <a:rPr lang="uk-UA" i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орграф </a:t>
            </a:r>
            <a:r>
              <a:rPr lang="uk-UA" i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процесу синтезу </a:t>
            </a:r>
            <a:r>
              <a:rPr lang="uk-UA" i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СДК</a:t>
            </a:r>
            <a:endParaRPr lang="uk-UA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1049068" y="2428868"/>
          <a:ext cx="7452022" cy="4500594"/>
        </p:xfrm>
        <a:graphic>
          <a:graphicData uri="http://schemas.openxmlformats.org/presentationml/2006/ole">
            <p:oleObj spid="_x0000_s188419" name="Visio" r:id="rId4" imgW="5009478" imgH="301979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</p:spPr>
        <p:txBody>
          <a:bodyPr/>
          <a:lstStyle/>
          <a:p>
            <a:r>
              <a:rPr lang="uk-UA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Об’єкт дослідження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814638"/>
            <a:ext cx="6705600" cy="2976562"/>
          </a:xfrm>
        </p:spPr>
        <p:txBody>
          <a:bodyPr/>
          <a:lstStyle/>
          <a:p>
            <a:r>
              <a:rPr lang="uk-UA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Рухомий об’єкт</a:t>
            </a:r>
            <a:endParaRPr lang="en-US" sz="24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Обмеження: Автоматизований транспортний модуль (АТМ) у гнучкій виробничій системі (ГВС)</a:t>
            </a:r>
          </a:p>
          <a:p>
            <a:pPr>
              <a:lnSpc>
                <a:spcPct val="8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28604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Нечітка метаідентифікації у задачах вибору СДК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19254"/>
            <a:ext cx="69342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uk-UA" sz="2000" i="1" smtClean="0">
                <a:solidFill>
                  <a:schemeClr val="bg2"/>
                </a:solidFill>
              </a:rPr>
              <a:t>Метаідентифікеація СДК </a:t>
            </a:r>
            <a:r>
              <a:rPr lang="uk-UA" sz="2000" smtClean="0"/>
              <a:t>– це ітераційна процедура синтезу такої СДК, яка виявиться спроможною найкращим чином задовольняти умови обслуговуваної ГВС.</a:t>
            </a:r>
            <a:endParaRPr lang="uk-UA" sz="900" smtClean="0"/>
          </a:p>
          <a:p>
            <a:pPr>
              <a:lnSpc>
                <a:spcPct val="150000"/>
              </a:lnSpc>
            </a:pPr>
            <a:endParaRPr lang="uk-UA" sz="900" smtClean="0"/>
          </a:p>
          <a:p>
            <a:pPr>
              <a:lnSpc>
                <a:spcPct val="150000"/>
              </a:lnSpc>
            </a:pPr>
            <a:r>
              <a:rPr lang="uk-UA" sz="2000" smtClean="0"/>
              <a:t>Використаємо агентно-орієнтований підхід, щоб на основі створеної </a:t>
            </a:r>
            <a:r>
              <a:rPr lang="uk-UA" sz="2000" i="1" smtClean="0">
                <a:solidFill>
                  <a:schemeClr val="bg2"/>
                </a:solidFill>
              </a:rPr>
              <a:t>віртуальної моделі </a:t>
            </a:r>
            <a:r>
              <a:rPr lang="uk-UA" sz="2000" smtClean="0"/>
              <a:t>створити строгу </a:t>
            </a:r>
            <a:r>
              <a:rPr lang="uk-UA" sz="2000" i="1" smtClean="0">
                <a:solidFill>
                  <a:schemeClr val="bg2"/>
                </a:solidFill>
              </a:rPr>
              <a:t>узагальнену модель вибору </a:t>
            </a:r>
            <a:r>
              <a:rPr lang="uk-UA" sz="2000" smtClean="0"/>
              <a:t>(УМВ) СДК, що базується на </a:t>
            </a:r>
            <a:r>
              <a:rPr lang="uk-UA" sz="2000" i="1" smtClean="0">
                <a:solidFill>
                  <a:schemeClr val="bg2"/>
                </a:solidFill>
              </a:rPr>
              <a:t>гнучких інтелектуалізованих мультиагентних конфігураціях </a:t>
            </a:r>
            <a:r>
              <a:rPr lang="uk-UA" sz="2000" smtClean="0"/>
              <a:t>(ГІМАК) </a:t>
            </a:r>
            <a:r>
              <a:rPr lang="uk-UA" sz="2000" i="1" smtClean="0">
                <a:solidFill>
                  <a:schemeClr val="bg2"/>
                </a:solidFill>
              </a:rPr>
              <a:t>агентно-орієнтованих підсистем</a:t>
            </a:r>
            <a:r>
              <a:rPr lang="uk-UA" sz="2000" i="1" smtClean="0"/>
              <a:t> </a:t>
            </a:r>
            <a:r>
              <a:rPr lang="uk-UA" sz="2000" smtClean="0"/>
              <a:t>(АОП) для конкретних ГВС.</a:t>
            </a:r>
            <a:endParaRPr lang="ru-RU" sz="20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28604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Гнучка інтелектуалізована мультиагентна конфігурація 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19254"/>
            <a:ext cx="69342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uk-UA" sz="2000" smtClean="0"/>
              <a:t>містить агенти  з </a:t>
            </a:r>
            <a:r>
              <a:rPr lang="uk-UA" sz="2000" i="1" smtClean="0"/>
              <a:t>функціями метаідентифікації</a:t>
            </a:r>
            <a:r>
              <a:rPr lang="uk-UA" sz="2000" smtClean="0"/>
              <a:t>, які реалізують механізм розподіленого динамічного виявлення “ступеня важливості” інших агентів із всілякою природою;</a:t>
            </a:r>
          </a:p>
          <a:p>
            <a:pPr>
              <a:lnSpc>
                <a:spcPct val="150000"/>
              </a:lnSpc>
            </a:pPr>
            <a:r>
              <a:rPr lang="uk-UA" sz="2000" smtClean="0"/>
              <a:t>формує різні закони ідентифікації;</a:t>
            </a:r>
          </a:p>
          <a:p>
            <a:pPr>
              <a:lnSpc>
                <a:spcPct val="150000"/>
              </a:lnSpc>
            </a:pPr>
            <a:r>
              <a:rPr lang="uk-UA" sz="2000" smtClean="0"/>
              <a:t>забезпечує паралельність роботи агентів різнорідних “шарів”; </a:t>
            </a:r>
          </a:p>
          <a:p>
            <a:pPr>
              <a:lnSpc>
                <a:spcPct val="150000"/>
              </a:lnSpc>
            </a:pPr>
            <a:r>
              <a:rPr lang="uk-UA" sz="2000" smtClean="0"/>
              <a:t>реагує на зміни стану зовнішнього середовища (вихідних умов задачі) шляхом піднастроювання загального виходу у відповідності з ідентифікацією, задовольняючою поточний набір умов на вході.</a:t>
            </a:r>
            <a:endParaRPr lang="ru-RU" sz="20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6" y="285728"/>
            <a:ext cx="8020080" cy="792163"/>
          </a:xfrm>
        </p:spPr>
        <p:txBody>
          <a:bodyPr/>
          <a:lstStyle/>
          <a:p>
            <a:r>
              <a:rPr lang="uk-UA">
                <a:solidFill>
                  <a:schemeClr val="accent3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Структура ГІМАК АОП</a:t>
            </a: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642910" y="1421983"/>
          <a:ext cx="7682494" cy="5364603"/>
        </p:xfrm>
        <a:graphic>
          <a:graphicData uri="http://schemas.openxmlformats.org/presentationml/2006/ole">
            <p:oleObj spid="_x0000_s194563" name="Visio" r:id="rId4" imgW="10129759" imgH="70826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00042"/>
            <a:ext cx="6934200" cy="715963"/>
          </a:xfrm>
        </p:spPr>
        <p:txBody>
          <a:bodyPr/>
          <a:lstStyle/>
          <a:p>
            <a:r>
              <a:rPr lang="ru-RU" sz="4000" smtClean="0">
                <a:solidFill>
                  <a:schemeClr val="bg2"/>
                </a:solidFill>
              </a:rPr>
              <a:t>Компонентний склад АОП</a:t>
            </a:r>
            <a:endParaRPr lang="en-US" sz="4000">
              <a:solidFill>
                <a:schemeClr val="bg2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500174"/>
            <a:ext cx="69913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Гнучка </a:t>
            </a:r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інтелектуалізована МАС вибору СДК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endParaRPr lang="uk-UA" sz="2000" b="1" i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14000"/>
              </a:lnSpc>
            </a:pPr>
            <a:r>
              <a:rPr lang="uk-UA" sz="2000" smtClean="0"/>
              <a:t>це сукупність </a:t>
            </a:r>
            <a:r>
              <a:rPr lang="uk-UA" sz="2000" smtClean="0">
                <a:solidFill>
                  <a:schemeClr val="bg2"/>
                </a:solidFill>
              </a:rPr>
              <a:t>ГІМАК АОП</a:t>
            </a:r>
            <a:r>
              <a:rPr lang="uk-UA" sz="2000" smtClean="0"/>
              <a:t>, в якій реалізується </a:t>
            </a:r>
            <a:r>
              <a:rPr lang="uk-UA" sz="2000" i="1" smtClean="0">
                <a:solidFill>
                  <a:schemeClr val="bg2"/>
                </a:solidFill>
              </a:rPr>
              <a:t>модель поетапного синтезу СДК</a:t>
            </a:r>
            <a:r>
              <a:rPr lang="uk-UA" sz="2000" smtClean="0"/>
              <a:t> з такою послідовністю їх перебирання в просторі НВКО, яка, будучи виконувана користувачем і/або внутрішнім ініціюючим джерелом, відтворює принципи агентно-орієнтованого підходу та автономно дозволяє виокремити модель/моделі СДК, здатні задовольнити </a:t>
            </a:r>
            <a:r>
              <a:rPr lang="uk-UA" sz="2000" i="1" smtClean="0">
                <a:solidFill>
                  <a:schemeClr val="bg2"/>
                </a:solidFill>
              </a:rPr>
              <a:t>критеріям обслуговування властивостей ГВС</a:t>
            </a:r>
            <a:r>
              <a:rPr lang="uk-UA" sz="2000" smtClean="0"/>
              <a:t>.</a:t>
            </a:r>
          </a:p>
          <a:p>
            <a:pPr>
              <a:lnSpc>
                <a:spcPct val="114000"/>
              </a:lnSpc>
            </a:pPr>
            <a:endParaRPr lang="ru-RU" sz="20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1462"/>
            <a:ext cx="9144000" cy="715963"/>
          </a:xfrm>
        </p:spPr>
        <p:txBody>
          <a:bodyPr/>
          <a:lstStyle/>
          <a:p>
            <a:r>
              <a:rPr lang="ru-RU" sz="400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Загальна модель ГІМАС вибору </a:t>
            </a:r>
            <a:r>
              <a:rPr lang="ru-RU" sz="400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СДК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1729" name="Object 1"/>
          <p:cNvGraphicFramePr>
            <a:graphicFrameLocks noChangeAspect="1"/>
          </p:cNvGraphicFramePr>
          <p:nvPr/>
        </p:nvGraphicFramePr>
        <p:xfrm>
          <a:off x="1928794" y="695325"/>
          <a:ext cx="6000750" cy="6162675"/>
        </p:xfrm>
        <a:graphic>
          <a:graphicData uri="http://schemas.openxmlformats.org/presentationml/2006/ole">
            <p:oleObj spid="_x0000_s201729" name="Visio" r:id="rId5" imgW="7827981" imgH="830809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14356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Агентно-орієнтований вибір умов “</a:t>
            </a:r>
            <a:r>
              <a:rPr lang="uk-UA" sz="4000" i="1" smtClean="0">
                <a:solidFill>
                  <a:schemeClr val="bg2"/>
                </a:solidFill>
              </a:rPr>
              <a:t>Властивості </a:t>
            </a:r>
            <a:r>
              <a:rPr lang="uk-UA" sz="4000" i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СДК – Вимоги ГВС</a:t>
            </a:r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”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uk-UA" sz="2000" smtClean="0"/>
              <a:t>Заключна процедура поетапного синтезу СДК в ГІМАС зводиться до реляційного перебирання ФСІА умов виконання критеріїв обслуговуваності поточним вектором можливостей конкретної СДК вимог з боку ГВС.</a:t>
            </a:r>
          </a:p>
          <a:p>
            <a:pPr>
              <a:lnSpc>
                <a:spcPct val="114000"/>
              </a:lnSpc>
            </a:pPr>
            <a:r>
              <a:rPr lang="uk-UA" sz="2000" smtClean="0"/>
              <a:t>Перша складність: формування </a:t>
            </a:r>
            <a:r>
              <a:rPr lang="uk-UA" sz="2000" smtClean="0">
                <a:solidFill>
                  <a:schemeClr val="bg2"/>
                </a:solidFill>
              </a:rPr>
              <a:t>узагальненої моделі вибору</a:t>
            </a:r>
            <a:r>
              <a:rPr lang="uk-UA" sz="2000" smtClean="0"/>
              <a:t>, що заснована на реляційних відношеннях.</a:t>
            </a:r>
          </a:p>
          <a:p>
            <a:pPr>
              <a:lnSpc>
                <a:spcPct val="114000"/>
              </a:lnSpc>
            </a:pPr>
            <a:r>
              <a:rPr lang="uk-UA" sz="2000" i="1" smtClean="0"/>
              <a:t>Друга складність</a:t>
            </a:r>
            <a:r>
              <a:rPr lang="uk-UA" sz="2000" smtClean="0"/>
              <a:t>: кількісне визначенні </a:t>
            </a:r>
            <a:r>
              <a:rPr lang="uk-UA" sz="2000" smtClean="0">
                <a:solidFill>
                  <a:schemeClr val="bg2"/>
                </a:solidFill>
              </a:rPr>
              <a:t>вагомості реляційних зв'язків</a:t>
            </a:r>
            <a:r>
              <a:rPr lang="uk-UA" sz="2000" smtClean="0"/>
              <a:t> між класифікаційними ознаками, реалізується </a:t>
            </a:r>
            <a:r>
              <a:rPr lang="uk-UA" sz="2000" smtClean="0">
                <a:solidFill>
                  <a:schemeClr val="bg2"/>
                </a:solidFill>
              </a:rPr>
              <a:t>експертним рейтиновим оцінюванням </a:t>
            </a:r>
            <a:r>
              <a:rPr lang="uk-UA" sz="2000" smtClean="0"/>
              <a:t>альтернативних варіантів.</a:t>
            </a:r>
          </a:p>
          <a:p>
            <a:pPr>
              <a:lnSpc>
                <a:spcPct val="114000"/>
              </a:lnSpc>
            </a:pPr>
            <a:endParaRPr lang="ru-RU" sz="20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142852"/>
            <a:ext cx="7358114" cy="1000132"/>
          </a:xfrm>
        </p:spPr>
        <p:txBody>
          <a:bodyPr/>
          <a:lstStyle/>
          <a:p>
            <a:pPr algn="r"/>
            <a:r>
              <a:rPr lang="uk-UA" sz="4000">
                <a:solidFill>
                  <a:schemeClr val="bg2"/>
                </a:solidFill>
              </a:rPr>
              <a:t>Інтерпретаційна модель </a:t>
            </a:r>
            <a:br>
              <a:rPr lang="uk-UA" sz="4000">
                <a:solidFill>
                  <a:schemeClr val="bg2"/>
                </a:solidFill>
              </a:rPr>
            </a:br>
            <a:r>
              <a:rPr lang="uk-UA" sz="4000">
                <a:solidFill>
                  <a:schemeClr val="bg2"/>
                </a:solidFill>
              </a:rPr>
              <a:t>вибору СДК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7633" name="Object 1"/>
          <p:cNvGraphicFramePr>
            <a:graphicFrameLocks noChangeAspect="1"/>
          </p:cNvGraphicFramePr>
          <p:nvPr/>
        </p:nvGraphicFramePr>
        <p:xfrm>
          <a:off x="2357422" y="628672"/>
          <a:ext cx="6000792" cy="6199494"/>
        </p:xfrm>
        <a:graphic>
          <a:graphicData uri="http://schemas.openxmlformats.org/presentationml/2006/ole">
            <p:oleObj spid="_x0000_s197633" name="Visio" r:id="rId5" imgW="6211107" imgH="64080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712773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Обмеження модельованої ГВС 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endParaRPr lang="uk-UA" sz="2000" b="1" i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ctr">
              <a:spcAft>
                <a:spcPts val="0"/>
              </a:spcAft>
              <a:defRPr/>
            </a:pPr>
            <a:r>
              <a:rPr lang="uk-UA" sz="2000"/>
              <a:t>Розглянемо ГВС з однією з типових структурно-компонувальних схем та наступними видами невизначеностей</a:t>
            </a:r>
            <a:r>
              <a:rPr lang="uk-UA" sz="2000" smtClean="0"/>
              <a:t>:</a:t>
            </a:r>
          </a:p>
          <a:p>
            <a:pPr fontAlgn="ctr">
              <a:spcAft>
                <a:spcPts val="0"/>
              </a:spcAft>
              <a:defRPr/>
            </a:pPr>
            <a:endParaRPr lang="uk-UA" sz="2000"/>
          </a:p>
          <a:p>
            <a:pPr fontAlgn="ctr">
              <a:spcAft>
                <a:spcPts val="0"/>
              </a:spcAft>
              <a:defRPr/>
            </a:pPr>
            <a:r>
              <a:rPr lang="uk-UA" sz="2000" i="1">
                <a:solidFill>
                  <a:schemeClr val="bg2"/>
                </a:solidFill>
              </a:rPr>
              <a:t>Пов’язані з ресурсами</a:t>
            </a:r>
            <a:r>
              <a:rPr lang="uk-UA" sz="2000">
                <a:solidFill>
                  <a:schemeClr val="bg2"/>
                </a:solidFill>
              </a:rPr>
              <a:t>:</a:t>
            </a:r>
          </a:p>
          <a:p>
            <a:pPr lvl="1" fontAlgn="ctr">
              <a:spcAft>
                <a:spcPts val="0"/>
              </a:spcAft>
              <a:defRPr/>
            </a:pPr>
            <a:r>
              <a:rPr lang="uk-UA" sz="2000"/>
              <a:t>несправність виробничих </a:t>
            </a:r>
            <a:r>
              <a:rPr lang="uk-UA" sz="2000" smtClean="0"/>
              <a:t>модулів;</a:t>
            </a:r>
          </a:p>
          <a:p>
            <a:pPr fontAlgn="ctr">
              <a:spcAft>
                <a:spcPts val="0"/>
              </a:spcAft>
              <a:buNone/>
              <a:defRPr/>
            </a:pPr>
            <a:endParaRPr lang="uk-UA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928670"/>
            <a:ext cx="8020080" cy="792163"/>
          </a:xfrm>
        </p:spPr>
        <p:txBody>
          <a:bodyPr/>
          <a:lstStyle/>
          <a:p>
            <a:r>
              <a:rPr lang="uk-UA" i="1" smtClean="0">
                <a:solidFill>
                  <a:schemeClr val="accent3">
                    <a:lumMod val="95000"/>
                  </a:schemeClr>
                </a:solidFill>
              </a:rPr>
              <a:t>Умовно оптимальна траєкторія на повному </a:t>
            </a:r>
            <a:r>
              <a:rPr lang="uk-UA" i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функціональному орграфі процесу </a:t>
            </a:r>
            <a:r>
              <a:rPr lang="uk-UA" i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синтезу </a:t>
            </a:r>
            <a:r>
              <a:rPr lang="uk-UA" i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СДК</a:t>
            </a:r>
            <a:endParaRPr lang="uk-UA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928662" y="2428868"/>
          <a:ext cx="7500990" cy="4526184"/>
        </p:xfrm>
        <a:graphic>
          <a:graphicData uri="http://schemas.openxmlformats.org/presentationml/2006/ole">
            <p:oleObj spid="_x0000_s234499" name="Visio" r:id="rId4" imgW="5009478" imgH="301979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86600" cy="792163"/>
          </a:xfrm>
        </p:spPr>
        <p:txBody>
          <a:bodyPr/>
          <a:lstStyle/>
          <a:p>
            <a:r>
              <a:rPr lang="uk-UA">
                <a:solidFill>
                  <a:schemeClr val="bg2"/>
                </a:solidFill>
                <a:latin typeface="+mj-lt"/>
                <a:ea typeface="+mj-ea"/>
                <a:cs typeface="+mj-cs"/>
              </a:rPr>
              <a:t>Мета дослідження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814638"/>
            <a:ext cx="6705600" cy="2976562"/>
          </a:xfrm>
        </p:spPr>
        <p:txBody>
          <a:bodyPr/>
          <a:lstStyle/>
          <a:p>
            <a:r>
              <a:rPr lang="uk-UA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Підвищення </a:t>
            </a:r>
            <a:r>
              <a:rPr lang="uk-UA" sz="2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ефективності функціонування транспортної системи </a:t>
            </a:r>
            <a:r>
              <a:rPr lang="uk-UA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ГВС в </a:t>
            </a:r>
            <a:r>
              <a:rPr lang="uk-UA" sz="2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умовах невизначеності, за рахунок побудови </a:t>
            </a:r>
            <a:r>
              <a:rPr lang="uk-UA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інтелектуалізованої системи </a:t>
            </a:r>
            <a:r>
              <a:rPr lang="uk-UA" sz="24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керування.</a:t>
            </a:r>
          </a:p>
          <a:p>
            <a:pPr>
              <a:lnSpc>
                <a:spcPct val="8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56" y="712773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Параметри СДК для обраної ГВС 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r>
              <a:rPr lang="uk-UA" sz="2000" smtClean="0"/>
              <a:t>У результаті багатоітераційного перебирання визначаємо складові параметри бажаної моделі СДК:</a:t>
            </a:r>
          </a:p>
          <a:p>
            <a:endParaRPr lang="uk-UA" sz="2000" b="1" i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fontAlgn="ctr"/>
            <a:endParaRPr lang="uk-UA" sz="2000" b="1" i="1" smtClean="0"/>
          </a:p>
          <a:p>
            <a:pPr lvl="1" fontAlgn="ctr"/>
            <a:endParaRPr lang="uk-UA" sz="2000" b="1" i="1" smtClean="0"/>
          </a:p>
          <a:p>
            <a:pPr lvl="1" fontAlgn="ctr"/>
            <a:r>
              <a:rPr lang="uk-UA" sz="2000" b="1" i="1" smtClean="0"/>
              <a:t>Вид невизначеності:  </a:t>
            </a:r>
            <a:r>
              <a:rPr lang="uk-UA" sz="2000" b="1" smtClean="0">
                <a:solidFill>
                  <a:schemeClr val="bg2"/>
                </a:solidFill>
              </a:rPr>
              <a:t>В</a:t>
            </a:r>
            <a:r>
              <a:rPr lang="uk-UA" sz="2000" b="1" baseline="-25000" smtClean="0">
                <a:solidFill>
                  <a:schemeClr val="bg2"/>
                </a:solidFill>
              </a:rPr>
              <a:t>НР</a:t>
            </a:r>
            <a:r>
              <a:rPr lang="uk-UA" sz="2000" b="1" smtClean="0"/>
              <a:t> </a:t>
            </a:r>
            <a:r>
              <a:rPr lang="uk-UA" sz="2000" smtClean="0"/>
              <a:t>– пов’язана з ресурсами.</a:t>
            </a:r>
          </a:p>
          <a:p>
            <a:pPr lvl="1" fontAlgn="ctr"/>
            <a:r>
              <a:rPr lang="uk-UA" sz="2000" b="1" i="1" smtClean="0"/>
              <a:t>Підхід </a:t>
            </a:r>
            <a:r>
              <a:rPr lang="uk-UA" sz="2000" smtClean="0"/>
              <a:t>: </a:t>
            </a:r>
            <a:r>
              <a:rPr lang="uk-UA" sz="2000" b="1" smtClean="0">
                <a:solidFill>
                  <a:schemeClr val="bg2"/>
                </a:solidFill>
              </a:rPr>
              <a:t>П</a:t>
            </a:r>
            <a:r>
              <a:rPr lang="uk-UA" sz="2000" b="1" baseline="-25000" smtClean="0">
                <a:solidFill>
                  <a:schemeClr val="bg2"/>
                </a:solidFill>
              </a:rPr>
              <a:t>ПР</a:t>
            </a:r>
            <a:r>
              <a:rPr lang="uk-UA" sz="2000" smtClean="0"/>
              <a:t> – прогнозтично-реактивний.</a:t>
            </a:r>
          </a:p>
          <a:p>
            <a:pPr lvl="1" fontAlgn="ctr"/>
            <a:r>
              <a:rPr lang="uk-UA" sz="2000" b="1" i="1" smtClean="0"/>
              <a:t>Стратегія </a:t>
            </a:r>
            <a:r>
              <a:rPr lang="uk-UA" sz="2000" smtClean="0"/>
              <a:t>: </a:t>
            </a:r>
            <a:r>
              <a:rPr lang="uk-UA" sz="2000" b="1" smtClean="0">
                <a:solidFill>
                  <a:schemeClr val="bg2"/>
                </a:solidFill>
              </a:rPr>
              <a:t>С</a:t>
            </a:r>
            <a:r>
              <a:rPr lang="uk-UA" sz="2000" b="1" baseline="-25000" smtClean="0">
                <a:solidFill>
                  <a:schemeClr val="bg2"/>
                </a:solidFill>
              </a:rPr>
              <a:t>КП</a:t>
            </a:r>
            <a:r>
              <a:rPr lang="uk-UA" sz="2000" smtClean="0"/>
              <a:t> – корекція плану.</a:t>
            </a:r>
          </a:p>
          <a:p>
            <a:pPr lvl="1" fontAlgn="ctr"/>
            <a:r>
              <a:rPr lang="uk-UA" sz="2000" b="1" i="1" smtClean="0">
                <a:ea typeface="Times New Roman" pitchFamily="18" charset="0"/>
                <a:cs typeface="SchoolBookCTT"/>
              </a:rPr>
              <a:t>Політика вибору часу </a:t>
            </a:r>
            <a:r>
              <a:rPr lang="uk-UA" sz="2000" smtClean="0">
                <a:ea typeface="Times New Roman" pitchFamily="18" charset="0"/>
                <a:cs typeface="SchoolBookCTT"/>
              </a:rPr>
              <a:t>: </a:t>
            </a:r>
            <a:r>
              <a:rPr lang="uk-UA" sz="2000" b="1" smtClean="0">
                <a:solidFill>
                  <a:schemeClr val="bg2"/>
                </a:solidFill>
                <a:ea typeface="Times New Roman" pitchFamily="18" charset="0"/>
                <a:cs typeface="SchoolBookCTT"/>
              </a:rPr>
              <a:t>ПЧ</a:t>
            </a:r>
            <a:r>
              <a:rPr lang="uk-UA" sz="2000" b="1" baseline="-25000" smtClean="0">
                <a:solidFill>
                  <a:schemeClr val="bg2"/>
                </a:solidFill>
                <a:ea typeface="Times New Roman" pitchFamily="18" charset="0"/>
                <a:cs typeface="SchoolBookCTT"/>
              </a:rPr>
              <a:t>ПД</a:t>
            </a:r>
            <a:r>
              <a:rPr lang="uk-UA" sz="2000" smtClean="0"/>
              <a:t> – подієва.</a:t>
            </a:r>
          </a:p>
          <a:p>
            <a:pPr lvl="1" fontAlgn="ctr"/>
            <a:r>
              <a:rPr lang="uk-UA" sz="2000" b="1" i="1" smtClean="0"/>
              <a:t>Метод </a:t>
            </a:r>
            <a:r>
              <a:rPr lang="uk-UA" sz="2000" smtClean="0"/>
              <a:t>: </a:t>
            </a:r>
            <a:r>
              <a:rPr lang="uk-UA" sz="2000" b="1" smtClean="0">
                <a:solidFill>
                  <a:schemeClr val="bg2"/>
                </a:solidFill>
              </a:rPr>
              <a:t>М</a:t>
            </a:r>
            <a:r>
              <a:rPr lang="uk-UA" sz="2000" b="1" baseline="-25000" smtClean="0">
                <a:solidFill>
                  <a:schemeClr val="bg2"/>
                </a:solidFill>
              </a:rPr>
              <a:t>МАС</a:t>
            </a:r>
            <a:r>
              <a:rPr lang="uk-UA" sz="2000" smtClean="0"/>
              <a:t> – мультиагентні системи.</a:t>
            </a:r>
          </a:p>
          <a:p>
            <a:pPr>
              <a:lnSpc>
                <a:spcPct val="80000"/>
              </a:lnSpc>
              <a:buNone/>
            </a:pPr>
            <a:endParaRPr lang="en-US" sz="2000"/>
          </a:p>
        </p:txBody>
      </p:sp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1" y="3357562"/>
            <a:ext cx="633849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355583"/>
            <a:ext cx="7000924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Структура</a:t>
            </a:r>
            <a:br>
              <a:rPr lang="uk-UA" sz="4000" smtClean="0">
                <a:solidFill>
                  <a:schemeClr val="bg2"/>
                </a:solidFill>
              </a:rPr>
            </a:br>
            <a:r>
              <a:rPr lang="uk-UA" sz="4000" smtClean="0">
                <a:solidFill>
                  <a:schemeClr val="bg2"/>
                </a:solidFill>
              </a:rPr>
              <a:t>МАС </a:t>
            </a:r>
            <a:r>
              <a:rPr lang="uk-UA" sz="4000">
                <a:solidFill>
                  <a:schemeClr val="bg2"/>
                </a:solidFill>
              </a:rPr>
              <a:t>диспетчеризації</a:t>
            </a:r>
            <a:endParaRPr lang="en-US" sz="4000">
              <a:solidFill>
                <a:schemeClr val="bg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t="2496" b="2496"/>
          <a:stretch>
            <a:fillRect/>
          </a:stretch>
        </p:blipFill>
        <p:spPr bwMode="auto">
          <a:xfrm>
            <a:off x="2214546" y="1357298"/>
            <a:ext cx="6072230" cy="54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2" y="207945"/>
            <a:ext cx="8020080" cy="792163"/>
          </a:xfrm>
        </p:spPr>
        <p:txBody>
          <a:bodyPr/>
          <a:lstStyle/>
          <a:p>
            <a:r>
              <a:rPr lang="uk-UA" smtClean="0">
                <a:solidFill>
                  <a:schemeClr val="accent3">
                    <a:lumMod val="95000"/>
                  </a:schemeClr>
                </a:solidFill>
              </a:rPr>
              <a:t>Архітектура агента</a:t>
            </a:r>
            <a:r>
              <a:rPr lang="ru-RU" smtClean="0">
                <a:solidFill>
                  <a:schemeClr val="accent3">
                    <a:lumMod val="95000"/>
                  </a:schemeClr>
                </a:solidFill>
              </a:rPr>
              <a:t> диспетчеризац</a:t>
            </a:r>
            <a:r>
              <a:rPr lang="uk-UA" smtClean="0">
                <a:solidFill>
                  <a:schemeClr val="accent3">
                    <a:lumMod val="95000"/>
                  </a:schemeClr>
                </a:solidFill>
              </a:rPr>
              <a:t>ії АТМ </a:t>
            </a:r>
            <a:r>
              <a:rPr lang="en-US" i="1" smtClean="0">
                <a:solidFill>
                  <a:schemeClr val="accent3">
                    <a:lumMod val="95000"/>
                  </a:schemeClr>
                </a:solidFill>
              </a:rPr>
              <a:t>ag</a:t>
            </a:r>
            <a:r>
              <a:rPr lang="uk-UA" i="1" baseline="-25000" smtClean="0">
                <a:solidFill>
                  <a:schemeClr val="accent3">
                    <a:lumMod val="95000"/>
                  </a:schemeClr>
                </a:solidFill>
              </a:rPr>
              <a:t>ДАТМ</a:t>
            </a:r>
            <a:endParaRPr lang="uk-UA">
              <a:solidFill>
                <a:schemeClr val="accent3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8" y="1630867"/>
            <a:ext cx="7720038" cy="522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480" y="357166"/>
            <a:ext cx="785818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План “Оцінка ставок”</a:t>
            </a:r>
            <a:r>
              <a:rPr lang="en-US" sz="4000" smtClean="0">
                <a:solidFill>
                  <a:schemeClr val="bg2"/>
                </a:solidFill>
              </a:rPr>
              <a:t> </a:t>
            </a:r>
            <a:r>
              <a:rPr lang="uk-UA" sz="4000" smtClean="0">
                <a:solidFill>
                  <a:schemeClr val="bg2"/>
                </a:solidFill>
              </a:rPr>
              <a:t>на </a:t>
            </a:r>
            <a:r>
              <a:rPr lang="uk-UA" sz="3800" smtClean="0">
                <a:solidFill>
                  <a:schemeClr val="bg2"/>
                </a:solidFill>
              </a:rPr>
              <a:t>основі </a:t>
            </a:r>
            <a:r>
              <a:rPr lang="en-US" sz="3800" smtClean="0">
                <a:solidFill>
                  <a:schemeClr val="bg2"/>
                </a:solidFill>
              </a:rPr>
              <a:t>CNET</a:t>
            </a:r>
            <a:endParaRPr lang="en-US" sz="3800">
              <a:solidFill>
                <a:schemeClr val="bg2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785794"/>
            <a:ext cx="4929222" cy="600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357166"/>
            <a:ext cx="7858180" cy="715963"/>
          </a:xfrm>
        </p:spPr>
        <p:txBody>
          <a:bodyPr/>
          <a:lstStyle/>
          <a:p>
            <a:r>
              <a:rPr lang="uk-UA" sz="3800" smtClean="0">
                <a:solidFill>
                  <a:schemeClr val="bg2"/>
                </a:solidFill>
              </a:rPr>
              <a:t>Умови вибору задачі на обслуговування на основі </a:t>
            </a:r>
            <a:r>
              <a:rPr lang="en-US" sz="3800" smtClean="0">
                <a:solidFill>
                  <a:schemeClr val="bg2"/>
                </a:solidFill>
              </a:rPr>
              <a:t>CNET</a:t>
            </a:r>
            <a:endParaRPr lang="en-US" sz="38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19254"/>
            <a:ext cx="6934200" cy="4267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2000" smtClean="0"/>
              <a:t>Вільний </a:t>
            </a:r>
            <a:r>
              <a:rPr lang="uk-UA" sz="2000"/>
              <a:t>АДАТМ</a:t>
            </a:r>
            <a:r>
              <a:rPr lang="en-US" sz="2000"/>
              <a:t> </a:t>
            </a:r>
            <a:r>
              <a:rPr lang="uk-UA" sz="2000"/>
              <a:t>обирає наступну задачу зі списку мінімальним часом початку (</a:t>
            </a:r>
            <a:r>
              <a:rPr lang="en-US" sz="2000" i="1"/>
              <a:t>ELT</a:t>
            </a:r>
            <a:r>
              <a:rPr lang="uk-UA" sz="2000"/>
              <a:t>)</a:t>
            </a:r>
            <a:r>
              <a:rPr lang="en-US" sz="2000" smtClean="0"/>
              <a:t>:</a:t>
            </a:r>
            <a:endParaRPr lang="uk-UA" sz="2000" smtClean="0"/>
          </a:p>
          <a:p>
            <a:pPr fontAlgn="auto">
              <a:spcAft>
                <a:spcPts val="0"/>
              </a:spcAft>
              <a:defRPr/>
            </a:pPr>
            <a:endParaRPr lang="uk-UA" sz="2000"/>
          </a:p>
          <a:p>
            <a:pPr fontAlgn="auto">
              <a:spcAft>
                <a:spcPts val="0"/>
              </a:spcAft>
              <a:defRPr/>
            </a:pPr>
            <a:endParaRPr lang="uk-UA" sz="200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uk-UA" sz="2000" smtClean="0"/>
              <a:t>                                                                    де:</a:t>
            </a:r>
            <a:r>
              <a:rPr lang="uk-UA" sz="2000" i="1" smtClean="0"/>
              <a:t>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uk-UA" sz="2000" i="1" smtClean="0"/>
              <a:t>                                                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000" i="1" smtClean="0"/>
              <a:t>ELT</a:t>
            </a:r>
            <a:r>
              <a:rPr lang="uk-UA" sz="2000" i="1" baseline="-25000" smtClean="0"/>
              <a:t>i</a:t>
            </a:r>
            <a:r>
              <a:rPr lang="uk-UA" sz="2000" smtClean="0"/>
              <a:t> </a:t>
            </a:r>
            <a:r>
              <a:rPr lang="uk-UA" sz="2000"/>
              <a:t>— найближчий час початку опрацювання задачі </a:t>
            </a:r>
            <a:r>
              <a:rPr lang="uk-UA" sz="2000" i="1"/>
              <a:t>i</a:t>
            </a:r>
            <a:r>
              <a:rPr lang="uk-UA" sz="2000"/>
              <a:t>;</a:t>
            </a:r>
            <a:endParaRPr lang="en-US" sz="200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000" i="1"/>
              <a:t>CL</a:t>
            </a:r>
            <a:r>
              <a:rPr lang="uk-UA" sz="2000"/>
              <a:t> — поточне розташування АТМ;</a:t>
            </a:r>
            <a:endParaRPr lang="en-US" sz="200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000" i="1"/>
              <a:t>PCP</a:t>
            </a:r>
            <a:r>
              <a:rPr lang="uk-UA" sz="2000" i="1" baseline="-25000"/>
              <a:t>i</a:t>
            </a:r>
            <a:r>
              <a:rPr lang="uk-UA" sz="2000"/>
              <a:t> — розташування точки початку обробки задачі </a:t>
            </a:r>
            <a:r>
              <a:rPr lang="uk-UA" sz="2000" i="1"/>
              <a:t>i</a:t>
            </a:r>
            <a:r>
              <a:rPr lang="uk-UA" sz="2000"/>
              <a:t>; </a:t>
            </a:r>
            <a:endParaRPr lang="en-US" sz="200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000" i="1"/>
              <a:t>t</a:t>
            </a:r>
            <a:r>
              <a:rPr lang="uk-UA" sz="2000"/>
              <a:t> — поточний момент часу; </a:t>
            </a:r>
            <a:endParaRPr lang="en-US" sz="200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000" i="1">
                <a:sym typeface="Symbol"/>
              </a:rPr>
              <a:t></a:t>
            </a:r>
            <a:r>
              <a:rPr lang="uk-UA" sz="2000" i="1"/>
              <a:t>t</a:t>
            </a:r>
            <a:r>
              <a:rPr lang="uk-UA" sz="2000"/>
              <a:t>(..., ...) — час переміщення між двома точками маршруту;</a:t>
            </a:r>
            <a:endParaRPr lang="en-US" sz="200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000" i="1"/>
              <a:t>EPT</a:t>
            </a:r>
            <a:r>
              <a:rPr lang="uk-UA" sz="2000" i="1" baseline="-25000"/>
              <a:t>i</a:t>
            </a:r>
            <a:r>
              <a:rPr lang="uk-UA" sz="2000"/>
              <a:t> — найближчий час можливого початку обробки задачі </a:t>
            </a:r>
            <a:r>
              <a:rPr lang="uk-UA" sz="2000" i="1"/>
              <a:t>i</a:t>
            </a:r>
            <a:r>
              <a:rPr lang="uk-UA" sz="2000"/>
              <a:t>.</a:t>
            </a:r>
            <a:endParaRPr lang="en-US" sz="2000"/>
          </a:p>
          <a:p>
            <a:pPr>
              <a:lnSpc>
                <a:spcPct val="80000"/>
              </a:lnSpc>
              <a:buNone/>
            </a:pPr>
            <a:endParaRPr lang="en-US" sz="20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t="4762"/>
          <a:stretch>
            <a:fillRect/>
          </a:stretch>
        </p:blipFill>
        <p:spPr bwMode="auto">
          <a:xfrm>
            <a:off x="2071702" y="2212977"/>
            <a:ext cx="4500562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712773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</a:rPr>
              <a:t>Недоліки МАС на основі </a:t>
            </a:r>
            <a:r>
              <a:rPr lang="en-US" sz="4000">
                <a:solidFill>
                  <a:schemeClr val="bg2"/>
                </a:solidFill>
              </a:rPr>
              <a:t>CNET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endParaRPr lang="uk-UA" sz="2400" smtClean="0"/>
          </a:p>
          <a:p>
            <a:r>
              <a:rPr lang="uk-UA" sz="2400" smtClean="0"/>
              <a:t>висока тривалість переговорів між агентами;</a:t>
            </a:r>
          </a:p>
          <a:p>
            <a:r>
              <a:rPr lang="uk-UA" sz="2400" smtClean="0"/>
              <a:t>недостатнє врахування можливих невизначеностей, що мають місце у ГВС.</a:t>
            </a:r>
          </a:p>
          <a:p>
            <a:pPr>
              <a:lnSpc>
                <a:spcPct val="80000"/>
              </a:lnSpc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357166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</a:rPr>
              <a:t>МАС диспетчеризації на основі СНВ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56" y="1981200"/>
            <a:ext cx="7286644" cy="4267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2000"/>
              <a:t>АДАТМ використовує для вибору задачі транспортування систему нечіткого виведення (СНВ) </a:t>
            </a:r>
            <a:endParaRPr lang="uk-UA" sz="2000" smtClean="0"/>
          </a:p>
          <a:p>
            <a:pPr fontAlgn="auto">
              <a:spcAft>
                <a:spcPts val="0"/>
              </a:spcAft>
              <a:buNone/>
              <a:defRPr/>
            </a:pPr>
            <a:endParaRPr lang="uk-UA" sz="200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uk-UA" sz="2000" smtClean="0"/>
              <a:t>з </a:t>
            </a:r>
            <a:r>
              <a:rPr lang="uk-UA" sz="2000"/>
              <a:t>трьома вхідними змінними: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uk-UA" sz="2000" i="1">
                <a:solidFill>
                  <a:schemeClr val="bg2"/>
                </a:solidFill>
              </a:rPr>
              <a:t>Відстань</a:t>
            </a:r>
            <a:r>
              <a:rPr lang="uk-UA" sz="2000"/>
              <a:t> (X1 </a:t>
            </a:r>
            <a:r>
              <a:rPr lang="uk-UA" sz="2000">
                <a:sym typeface="Symbol"/>
              </a:rPr>
              <a:t></a:t>
            </a:r>
            <a:r>
              <a:rPr lang="uk-UA" sz="2000"/>
              <a:t> {Далеко, Середня, Близько</a:t>
            </a:r>
            <a:r>
              <a:rPr lang="uk-UA" sz="2000" smtClean="0"/>
              <a:t>})</a:t>
            </a:r>
            <a:endParaRPr lang="uk-UA" sz="2000"/>
          </a:p>
          <a:p>
            <a:pPr lvl="1" fontAlgn="auto">
              <a:spcAft>
                <a:spcPts val="0"/>
              </a:spcAft>
              <a:defRPr/>
            </a:pPr>
            <a:r>
              <a:rPr lang="uk-UA" sz="2000" i="1">
                <a:solidFill>
                  <a:schemeClr val="bg2"/>
                </a:solidFill>
              </a:rPr>
              <a:t>Час очікування </a:t>
            </a:r>
            <a:r>
              <a:rPr lang="uk-UA" sz="2000"/>
              <a:t>(X2 </a:t>
            </a:r>
            <a:r>
              <a:rPr lang="uk-UA" sz="2000">
                <a:sym typeface="Symbol"/>
              </a:rPr>
              <a:t></a:t>
            </a:r>
            <a:r>
              <a:rPr lang="uk-UA" sz="2000"/>
              <a:t> {Короткий, Середній, Довгий</a:t>
            </a:r>
            <a:r>
              <a:rPr lang="uk-UA" sz="2000" smtClean="0"/>
              <a:t>})</a:t>
            </a:r>
            <a:endParaRPr lang="uk-UA" sz="2000"/>
          </a:p>
          <a:p>
            <a:pPr lvl="1" fontAlgn="auto">
              <a:spcAft>
                <a:spcPts val="0"/>
              </a:spcAft>
              <a:defRPr/>
            </a:pPr>
            <a:r>
              <a:rPr lang="uk-UA" sz="2000" i="1">
                <a:solidFill>
                  <a:schemeClr val="bg2"/>
                </a:solidFill>
              </a:rPr>
              <a:t>Частота запитів </a:t>
            </a:r>
            <a:r>
              <a:rPr lang="uk-UA" sz="2000"/>
              <a:t>(X3 </a:t>
            </a:r>
            <a:r>
              <a:rPr lang="uk-UA" sz="2000">
                <a:sym typeface="Symbol"/>
              </a:rPr>
              <a:t></a:t>
            </a:r>
            <a:r>
              <a:rPr lang="uk-UA" sz="2000"/>
              <a:t> {Низька, Середня, Висока})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000"/>
              <a:t>	</a:t>
            </a:r>
            <a:endParaRPr lang="uk-UA" sz="200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2000" smtClean="0"/>
              <a:t>та </a:t>
            </a:r>
            <a:r>
              <a:rPr lang="uk-UA" sz="2000"/>
              <a:t>вихідною змінною: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uk-UA" sz="2000"/>
              <a:t> </a:t>
            </a:r>
            <a:r>
              <a:rPr lang="uk-UA" sz="2000" i="1">
                <a:solidFill>
                  <a:schemeClr val="bg2"/>
                </a:solidFill>
              </a:rPr>
              <a:t>Пріоритет</a:t>
            </a:r>
            <a:r>
              <a:rPr lang="uk-UA" sz="2000"/>
              <a:t> (Y3 </a:t>
            </a:r>
            <a:r>
              <a:rPr lang="uk-UA" sz="2000">
                <a:sym typeface="Symbol"/>
              </a:rPr>
              <a:t></a:t>
            </a:r>
            <a:r>
              <a:rPr lang="uk-UA" sz="2000"/>
              <a:t> {Низький, Середньо низький, Середній, Середньо високий, Високий})</a:t>
            </a:r>
          </a:p>
          <a:p>
            <a:pPr>
              <a:lnSpc>
                <a:spcPct val="80000"/>
              </a:lnSpc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357166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База </a:t>
            </a:r>
            <a:r>
              <a:rPr lang="uk-UA" sz="4000">
                <a:solidFill>
                  <a:schemeClr val="bg2"/>
                </a:solidFill>
              </a:rPr>
              <a:t>нечітких правил СНВ</a:t>
            </a:r>
            <a:endParaRPr lang="en-US" sz="4000">
              <a:solidFill>
                <a:schemeClr val="bg2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000262" y="1680196"/>
          <a:ext cx="6929456" cy="3891944"/>
        </p:xfrm>
        <a:graphic>
          <a:graphicData uri="http://schemas.openxmlformats.org/drawingml/2006/table">
            <a:tbl>
              <a:tblPr/>
              <a:tblGrid>
                <a:gridCol w="481042"/>
                <a:gridCol w="1090180"/>
                <a:gridCol w="1678877"/>
                <a:gridCol w="1722484"/>
                <a:gridCol w="1956873"/>
              </a:tblGrid>
              <a:tr h="486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Відстань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Час очікування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Частота запитів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Пріоритет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Далеко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Короткий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Висока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Низький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Далеко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Короткий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Середня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Середньо низький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Далеко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Короткий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Низька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Середній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Близько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Довгий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Висока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Середній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Близько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Довгий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Середня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Високий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Близько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Довгий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Низька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Високий</a:t>
                      </a:r>
                    </a:p>
                  </a:txBody>
                  <a:tcPr marL="33176" marR="3317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357166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</a:rPr>
              <a:t>Середній </a:t>
            </a:r>
            <a:r>
              <a:rPr lang="uk-UA" sz="4000">
                <a:solidFill>
                  <a:schemeClr val="bg2"/>
                </a:solidFill>
              </a:rPr>
              <a:t>час простою АТМ для різних методів у СДП</a:t>
            </a:r>
            <a:endParaRPr lang="en-US" sz="4000">
              <a:solidFill>
                <a:schemeClr val="bg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357422" y="1928802"/>
            <a:ext cx="6434807" cy="392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0298" y="3427417"/>
            <a:ext cx="436243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Дякую за увагу!</a:t>
            </a: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Задачі дослідження (1)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Аналіз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рівнів керування автономними транспортними модулями в ГВС.</a:t>
            </a:r>
          </a:p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Аналіз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виробничого середовища щодо можливих типів невизначеностей.</a:t>
            </a:r>
          </a:p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Визначення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 динамічного </a:t>
            </a:r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керування як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основної підсистеми </a:t>
            </a:r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СОУ при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керуванні в реальному часі.</a:t>
            </a:r>
          </a:p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Класифікація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 динамічного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керування </a:t>
            </a:r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роботи </a:t>
            </a:r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ГВС</a:t>
            </a:r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uk-UA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Розробка узагальненої концептуальної моделі синтезу СДК на основі Ф-фунуції.</a:t>
            </a:r>
          </a:p>
          <a:p>
            <a:pPr>
              <a:lnSpc>
                <a:spcPct val="80000"/>
              </a:lnSpc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Задачі дослідження </a:t>
            </a:r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(2)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Розробка мультиагентногопідходу до автоматизованого синтезу системи динамічного планування.</a:t>
            </a:r>
          </a:p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Обробка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експертних знань щодо відповідності класифікаційних ознак </a:t>
            </a:r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СДК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 можливих видів невизначеностей у ГВС.</a:t>
            </a:r>
          </a:p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Вдосконалення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методу динамічного </a:t>
            </a:r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керування на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основі МАС за рахунок систем нечіткого виведення.</a:t>
            </a:r>
          </a:p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Розробка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агента вирішення конфліктних (тупикових) ситуацій.</a:t>
            </a:r>
          </a:p>
          <a:p>
            <a:r>
              <a:rPr lang="ru-RU" sz="2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Імітаційне </a:t>
            </a:r>
            <a:r>
              <a:rPr lang="ru-RU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моделювання й експериментальні дослідження на базі обраних структурно-компонувальних схем.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809625"/>
            <a:ext cx="7067550" cy="6048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702" y="71414"/>
            <a:ext cx="6929454" cy="642941"/>
          </a:xfrm>
        </p:spPr>
        <p:txBody>
          <a:bodyPr/>
          <a:lstStyle/>
          <a:p>
            <a:r>
              <a:rPr lang="ru-RU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Транспортна </a:t>
            </a:r>
            <a:r>
              <a:rPr lang="ru-RU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система у ГВС</a:t>
            </a:r>
            <a:endParaRPr lang="en-US" sz="4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57166"/>
            <a:ext cx="6934200" cy="715963"/>
          </a:xfrm>
        </p:spPr>
        <p:txBody>
          <a:bodyPr/>
          <a:lstStyle/>
          <a:p>
            <a:r>
              <a:rPr lang="uk-UA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Ієрархія та цілі рівнів керування ГВС</a:t>
            </a:r>
            <a:endParaRPr lang="en-US" sz="4000">
              <a:solidFill>
                <a:schemeClr val="bg2"/>
              </a:solidFill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2357422" y="17224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55583"/>
            <a:ext cx="6934200" cy="715963"/>
          </a:xfrm>
        </p:spPr>
        <p:txBody>
          <a:bodyPr/>
          <a:lstStyle/>
          <a:p>
            <a:r>
              <a:rPr lang="ru-RU" sz="400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Типи невизначеностей</a:t>
            </a:r>
            <a:r>
              <a:rPr lang="ru-RU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, що виникають у ГВС</a:t>
            </a:r>
            <a:endParaRPr lang="en-US" sz="4000">
              <a:solidFill>
                <a:schemeClr val="bg2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57356" y="1380194"/>
          <a:ext cx="7143769" cy="4906326"/>
        </p:xfrm>
        <a:graphic>
          <a:graphicData uri="http://schemas.openxmlformats.org/drawingml/2006/table">
            <a:tbl>
              <a:tblPr/>
              <a:tblGrid>
                <a:gridCol w="2000264"/>
                <a:gridCol w="3841746"/>
                <a:gridCol w="1301759"/>
              </a:tblGrid>
              <a:tr h="622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Тип невизначеності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Невизначеність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Тип системи</a:t>
                      </a:r>
                      <a:br>
                        <a:rPr lang="uk-UA" sz="1400" b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</a:br>
                      <a:r>
                        <a:rPr lang="uk-UA" sz="1400" b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управління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Пов'язані з ресурсами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несправність машини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помилка оператора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221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відсутність або несправність інструмента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СОУ, АСАУ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ліміти завантаження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СОУ, АСАУ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затримки у доставці матеріалів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СОУ, АСАУ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дефектність </a:t>
                      </a:r>
                      <a:r>
                        <a:rPr lang="uk-UA" sz="1400" i="1" smtClean="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матеріалу</a:t>
                      </a:r>
                      <a:r>
                        <a:rPr lang="en-US" sz="1400" i="1" smtClean="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 …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Пов'язані з операціями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термінові операції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відміна операцій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зміни терміну виконання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невчасне надходження операцій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1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зміна пріоритету операцій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25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i="1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зміна тривалості виконання </a:t>
                      </a:r>
                      <a:r>
                        <a:rPr lang="uk-UA" sz="1400" i="1" smtClean="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операцій</a:t>
                      </a:r>
                      <a:r>
                        <a:rPr lang="en-US" sz="1400" i="1" smtClean="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 …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A"/>
                          </a:solidFill>
                          <a:latin typeface="Times New Roman"/>
                          <a:ea typeface="DejaVu Sans"/>
                          <a:cs typeface="Times New Roman"/>
                        </a:rPr>
                        <a:t>СОУ</a:t>
                      </a:r>
                      <a:endParaRPr lang="uk-UA" sz="1400">
                        <a:solidFill>
                          <a:srgbClr val="00000A"/>
                        </a:solidFill>
                        <a:latin typeface="Calibri"/>
                        <a:ea typeface="DejaVu Sans"/>
                        <a:cs typeface="Times New Roman"/>
                      </a:endParaRPr>
                    </a:p>
                  </a:txBody>
                  <a:tcPr marL="50535" marR="50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518" y="357166"/>
            <a:ext cx="6934200" cy="715963"/>
          </a:xfrm>
        </p:spPr>
        <p:txBody>
          <a:bodyPr/>
          <a:lstStyle/>
          <a:p>
            <a:r>
              <a:rPr lang="uk-UA" sz="40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Система оперативного управління ГВС</a:t>
            </a:r>
            <a:endParaRPr lang="en-US" sz="4000">
              <a:solidFill>
                <a:schemeClr val="bg2"/>
              </a:solidFill>
            </a:endParaRPr>
          </a:p>
        </p:txBody>
      </p:sp>
      <p:pic>
        <p:nvPicPr>
          <p:cNvPr id="178177" name="Picture 1"/>
          <p:cNvPicPr>
            <a:picLocks noChangeAspect="1" noChangeArrowheads="1"/>
          </p:cNvPicPr>
          <p:nvPr/>
        </p:nvPicPr>
        <p:blipFill>
          <a:blip r:embed="rId4" cstate="print"/>
          <a:srcRect r="39050" b="4503"/>
          <a:stretch>
            <a:fillRect/>
          </a:stretch>
        </p:blipFill>
        <p:spPr bwMode="auto">
          <a:xfrm>
            <a:off x="2071702" y="1409704"/>
            <a:ext cx="6786578" cy="49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owerpoint-template-24 10">
    <a:dk1>
      <a:srgbClr val="4D4D4D"/>
    </a:dk1>
    <a:lt1>
      <a:srgbClr val="FFFFFF"/>
    </a:lt1>
    <a:dk2>
      <a:srgbClr val="4D4D4D"/>
    </a:dk2>
    <a:lt2>
      <a:srgbClr val="4377BA"/>
    </a:lt2>
    <a:accent1>
      <a:srgbClr val="5793D1"/>
    </a:accent1>
    <a:accent2>
      <a:srgbClr val="5FA2DB"/>
    </a:accent2>
    <a:accent3>
      <a:srgbClr val="FFFFFF"/>
    </a:accent3>
    <a:accent4>
      <a:srgbClr val="404040"/>
    </a:accent4>
    <a:accent5>
      <a:srgbClr val="B4C8E5"/>
    </a:accent5>
    <a:accent6>
      <a:srgbClr val="5592C6"/>
    </a:accent6>
    <a:hlink>
      <a:srgbClr val="A29AA3"/>
    </a:hlink>
    <a:folHlink>
      <a:srgbClr val="DDDDD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1266</Words>
  <Application>Microsoft Office PowerPoint</Application>
  <PresentationFormat>Экран (4:3)</PresentationFormat>
  <Paragraphs>257</Paragraphs>
  <Slides>39</Slides>
  <Notes>39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1" baseType="lpstr">
      <vt:lpstr>powerpoint-template</vt:lpstr>
      <vt:lpstr>Visio</vt:lpstr>
      <vt:lpstr>Тема дослідження: “Динамічнекерування рухомими об'єктами в умовах невизначеності в реальному часі”</vt:lpstr>
      <vt:lpstr>Об’єкт дослідження</vt:lpstr>
      <vt:lpstr>Мета дослідження</vt:lpstr>
      <vt:lpstr>Задачі дослідження (1)</vt:lpstr>
      <vt:lpstr>Задачі дослідження (2)</vt:lpstr>
      <vt:lpstr>Транспортна система у ГВС</vt:lpstr>
      <vt:lpstr>Ієрархія та цілі рівнів керування ГВС</vt:lpstr>
      <vt:lpstr>Типи невизначеностей, що виникають у ГВС</vt:lpstr>
      <vt:lpstr>Система оперативного управління ГВС</vt:lpstr>
      <vt:lpstr>Система динамічного керування ГВС</vt:lpstr>
      <vt:lpstr>Основна задача СДК ГВС</vt:lpstr>
      <vt:lpstr>Функціональна схема СДК</vt:lpstr>
      <vt:lpstr>Синтез параметрів СДК</vt:lpstr>
      <vt:lpstr>Модуль автоматизованого синтезу параметрів у СДК</vt:lpstr>
      <vt:lpstr>Підхід до синтезу СДК на основі узагальненої концептуальної моделі</vt:lpstr>
      <vt:lpstr>НВКО вибору СДК</vt:lpstr>
      <vt:lpstr>Логічна модель поетапного синтезу СДК</vt:lpstr>
      <vt:lpstr>Концептуальна модель СДК</vt:lpstr>
      <vt:lpstr>Повний функціональний орграф процесу синтезу СДК</vt:lpstr>
      <vt:lpstr>Нечітка метаідентифікації у задачах вибору СДК</vt:lpstr>
      <vt:lpstr>Гнучка інтелектуалізована мультиагентна конфігурація </vt:lpstr>
      <vt:lpstr>Структура ГІМАК АОП</vt:lpstr>
      <vt:lpstr>Компонентний склад АОП</vt:lpstr>
      <vt:lpstr>Гнучка інтелектуалізована МАС вибору СДК</vt:lpstr>
      <vt:lpstr>Загальна модель ГІМАС вибору СДК</vt:lpstr>
      <vt:lpstr>Агентно-орієнтований вибір умов “Властивості СДК – Вимоги ГВС”</vt:lpstr>
      <vt:lpstr>Інтерпретаційна модель  вибору СДК</vt:lpstr>
      <vt:lpstr>Обмеження модельованої ГВС </vt:lpstr>
      <vt:lpstr>Умовно оптимальна траєкторія на повному функціональному орграфі процесу синтезу СДК</vt:lpstr>
      <vt:lpstr>Параметри СДК для обраної ГВС </vt:lpstr>
      <vt:lpstr>Структура МАС диспетчеризації</vt:lpstr>
      <vt:lpstr>Архітектура агента диспетчеризації АТМ agДАТМ</vt:lpstr>
      <vt:lpstr>План “Оцінка ставок” на основі CNET</vt:lpstr>
      <vt:lpstr>Умови вибору задачі на обслуговування на основі CNET</vt:lpstr>
      <vt:lpstr>Недоліки МАС на основі CNET</vt:lpstr>
      <vt:lpstr>МАС диспетчеризації на основі СНВ</vt:lpstr>
      <vt:lpstr>База нечітких правил СНВ</vt:lpstr>
      <vt:lpstr>Середній час простою АТМ для різних методів у СДП</vt:lpstr>
      <vt:lpstr>Слайд 39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sps-60689@mail.ru</dc:creator>
  <cp:lastModifiedBy>sps-60689@mail.ru</cp:lastModifiedBy>
  <cp:revision>54</cp:revision>
  <dcterms:created xsi:type="dcterms:W3CDTF">2015-11-08T22:32:40Z</dcterms:created>
  <dcterms:modified xsi:type="dcterms:W3CDTF">2015-11-09T08:22:03Z</dcterms:modified>
</cp:coreProperties>
</file>