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94" r:id="rId9"/>
    <p:sldId id="262" r:id="rId10"/>
    <p:sldId id="291" r:id="rId11"/>
    <p:sldId id="263" r:id="rId12"/>
    <p:sldId id="292" r:id="rId13"/>
    <p:sldId id="293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95" r:id="rId22"/>
    <p:sldId id="272" r:id="rId23"/>
    <p:sldId id="273" r:id="rId24"/>
    <p:sldId id="288" r:id="rId25"/>
    <p:sldId id="286" r:id="rId26"/>
    <p:sldId id="274" r:id="rId27"/>
    <p:sldId id="275" r:id="rId28"/>
    <p:sldId id="276" r:id="rId29"/>
    <p:sldId id="277" r:id="rId30"/>
    <p:sldId id="278" r:id="rId31"/>
    <p:sldId id="279" r:id="rId32"/>
    <p:sldId id="287" r:id="rId33"/>
    <p:sldId id="280" r:id="rId34"/>
    <p:sldId id="281" r:id="rId35"/>
    <p:sldId id="282" r:id="rId36"/>
    <p:sldId id="283" r:id="rId37"/>
    <p:sldId id="284" r:id="rId38"/>
    <p:sldId id="290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802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4F1DD-B730-433A-90AD-65EBFAD06631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7C1BDADC-F192-44ED-9755-D72829FD9482}">
      <dgm:prSet phldrT="[Текст]" custT="1"/>
      <dgm:spPr/>
      <dgm:t>
        <a:bodyPr/>
        <a:lstStyle/>
        <a:p>
          <a:r>
            <a:rPr lang="uk-UA" sz="1800" b="1" noProof="0" dirty="0" smtClean="0">
              <a:latin typeface="+mn-lt"/>
              <a:ea typeface="Times New Roman"/>
              <a:cs typeface="SchoolBookCTT"/>
            </a:rPr>
            <a:t>Підхід до планування</a:t>
          </a:r>
          <a:endParaRPr lang="uk-UA" sz="1800" b="1" dirty="0"/>
        </a:p>
      </dgm:t>
    </dgm:pt>
    <dgm:pt modelId="{EF2ABC35-67F6-41EB-BD61-99CE800B2CF2}" type="parTrans" cxnId="{3290F3A9-03FC-4FED-8337-9B95EAB2E570}">
      <dgm:prSet/>
      <dgm:spPr/>
      <dgm:t>
        <a:bodyPr/>
        <a:lstStyle/>
        <a:p>
          <a:endParaRPr lang="uk-UA" sz="1600"/>
        </a:p>
      </dgm:t>
    </dgm:pt>
    <dgm:pt modelId="{C0422F48-3B70-437A-B8AE-9741B67FFB37}" type="sibTrans" cxnId="{3290F3A9-03FC-4FED-8337-9B95EAB2E570}">
      <dgm:prSet/>
      <dgm:spPr/>
      <dgm:t>
        <a:bodyPr/>
        <a:lstStyle/>
        <a:p>
          <a:endParaRPr lang="uk-UA" sz="1600"/>
        </a:p>
      </dgm:t>
    </dgm:pt>
    <dgm:pt modelId="{DB985636-0BB6-47B4-ACBC-9562665BAC1B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Реактивне</a:t>
          </a:r>
          <a:endParaRPr lang="uk-UA" sz="1600" dirty="0"/>
        </a:p>
      </dgm:t>
    </dgm:pt>
    <dgm:pt modelId="{3AFCB040-99D2-4D8E-A8B2-25D8EBCF5F77}" type="parTrans" cxnId="{21726471-4014-4F15-9433-0502A5C8BD23}">
      <dgm:prSet/>
      <dgm:spPr/>
      <dgm:t>
        <a:bodyPr/>
        <a:lstStyle/>
        <a:p>
          <a:endParaRPr lang="uk-UA" sz="1600"/>
        </a:p>
      </dgm:t>
    </dgm:pt>
    <dgm:pt modelId="{A7965ECC-31C8-41CB-AF18-97C2FDD9C263}" type="sibTrans" cxnId="{21726471-4014-4F15-9433-0502A5C8BD23}">
      <dgm:prSet/>
      <dgm:spPr/>
      <dgm:t>
        <a:bodyPr/>
        <a:lstStyle/>
        <a:p>
          <a:endParaRPr lang="uk-UA" sz="1600"/>
        </a:p>
      </dgm:t>
    </dgm:pt>
    <dgm:pt modelId="{0AAC8417-EA5F-4944-A339-4117B862E0E9}">
      <dgm:prSet phldrT="[Текст]" custT="1"/>
      <dgm:spPr/>
      <dgm:t>
        <a:bodyPr/>
        <a:lstStyle/>
        <a:p>
          <a:r>
            <a:rPr lang="uk-UA" sz="1800" b="1" noProof="0" dirty="0" smtClean="0">
              <a:latin typeface="+mn-lt"/>
              <a:ea typeface="Times New Roman"/>
              <a:cs typeface="SchoolBookCTT"/>
            </a:rPr>
            <a:t>Стратегія</a:t>
          </a:r>
          <a:endParaRPr lang="uk-UA" sz="1800" b="1" dirty="0"/>
        </a:p>
      </dgm:t>
    </dgm:pt>
    <dgm:pt modelId="{17549706-FD85-43A6-838F-86CB439D8A6F}" type="parTrans" cxnId="{95E1A9E1-C917-4490-ADA1-0DCBC16E3B45}">
      <dgm:prSet/>
      <dgm:spPr/>
      <dgm:t>
        <a:bodyPr/>
        <a:lstStyle/>
        <a:p>
          <a:endParaRPr lang="uk-UA" sz="1600"/>
        </a:p>
      </dgm:t>
    </dgm:pt>
    <dgm:pt modelId="{A52F3E1E-3048-4DFB-AB6F-70B9C025022C}" type="sibTrans" cxnId="{95E1A9E1-C917-4490-ADA1-0DCBC16E3B45}">
      <dgm:prSet/>
      <dgm:spPr/>
      <dgm:t>
        <a:bodyPr/>
        <a:lstStyle/>
        <a:p>
          <a:endParaRPr lang="uk-UA" sz="1600"/>
        </a:p>
      </dgm:t>
    </dgm:pt>
    <dgm:pt modelId="{94B1EFB0-33D4-4CB5-8E55-1FA2729C5E4E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Повне </a:t>
          </a:r>
          <a:r>
            <a:rPr lang="uk-UA" sz="1600" noProof="0" dirty="0" smtClean="0">
              <a:latin typeface="+mn-lt"/>
              <a:ea typeface="Times New Roman"/>
              <a:cs typeface="SchoolBookCTT"/>
            </a:rPr>
            <a:t>перепланування</a:t>
          </a:r>
          <a:endParaRPr lang="uk-UA" sz="1600" dirty="0"/>
        </a:p>
      </dgm:t>
    </dgm:pt>
    <dgm:pt modelId="{D2BF09CA-9E40-4D7C-9068-9C55A0E587B2}" type="parTrans" cxnId="{99FA0A82-417B-487E-8A01-E43128A02CCD}">
      <dgm:prSet/>
      <dgm:spPr/>
      <dgm:t>
        <a:bodyPr/>
        <a:lstStyle/>
        <a:p>
          <a:endParaRPr lang="uk-UA" sz="1600"/>
        </a:p>
      </dgm:t>
    </dgm:pt>
    <dgm:pt modelId="{F4FB416A-D184-45D5-97C3-FEC1FEF02233}" type="sibTrans" cxnId="{99FA0A82-417B-487E-8A01-E43128A02CCD}">
      <dgm:prSet/>
      <dgm:spPr/>
      <dgm:t>
        <a:bodyPr/>
        <a:lstStyle/>
        <a:p>
          <a:endParaRPr lang="uk-UA" sz="1600"/>
        </a:p>
      </dgm:t>
    </dgm:pt>
    <dgm:pt modelId="{44B96FAD-F726-416B-880D-13A0D3213CEE}">
      <dgm:prSet phldrT="[Текст]" custT="1"/>
      <dgm:spPr/>
      <dgm:t>
        <a:bodyPr/>
        <a:lstStyle/>
        <a:p>
          <a:r>
            <a:rPr lang="uk-UA" sz="1800" b="1" noProof="0" dirty="0" smtClean="0">
              <a:latin typeface="+mn-lt"/>
              <a:ea typeface="Times New Roman"/>
              <a:cs typeface="SchoolBookCTT"/>
            </a:rPr>
            <a:t>Метод</a:t>
          </a:r>
          <a:endParaRPr lang="uk-UA" sz="1800" b="1" dirty="0"/>
        </a:p>
      </dgm:t>
    </dgm:pt>
    <dgm:pt modelId="{2546474A-8ED0-4685-86C3-C78609BED7E1}" type="parTrans" cxnId="{889CEF21-DA97-4649-A3AA-CA040A660247}">
      <dgm:prSet/>
      <dgm:spPr/>
      <dgm:t>
        <a:bodyPr/>
        <a:lstStyle/>
        <a:p>
          <a:endParaRPr lang="uk-UA" sz="1600"/>
        </a:p>
      </dgm:t>
    </dgm:pt>
    <dgm:pt modelId="{1A415697-729E-49A9-858A-17E7175FA43B}" type="sibTrans" cxnId="{889CEF21-DA97-4649-A3AA-CA040A660247}">
      <dgm:prSet/>
      <dgm:spPr/>
      <dgm:t>
        <a:bodyPr/>
        <a:lstStyle/>
        <a:p>
          <a:endParaRPr lang="uk-UA" sz="1600"/>
        </a:p>
      </dgm:t>
    </dgm:pt>
    <dgm:pt modelId="{3D9F224A-D394-4471-99A1-F96063C5DD9F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Правила диспетчеризації</a:t>
          </a:r>
          <a:endParaRPr lang="uk-UA" sz="1600" dirty="0"/>
        </a:p>
      </dgm:t>
    </dgm:pt>
    <dgm:pt modelId="{DAA84421-073B-49F8-B059-AF9FD4DC7B16}" type="parTrans" cxnId="{C3C8EDBD-8F13-4F67-B737-F67AE3871029}">
      <dgm:prSet/>
      <dgm:spPr/>
      <dgm:t>
        <a:bodyPr/>
        <a:lstStyle/>
        <a:p>
          <a:endParaRPr lang="uk-UA" sz="1600"/>
        </a:p>
      </dgm:t>
    </dgm:pt>
    <dgm:pt modelId="{69CC43EF-9660-432C-901A-80AB0A3B73B3}" type="sibTrans" cxnId="{C3C8EDBD-8F13-4F67-B737-F67AE3871029}">
      <dgm:prSet/>
      <dgm:spPr/>
      <dgm:t>
        <a:bodyPr/>
        <a:lstStyle/>
        <a:p>
          <a:endParaRPr lang="uk-UA" sz="1600"/>
        </a:p>
      </dgm:t>
    </dgm:pt>
    <dgm:pt modelId="{06606A07-6B13-4152-8F15-850BC8808962}">
      <dgm:prSet phldrT="[Текст]" custT="1"/>
      <dgm:spPr/>
      <dgm:t>
        <a:bodyPr/>
        <a:lstStyle/>
        <a:p>
          <a:r>
            <a:rPr lang="uk-UA" sz="1800" b="1" noProof="0" dirty="0" smtClean="0">
              <a:latin typeface="+mn-lt"/>
              <a:ea typeface="Times New Roman"/>
              <a:cs typeface="SchoolBookCTT"/>
            </a:rPr>
            <a:t>Політика вибору часу</a:t>
          </a:r>
          <a:endParaRPr lang="uk-UA" sz="1800" b="1" dirty="0"/>
        </a:p>
      </dgm:t>
    </dgm:pt>
    <dgm:pt modelId="{F75438F6-CE0C-40D6-BC2B-99671E17D497}" type="parTrans" cxnId="{66EE0353-0908-4867-96C4-E09E617967CF}">
      <dgm:prSet/>
      <dgm:spPr/>
      <dgm:t>
        <a:bodyPr/>
        <a:lstStyle/>
        <a:p>
          <a:endParaRPr lang="uk-UA" sz="1600"/>
        </a:p>
      </dgm:t>
    </dgm:pt>
    <dgm:pt modelId="{98013742-B4F5-4B22-AA63-C175FA3BF51B}" type="sibTrans" cxnId="{66EE0353-0908-4867-96C4-E09E617967CF}">
      <dgm:prSet/>
      <dgm:spPr/>
      <dgm:t>
        <a:bodyPr/>
        <a:lstStyle/>
        <a:p>
          <a:endParaRPr lang="uk-UA" sz="1600"/>
        </a:p>
      </dgm:t>
    </dgm:pt>
    <dgm:pt modelId="{30E5E315-7876-44BE-8E79-1F0F0DB044AE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Періодична</a:t>
          </a:r>
          <a:endParaRPr lang="uk-UA" sz="1600" dirty="0"/>
        </a:p>
      </dgm:t>
    </dgm:pt>
    <dgm:pt modelId="{DAC1F939-2AF8-4135-B0FC-8DCB1C07B08C}" type="parTrans" cxnId="{755087F6-9959-49E5-A29F-20809D8B3791}">
      <dgm:prSet/>
      <dgm:spPr/>
      <dgm:t>
        <a:bodyPr/>
        <a:lstStyle/>
        <a:p>
          <a:endParaRPr lang="uk-UA" sz="1600"/>
        </a:p>
      </dgm:t>
    </dgm:pt>
    <dgm:pt modelId="{BF38C9F2-91F3-434B-A60D-937A536344F7}" type="sibTrans" cxnId="{755087F6-9959-49E5-A29F-20809D8B3791}">
      <dgm:prSet/>
      <dgm:spPr/>
      <dgm:t>
        <a:bodyPr/>
        <a:lstStyle/>
        <a:p>
          <a:endParaRPr lang="uk-UA" sz="1600"/>
        </a:p>
      </dgm:t>
    </dgm:pt>
    <dgm:pt modelId="{032BFCC0-68EE-4AE9-A662-E28AFB90065F}">
      <dgm:prSet phldrT="[Текст]" custT="1"/>
      <dgm:spPr/>
      <dgm:t>
        <a:bodyPr/>
        <a:lstStyle/>
        <a:p>
          <a:r>
            <a:rPr lang="uk-UA" sz="1600" noProof="0" dirty="0" err="1" smtClean="0">
              <a:latin typeface="+mn-lt"/>
              <a:ea typeface="Times New Roman"/>
              <a:cs typeface="SchoolBookCTT"/>
            </a:rPr>
            <a:t>Прогнозтично-реактивне</a:t>
          </a:r>
          <a:endParaRPr lang="uk-UA" sz="1600" dirty="0"/>
        </a:p>
      </dgm:t>
    </dgm:pt>
    <dgm:pt modelId="{3DDC5864-4DE5-43A3-94C2-744772DC79F9}" type="parTrans" cxnId="{5221A61D-5960-47A0-A6C3-39359D94CB98}">
      <dgm:prSet/>
      <dgm:spPr/>
      <dgm:t>
        <a:bodyPr/>
        <a:lstStyle/>
        <a:p>
          <a:endParaRPr lang="uk-UA" sz="1600"/>
        </a:p>
      </dgm:t>
    </dgm:pt>
    <dgm:pt modelId="{EA50ECFA-A806-4104-A2A4-F92CCFBD316C}" type="sibTrans" cxnId="{5221A61D-5960-47A0-A6C3-39359D94CB98}">
      <dgm:prSet/>
      <dgm:spPr/>
      <dgm:t>
        <a:bodyPr/>
        <a:lstStyle/>
        <a:p>
          <a:endParaRPr lang="uk-UA" sz="1600"/>
        </a:p>
      </dgm:t>
    </dgm:pt>
    <dgm:pt modelId="{09CD9BEB-240F-442C-ADFA-39120457AB2C}">
      <dgm:prSet phldrT="[Текст]" custT="1"/>
      <dgm:spPr/>
      <dgm:t>
        <a:bodyPr/>
        <a:lstStyle/>
        <a:p>
          <a:r>
            <a:rPr lang="uk-UA" sz="1600" noProof="0" dirty="0" err="1" smtClean="0">
              <a:latin typeface="+mn-lt"/>
              <a:ea typeface="Times New Roman"/>
              <a:cs typeface="SchoolBookCTT"/>
            </a:rPr>
            <a:t>Робастне</a:t>
          </a:r>
          <a:r>
            <a:rPr lang="uk-UA" sz="1600" noProof="0" dirty="0" smtClean="0">
              <a:latin typeface="+mn-lt"/>
              <a:ea typeface="Times New Roman"/>
              <a:cs typeface="SchoolBookCTT"/>
            </a:rPr>
            <a:t> </a:t>
          </a:r>
          <a:r>
            <a:rPr lang="uk-UA" sz="1600" noProof="0" dirty="0" err="1" smtClean="0">
              <a:latin typeface="+mn-lt"/>
              <a:ea typeface="Times New Roman"/>
              <a:cs typeface="SchoolBookCTT"/>
            </a:rPr>
            <a:t>прогнозтично-реактивне</a:t>
          </a:r>
          <a:endParaRPr lang="uk-UA" sz="1600" dirty="0"/>
        </a:p>
      </dgm:t>
    </dgm:pt>
    <dgm:pt modelId="{7DC7C94D-F6FE-48B5-9A32-6CE473FBA7B2}" type="parTrans" cxnId="{F009A4E8-3DB9-42B4-A549-6D0E6E103C01}">
      <dgm:prSet/>
      <dgm:spPr/>
      <dgm:t>
        <a:bodyPr/>
        <a:lstStyle/>
        <a:p>
          <a:endParaRPr lang="uk-UA" sz="1600"/>
        </a:p>
      </dgm:t>
    </dgm:pt>
    <dgm:pt modelId="{51D0590A-F050-4F24-A21D-46C1E660629E}" type="sibTrans" cxnId="{F009A4E8-3DB9-42B4-A549-6D0E6E103C01}">
      <dgm:prSet/>
      <dgm:spPr/>
      <dgm:t>
        <a:bodyPr/>
        <a:lstStyle/>
        <a:p>
          <a:endParaRPr lang="uk-UA" sz="1600"/>
        </a:p>
      </dgm:t>
    </dgm:pt>
    <dgm:pt modelId="{AF330369-A4EC-49DB-BE1C-FA50EB9748C8}">
      <dgm:prSet phldrT="[Текст]" custT="1"/>
      <dgm:spPr/>
      <dgm:t>
        <a:bodyPr/>
        <a:lstStyle/>
        <a:p>
          <a:r>
            <a:rPr lang="uk-UA" sz="1600" noProof="0" dirty="0" err="1" smtClean="0">
              <a:latin typeface="+mn-lt"/>
              <a:ea typeface="Times New Roman"/>
              <a:cs typeface="SchoolBookCTT"/>
            </a:rPr>
            <a:t>Робастне</a:t>
          </a:r>
          <a:r>
            <a:rPr lang="uk-UA" sz="1600" noProof="0" dirty="0" smtClean="0">
              <a:latin typeface="+mn-lt"/>
              <a:ea typeface="Times New Roman"/>
              <a:cs typeface="SchoolBookCTT"/>
            </a:rPr>
            <a:t> превентивне</a:t>
          </a:r>
          <a:endParaRPr lang="uk-UA" sz="1600" dirty="0"/>
        </a:p>
      </dgm:t>
    </dgm:pt>
    <dgm:pt modelId="{8BFD4953-EDBB-4809-8E76-EDF2CB54EBB3}" type="parTrans" cxnId="{44E23FD4-6D85-4D7D-AD16-59A6E43DF2CD}">
      <dgm:prSet/>
      <dgm:spPr/>
      <dgm:t>
        <a:bodyPr/>
        <a:lstStyle/>
        <a:p>
          <a:endParaRPr lang="uk-UA" sz="1600"/>
        </a:p>
      </dgm:t>
    </dgm:pt>
    <dgm:pt modelId="{BBC2B2D2-019D-4458-BD1C-CDCF9DF47C97}" type="sibTrans" cxnId="{44E23FD4-6D85-4D7D-AD16-59A6E43DF2CD}">
      <dgm:prSet/>
      <dgm:spPr/>
      <dgm:t>
        <a:bodyPr/>
        <a:lstStyle/>
        <a:p>
          <a:endParaRPr lang="uk-UA" sz="1600"/>
        </a:p>
      </dgm:t>
    </dgm:pt>
    <dgm:pt modelId="{6CFB2434-8AEF-4607-BDE3-9420D9B15396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Корекція плану</a:t>
          </a:r>
          <a:endParaRPr lang="uk-UA" sz="1600" dirty="0"/>
        </a:p>
      </dgm:t>
    </dgm:pt>
    <dgm:pt modelId="{00D1263F-F196-4E43-9F4A-0FAC6DE62368}" type="parTrans" cxnId="{B779D11A-558D-4D7C-98DF-7CBC6A6AAD9E}">
      <dgm:prSet/>
      <dgm:spPr/>
      <dgm:t>
        <a:bodyPr/>
        <a:lstStyle/>
        <a:p>
          <a:endParaRPr lang="uk-UA" sz="1600"/>
        </a:p>
      </dgm:t>
    </dgm:pt>
    <dgm:pt modelId="{C6526C52-11CA-46E2-93A5-C345A6A397C7}" type="sibTrans" cxnId="{B779D11A-558D-4D7C-98DF-7CBC6A6AAD9E}">
      <dgm:prSet/>
      <dgm:spPr/>
      <dgm:t>
        <a:bodyPr/>
        <a:lstStyle/>
        <a:p>
          <a:endParaRPr lang="uk-UA" sz="1600"/>
        </a:p>
      </dgm:t>
    </dgm:pt>
    <dgm:pt modelId="{9D0F4703-96B8-42F6-B8FE-8F5A6097DAE7}">
      <dgm:prSet phldrT="[Текст]" custT="1"/>
      <dgm:spPr/>
      <dgm:t>
        <a:bodyPr/>
        <a:lstStyle/>
        <a:p>
          <a:r>
            <a:rPr lang="uk-UA" sz="1600" noProof="0" dirty="0" err="1" smtClean="0">
              <a:latin typeface="+mn-lt"/>
              <a:ea typeface="Times New Roman"/>
              <a:cs typeface="SchoolBookCTT"/>
            </a:rPr>
            <a:t>Подієва</a:t>
          </a:r>
          <a:endParaRPr lang="uk-UA" sz="1600" dirty="0"/>
        </a:p>
      </dgm:t>
    </dgm:pt>
    <dgm:pt modelId="{3CBF0EF8-E7FF-43DF-A022-8F3E068A1A26}" type="parTrans" cxnId="{9CF9A98F-72C4-4E9A-98E5-99B30048AB1F}">
      <dgm:prSet/>
      <dgm:spPr/>
      <dgm:t>
        <a:bodyPr/>
        <a:lstStyle/>
        <a:p>
          <a:endParaRPr lang="uk-UA" sz="1600"/>
        </a:p>
      </dgm:t>
    </dgm:pt>
    <dgm:pt modelId="{681DD804-8A52-4649-8DF7-AB4A2D41DD66}" type="sibTrans" cxnId="{9CF9A98F-72C4-4E9A-98E5-99B30048AB1F}">
      <dgm:prSet/>
      <dgm:spPr/>
      <dgm:t>
        <a:bodyPr/>
        <a:lstStyle/>
        <a:p>
          <a:endParaRPr lang="uk-UA" sz="1600"/>
        </a:p>
      </dgm:t>
    </dgm:pt>
    <dgm:pt modelId="{3D68E4A3-2C2D-4FFC-945D-00EDA05A3345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Гібридна</a:t>
          </a:r>
          <a:endParaRPr lang="uk-UA" sz="1600" dirty="0"/>
        </a:p>
      </dgm:t>
    </dgm:pt>
    <dgm:pt modelId="{BBE5AB6C-E48E-4E94-9670-43CC025FAB32}" type="parTrans" cxnId="{3DEE478C-6E77-4C02-AEEC-3B00F12F665F}">
      <dgm:prSet/>
      <dgm:spPr/>
      <dgm:t>
        <a:bodyPr/>
        <a:lstStyle/>
        <a:p>
          <a:endParaRPr lang="uk-UA" sz="1600"/>
        </a:p>
      </dgm:t>
    </dgm:pt>
    <dgm:pt modelId="{B6AD8924-B655-44BA-BE6C-414A947674A2}" type="sibTrans" cxnId="{3DEE478C-6E77-4C02-AEEC-3B00F12F665F}">
      <dgm:prSet/>
      <dgm:spPr/>
      <dgm:t>
        <a:bodyPr/>
        <a:lstStyle/>
        <a:p>
          <a:endParaRPr lang="uk-UA" sz="1600"/>
        </a:p>
      </dgm:t>
    </dgm:pt>
    <dgm:pt modelId="{240D4095-FFD9-49E5-B191-E07255214EE7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Евристики</a:t>
          </a:r>
          <a:endParaRPr lang="uk-UA" sz="1600" dirty="0"/>
        </a:p>
      </dgm:t>
    </dgm:pt>
    <dgm:pt modelId="{38CE8847-F523-427D-9C37-C156C902EC19}" type="parTrans" cxnId="{5C49CEF9-55BE-4704-ADA7-1AE220DE1262}">
      <dgm:prSet/>
      <dgm:spPr/>
      <dgm:t>
        <a:bodyPr/>
        <a:lstStyle/>
        <a:p>
          <a:endParaRPr lang="uk-UA" sz="1600"/>
        </a:p>
      </dgm:t>
    </dgm:pt>
    <dgm:pt modelId="{F6CDFA70-4297-4CE2-A9CE-74093D928176}" type="sibTrans" cxnId="{5C49CEF9-55BE-4704-ADA7-1AE220DE1262}">
      <dgm:prSet/>
      <dgm:spPr/>
      <dgm:t>
        <a:bodyPr/>
        <a:lstStyle/>
        <a:p>
          <a:endParaRPr lang="uk-UA" sz="1600"/>
        </a:p>
      </dgm:t>
    </dgm:pt>
    <dgm:pt modelId="{940D7848-7DEE-4CA6-9F4C-2E5547857830}">
      <dgm:prSet phldrT="[Текст]" custT="1"/>
      <dgm:spPr/>
      <dgm:t>
        <a:bodyPr/>
        <a:lstStyle/>
        <a:p>
          <a:r>
            <a:rPr lang="uk-UA" sz="1600" noProof="0" dirty="0" err="1" smtClean="0">
              <a:latin typeface="+mn-lt"/>
              <a:ea typeface="Times New Roman"/>
              <a:cs typeface="SchoolBookCTT"/>
            </a:rPr>
            <a:t>Метаевристики</a:t>
          </a:r>
          <a:endParaRPr lang="uk-UA" sz="1600" dirty="0"/>
        </a:p>
      </dgm:t>
    </dgm:pt>
    <dgm:pt modelId="{93106E89-0698-452A-BD99-32D32D6E9ACF}" type="parTrans" cxnId="{16D0451E-9005-4A55-AFD5-F83B5BE38CDB}">
      <dgm:prSet/>
      <dgm:spPr/>
      <dgm:t>
        <a:bodyPr/>
        <a:lstStyle/>
        <a:p>
          <a:endParaRPr lang="uk-UA" sz="1600"/>
        </a:p>
      </dgm:t>
    </dgm:pt>
    <dgm:pt modelId="{1D47022F-E6E7-481C-93E4-69AFB249B324}" type="sibTrans" cxnId="{16D0451E-9005-4A55-AFD5-F83B5BE38CDB}">
      <dgm:prSet/>
      <dgm:spPr/>
      <dgm:t>
        <a:bodyPr/>
        <a:lstStyle/>
        <a:p>
          <a:endParaRPr lang="uk-UA" sz="1600"/>
        </a:p>
      </dgm:t>
    </dgm:pt>
    <dgm:pt modelId="{297594FD-9D13-4A03-B931-68283E7E220E}">
      <dgm:prSet phldrT="[Текст]" custT="1"/>
      <dgm:spPr/>
      <dgm:t>
        <a:bodyPr/>
        <a:lstStyle/>
        <a:p>
          <a:r>
            <a:rPr lang="uk-UA" sz="1600" noProof="0" dirty="0" smtClean="0">
              <a:latin typeface="+mn-lt"/>
              <a:ea typeface="Times New Roman"/>
              <a:cs typeface="SchoolBookCTT"/>
            </a:rPr>
            <a:t>Ситуаційне управління</a:t>
          </a:r>
          <a:endParaRPr lang="uk-UA" sz="1600" dirty="0"/>
        </a:p>
      </dgm:t>
    </dgm:pt>
    <dgm:pt modelId="{C777B828-D226-4CA0-9E06-A9EB8FDAD1F4}" type="parTrans" cxnId="{CF1822BD-C712-43D8-8026-107D12F2D55E}">
      <dgm:prSet/>
      <dgm:spPr/>
      <dgm:t>
        <a:bodyPr/>
        <a:lstStyle/>
        <a:p>
          <a:endParaRPr lang="uk-UA" sz="1600"/>
        </a:p>
      </dgm:t>
    </dgm:pt>
    <dgm:pt modelId="{7C6828DB-98B0-4BD8-AB1C-A9CB20308C64}" type="sibTrans" cxnId="{CF1822BD-C712-43D8-8026-107D12F2D55E}">
      <dgm:prSet/>
      <dgm:spPr/>
      <dgm:t>
        <a:bodyPr/>
        <a:lstStyle/>
        <a:p>
          <a:endParaRPr lang="uk-UA" sz="1600"/>
        </a:p>
      </dgm:t>
    </dgm:pt>
    <dgm:pt modelId="{B9007930-CDBD-4FD4-A767-12FD4D319C6E}">
      <dgm:prSet phldrT="[Текст]" custT="1"/>
      <dgm:spPr/>
      <dgm:t>
        <a:bodyPr/>
        <a:lstStyle/>
        <a:p>
          <a:r>
            <a:rPr lang="uk-UA" sz="1600" noProof="0" dirty="0" err="1" smtClean="0">
              <a:latin typeface="+mn-lt"/>
              <a:ea typeface="Times New Roman"/>
              <a:cs typeface="SchoolBookCTT"/>
            </a:rPr>
            <a:t>Мультиагентні</a:t>
          </a:r>
          <a:r>
            <a:rPr lang="uk-UA" sz="1600" noProof="0" dirty="0" smtClean="0">
              <a:latin typeface="+mn-lt"/>
              <a:ea typeface="Times New Roman"/>
              <a:cs typeface="SchoolBookCTT"/>
            </a:rPr>
            <a:t> системи</a:t>
          </a:r>
          <a:endParaRPr lang="uk-UA" sz="1600" dirty="0"/>
        </a:p>
      </dgm:t>
    </dgm:pt>
    <dgm:pt modelId="{A2D9E71C-D399-4FB9-A4DC-A3915230740D}" type="parTrans" cxnId="{4294BE78-726F-4DD6-AA78-66B825379E3F}">
      <dgm:prSet/>
      <dgm:spPr/>
      <dgm:t>
        <a:bodyPr/>
        <a:lstStyle/>
        <a:p>
          <a:endParaRPr lang="uk-UA" sz="1600"/>
        </a:p>
      </dgm:t>
    </dgm:pt>
    <dgm:pt modelId="{7007824B-3A12-492C-B17F-62F0FA29B837}" type="sibTrans" cxnId="{4294BE78-726F-4DD6-AA78-66B825379E3F}">
      <dgm:prSet/>
      <dgm:spPr/>
      <dgm:t>
        <a:bodyPr/>
        <a:lstStyle/>
        <a:p>
          <a:endParaRPr lang="uk-UA" sz="1600"/>
        </a:p>
      </dgm:t>
    </dgm:pt>
    <dgm:pt modelId="{030F1D06-0A44-4B17-A883-4FEE8FFA2447}" type="pres">
      <dgm:prSet presAssocID="{3834F1DD-B730-433A-90AD-65EBFAD066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901FFA06-B4A2-4E32-BDFC-8EAB88084803}" type="pres">
      <dgm:prSet presAssocID="{3834F1DD-B730-433A-90AD-65EBFAD06631}" presName="cycle" presStyleCnt="0"/>
      <dgm:spPr/>
    </dgm:pt>
    <dgm:pt modelId="{EDE7FAF7-FB58-4FC9-A60D-176A1A4C5764}" type="pres">
      <dgm:prSet presAssocID="{7C1BDADC-F192-44ED-9755-D72829FD9482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354DCDB-4D56-4528-A101-76F82EB2F61A}" type="pres">
      <dgm:prSet presAssocID="{C0422F48-3B70-437A-B8AE-9741B67FFB37}" presName="sibTransFirstNode" presStyleLbl="bgShp" presStyleIdx="0" presStyleCnt="1"/>
      <dgm:spPr/>
      <dgm:t>
        <a:bodyPr/>
        <a:lstStyle/>
        <a:p>
          <a:endParaRPr lang="uk-UA"/>
        </a:p>
      </dgm:t>
    </dgm:pt>
    <dgm:pt modelId="{046680DF-1FE2-4BD1-A3C5-7AA1181AC7E3}" type="pres">
      <dgm:prSet presAssocID="{0AAC8417-EA5F-4944-A339-4117B862E0E9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EE4FE54-AA75-4099-B59D-AE337C0C016A}" type="pres">
      <dgm:prSet presAssocID="{44B96FAD-F726-416B-880D-13A0D3213CEE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8800EA9-7E94-43D6-96A4-048291681C48}" type="pres">
      <dgm:prSet presAssocID="{06606A07-6B13-4152-8F15-850BC8808962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4294BE78-726F-4DD6-AA78-66B825379E3F}" srcId="{44B96FAD-F726-416B-880D-13A0D3213CEE}" destId="{B9007930-CDBD-4FD4-A767-12FD4D319C6E}" srcOrd="4" destOrd="0" parTransId="{A2D9E71C-D399-4FB9-A4DC-A3915230740D}" sibTransId="{7007824B-3A12-492C-B17F-62F0FA29B837}"/>
    <dgm:cxn modelId="{3DEE478C-6E77-4C02-AEEC-3B00F12F665F}" srcId="{06606A07-6B13-4152-8F15-850BC8808962}" destId="{3D68E4A3-2C2D-4FFC-945D-00EDA05A3345}" srcOrd="2" destOrd="0" parTransId="{BBE5AB6C-E48E-4E94-9670-43CC025FAB32}" sibTransId="{B6AD8924-B655-44BA-BE6C-414A947674A2}"/>
    <dgm:cxn modelId="{8F877845-8771-4A74-A14B-F198A90CA07E}" type="presOf" srcId="{3D68E4A3-2C2D-4FFC-945D-00EDA05A3345}" destId="{18800EA9-7E94-43D6-96A4-048291681C48}" srcOrd="0" destOrd="3" presId="urn:microsoft.com/office/officeart/2005/8/layout/cycle3"/>
    <dgm:cxn modelId="{0CC2B502-139A-4BCE-A39E-A8A202D57517}" type="presOf" srcId="{7C1BDADC-F192-44ED-9755-D72829FD9482}" destId="{EDE7FAF7-FB58-4FC9-A60D-176A1A4C5764}" srcOrd="0" destOrd="0" presId="urn:microsoft.com/office/officeart/2005/8/layout/cycle3"/>
    <dgm:cxn modelId="{66EE0353-0908-4867-96C4-E09E617967CF}" srcId="{3834F1DD-B730-433A-90AD-65EBFAD06631}" destId="{06606A07-6B13-4152-8F15-850BC8808962}" srcOrd="3" destOrd="0" parTransId="{F75438F6-CE0C-40D6-BC2B-99671E17D497}" sibTransId="{98013742-B4F5-4B22-AA63-C175FA3BF51B}"/>
    <dgm:cxn modelId="{21726471-4014-4F15-9433-0502A5C8BD23}" srcId="{7C1BDADC-F192-44ED-9755-D72829FD9482}" destId="{DB985636-0BB6-47B4-ACBC-9562665BAC1B}" srcOrd="0" destOrd="0" parTransId="{3AFCB040-99D2-4D8E-A8B2-25D8EBCF5F77}" sibTransId="{A7965ECC-31C8-41CB-AF18-97C2FDD9C263}"/>
    <dgm:cxn modelId="{99FA0A82-417B-487E-8A01-E43128A02CCD}" srcId="{0AAC8417-EA5F-4944-A339-4117B862E0E9}" destId="{94B1EFB0-33D4-4CB5-8E55-1FA2729C5E4E}" srcOrd="0" destOrd="0" parTransId="{D2BF09CA-9E40-4D7C-9068-9C55A0E587B2}" sibTransId="{F4FB416A-D184-45D5-97C3-FEC1FEF02233}"/>
    <dgm:cxn modelId="{3290F3A9-03FC-4FED-8337-9B95EAB2E570}" srcId="{3834F1DD-B730-433A-90AD-65EBFAD06631}" destId="{7C1BDADC-F192-44ED-9755-D72829FD9482}" srcOrd="0" destOrd="0" parTransId="{EF2ABC35-67F6-41EB-BD61-99CE800B2CF2}" sibTransId="{C0422F48-3B70-437A-B8AE-9741B67FFB37}"/>
    <dgm:cxn modelId="{3D29F89D-69E6-4202-8755-7399A8D4F4DD}" type="presOf" srcId="{C0422F48-3B70-437A-B8AE-9741B67FFB37}" destId="{B354DCDB-4D56-4528-A101-76F82EB2F61A}" srcOrd="0" destOrd="0" presId="urn:microsoft.com/office/officeart/2005/8/layout/cycle3"/>
    <dgm:cxn modelId="{CFC8DB81-AE15-4664-8F27-93A890DA6D4E}" type="presOf" srcId="{B9007930-CDBD-4FD4-A767-12FD4D319C6E}" destId="{7EE4FE54-AA75-4099-B59D-AE337C0C016A}" srcOrd="0" destOrd="5" presId="urn:microsoft.com/office/officeart/2005/8/layout/cycle3"/>
    <dgm:cxn modelId="{B779D11A-558D-4D7C-98DF-7CBC6A6AAD9E}" srcId="{0AAC8417-EA5F-4944-A339-4117B862E0E9}" destId="{6CFB2434-8AEF-4607-BDE3-9420D9B15396}" srcOrd="1" destOrd="0" parTransId="{00D1263F-F196-4E43-9F4A-0FAC6DE62368}" sibTransId="{C6526C52-11CA-46E2-93A5-C345A6A397C7}"/>
    <dgm:cxn modelId="{4EB6F00D-71F9-4D22-A6E5-A0EF38A1DB86}" type="presOf" srcId="{297594FD-9D13-4A03-B931-68283E7E220E}" destId="{7EE4FE54-AA75-4099-B59D-AE337C0C016A}" srcOrd="0" destOrd="4" presId="urn:microsoft.com/office/officeart/2005/8/layout/cycle3"/>
    <dgm:cxn modelId="{CF1822BD-C712-43D8-8026-107D12F2D55E}" srcId="{44B96FAD-F726-416B-880D-13A0D3213CEE}" destId="{297594FD-9D13-4A03-B931-68283E7E220E}" srcOrd="3" destOrd="0" parTransId="{C777B828-D226-4CA0-9E06-A9EB8FDAD1F4}" sibTransId="{7C6828DB-98B0-4BD8-AB1C-A9CB20308C64}"/>
    <dgm:cxn modelId="{F009A4E8-3DB9-42B4-A549-6D0E6E103C01}" srcId="{7C1BDADC-F192-44ED-9755-D72829FD9482}" destId="{09CD9BEB-240F-442C-ADFA-39120457AB2C}" srcOrd="2" destOrd="0" parTransId="{7DC7C94D-F6FE-48B5-9A32-6CE473FBA7B2}" sibTransId="{51D0590A-F050-4F24-A21D-46C1E660629E}"/>
    <dgm:cxn modelId="{5C49CEF9-55BE-4704-ADA7-1AE220DE1262}" srcId="{44B96FAD-F726-416B-880D-13A0D3213CEE}" destId="{240D4095-FFD9-49E5-B191-E07255214EE7}" srcOrd="1" destOrd="0" parTransId="{38CE8847-F523-427D-9C37-C156C902EC19}" sibTransId="{F6CDFA70-4297-4CE2-A9CE-74093D928176}"/>
    <dgm:cxn modelId="{44E23FD4-6D85-4D7D-AD16-59A6E43DF2CD}" srcId="{7C1BDADC-F192-44ED-9755-D72829FD9482}" destId="{AF330369-A4EC-49DB-BE1C-FA50EB9748C8}" srcOrd="3" destOrd="0" parTransId="{8BFD4953-EDBB-4809-8E76-EDF2CB54EBB3}" sibTransId="{BBC2B2D2-019D-4458-BD1C-CDCF9DF47C97}"/>
    <dgm:cxn modelId="{C3C8EDBD-8F13-4F67-B737-F67AE3871029}" srcId="{44B96FAD-F726-416B-880D-13A0D3213CEE}" destId="{3D9F224A-D394-4471-99A1-F96063C5DD9F}" srcOrd="0" destOrd="0" parTransId="{DAA84421-073B-49F8-B059-AF9FD4DC7B16}" sibTransId="{69CC43EF-9660-432C-901A-80AB0A3B73B3}"/>
    <dgm:cxn modelId="{E8D3D814-72F1-41E4-803D-971556ECEDA4}" type="presOf" srcId="{44B96FAD-F726-416B-880D-13A0D3213CEE}" destId="{7EE4FE54-AA75-4099-B59D-AE337C0C016A}" srcOrd="0" destOrd="0" presId="urn:microsoft.com/office/officeart/2005/8/layout/cycle3"/>
    <dgm:cxn modelId="{39753574-6D8C-4338-85CD-8998FF505226}" type="presOf" srcId="{3D9F224A-D394-4471-99A1-F96063C5DD9F}" destId="{7EE4FE54-AA75-4099-B59D-AE337C0C016A}" srcOrd="0" destOrd="1" presId="urn:microsoft.com/office/officeart/2005/8/layout/cycle3"/>
    <dgm:cxn modelId="{16D0451E-9005-4A55-AFD5-F83B5BE38CDB}" srcId="{44B96FAD-F726-416B-880D-13A0D3213CEE}" destId="{940D7848-7DEE-4CA6-9F4C-2E5547857830}" srcOrd="2" destOrd="0" parTransId="{93106E89-0698-452A-BD99-32D32D6E9ACF}" sibTransId="{1D47022F-E6E7-481C-93E4-69AFB249B324}"/>
    <dgm:cxn modelId="{3D81FC6A-65A7-4F1E-AE60-2F0B7CB7F058}" type="presOf" srcId="{AF330369-A4EC-49DB-BE1C-FA50EB9748C8}" destId="{EDE7FAF7-FB58-4FC9-A60D-176A1A4C5764}" srcOrd="0" destOrd="4" presId="urn:microsoft.com/office/officeart/2005/8/layout/cycle3"/>
    <dgm:cxn modelId="{E34BDD82-4199-4629-B3D6-715703B4D4D3}" type="presOf" srcId="{0AAC8417-EA5F-4944-A339-4117B862E0E9}" destId="{046680DF-1FE2-4BD1-A3C5-7AA1181AC7E3}" srcOrd="0" destOrd="0" presId="urn:microsoft.com/office/officeart/2005/8/layout/cycle3"/>
    <dgm:cxn modelId="{08CE3318-BECB-49A6-B6A7-EB4A1C98434E}" type="presOf" srcId="{06606A07-6B13-4152-8F15-850BC8808962}" destId="{18800EA9-7E94-43D6-96A4-048291681C48}" srcOrd="0" destOrd="0" presId="urn:microsoft.com/office/officeart/2005/8/layout/cycle3"/>
    <dgm:cxn modelId="{E2F0CC87-30F6-47DC-9252-8C2FA0E2523E}" type="presOf" srcId="{940D7848-7DEE-4CA6-9F4C-2E5547857830}" destId="{7EE4FE54-AA75-4099-B59D-AE337C0C016A}" srcOrd="0" destOrd="3" presId="urn:microsoft.com/office/officeart/2005/8/layout/cycle3"/>
    <dgm:cxn modelId="{D1E38A99-E832-4746-B153-C5645D67F540}" type="presOf" srcId="{3834F1DD-B730-433A-90AD-65EBFAD06631}" destId="{030F1D06-0A44-4B17-A883-4FEE8FFA2447}" srcOrd="0" destOrd="0" presId="urn:microsoft.com/office/officeart/2005/8/layout/cycle3"/>
    <dgm:cxn modelId="{95E1A9E1-C917-4490-ADA1-0DCBC16E3B45}" srcId="{3834F1DD-B730-433A-90AD-65EBFAD06631}" destId="{0AAC8417-EA5F-4944-A339-4117B862E0E9}" srcOrd="1" destOrd="0" parTransId="{17549706-FD85-43A6-838F-86CB439D8A6F}" sibTransId="{A52F3E1E-3048-4DFB-AB6F-70B9C025022C}"/>
    <dgm:cxn modelId="{D2259D07-3856-4F24-8BB1-6F94B0FD214E}" type="presOf" srcId="{94B1EFB0-33D4-4CB5-8E55-1FA2729C5E4E}" destId="{046680DF-1FE2-4BD1-A3C5-7AA1181AC7E3}" srcOrd="0" destOrd="1" presId="urn:microsoft.com/office/officeart/2005/8/layout/cycle3"/>
    <dgm:cxn modelId="{889CEF21-DA97-4649-A3AA-CA040A660247}" srcId="{3834F1DD-B730-433A-90AD-65EBFAD06631}" destId="{44B96FAD-F726-416B-880D-13A0D3213CEE}" srcOrd="2" destOrd="0" parTransId="{2546474A-8ED0-4685-86C3-C78609BED7E1}" sibTransId="{1A415697-729E-49A9-858A-17E7175FA43B}"/>
    <dgm:cxn modelId="{5221A61D-5960-47A0-A6C3-39359D94CB98}" srcId="{7C1BDADC-F192-44ED-9755-D72829FD9482}" destId="{032BFCC0-68EE-4AE9-A662-E28AFB90065F}" srcOrd="1" destOrd="0" parTransId="{3DDC5864-4DE5-43A3-94C2-744772DC79F9}" sibTransId="{EA50ECFA-A806-4104-A2A4-F92CCFBD316C}"/>
    <dgm:cxn modelId="{8D002F32-59AA-4476-A99D-E0B20A0CA203}" type="presOf" srcId="{09CD9BEB-240F-442C-ADFA-39120457AB2C}" destId="{EDE7FAF7-FB58-4FC9-A60D-176A1A4C5764}" srcOrd="0" destOrd="3" presId="urn:microsoft.com/office/officeart/2005/8/layout/cycle3"/>
    <dgm:cxn modelId="{755087F6-9959-49E5-A29F-20809D8B3791}" srcId="{06606A07-6B13-4152-8F15-850BC8808962}" destId="{30E5E315-7876-44BE-8E79-1F0F0DB044AE}" srcOrd="0" destOrd="0" parTransId="{DAC1F939-2AF8-4135-B0FC-8DCB1C07B08C}" sibTransId="{BF38C9F2-91F3-434B-A60D-937A536344F7}"/>
    <dgm:cxn modelId="{D5251133-F2CD-4B61-89A5-BD6BCBA46597}" type="presOf" srcId="{240D4095-FFD9-49E5-B191-E07255214EE7}" destId="{7EE4FE54-AA75-4099-B59D-AE337C0C016A}" srcOrd="0" destOrd="2" presId="urn:microsoft.com/office/officeart/2005/8/layout/cycle3"/>
    <dgm:cxn modelId="{695D03D7-8A9E-436A-8828-C597FAD08A2D}" type="presOf" srcId="{6CFB2434-8AEF-4607-BDE3-9420D9B15396}" destId="{046680DF-1FE2-4BD1-A3C5-7AA1181AC7E3}" srcOrd="0" destOrd="2" presId="urn:microsoft.com/office/officeart/2005/8/layout/cycle3"/>
    <dgm:cxn modelId="{7C0A1F8D-78F7-46DC-B5E8-979150EC367C}" type="presOf" srcId="{30E5E315-7876-44BE-8E79-1F0F0DB044AE}" destId="{18800EA9-7E94-43D6-96A4-048291681C48}" srcOrd="0" destOrd="1" presId="urn:microsoft.com/office/officeart/2005/8/layout/cycle3"/>
    <dgm:cxn modelId="{119CDABD-899D-4815-BF96-767FC3309B2B}" type="presOf" srcId="{9D0F4703-96B8-42F6-B8FE-8F5A6097DAE7}" destId="{18800EA9-7E94-43D6-96A4-048291681C48}" srcOrd="0" destOrd="2" presId="urn:microsoft.com/office/officeart/2005/8/layout/cycle3"/>
    <dgm:cxn modelId="{9CF9A98F-72C4-4E9A-98E5-99B30048AB1F}" srcId="{06606A07-6B13-4152-8F15-850BC8808962}" destId="{9D0F4703-96B8-42F6-B8FE-8F5A6097DAE7}" srcOrd="1" destOrd="0" parTransId="{3CBF0EF8-E7FF-43DF-A022-8F3E068A1A26}" sibTransId="{681DD804-8A52-4649-8DF7-AB4A2D41DD66}"/>
    <dgm:cxn modelId="{8964EBAD-2EA4-471B-8D34-C533C3841DDE}" type="presOf" srcId="{032BFCC0-68EE-4AE9-A662-E28AFB90065F}" destId="{EDE7FAF7-FB58-4FC9-A60D-176A1A4C5764}" srcOrd="0" destOrd="2" presId="urn:microsoft.com/office/officeart/2005/8/layout/cycle3"/>
    <dgm:cxn modelId="{A0BDC871-0570-4105-8484-B1B2E57148CC}" type="presOf" srcId="{DB985636-0BB6-47B4-ACBC-9562665BAC1B}" destId="{EDE7FAF7-FB58-4FC9-A60D-176A1A4C5764}" srcOrd="0" destOrd="1" presId="urn:microsoft.com/office/officeart/2005/8/layout/cycle3"/>
    <dgm:cxn modelId="{8123BFFF-5C7C-4EF5-ADB2-CA2D14E2E171}" type="presParOf" srcId="{030F1D06-0A44-4B17-A883-4FEE8FFA2447}" destId="{901FFA06-B4A2-4E32-BDFC-8EAB88084803}" srcOrd="0" destOrd="0" presId="urn:microsoft.com/office/officeart/2005/8/layout/cycle3"/>
    <dgm:cxn modelId="{7B5115EC-A8BE-4D0A-ADE0-63421F18C0CB}" type="presParOf" srcId="{901FFA06-B4A2-4E32-BDFC-8EAB88084803}" destId="{EDE7FAF7-FB58-4FC9-A60D-176A1A4C5764}" srcOrd="0" destOrd="0" presId="urn:microsoft.com/office/officeart/2005/8/layout/cycle3"/>
    <dgm:cxn modelId="{7FC30773-9AFC-4B2D-8BE2-CEC7F7AEE920}" type="presParOf" srcId="{901FFA06-B4A2-4E32-BDFC-8EAB88084803}" destId="{B354DCDB-4D56-4528-A101-76F82EB2F61A}" srcOrd="1" destOrd="0" presId="urn:microsoft.com/office/officeart/2005/8/layout/cycle3"/>
    <dgm:cxn modelId="{D862573B-8EC7-4A38-9107-1BE8A95BCBCA}" type="presParOf" srcId="{901FFA06-B4A2-4E32-BDFC-8EAB88084803}" destId="{046680DF-1FE2-4BD1-A3C5-7AA1181AC7E3}" srcOrd="2" destOrd="0" presId="urn:microsoft.com/office/officeart/2005/8/layout/cycle3"/>
    <dgm:cxn modelId="{4F66FF9D-9791-44EB-BFF2-9B5F7BABBE06}" type="presParOf" srcId="{901FFA06-B4A2-4E32-BDFC-8EAB88084803}" destId="{7EE4FE54-AA75-4099-B59D-AE337C0C016A}" srcOrd="3" destOrd="0" presId="urn:microsoft.com/office/officeart/2005/8/layout/cycle3"/>
    <dgm:cxn modelId="{C52946E0-D9E8-40E4-A1EC-8F928723630F}" type="presParOf" srcId="{901FFA06-B4A2-4E32-BDFC-8EAB88084803}" destId="{18800EA9-7E94-43D6-96A4-048291681C4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54DCDB-4D56-4528-A101-76F82EB2F61A}">
      <dsp:nvSpPr>
        <dsp:cNvPr id="0" name=""/>
        <dsp:cNvSpPr/>
      </dsp:nvSpPr>
      <dsp:spPr>
        <a:xfrm>
          <a:off x="1883472" y="-140829"/>
          <a:ext cx="5377054" cy="5377054"/>
        </a:xfrm>
        <a:prstGeom prst="circularArrow">
          <a:avLst>
            <a:gd name="adj1" fmla="val 4668"/>
            <a:gd name="adj2" fmla="val 272909"/>
            <a:gd name="adj3" fmla="val 12850568"/>
            <a:gd name="adj4" fmla="val 1801779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E7FAF7-FB58-4FC9-A60D-176A1A4C5764}">
      <dsp:nvSpPr>
        <dsp:cNvPr id="0" name=""/>
        <dsp:cNvSpPr/>
      </dsp:nvSpPr>
      <dsp:spPr>
        <a:xfrm>
          <a:off x="2790527" y="332"/>
          <a:ext cx="3562945" cy="17814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noProof="0" dirty="0" smtClean="0">
              <a:latin typeface="+mn-lt"/>
              <a:ea typeface="Times New Roman"/>
              <a:cs typeface="SchoolBookCTT"/>
            </a:rPr>
            <a:t>Підхід до планування</a:t>
          </a:r>
          <a:endParaRPr lang="uk-UA" sz="18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Реактивне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err="1" smtClean="0">
              <a:latin typeface="+mn-lt"/>
              <a:ea typeface="Times New Roman"/>
              <a:cs typeface="SchoolBookCTT"/>
            </a:rPr>
            <a:t>Прогнозтично-реактивне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err="1" smtClean="0">
              <a:latin typeface="+mn-lt"/>
              <a:ea typeface="Times New Roman"/>
              <a:cs typeface="SchoolBookCTT"/>
            </a:rPr>
            <a:t>Робастне</a:t>
          </a: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 </a:t>
          </a:r>
          <a:r>
            <a:rPr lang="uk-UA" sz="1600" kern="1200" noProof="0" dirty="0" err="1" smtClean="0">
              <a:latin typeface="+mn-lt"/>
              <a:ea typeface="Times New Roman"/>
              <a:cs typeface="SchoolBookCTT"/>
            </a:rPr>
            <a:t>прогнозтично-реактивне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err="1" smtClean="0">
              <a:latin typeface="+mn-lt"/>
              <a:ea typeface="Times New Roman"/>
              <a:cs typeface="SchoolBookCTT"/>
            </a:rPr>
            <a:t>Робастне</a:t>
          </a: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 превентивне</a:t>
          </a:r>
          <a:endParaRPr lang="uk-UA" sz="1600" kern="1200" dirty="0"/>
        </a:p>
      </dsp:txBody>
      <dsp:txXfrm>
        <a:off x="2790527" y="332"/>
        <a:ext cx="3562945" cy="1781472"/>
      </dsp:txXfrm>
    </dsp:sp>
    <dsp:sp modelId="{046680DF-1FE2-4BD1-A3C5-7AA1181AC7E3}">
      <dsp:nvSpPr>
        <dsp:cNvPr id="0" name=""/>
        <dsp:cNvSpPr/>
      </dsp:nvSpPr>
      <dsp:spPr>
        <a:xfrm>
          <a:off x="4721247" y="1931052"/>
          <a:ext cx="3562945" cy="17814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noProof="0" dirty="0" smtClean="0">
              <a:latin typeface="+mn-lt"/>
              <a:ea typeface="Times New Roman"/>
              <a:cs typeface="SchoolBookCTT"/>
            </a:rPr>
            <a:t>Стратегія</a:t>
          </a:r>
          <a:endParaRPr lang="uk-UA" sz="18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Повне </a:t>
          </a: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перепланування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Корекція плану</a:t>
          </a:r>
          <a:endParaRPr lang="uk-UA" sz="1600" kern="1200" dirty="0"/>
        </a:p>
      </dsp:txBody>
      <dsp:txXfrm>
        <a:off x="4721247" y="1931052"/>
        <a:ext cx="3562945" cy="1781472"/>
      </dsp:txXfrm>
    </dsp:sp>
    <dsp:sp modelId="{7EE4FE54-AA75-4099-B59D-AE337C0C016A}">
      <dsp:nvSpPr>
        <dsp:cNvPr id="0" name=""/>
        <dsp:cNvSpPr/>
      </dsp:nvSpPr>
      <dsp:spPr>
        <a:xfrm>
          <a:off x="2790527" y="3861772"/>
          <a:ext cx="3562945" cy="17814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noProof="0" dirty="0" smtClean="0">
              <a:latin typeface="+mn-lt"/>
              <a:ea typeface="Times New Roman"/>
              <a:cs typeface="SchoolBookCTT"/>
            </a:rPr>
            <a:t>Метод</a:t>
          </a:r>
          <a:endParaRPr lang="uk-UA" sz="18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Правила диспетчеризації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Евристики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err="1" smtClean="0">
              <a:latin typeface="+mn-lt"/>
              <a:ea typeface="Times New Roman"/>
              <a:cs typeface="SchoolBookCTT"/>
            </a:rPr>
            <a:t>Метаевристики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Ситуаційне управління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err="1" smtClean="0">
              <a:latin typeface="+mn-lt"/>
              <a:ea typeface="Times New Roman"/>
              <a:cs typeface="SchoolBookCTT"/>
            </a:rPr>
            <a:t>Мультиагентні</a:t>
          </a: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 системи</a:t>
          </a:r>
          <a:endParaRPr lang="uk-UA" sz="1600" kern="1200" dirty="0"/>
        </a:p>
      </dsp:txBody>
      <dsp:txXfrm>
        <a:off x="2790527" y="3861772"/>
        <a:ext cx="3562945" cy="1781472"/>
      </dsp:txXfrm>
    </dsp:sp>
    <dsp:sp modelId="{18800EA9-7E94-43D6-96A4-048291681C48}">
      <dsp:nvSpPr>
        <dsp:cNvPr id="0" name=""/>
        <dsp:cNvSpPr/>
      </dsp:nvSpPr>
      <dsp:spPr>
        <a:xfrm>
          <a:off x="859807" y="1931052"/>
          <a:ext cx="3562945" cy="17814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noProof="0" dirty="0" smtClean="0">
              <a:latin typeface="+mn-lt"/>
              <a:ea typeface="Times New Roman"/>
              <a:cs typeface="SchoolBookCTT"/>
            </a:rPr>
            <a:t>Політика вибору часу</a:t>
          </a:r>
          <a:endParaRPr lang="uk-UA" sz="18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Періодична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err="1" smtClean="0">
              <a:latin typeface="+mn-lt"/>
              <a:ea typeface="Times New Roman"/>
              <a:cs typeface="SchoolBookCTT"/>
            </a:rPr>
            <a:t>Подієва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noProof="0" dirty="0" smtClean="0">
              <a:latin typeface="+mn-lt"/>
              <a:ea typeface="Times New Roman"/>
              <a:cs typeface="SchoolBookCTT"/>
            </a:rPr>
            <a:t>Гібридна</a:t>
          </a:r>
          <a:endParaRPr lang="uk-UA" sz="1600" kern="1200" dirty="0"/>
        </a:p>
      </dsp:txBody>
      <dsp:txXfrm>
        <a:off x="859807" y="1931052"/>
        <a:ext cx="3562945" cy="178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B3F38-6575-4F0F-A7E9-5BD5309F207E}" type="datetimeFigureOut">
              <a:rPr lang="uk-UA" smtClean="0"/>
              <a:t>15.04.2015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0EFCC-C3D1-421F-AE2D-DDAF4FD91648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EFCC-C3D1-421F-AE2D-DDAF4FD91648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81F0-0A02-444D-A5D3-F99D45F5635F}" type="datetime1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6A8D-7382-489A-BE3D-AD48DB0D3E0C}" type="datetime1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B4E6-0E48-4039-A939-74FE1DC6B513}" type="datetime1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D65D-839D-4653-BB97-1B7DE0572D26}" type="datetime1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194-EB98-4FAF-91DB-51FEB3E620A4}" type="datetime1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74DB-A19A-4E57-B9B9-F70A89C54203}" type="datetime1">
              <a:rPr lang="ru-RU" smtClean="0"/>
              <a:t>15.04.2015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F20D-D95F-4724-9431-D7AE12512D35}" type="datetime1">
              <a:rPr lang="ru-RU" smtClean="0"/>
              <a:t>15.04.2015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1791-C864-4268-BDA1-F66121FF5BD6}" type="datetime1">
              <a:rPr lang="ru-RU" smtClean="0"/>
              <a:t>15.04.2015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E01-7205-4079-BA00-F5BED20720A2}" type="datetime1">
              <a:rPr lang="ru-RU" smtClean="0"/>
              <a:t>15.04.2015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AABD-FF74-4203-AF98-39B46198B2BC}" type="datetime1">
              <a:rPr lang="ru-RU" smtClean="0"/>
              <a:t>15.04.2015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EDBE-61BC-4258-B6BD-207F744234BD}" type="datetime1">
              <a:rPr lang="ru-RU" smtClean="0"/>
              <a:t>15.04.2015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CC65-5A32-43FF-9965-CE1DEF55EEFC}" type="datetime1">
              <a:rPr lang="ru-RU" smtClean="0"/>
              <a:t>15.04.2015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/>
              <a:t>Тема дослідження:</a:t>
            </a:r>
            <a:br>
              <a:rPr lang="uk-UA" dirty="0" smtClean="0"/>
            </a:br>
            <a:r>
              <a:rPr lang="uk-UA" dirty="0" err="1" smtClean="0"/>
              <a:t>“Динамічне</a:t>
            </a:r>
            <a:r>
              <a:rPr lang="uk-UA" dirty="0" smtClean="0"/>
              <a:t> керування рухомими об'єктами в умовах невизначеності в реальному </a:t>
            </a:r>
            <a:r>
              <a:rPr lang="uk-UA" dirty="0" err="1" smtClean="0"/>
              <a:t>часі”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 rtlCol="0">
            <a:normAutofit fontScale="925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uk-UA" dirty="0" smtClean="0"/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dirty="0" smtClean="0"/>
              <a:t>Аспірант: Дьяков С.О.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dirty="0" smtClean="0"/>
              <a:t>Науковий керівник: </a:t>
            </a:r>
            <a:r>
              <a:rPr lang="uk-UA" dirty="0" err="1" smtClean="0"/>
              <a:t>Ямпольс</a:t>
            </a:r>
            <a:r>
              <a:rPr lang="ru-RU" dirty="0" err="1" smtClean="0"/>
              <a:t>ь</a:t>
            </a:r>
            <a:r>
              <a:rPr lang="uk-UA" dirty="0" smtClean="0"/>
              <a:t>кий Л.С.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smtClean="0"/>
              <a:t>Система оперативного управління </a:t>
            </a:r>
            <a:r>
              <a:rPr lang="uk-UA" dirty="0" err="1" smtClean="0"/>
              <a:t>ГВС</a:t>
            </a:r>
            <a:endParaRPr lang="uk-UA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688" y="1428736"/>
            <a:ext cx="703103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Система динамічного планування</a:t>
            </a:r>
          </a:p>
        </p:txBody>
      </p:sp>
      <p:sp>
        <p:nvSpPr>
          <p:cNvPr id="19458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uk-UA" b="1" i="1" dirty="0" smtClean="0"/>
              <a:t>Система динамічного планування (СДП) </a:t>
            </a:r>
            <a:r>
              <a:rPr lang="uk-UA" i="1" dirty="0" smtClean="0"/>
              <a:t>– </a:t>
            </a:r>
            <a:r>
              <a:rPr lang="uk-UA" dirty="0" smtClean="0"/>
              <a:t>це підсистема оперативно-диспетчерського управління, що здійснює безпосереднє керування ходом виробничого процесу за наявності подій в реальному часі, тобто в умовах невизначеності.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Основна задача СДП</a:t>
            </a:r>
          </a:p>
        </p:txBody>
      </p:sp>
      <p:sp>
        <p:nvSpPr>
          <p:cNvPr id="19458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uk-UA" b="1" i="1" dirty="0" smtClean="0"/>
              <a:t>Основною задачею СДП</a:t>
            </a:r>
            <a:r>
              <a:rPr lang="uk-UA" dirty="0" smtClean="0"/>
              <a:t> є дотримання строків запуску-випуску деталей на технологічне обладнання відповідно до розробленого системою оперативного планування розкладу роботи за рахунок своєчасного транспортного обслуговування заявок, що надходять від технологічного обладнання.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/>
              <a:t>Класифікація СДП</a:t>
            </a:r>
            <a:endParaRPr lang="uk-UA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1214422"/>
          <a:ext cx="9144000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smtClean="0"/>
              <a:t>Автоматизований синтез моделі СДП</a:t>
            </a:r>
          </a:p>
        </p:txBody>
      </p:sp>
      <p:sp>
        <p:nvSpPr>
          <p:cNvPr id="19458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Різноманітність властивостей СДП дозволяє </a:t>
            </a:r>
            <a:r>
              <a:rPr lang="uk-UA" dirty="0" smtClean="0"/>
              <a:t>обрати </a:t>
            </a:r>
            <a:r>
              <a:rPr lang="uk-UA" dirty="0" smtClean="0"/>
              <a:t>найбільш </a:t>
            </a:r>
            <a:r>
              <a:rPr lang="uk-UA" dirty="0" smtClean="0"/>
              <a:t>адекватну до вимог конкретної </a:t>
            </a:r>
            <a:r>
              <a:rPr lang="uk-UA" dirty="0" err="1" smtClean="0"/>
              <a:t>ГВС</a:t>
            </a:r>
            <a:r>
              <a:rPr lang="uk-UA" dirty="0" smtClean="0"/>
              <a:t>. У той же час ускладнюючи процес обрання багатоваріантністю.</a:t>
            </a:r>
          </a:p>
          <a:p>
            <a:r>
              <a:rPr lang="uk-UA" dirty="0" smtClean="0"/>
              <a:t>Для подолання впливу суб’єктивних (людських) факторів, необхідно автоматизувати процес синтезу </a:t>
            </a:r>
            <a:r>
              <a:rPr lang="uk-UA" dirty="0" smtClean="0"/>
              <a:t>СДП ще на стратегічному рівні керування </a:t>
            </a:r>
            <a:r>
              <a:rPr lang="uk-UA" dirty="0" err="1" smtClean="0"/>
              <a:t>ГВС</a:t>
            </a:r>
            <a:r>
              <a:rPr lang="uk-UA" dirty="0" smtClean="0"/>
              <a:t>.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err="1" smtClean="0"/>
              <a:t>Мультиагентний</a:t>
            </a:r>
            <a:r>
              <a:rPr lang="uk-UA" dirty="0" smtClean="0"/>
              <a:t> підхід до поетапного синтезу СДП</a:t>
            </a:r>
          </a:p>
        </p:txBody>
      </p:sp>
      <p:sp>
        <p:nvSpPr>
          <p:cNvPr id="19458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Для вирішення задачі автоматизованого синтезу СДП застосуємо </a:t>
            </a:r>
            <a:r>
              <a:rPr lang="uk-UA" b="1" i="1" dirty="0" err="1" smtClean="0"/>
              <a:t>мультиагентний</a:t>
            </a:r>
            <a:r>
              <a:rPr lang="uk-UA" b="1" i="1" dirty="0" smtClean="0"/>
              <a:t> підхід до поетапного синтезу </a:t>
            </a:r>
            <a:r>
              <a:rPr lang="uk-UA" dirty="0" smtClean="0"/>
              <a:t>запропонований в </a:t>
            </a:r>
            <a:r>
              <a:rPr lang="en-US" dirty="0" smtClean="0"/>
              <a:t>[1].</a:t>
            </a:r>
            <a:endParaRPr lang="uk-UA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err="1" smtClean="0"/>
              <a:t>Мультиагентна</a:t>
            </a:r>
            <a:r>
              <a:rPr lang="uk-UA" dirty="0" smtClean="0"/>
              <a:t> система поетапного синтезу</a:t>
            </a:r>
          </a:p>
        </p:txBody>
      </p:sp>
      <p:sp>
        <p:nvSpPr>
          <p:cNvPr id="19458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dirty="0" smtClean="0"/>
              <a:t>Для </a:t>
            </a:r>
            <a:r>
              <a:rPr lang="uk-UA" dirty="0" smtClean="0"/>
              <a:t>реалізації </a:t>
            </a:r>
            <a:r>
              <a:rPr lang="uk-UA" dirty="0" err="1" smtClean="0"/>
              <a:t>мультиагентного</a:t>
            </a:r>
            <a:r>
              <a:rPr lang="uk-UA" dirty="0" smtClean="0"/>
              <a:t> підходу до поетапного </a:t>
            </a:r>
            <a:r>
              <a:rPr lang="uk-UA" dirty="0" smtClean="0"/>
              <a:t>синтезу СДП необхідно: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dirty="0" smtClean="0"/>
              <a:t>Сформувати набір вирішальних класифікаційних ознак (НВКО) і створити класифікатор СДП.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dirty="0" smtClean="0"/>
              <a:t>Побудувати логічну модель поетапного синтезу (МПС) моделі СДП.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dirty="0" smtClean="0"/>
              <a:t>Створити узагальнену модель вибору (УМВ) СДП для конкретної </a:t>
            </a:r>
            <a:r>
              <a:rPr lang="uk-UA" dirty="0" err="1" smtClean="0"/>
              <a:t>ГВС</a:t>
            </a:r>
            <a:r>
              <a:rPr lang="uk-UA" dirty="0" smtClean="0"/>
              <a:t>, </a:t>
            </a:r>
            <a:r>
              <a:rPr lang="uk-UA" dirty="0" smtClean="0"/>
              <a:t>що базується на основі формалізованих моделей представлення знань з використанням НВКО та </a:t>
            </a:r>
            <a:r>
              <a:rPr lang="uk-UA" dirty="0" err="1" smtClean="0"/>
              <a:t>агентно-орієнтованого</a:t>
            </a:r>
            <a:r>
              <a:rPr lang="uk-UA" dirty="0" smtClean="0"/>
              <a:t> підходу.</a:t>
            </a:r>
          </a:p>
          <a:p>
            <a:endParaRPr lang="uk-UA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/>
              <a:t>НВКО вибору СДП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1357298"/>
          <a:ext cx="8501122" cy="5328934"/>
        </p:xfrm>
        <a:graphic>
          <a:graphicData uri="http://schemas.openxmlformats.org/drawingml/2006/table">
            <a:tbl>
              <a:tblPr/>
              <a:tblGrid>
                <a:gridCol w="3143272"/>
                <a:gridCol w="5357850"/>
              </a:tblGrid>
              <a:tr h="107950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Класифікаційна</a:t>
                      </a:r>
                      <a:r>
                        <a:rPr lang="uk-UA" sz="2000" baseline="0" noProof="0" dirty="0" smtClean="0">
                          <a:latin typeface="+mn-lt"/>
                          <a:ea typeface="Times New Roman"/>
                          <a:cs typeface="SchoolBookCTT"/>
                        </a:rPr>
                        <a:t> ознака (НВКО)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smtClean="0">
                          <a:latin typeface="+mn-lt"/>
                          <a:ea typeface="Times New Roman"/>
                          <a:cs typeface="SchoolBookCTT"/>
                        </a:rPr>
                        <a:t>Класифікация СДП</a:t>
                      </a:r>
                      <a:endParaRPr lang="uk-UA" sz="2000" noProof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Підхід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985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Реактивне, </a:t>
                      </a:r>
                      <a:r>
                        <a:rPr lang="uk-UA" sz="2000" noProof="0" dirty="0" err="1" smtClean="0">
                          <a:latin typeface="+mn-lt"/>
                          <a:ea typeface="Times New Roman"/>
                          <a:cs typeface="SchoolBookCTT"/>
                        </a:rPr>
                        <a:t>прогнозтично-реактивне</a:t>
                      </a: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, </a:t>
                      </a:r>
                      <a:r>
                        <a:rPr lang="uk-UA" sz="2000" noProof="0" dirty="0" err="1" smtClean="0">
                          <a:latin typeface="+mn-lt"/>
                          <a:ea typeface="Times New Roman"/>
                          <a:cs typeface="SchoolBookCTT"/>
                        </a:rPr>
                        <a:t>робастне</a:t>
                      </a: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 </a:t>
                      </a:r>
                      <a:r>
                        <a:rPr lang="uk-UA" sz="2000" noProof="0" dirty="0" err="1" smtClean="0">
                          <a:latin typeface="+mn-lt"/>
                          <a:ea typeface="Times New Roman"/>
                          <a:cs typeface="SchoolBookCTT"/>
                        </a:rPr>
                        <a:t>прогнозтично-реактивне</a:t>
                      </a: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 та </a:t>
                      </a:r>
                      <a:r>
                        <a:rPr lang="uk-UA" sz="2000" noProof="0" dirty="0" err="1" smtClean="0">
                          <a:latin typeface="+mn-lt"/>
                          <a:ea typeface="Times New Roman"/>
                          <a:cs typeface="SchoolBookCTT"/>
                        </a:rPr>
                        <a:t>робастне</a:t>
                      </a: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 превентивне.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Стратегія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985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Повне перепланування, корекція плану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Політика вибору часу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985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Періодична, </a:t>
                      </a:r>
                      <a:r>
                        <a:rPr lang="uk-UA" sz="2000" noProof="0" dirty="0" err="1" smtClean="0">
                          <a:latin typeface="+mn-lt"/>
                          <a:ea typeface="Times New Roman"/>
                          <a:cs typeface="SchoolBookCTT"/>
                        </a:rPr>
                        <a:t>подієва</a:t>
                      </a: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 і гібридна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Метод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985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Правила диспетчеризації, евристики, </a:t>
                      </a:r>
                      <a:r>
                        <a:rPr lang="uk-UA" sz="2000" noProof="0" dirty="0" err="1" smtClean="0">
                          <a:latin typeface="+mn-lt"/>
                          <a:ea typeface="Times New Roman"/>
                          <a:cs typeface="SchoolBookCTT"/>
                        </a:rPr>
                        <a:t>метаевристики</a:t>
                      </a: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, ситуаційне управління, </a:t>
                      </a:r>
                      <a:r>
                        <a:rPr lang="uk-UA" sz="2000" noProof="0" dirty="0" err="1" smtClean="0">
                          <a:latin typeface="+mn-lt"/>
                          <a:ea typeface="Times New Roman"/>
                          <a:cs typeface="SchoolBookCTT"/>
                        </a:rPr>
                        <a:t>мультиагентні</a:t>
                      </a: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 системи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smtClean="0">
                          <a:latin typeface="+mn-lt"/>
                          <a:ea typeface="Times New Roman"/>
                          <a:cs typeface="SchoolBookCTT"/>
                        </a:rPr>
                        <a:t>Виды невизначеностей</a:t>
                      </a:r>
                      <a:r>
                        <a:rPr lang="uk-UA" sz="2000" baseline="0" noProof="0" smtClean="0">
                          <a:latin typeface="+mn-lt"/>
                          <a:ea typeface="Times New Roman"/>
                          <a:cs typeface="SchoolBookCTT"/>
                        </a:rPr>
                        <a:t> у</a:t>
                      </a:r>
                      <a:r>
                        <a:rPr lang="uk-UA" sz="2000" noProof="0" smtClean="0">
                          <a:latin typeface="+mn-lt"/>
                          <a:ea typeface="Times New Roman"/>
                          <a:cs typeface="SchoolBookCTT"/>
                        </a:rPr>
                        <a:t> ГВС</a:t>
                      </a:r>
                      <a:endParaRPr lang="uk-UA" sz="2000" noProof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985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noProof="0" dirty="0" smtClean="0">
                          <a:latin typeface="+mn-lt"/>
                          <a:ea typeface="Times New Roman"/>
                          <a:cs typeface="SchoolBookCTT"/>
                        </a:rPr>
                        <a:t>Пов’язані з ресурсами, пов’язані з задачами</a:t>
                      </a:r>
                      <a:endParaRPr lang="uk-UA" sz="2000" noProof="0" dirty="0">
                        <a:latin typeface="+mn-lt"/>
                        <a:ea typeface="Times New Roman"/>
                        <a:cs typeface="SchoolBookCTT"/>
                      </a:endParaRPr>
                    </a:p>
                  </a:txBody>
                  <a:tcPr marL="65243" marR="652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/>
              <a:t>Логічна модель поетапного синтезу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80724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/>
              <a:t>Гнучка </a:t>
            </a:r>
            <a:r>
              <a:rPr lang="uk-UA" dirty="0" err="1" smtClean="0"/>
              <a:t>інтелектуалізована</a:t>
            </a:r>
            <a:r>
              <a:rPr lang="uk-UA" dirty="0" smtClean="0"/>
              <a:t> МАС вибору СДП</a:t>
            </a:r>
            <a:endParaRPr lang="uk-UA" dirty="0"/>
          </a:p>
        </p:txBody>
      </p:sp>
      <p:sp>
        <p:nvSpPr>
          <p:cNvPr id="20482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 err="1" smtClean="0"/>
              <a:t>Гнучка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інтелектуалізована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мультиагетна</a:t>
            </a:r>
            <a:r>
              <a:rPr lang="ru-RU" b="1" i="1" dirty="0" smtClean="0"/>
              <a:t> система </a:t>
            </a:r>
            <a:r>
              <a:rPr lang="ru-RU" dirty="0" smtClean="0"/>
              <a:t>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сукупність</a:t>
            </a:r>
            <a:r>
              <a:rPr lang="ru-RU" dirty="0" smtClean="0"/>
              <a:t> </a:t>
            </a:r>
            <a:r>
              <a:rPr lang="ru-RU" i="1" dirty="0" err="1" smtClean="0"/>
              <a:t>агентно-орінтованих</a:t>
            </a:r>
            <a:r>
              <a:rPr lang="ru-RU" i="1" dirty="0" smtClean="0"/>
              <a:t> </a:t>
            </a:r>
            <a:r>
              <a:rPr lang="ru-RU" i="1" dirty="0" err="1" smtClean="0"/>
              <a:t>підсистем</a:t>
            </a:r>
            <a:r>
              <a:rPr lang="ru-RU" i="1" dirty="0" smtClean="0"/>
              <a:t> </a:t>
            </a:r>
            <a:r>
              <a:rPr lang="ru-RU" dirty="0" smtClean="0"/>
              <a:t>(АОП), у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реалізується</a:t>
            </a:r>
            <a:r>
              <a:rPr lang="ru-RU" dirty="0" smtClean="0"/>
              <a:t> модель </a:t>
            </a:r>
            <a:r>
              <a:rPr lang="ru-RU" dirty="0" err="1" smtClean="0"/>
              <a:t>поетапного</a:t>
            </a:r>
            <a:r>
              <a:rPr lang="ru-RU" dirty="0" smtClean="0"/>
              <a:t> синтезу СДП </a:t>
            </a:r>
            <a:r>
              <a:rPr lang="ru-RU" dirty="0" err="1" smtClean="0"/>
              <a:t>з</a:t>
            </a:r>
            <a:r>
              <a:rPr lang="ru-RU" dirty="0" smtClean="0"/>
              <a:t> такою </a:t>
            </a:r>
            <a:r>
              <a:rPr lang="ru-RU" dirty="0" err="1" smtClean="0"/>
              <a:t>послідовністю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перебору у </a:t>
            </a:r>
            <a:r>
              <a:rPr lang="ru-RU" dirty="0" err="1" smtClean="0"/>
              <a:t>просторі</a:t>
            </a:r>
            <a:r>
              <a:rPr lang="ru-RU" dirty="0" smtClean="0"/>
              <a:t> НВКО,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відображає</a:t>
            </a:r>
            <a:r>
              <a:rPr lang="ru-RU" dirty="0" smtClean="0"/>
              <a:t> </a:t>
            </a:r>
            <a:r>
              <a:rPr lang="ru-RU" dirty="0" err="1" smtClean="0"/>
              <a:t>принципи</a:t>
            </a:r>
            <a:r>
              <a:rPr lang="ru-RU" dirty="0" smtClean="0"/>
              <a:t> </a:t>
            </a:r>
            <a:r>
              <a:rPr lang="ru-RU" dirty="0" err="1" smtClean="0"/>
              <a:t>агентно-орієнтованого</a:t>
            </a:r>
            <a:r>
              <a:rPr lang="ru-RU" dirty="0" smtClean="0"/>
              <a:t> </a:t>
            </a:r>
            <a:r>
              <a:rPr lang="ru-RU" dirty="0" err="1" smtClean="0"/>
              <a:t>підходу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автономно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виділити</a:t>
            </a:r>
            <a:r>
              <a:rPr lang="ru-RU" dirty="0" smtClean="0"/>
              <a:t> СДП, </a:t>
            </a:r>
            <a:r>
              <a:rPr lang="ru-RU" dirty="0" err="1" smtClean="0"/>
              <a:t>здатну</a:t>
            </a:r>
            <a:r>
              <a:rPr lang="ru-RU" dirty="0" smtClean="0"/>
              <a:t> </a:t>
            </a:r>
            <a:r>
              <a:rPr lang="ru-RU" dirty="0" err="1" smtClean="0"/>
              <a:t>задовольнити</a:t>
            </a:r>
            <a:r>
              <a:rPr lang="ru-RU" dirty="0" smtClean="0"/>
              <a:t> </a:t>
            </a:r>
            <a:r>
              <a:rPr lang="ru-RU" dirty="0" err="1" smtClean="0"/>
              <a:t>критерії</a:t>
            </a:r>
            <a:r>
              <a:rPr lang="ru-RU" dirty="0" smtClean="0"/>
              <a:t> </a:t>
            </a:r>
            <a:r>
              <a:rPr lang="ru-RU" dirty="0" err="1" smtClean="0"/>
              <a:t>обслуговуваності</a:t>
            </a:r>
            <a:r>
              <a:rPr lang="ru-RU" dirty="0" smtClean="0"/>
              <a:t> </a:t>
            </a:r>
            <a:r>
              <a:rPr lang="ru-RU" dirty="0" err="1" smtClean="0"/>
              <a:t>заданої</a:t>
            </a:r>
            <a:r>
              <a:rPr lang="ru-RU" dirty="0" smtClean="0"/>
              <a:t> ГВС.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Об’єкт дослідження</a:t>
            </a:r>
          </a:p>
        </p:txBody>
      </p:sp>
      <p:sp>
        <p:nvSpPr>
          <p:cNvPr id="18434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smtClean="0"/>
              <a:t>Рухомий об’єкт</a:t>
            </a:r>
          </a:p>
          <a:p>
            <a:pPr eaLnBrk="1" hangingPunct="1"/>
            <a:r>
              <a:rPr lang="uk-UA" smtClean="0"/>
              <a:t>Обмеження: Автоматизований транспортний модуль (АТМ) у гнучкій виробничій системі (ГВС)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uk-UA" dirty="0" smtClean="0"/>
              <a:t>Загальна модель </a:t>
            </a:r>
            <a:r>
              <a:rPr lang="uk-UA" dirty="0" smtClean="0"/>
              <a:t>ГІМАС вибору СДП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865683" y="1142984"/>
          <a:ext cx="5412635" cy="5715016"/>
        </p:xfrm>
        <a:graphic>
          <a:graphicData uri="http://schemas.openxmlformats.org/presentationml/2006/ole">
            <p:oleObj spid="_x0000_s26625" name="Visio" r:id="rId3" imgW="7875673" imgH="8308097" progId="Visio.Drawing.11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uk-UA" dirty="0" smtClean="0"/>
              <a:t>Компоненти АОП та їх взаємодія</a:t>
            </a:r>
            <a:endParaRPr lang="uk-UA" dirty="0" smtClean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428612" y="1068256"/>
          <a:ext cx="8286776" cy="5789768"/>
        </p:xfrm>
        <a:graphic>
          <a:graphicData uri="http://schemas.openxmlformats.org/presentationml/2006/ole">
            <p:oleObj spid="_x0000_s72707" name="Visio" r:id="rId3" imgW="10129759" imgH="70826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err="1" smtClean="0"/>
              <a:t>Компонентний</a:t>
            </a:r>
            <a:r>
              <a:rPr lang="ru-RU" dirty="0" smtClean="0"/>
              <a:t> склад АОП</a:t>
            </a:r>
            <a:endParaRPr lang="uk-UA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4007"/>
            <a:ext cx="69913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uk-UA" dirty="0" smtClean="0"/>
              <a:t>Узагальнена модель вибору СДП</a:t>
            </a:r>
            <a:endParaRPr lang="uk-UA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142984"/>
            <a:ext cx="5572164" cy="55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uk-UA" dirty="0" smtClean="0"/>
              <a:t>Види невизначеностей обраної </a:t>
            </a:r>
            <a:r>
              <a:rPr lang="uk-UA" dirty="0" err="1" smtClean="0"/>
              <a:t>ГВС</a:t>
            </a:r>
            <a:endParaRPr lang="uk-UA" dirty="0"/>
          </a:p>
        </p:txBody>
      </p:sp>
      <p:sp>
        <p:nvSpPr>
          <p:cNvPr id="20482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uk-UA" dirty="0" smtClean="0"/>
              <a:t>Розглянемо </a:t>
            </a:r>
            <a:r>
              <a:rPr lang="uk-UA" dirty="0" err="1" smtClean="0"/>
              <a:t>ГВС</a:t>
            </a:r>
            <a:r>
              <a:rPr lang="uk-UA" dirty="0" smtClean="0"/>
              <a:t> з однією з типових структурно-компонувальних схем та наступними видами невизначеностей:</a:t>
            </a:r>
          </a:p>
          <a:p>
            <a:pPr fontAlgn="ctr"/>
            <a:r>
              <a:rPr lang="uk-UA" dirty="0" smtClean="0"/>
              <a:t>Пов’язані з ресурсами:</a:t>
            </a:r>
          </a:p>
          <a:p>
            <a:pPr lvl="1" fontAlgn="ctr"/>
            <a:r>
              <a:rPr lang="uk-UA" dirty="0" smtClean="0"/>
              <a:t>несправність виробничих модулів;</a:t>
            </a:r>
          </a:p>
          <a:p>
            <a:pPr lvl="1" fontAlgn="ctr"/>
            <a:r>
              <a:rPr lang="uk-UA" dirty="0" smtClean="0"/>
              <a:t>затримки у доставці матеріалів.</a:t>
            </a:r>
          </a:p>
          <a:p>
            <a:pPr fontAlgn="ctr"/>
            <a:r>
              <a:rPr lang="uk-UA" dirty="0" smtClean="0"/>
              <a:t>Пов’язані з задачами:</a:t>
            </a:r>
          </a:p>
          <a:p>
            <a:pPr lvl="1" fontAlgn="ctr"/>
            <a:r>
              <a:rPr lang="uk-UA" dirty="0" smtClean="0"/>
              <a:t>надходження термінових задач;</a:t>
            </a:r>
          </a:p>
          <a:p>
            <a:pPr lvl="1" fontAlgn="ctr"/>
            <a:r>
              <a:rPr lang="uk-UA" dirty="0" smtClean="0"/>
              <a:t>зміна тривалості виконання операцій.</a:t>
            </a:r>
          </a:p>
          <a:p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uk-UA" dirty="0" smtClean="0"/>
              <a:t>Модель СДП </a:t>
            </a:r>
            <a:r>
              <a:rPr lang="uk-UA" dirty="0" smtClean="0"/>
              <a:t>для </a:t>
            </a:r>
            <a:r>
              <a:rPr lang="uk-UA" dirty="0" err="1" smtClean="0"/>
              <a:t>ГВС</a:t>
            </a:r>
            <a:endParaRPr lang="uk-UA" dirty="0"/>
          </a:p>
        </p:txBody>
      </p:sp>
      <p:sp>
        <p:nvSpPr>
          <p:cNvPr id="20482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На етапі проектування </a:t>
            </a:r>
            <a:r>
              <a:rPr lang="uk-UA" dirty="0" err="1" smtClean="0"/>
              <a:t>ГВС</a:t>
            </a:r>
            <a:r>
              <a:rPr lang="uk-UA" dirty="0" smtClean="0"/>
              <a:t>, за допомогою </a:t>
            </a:r>
            <a:r>
              <a:rPr lang="uk-UA" dirty="0" err="1" smtClean="0"/>
              <a:t>мультиагентного</a:t>
            </a:r>
            <a:r>
              <a:rPr lang="uk-UA" dirty="0" smtClean="0"/>
              <a:t> підходу до поетапного </a:t>
            </a:r>
            <a:r>
              <a:rPr lang="uk-UA" dirty="0" smtClean="0"/>
              <a:t>синтезу було </a:t>
            </a:r>
            <a:r>
              <a:rPr lang="uk-UA" smtClean="0"/>
              <a:t>обрано </a:t>
            </a:r>
            <a:r>
              <a:rPr lang="uk-UA" smtClean="0"/>
              <a:t>СДП </a:t>
            </a:r>
            <a:r>
              <a:rPr lang="uk-UA" dirty="0" smtClean="0"/>
              <a:t>з наступними властивостями:</a:t>
            </a:r>
          </a:p>
          <a:p>
            <a:pPr lvl="1" fontAlgn="ctr"/>
            <a:r>
              <a:rPr lang="uk-UA" b="1" i="1" dirty="0" smtClean="0"/>
              <a:t>Підхід</a:t>
            </a:r>
            <a:r>
              <a:rPr lang="uk-UA" dirty="0" smtClean="0"/>
              <a:t>: </a:t>
            </a:r>
            <a:r>
              <a:rPr lang="uk-UA" dirty="0" err="1" smtClean="0"/>
              <a:t>прогнозтично-реактивне</a:t>
            </a:r>
            <a:r>
              <a:rPr lang="uk-UA" dirty="0" smtClean="0"/>
              <a:t>.</a:t>
            </a:r>
          </a:p>
          <a:p>
            <a:pPr lvl="1" fontAlgn="ctr"/>
            <a:r>
              <a:rPr lang="uk-UA" b="1" i="1" dirty="0" smtClean="0"/>
              <a:t>Стратегія</a:t>
            </a:r>
            <a:r>
              <a:rPr lang="uk-UA" dirty="0" smtClean="0"/>
              <a:t>: корекція плану.</a:t>
            </a:r>
          </a:p>
          <a:p>
            <a:pPr lvl="1" fontAlgn="ctr"/>
            <a:r>
              <a:rPr lang="uk-UA" b="1" i="1" dirty="0" smtClean="0">
                <a:ea typeface="Times New Roman"/>
                <a:cs typeface="SchoolBookCTT"/>
              </a:rPr>
              <a:t>Політика вибору часу</a:t>
            </a:r>
            <a:r>
              <a:rPr lang="uk-UA" dirty="0" smtClean="0">
                <a:ea typeface="Times New Roman"/>
                <a:cs typeface="SchoolBookCTT"/>
              </a:rPr>
              <a:t>: </a:t>
            </a:r>
            <a:r>
              <a:rPr lang="uk-UA" dirty="0" err="1" smtClean="0"/>
              <a:t>подієва</a:t>
            </a:r>
            <a:r>
              <a:rPr lang="uk-UA" dirty="0" smtClean="0"/>
              <a:t>.</a:t>
            </a:r>
          </a:p>
          <a:p>
            <a:pPr lvl="1" fontAlgn="ctr"/>
            <a:r>
              <a:rPr lang="uk-UA" b="1" i="1" dirty="0" smtClean="0"/>
              <a:t>Метод</a:t>
            </a:r>
            <a:r>
              <a:rPr lang="uk-UA" dirty="0" smtClean="0"/>
              <a:t>: </a:t>
            </a:r>
            <a:r>
              <a:rPr lang="uk-UA" dirty="0" err="1" smtClean="0"/>
              <a:t>мультиагентні</a:t>
            </a:r>
            <a:r>
              <a:rPr lang="uk-UA" dirty="0" smtClean="0"/>
              <a:t> системи.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smtClean="0"/>
              <a:t>Структура МАС диспетчеризації АТМ</a:t>
            </a:r>
            <a:endParaRPr lang="uk-UA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428750"/>
            <a:ext cx="57594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smtClean="0"/>
              <a:t>Склад МАС</a:t>
            </a:r>
          </a:p>
        </p:txBody>
      </p:sp>
      <p:sp>
        <p:nvSpPr>
          <p:cNvPr id="23554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Агент-менеджер;</a:t>
            </a:r>
          </a:p>
          <a:p>
            <a:pPr eaLnBrk="1" hangingPunct="1"/>
            <a:r>
              <a:rPr lang="uk-UA" smtClean="0"/>
              <a:t>Агент замовлення;</a:t>
            </a:r>
          </a:p>
          <a:p>
            <a:pPr eaLnBrk="1" hangingPunct="1"/>
            <a:r>
              <a:rPr lang="uk-UA" smtClean="0"/>
              <a:t>Агент операції;</a:t>
            </a:r>
          </a:p>
          <a:p>
            <a:pPr eaLnBrk="1" hangingPunct="1"/>
            <a:r>
              <a:rPr lang="uk-UA" smtClean="0"/>
              <a:t>Агент АТМ;</a:t>
            </a:r>
          </a:p>
          <a:p>
            <a:pPr eaLnBrk="1" hangingPunct="1"/>
            <a:r>
              <a:rPr lang="uk-UA" smtClean="0"/>
              <a:t>Агент ГВМ.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МАС на основі </a:t>
            </a:r>
            <a:r>
              <a:rPr lang="en-US" dirty="0" smtClean="0"/>
              <a:t>CNET</a:t>
            </a:r>
            <a:endParaRPr lang="uk-UA" dirty="0" smtClean="0"/>
          </a:p>
        </p:txBody>
      </p:sp>
      <p:sp>
        <p:nvSpPr>
          <p:cNvPr id="23554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uk-UA" dirty="0" smtClean="0"/>
              <a:t>Вільний АДАТМ</a:t>
            </a:r>
            <a:r>
              <a:rPr lang="en-US" dirty="0" smtClean="0"/>
              <a:t> </a:t>
            </a:r>
            <a:r>
              <a:rPr lang="uk-UA" dirty="0" smtClean="0"/>
              <a:t>обирає наступну задачу зі списку мінімальним часом початку (</a:t>
            </a:r>
            <a:r>
              <a:rPr lang="en-US" i="1" dirty="0" smtClean="0"/>
              <a:t>ELT</a:t>
            </a:r>
            <a:r>
              <a:rPr lang="uk-UA" dirty="0" smtClean="0"/>
              <a:t>)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uk-UA" dirty="0" smtClean="0"/>
              <a:t>                                                    </a:t>
            </a:r>
            <a:r>
              <a:rPr lang="uk-UA" sz="2000" dirty="0" smtClean="0"/>
              <a:t>де:</a:t>
            </a:r>
            <a:endParaRPr lang="en-US" sz="2000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uk-UA" sz="2000" i="1" dirty="0" err="1" smtClean="0"/>
              <a:t>ELT</a:t>
            </a:r>
            <a:r>
              <a:rPr lang="uk-UA" sz="2000" i="1" baseline="-25000" dirty="0" err="1" smtClean="0"/>
              <a:t>i</a:t>
            </a:r>
            <a:r>
              <a:rPr lang="uk-UA" sz="2000" dirty="0" smtClean="0"/>
              <a:t> — найближчий час початку опрацювання задачі </a:t>
            </a:r>
            <a:r>
              <a:rPr lang="uk-UA" sz="2000" i="1" dirty="0" smtClean="0"/>
              <a:t>i</a:t>
            </a:r>
            <a:r>
              <a:rPr lang="uk-UA" sz="2000" dirty="0" smtClean="0"/>
              <a:t>;</a:t>
            </a:r>
            <a:endParaRPr lang="en-US" sz="2000" dirty="0" smtClean="0"/>
          </a:p>
          <a:p>
            <a:pPr eaLnBrk="1" hangingPunct="1">
              <a:buNone/>
            </a:pPr>
            <a:r>
              <a:rPr lang="uk-UA" sz="2000" i="1" dirty="0" smtClean="0"/>
              <a:t>CL</a:t>
            </a:r>
            <a:r>
              <a:rPr lang="uk-UA" sz="2000" dirty="0" smtClean="0"/>
              <a:t> — поточне розташування АТМ;</a:t>
            </a:r>
            <a:endParaRPr lang="en-US" sz="2000" dirty="0" smtClean="0"/>
          </a:p>
          <a:p>
            <a:pPr eaLnBrk="1" hangingPunct="1">
              <a:buNone/>
            </a:pPr>
            <a:r>
              <a:rPr lang="uk-UA" sz="2000" i="1" dirty="0" err="1" smtClean="0"/>
              <a:t>PCP</a:t>
            </a:r>
            <a:r>
              <a:rPr lang="uk-UA" sz="2000" i="1" baseline="-25000" dirty="0" err="1" smtClean="0"/>
              <a:t>i</a:t>
            </a:r>
            <a:r>
              <a:rPr lang="uk-UA" sz="2000" dirty="0" smtClean="0"/>
              <a:t> — розташування точки початку обробки задачі </a:t>
            </a:r>
            <a:r>
              <a:rPr lang="uk-UA" sz="2000" i="1" dirty="0" smtClean="0"/>
              <a:t>i</a:t>
            </a:r>
            <a:r>
              <a:rPr lang="uk-UA" sz="2000" dirty="0" smtClean="0"/>
              <a:t>; </a:t>
            </a:r>
            <a:endParaRPr lang="en-US" sz="2000" dirty="0" smtClean="0"/>
          </a:p>
          <a:p>
            <a:pPr eaLnBrk="1" hangingPunct="1">
              <a:buNone/>
            </a:pPr>
            <a:r>
              <a:rPr lang="uk-UA" sz="2000" i="1" dirty="0" smtClean="0"/>
              <a:t>t</a:t>
            </a:r>
            <a:r>
              <a:rPr lang="uk-UA" sz="2000" dirty="0" smtClean="0"/>
              <a:t> — поточний момент часу; </a:t>
            </a:r>
            <a:endParaRPr lang="en-US" sz="2000" dirty="0" smtClean="0"/>
          </a:p>
          <a:p>
            <a:pPr eaLnBrk="1" hangingPunct="1">
              <a:buNone/>
            </a:pPr>
            <a:r>
              <a:rPr lang="uk-UA" sz="2000" i="1" dirty="0" smtClean="0">
                <a:sym typeface="Symbol"/>
              </a:rPr>
              <a:t></a:t>
            </a:r>
            <a:r>
              <a:rPr lang="uk-UA" sz="2000" i="1" dirty="0" smtClean="0"/>
              <a:t>t</a:t>
            </a:r>
            <a:r>
              <a:rPr lang="uk-UA" sz="2000" dirty="0" smtClean="0"/>
              <a:t>(..., ...) — час переміщення між двома точками маршруту;</a:t>
            </a:r>
            <a:endParaRPr lang="en-US" sz="2000" dirty="0" smtClean="0"/>
          </a:p>
          <a:p>
            <a:pPr eaLnBrk="1" hangingPunct="1">
              <a:buNone/>
            </a:pPr>
            <a:r>
              <a:rPr lang="uk-UA" sz="2000" i="1" dirty="0" err="1" smtClean="0"/>
              <a:t>EPT</a:t>
            </a:r>
            <a:r>
              <a:rPr lang="uk-UA" sz="2000" i="1" baseline="-25000" dirty="0" err="1" smtClean="0"/>
              <a:t>i</a:t>
            </a:r>
            <a:r>
              <a:rPr lang="uk-UA" sz="2000" dirty="0" smtClean="0"/>
              <a:t> — найближчий час можливого початку обробки задачі </a:t>
            </a:r>
            <a:r>
              <a:rPr lang="uk-UA" sz="2000" i="1" dirty="0" smtClean="0"/>
              <a:t>i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eaLnBrk="1" hangingPunct="1"/>
            <a:endParaRPr lang="uk-UA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4762"/>
          <a:stretch>
            <a:fillRect/>
          </a:stretch>
        </p:blipFill>
        <p:spPr bwMode="auto">
          <a:xfrm>
            <a:off x="785786" y="2428868"/>
            <a:ext cx="4500594" cy="150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Недоліки МАС на основі </a:t>
            </a:r>
            <a:r>
              <a:rPr lang="en-US" dirty="0" smtClean="0"/>
              <a:t>CNET</a:t>
            </a:r>
            <a:endParaRPr lang="uk-UA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dirty="0" smtClean="0"/>
              <a:t>висока тривалість переговорів між агентами;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dirty="0" smtClean="0"/>
              <a:t>недостатнє врахування можливих невизначеностей, що мають місце у </a:t>
            </a:r>
            <a:r>
              <a:rPr lang="uk-UA" dirty="0" err="1" smtClean="0"/>
              <a:t>ГВС</a:t>
            </a:r>
            <a:r>
              <a:rPr lang="uk-UA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Мета дослідження</a:t>
            </a:r>
          </a:p>
        </p:txBody>
      </p:sp>
      <p:sp>
        <p:nvSpPr>
          <p:cNvPr id="14338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Підвищення ефективності функціонування транспортної системи </a:t>
            </a:r>
            <a:r>
              <a:rPr lang="uk-UA" dirty="0" err="1" smtClean="0"/>
              <a:t>ГВС</a:t>
            </a:r>
            <a:r>
              <a:rPr lang="uk-UA" dirty="0" smtClean="0"/>
              <a:t> в умовах невизначеності, за рахунок побудови </a:t>
            </a:r>
            <a:r>
              <a:rPr lang="uk-UA" dirty="0" err="1" smtClean="0"/>
              <a:t>інтелектуалізованої</a:t>
            </a:r>
            <a:r>
              <a:rPr lang="uk-UA" dirty="0" smtClean="0"/>
              <a:t> системи керування.</a:t>
            </a:r>
            <a:r>
              <a:rPr lang="ru-RU" dirty="0" smtClean="0"/>
              <a:t> 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МАС на основі СНВ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dirty="0" smtClean="0"/>
              <a:t>АДАТМ використовує для вибору задачі транспортування систему нечіткого виведення (СНВ) з трьома вхідними змінними:</a:t>
            </a:r>
          </a:p>
          <a:p>
            <a:pPr lvl="1"/>
            <a:r>
              <a:rPr lang="uk-UA" i="1" dirty="0" smtClean="0"/>
              <a:t>Відстань</a:t>
            </a:r>
            <a:r>
              <a:rPr lang="uk-UA" dirty="0" smtClean="0"/>
              <a:t> (X1 </a:t>
            </a:r>
            <a:r>
              <a:rPr lang="uk-UA" dirty="0" smtClean="0">
                <a:sym typeface="Symbol"/>
              </a:rPr>
              <a:t></a:t>
            </a:r>
            <a:r>
              <a:rPr lang="uk-UA" dirty="0" smtClean="0"/>
              <a:t> {Далеко, Середня, Близько})</a:t>
            </a:r>
          </a:p>
          <a:p>
            <a:pPr lvl="1"/>
            <a:r>
              <a:rPr lang="uk-UA" i="1" dirty="0" smtClean="0"/>
              <a:t>Час очікування </a:t>
            </a:r>
            <a:r>
              <a:rPr lang="uk-UA" dirty="0" smtClean="0"/>
              <a:t>(X2 </a:t>
            </a:r>
            <a:r>
              <a:rPr lang="uk-UA" dirty="0" smtClean="0">
                <a:sym typeface="Symbol"/>
              </a:rPr>
              <a:t></a:t>
            </a:r>
            <a:r>
              <a:rPr lang="uk-UA" dirty="0" smtClean="0"/>
              <a:t> {Короткий, Середній, Довгий})</a:t>
            </a:r>
          </a:p>
          <a:p>
            <a:pPr lvl="1"/>
            <a:r>
              <a:rPr lang="uk-UA" i="1" dirty="0" smtClean="0"/>
              <a:t>Частота запитів </a:t>
            </a:r>
            <a:r>
              <a:rPr lang="uk-UA" dirty="0" smtClean="0"/>
              <a:t>(X3 </a:t>
            </a:r>
            <a:r>
              <a:rPr lang="uk-UA" dirty="0" smtClean="0">
                <a:sym typeface="Symbol"/>
              </a:rPr>
              <a:t></a:t>
            </a:r>
            <a:r>
              <a:rPr lang="uk-UA" dirty="0" smtClean="0"/>
              <a:t> {Низька, Середня, Висока})</a:t>
            </a:r>
          </a:p>
          <a:p>
            <a:pPr>
              <a:buNone/>
            </a:pPr>
            <a:r>
              <a:rPr lang="uk-UA" dirty="0" smtClean="0"/>
              <a:t>	та вихідною змінною:</a:t>
            </a:r>
          </a:p>
          <a:p>
            <a:pPr lvl="1"/>
            <a:r>
              <a:rPr lang="uk-UA" dirty="0" smtClean="0"/>
              <a:t> </a:t>
            </a:r>
            <a:r>
              <a:rPr lang="uk-UA" i="1" dirty="0" smtClean="0"/>
              <a:t>Пріоритет</a:t>
            </a:r>
            <a:r>
              <a:rPr lang="uk-UA" dirty="0" smtClean="0"/>
              <a:t> (Y3 </a:t>
            </a:r>
            <a:r>
              <a:rPr lang="uk-UA" dirty="0" smtClean="0">
                <a:sym typeface="Symbol"/>
              </a:rPr>
              <a:t></a:t>
            </a:r>
            <a:r>
              <a:rPr lang="uk-UA" dirty="0" smtClean="0"/>
              <a:t> {Низький, Середньо низький, Середній, Середньо високий, </a:t>
            </a:r>
            <a:r>
              <a:rPr lang="uk-UA" dirty="0" err="1" smtClean="0"/>
              <a:t>Високий</a:t>
            </a:r>
            <a:r>
              <a:rPr lang="uk-UA" dirty="0" smtClean="0"/>
              <a:t>})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uk-UA" dirty="0" smtClean="0"/>
              <a:t>База нечітких правил СНВ</a:t>
            </a:r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14348" y="1539870"/>
          <a:ext cx="8072493" cy="4532336"/>
        </p:xfrm>
        <a:graphic>
          <a:graphicData uri="http://schemas.openxmlformats.org/drawingml/2006/table">
            <a:tbl>
              <a:tblPr/>
              <a:tblGrid>
                <a:gridCol w="560816"/>
                <a:gridCol w="1269021"/>
                <a:gridCol w="1956560"/>
                <a:gridCol w="2006889"/>
                <a:gridCol w="2279207"/>
              </a:tblGrid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№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Відстань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Час очікування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Частота запитів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Пріоритет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Далеко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Короткий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Висока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Низький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Далеко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Короткий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Середня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Середньо низький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Далеко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Короткий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Низька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Середній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uk-UA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uk-UA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uk-UA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uk-UA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uk-UA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+mn-lt"/>
                          <a:ea typeface="Times New Roman"/>
                          <a:cs typeface="Times New Roman"/>
                        </a:rPr>
                        <a:t>Близько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Довгий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Висока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Середній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26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Близько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Довгий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Середня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Високий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27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Близько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Довгий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+mn-lt"/>
                          <a:ea typeface="Times New Roman"/>
                          <a:cs typeface="Times New Roman"/>
                        </a:rPr>
                        <a:t>Низька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+mn-lt"/>
                          <a:ea typeface="Times New Roman"/>
                          <a:cs typeface="Times New Roman"/>
                        </a:rPr>
                        <a:t>Високий</a:t>
                      </a:r>
                    </a:p>
                  </a:txBody>
                  <a:tcPr marL="38648" marR="38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Середній час простою АТМ для різних методів у СДП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928662" y="1571612"/>
            <a:ext cx="73713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Надходження термінових задач</a:t>
            </a:r>
          </a:p>
        </p:txBody>
      </p:sp>
      <p:sp>
        <p:nvSpPr>
          <p:cNvPr id="25602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При визначенні пріоритету задач транспортування пропонується враховувати попередньо заданий пріоритет, оскільки задача може бути терміновою.</a:t>
            </a:r>
            <a:endParaRPr lang="uk-UA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smtClean="0"/>
              <a:t>Апріорне врахування невизначеності </a:t>
            </a:r>
            <a:r>
              <a:rPr lang="uk-UA" dirty="0" err="1" smtClean="0"/>
              <a:t>ГВМ</a:t>
            </a:r>
            <a:endParaRPr lang="uk-UA" dirty="0" smtClean="0"/>
          </a:p>
        </p:txBody>
      </p:sp>
      <p:sp>
        <p:nvSpPr>
          <p:cNvPr id="25602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uk-UA" dirty="0" smtClean="0"/>
              <a:t>При визначенні пріоритету задач транспортування пропонується враховувати також середній час між поломками машин:</a:t>
            </a:r>
          </a:p>
          <a:p>
            <a:pPr eaLnBrk="1" hangingPunct="1"/>
            <a:endParaRPr lang="uk-UA" dirty="0" smtClean="0"/>
          </a:p>
          <a:p>
            <a:pPr lvl="3" eaLnBrk="1" hangingPunct="1">
              <a:buNone/>
            </a:pPr>
            <a:r>
              <a:rPr lang="uk-UA" dirty="0" smtClean="0"/>
              <a:t>					, де: </a:t>
            </a:r>
          </a:p>
          <a:p>
            <a:pPr lvl="3" eaLnBrk="1" hangingPunct="1">
              <a:buNone/>
            </a:pPr>
            <a:endParaRPr lang="uk-UA" dirty="0" smtClean="0"/>
          </a:p>
          <a:p>
            <a:pPr lvl="1" eaLnBrk="1" hangingPunct="1">
              <a:buNone/>
            </a:pPr>
            <a:r>
              <a:rPr lang="en-US" sz="3200" i="1" dirty="0" err="1" smtClean="0"/>
              <a:t>f</a:t>
            </a:r>
            <a:r>
              <a:rPr lang="en-US" sz="3200" i="1" baseline="-25000" dirty="0" err="1" smtClean="0"/>
              <a:t>j</a:t>
            </a:r>
            <a:r>
              <a:rPr lang="en-US" sz="3200" i="1" dirty="0" smtClean="0"/>
              <a:t> </a:t>
            </a:r>
            <a:r>
              <a:rPr lang="en-US" sz="3200" dirty="0" smtClean="0"/>
              <a:t>– </a:t>
            </a:r>
            <a:r>
              <a:rPr lang="uk-UA" sz="3200" dirty="0" smtClean="0"/>
              <a:t>середній час між поломками </a:t>
            </a:r>
            <a:r>
              <a:rPr lang="en-US" sz="3200" i="1" dirty="0" smtClean="0"/>
              <a:t>j</a:t>
            </a:r>
            <a:r>
              <a:rPr lang="en-US" sz="3200" dirty="0" smtClean="0"/>
              <a:t>-</a:t>
            </a:r>
            <a:r>
              <a:rPr lang="uk-UA" sz="3200" dirty="0" err="1" smtClean="0"/>
              <a:t>го</a:t>
            </a:r>
            <a:r>
              <a:rPr lang="uk-UA" sz="3200" dirty="0" smtClean="0"/>
              <a:t> </a:t>
            </a:r>
            <a:r>
              <a:rPr lang="uk-UA" sz="3200" dirty="0" err="1" smtClean="0"/>
              <a:t>ГВМ</a:t>
            </a:r>
            <a:endParaRPr lang="uk-UA" sz="3200" dirty="0" smtClean="0"/>
          </a:p>
          <a:p>
            <a:pPr lvl="1" eaLnBrk="1" hangingPunct="1">
              <a:buNone/>
            </a:pPr>
            <a:r>
              <a:rPr lang="en-US" sz="3200" i="1" dirty="0" err="1" smtClean="0"/>
              <a:t>f</a:t>
            </a:r>
            <a:r>
              <a:rPr lang="en-US" sz="3200" i="1" baseline="-25000" dirty="0" err="1" smtClean="0"/>
              <a:t>j</a:t>
            </a:r>
            <a:r>
              <a:rPr lang="en-US" sz="3200" i="1" dirty="0" smtClean="0"/>
              <a:t> </a:t>
            </a:r>
            <a:r>
              <a:rPr lang="en-US" sz="3200" dirty="0" smtClean="0"/>
              <a:t>– </a:t>
            </a:r>
            <a:r>
              <a:rPr lang="uk-UA" sz="3200" dirty="0" smtClean="0"/>
              <a:t>середній час між поломками усіх </a:t>
            </a:r>
            <a:r>
              <a:rPr lang="uk-UA" sz="3200" dirty="0" err="1" smtClean="0"/>
              <a:t>ГВМ</a:t>
            </a:r>
            <a:r>
              <a:rPr lang="uk-UA" sz="3200" dirty="0" smtClean="0"/>
              <a:t> у </a:t>
            </a:r>
            <a:r>
              <a:rPr lang="uk-UA" sz="3200" dirty="0" err="1" smtClean="0"/>
              <a:t>ГВС</a:t>
            </a:r>
            <a:endParaRPr lang="uk-UA" sz="3200" dirty="0" smtClean="0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4036219" y="3500438"/>
          <a:ext cx="1071563" cy="892175"/>
        </p:xfrm>
        <a:graphic>
          <a:graphicData uri="http://schemas.openxmlformats.org/presentationml/2006/ole">
            <p:oleObj spid="_x0000_s30722" r:id="rId3" imgW="571252" imgH="469696" progId="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smtClean="0"/>
              <a:t>Виникнення нештатної ситуації на </a:t>
            </a:r>
            <a:r>
              <a:rPr lang="uk-UA" dirty="0" err="1" smtClean="0"/>
              <a:t>ГВМ</a:t>
            </a:r>
            <a:endParaRPr lang="uk-UA" dirty="0" smtClean="0"/>
          </a:p>
        </p:txBody>
      </p:sp>
      <p:sp>
        <p:nvSpPr>
          <p:cNvPr id="25602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У разі відмови </a:t>
            </a:r>
            <a:r>
              <a:rPr lang="uk-UA" dirty="0" err="1" smtClean="0"/>
              <a:t>ГВМ</a:t>
            </a:r>
            <a:r>
              <a:rPr lang="uk-UA" dirty="0" smtClean="0"/>
              <a:t> його агент вносить до реєстру відповідну інформацію. </a:t>
            </a:r>
          </a:p>
          <a:p>
            <a:pPr eaLnBrk="1" hangingPunct="1"/>
            <a:r>
              <a:rPr lang="uk-UA" dirty="0" smtClean="0"/>
              <a:t>Усім агентам АТМ повідомляється про перехід у нештатний режим роботи, який передбачає додаткові перевірки при надходженні задачі транспортування:</a:t>
            </a:r>
          </a:p>
          <a:p>
            <a:pPr lvl="1" eaLnBrk="1" hangingPunct="1"/>
            <a:r>
              <a:rPr lang="uk-UA" dirty="0" smtClean="0"/>
              <a:t>Якщо це задача переміщення до </a:t>
            </a:r>
            <a:r>
              <a:rPr lang="uk-UA" dirty="0" err="1" smtClean="0"/>
              <a:t>ГВМ</a:t>
            </a:r>
            <a:r>
              <a:rPr lang="uk-UA" dirty="0" smtClean="0"/>
              <a:t>, що відмовив – перевіряється можливість вибору альтернативного </a:t>
            </a:r>
            <a:r>
              <a:rPr lang="uk-UA" dirty="0" err="1" smtClean="0"/>
              <a:t>ГВМ</a:t>
            </a:r>
            <a:r>
              <a:rPr lang="uk-UA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dirty="0" smtClean="0"/>
              <a:t>Виникнення нештатної ситуації на АТМ</a:t>
            </a:r>
          </a:p>
        </p:txBody>
      </p:sp>
      <p:sp>
        <p:nvSpPr>
          <p:cNvPr id="25602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У разі відмови АТМ його агент вносить до реєстру відповідну інформацію. </a:t>
            </a:r>
          </a:p>
          <a:p>
            <a:pPr eaLnBrk="1" hangingPunct="1"/>
            <a:r>
              <a:rPr lang="uk-UA" dirty="0" smtClean="0"/>
              <a:t>Усім агентам АТМ повідомляється про перехід у нештатний режим роботи, який передбачає додаткові перевірки при надходженні задачі транспортування:</a:t>
            </a:r>
          </a:p>
          <a:p>
            <a:pPr lvl="1" eaLnBrk="1" hangingPunct="1"/>
            <a:r>
              <a:rPr lang="uk-UA" dirty="0" smtClean="0"/>
              <a:t>Якщо маршрут пролягає через точку, де знаходиться АТМ, що відмовив – перевіряється можливість вибору альтернативного маршруту.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Подальша робота</a:t>
            </a:r>
          </a:p>
        </p:txBody>
      </p:sp>
      <p:sp>
        <p:nvSpPr>
          <p:cNvPr id="25602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Внесення до системи інформації щодо альтернативних виробничих модулів для кожної операції та альтернативних шляхів до виробничих модулів.</a:t>
            </a:r>
          </a:p>
          <a:p>
            <a:pPr eaLnBrk="1" hangingPunct="1"/>
            <a:r>
              <a:rPr lang="uk-UA" dirty="0" smtClean="0"/>
              <a:t>Розширення бази нечітких правил.</a:t>
            </a:r>
          </a:p>
          <a:p>
            <a:pPr eaLnBrk="1" hangingPunct="1"/>
            <a:r>
              <a:rPr lang="uk-UA" dirty="0" smtClean="0"/>
              <a:t>Корекція нечітких правил за допомогою </a:t>
            </a:r>
            <a:r>
              <a:rPr lang="en-US" dirty="0" smtClean="0"/>
              <a:t>ANFIS.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Задачі дослідження (1)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uk-UA" dirty="0" smtClean="0"/>
              <a:t>Аналіз рівнів керування автономними транспортними модулями в </a:t>
            </a:r>
            <a:r>
              <a:rPr lang="uk-UA" dirty="0" err="1" smtClean="0"/>
              <a:t>ГВС</a:t>
            </a:r>
            <a:r>
              <a:rPr lang="uk-UA" dirty="0" smtClean="0"/>
              <a:t>.</a:t>
            </a:r>
          </a:p>
          <a:p>
            <a:pPr>
              <a:defRPr/>
            </a:pPr>
            <a:r>
              <a:rPr lang="uk-UA" dirty="0" smtClean="0"/>
              <a:t>Аналіз виробничого середовища щодо можливих типів невизначеностей</a:t>
            </a:r>
            <a:r>
              <a:rPr lang="uk-UA" dirty="0" smtClean="0"/>
              <a:t>.</a:t>
            </a:r>
          </a:p>
          <a:p>
            <a:pPr>
              <a:defRPr/>
            </a:pPr>
            <a:r>
              <a:rPr lang="uk-UA" dirty="0" smtClean="0"/>
              <a:t>Визначення системи динамічного планування як основної підсистеми </a:t>
            </a:r>
            <a:r>
              <a:rPr lang="uk-UA" dirty="0" err="1" smtClean="0"/>
              <a:t>СОУ</a:t>
            </a:r>
            <a:r>
              <a:rPr lang="uk-UA" dirty="0" smtClean="0"/>
              <a:t> при керуванні в реальному часі.</a:t>
            </a:r>
            <a:endParaRPr lang="uk-UA" dirty="0" smtClean="0"/>
          </a:p>
          <a:p>
            <a:pPr>
              <a:defRPr/>
            </a:pPr>
            <a:r>
              <a:rPr lang="uk-UA" dirty="0" smtClean="0"/>
              <a:t>Класифікація систем динамічного планування роботи АТМ</a:t>
            </a:r>
            <a:r>
              <a:rPr lang="uk-UA" dirty="0" smtClean="0"/>
              <a:t>.</a:t>
            </a:r>
            <a:endParaRPr lang="uk-UA" dirty="0" smtClean="0"/>
          </a:p>
          <a:p>
            <a:pPr>
              <a:defRPr/>
            </a:pPr>
            <a:r>
              <a:rPr lang="uk-UA" dirty="0" smtClean="0"/>
              <a:t>Розробка </a:t>
            </a:r>
            <a:r>
              <a:rPr lang="uk-UA" dirty="0" err="1" smtClean="0"/>
              <a:t>мультиагентного</a:t>
            </a:r>
            <a:r>
              <a:rPr lang="uk-UA" dirty="0" smtClean="0"/>
              <a:t> підходу до </a:t>
            </a:r>
            <a:r>
              <a:rPr lang="uk-UA" dirty="0" smtClean="0"/>
              <a:t>автоматизованого синтезу </a:t>
            </a:r>
            <a:r>
              <a:rPr lang="uk-UA" dirty="0" smtClean="0"/>
              <a:t>системи </a:t>
            </a:r>
            <a:r>
              <a:rPr lang="uk-UA" dirty="0" smtClean="0"/>
              <a:t>динамічного </a:t>
            </a:r>
            <a:r>
              <a:rPr lang="uk-UA" dirty="0" smtClean="0"/>
              <a:t>планування.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Задачі дослідження (2)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uk-UA" dirty="0" smtClean="0"/>
              <a:t>Обробка експертних знань щодо відповідності класифікаційних ознак СДП та можливих видів невизначеностей у </a:t>
            </a:r>
            <a:r>
              <a:rPr lang="uk-UA" dirty="0" err="1" smtClean="0"/>
              <a:t>ГВС</a:t>
            </a:r>
            <a:r>
              <a:rPr lang="uk-UA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dirty="0" smtClean="0"/>
              <a:t>Вдосконалення методу динамічного планування на основі МАС за рахунок систем нечіткого виведення.</a:t>
            </a:r>
            <a:endParaRPr lang="uk-UA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dirty="0" smtClean="0"/>
              <a:t>Розробка агента вирішення конфліктних (тупикових) ситуацій.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dirty="0" smtClean="0"/>
              <a:t>Наповнення бази правил та їх корекція за допомогою гібридної </a:t>
            </a:r>
            <a:r>
              <a:rPr lang="uk-UA" dirty="0" err="1" smtClean="0"/>
              <a:t>нейро-фазі</a:t>
            </a:r>
            <a:r>
              <a:rPr lang="uk-UA" dirty="0" smtClean="0"/>
              <a:t> системи.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dirty="0" smtClean="0"/>
              <a:t>Імітаційне моделювання й експериментальні дослідження на базі обраних структурно-компонувальних схем.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туктурна схема дослідженн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4339"/>
          <a:stretch>
            <a:fillRect/>
          </a:stretch>
        </p:blipFill>
        <p:spPr>
          <a:xfrm>
            <a:off x="959290" y="31406"/>
            <a:ext cx="7225421" cy="679518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/>
              <a:t>Транспортна система у структурі </a:t>
            </a:r>
            <a:r>
              <a:rPr lang="uk-UA" dirty="0" err="1" smtClean="0"/>
              <a:t>ГВС</a:t>
            </a:r>
            <a:endParaRPr lang="uk-UA" dirty="0"/>
          </a:p>
        </p:txBody>
      </p:sp>
      <p:pic>
        <p:nvPicPr>
          <p:cNvPr id="29698" name="Picture 2" descr="C:\Users\Sergey\Desktop\2015-04-15 at 10.07.21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568" y="1121939"/>
            <a:ext cx="7462865" cy="5736061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/>
              <a:t>Види невизначеностей, що виникають у </a:t>
            </a:r>
            <a:r>
              <a:rPr lang="uk-UA" dirty="0" err="1" smtClean="0"/>
              <a:t>ГВС</a:t>
            </a:r>
            <a:endParaRPr lang="uk-UA" dirty="0"/>
          </a:p>
        </p:txBody>
      </p:sp>
      <p:sp>
        <p:nvSpPr>
          <p:cNvPr id="20482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uk-UA" b="1" i="1" dirty="0" smtClean="0"/>
              <a:t>Пов'язані з ресурсами: </a:t>
            </a:r>
            <a:r>
              <a:rPr lang="uk-UA" dirty="0" smtClean="0"/>
              <a:t>несправність виробничих модулів, помилка оператора, відсутність або несправність інструмента, ліміти завантаження, затримки у доставці матеріалів, дефектність матеріалу тощо.</a:t>
            </a:r>
          </a:p>
          <a:p>
            <a:pPr eaLnBrk="1" hangingPunct="1"/>
            <a:r>
              <a:rPr lang="uk-UA" b="1" i="1" dirty="0" smtClean="0"/>
              <a:t>Пов'язані з</a:t>
            </a:r>
            <a:r>
              <a:rPr lang="uk-UA" i="1" dirty="0" smtClean="0"/>
              <a:t> </a:t>
            </a:r>
            <a:r>
              <a:rPr lang="uk-UA" b="1" i="1" dirty="0" smtClean="0"/>
              <a:t>задачами:</a:t>
            </a:r>
            <a:r>
              <a:rPr lang="uk-UA" b="1" dirty="0" smtClean="0"/>
              <a:t> </a:t>
            </a:r>
            <a:r>
              <a:rPr lang="uk-UA" dirty="0" smtClean="0"/>
              <a:t>термінові задачі, відміна задач, зміни терміну виконання задач, невчасне надходження задач, зміна пріоритету задач, зміна тривалості виконання операцій тощо.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Керування АТМ у ГВС</a:t>
            </a:r>
          </a:p>
        </p:txBody>
      </p:sp>
      <p:sp>
        <p:nvSpPr>
          <p:cNvPr id="19458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Стратегічний рівень: </a:t>
            </a:r>
          </a:p>
          <a:p>
            <a:pPr lvl="1"/>
            <a:r>
              <a:rPr lang="uk-UA" dirty="0" smtClean="0"/>
              <a:t>визначення структури транспортно-складської системи </a:t>
            </a:r>
            <a:r>
              <a:rPr lang="uk-UA" dirty="0" err="1" smtClean="0"/>
              <a:t>ГВС</a:t>
            </a:r>
            <a:r>
              <a:rPr lang="uk-UA" dirty="0" smtClean="0"/>
              <a:t>;</a:t>
            </a:r>
          </a:p>
          <a:p>
            <a:pPr eaLnBrk="1" hangingPunct="1"/>
            <a:r>
              <a:rPr lang="uk-UA" dirty="0" smtClean="0"/>
              <a:t>Тактичний рівень:</a:t>
            </a:r>
          </a:p>
          <a:p>
            <a:pPr lvl="1" eaLnBrk="1" hangingPunct="1"/>
            <a:r>
              <a:rPr lang="uk-UA" dirty="0" smtClean="0"/>
              <a:t>визначення календарного плану роботи;</a:t>
            </a:r>
            <a:endParaRPr lang="en-US" dirty="0" smtClean="0"/>
          </a:p>
          <a:p>
            <a:r>
              <a:rPr lang="uk-UA" dirty="0" smtClean="0"/>
              <a:t>Оперативний рівень: </a:t>
            </a:r>
          </a:p>
          <a:p>
            <a:pPr lvl="1"/>
            <a:r>
              <a:rPr lang="uk-UA" dirty="0" smtClean="0"/>
              <a:t>визначення оперативного плану;</a:t>
            </a:r>
          </a:p>
          <a:p>
            <a:pPr lvl="1"/>
            <a:r>
              <a:rPr lang="uk-UA" dirty="0" smtClean="0"/>
              <a:t>диспетчеризація;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1174</Words>
  <PresentationFormat>Экран (4:3)</PresentationFormat>
  <Paragraphs>232</Paragraphs>
  <Slides>38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1" baseType="lpstr">
      <vt:lpstr>Тема Office</vt:lpstr>
      <vt:lpstr>Visio</vt:lpstr>
      <vt:lpstr>Документ Microsoft Office Visio</vt:lpstr>
      <vt:lpstr>Тема дослідження: “Динамічне керування рухомими об'єктами в умовах невизначеності в реальному часі”</vt:lpstr>
      <vt:lpstr>Об’єкт дослідження</vt:lpstr>
      <vt:lpstr>Мета дослідження</vt:lpstr>
      <vt:lpstr>Задачі дослідження (1)</vt:lpstr>
      <vt:lpstr>Задачі дослідження (2)</vt:lpstr>
      <vt:lpstr>Слайд 6</vt:lpstr>
      <vt:lpstr>Транспортна система у структурі ГВС</vt:lpstr>
      <vt:lpstr>Види невизначеностей, що виникають у ГВС</vt:lpstr>
      <vt:lpstr>Керування АТМ у ГВС</vt:lpstr>
      <vt:lpstr>Система оперативного управління ГВС</vt:lpstr>
      <vt:lpstr>Система динамічного планування</vt:lpstr>
      <vt:lpstr>Основна задача СДП</vt:lpstr>
      <vt:lpstr>Класифікація СДП</vt:lpstr>
      <vt:lpstr>Автоматизований синтез моделі СДП</vt:lpstr>
      <vt:lpstr>Мультиагентний підхід до поетапного синтезу СДП</vt:lpstr>
      <vt:lpstr>Мультиагентна система поетапного синтезу</vt:lpstr>
      <vt:lpstr>НВКО вибору СДП</vt:lpstr>
      <vt:lpstr>Логічна модель поетапного синтезу</vt:lpstr>
      <vt:lpstr>Гнучка інтелектуалізована МАС вибору СДП</vt:lpstr>
      <vt:lpstr>Загальна модель ГІМАС вибору СДП</vt:lpstr>
      <vt:lpstr>Компоненти АОП та їх взаємодія</vt:lpstr>
      <vt:lpstr>Компонентний склад АОП</vt:lpstr>
      <vt:lpstr>Узагальнена модель вибору СДП</vt:lpstr>
      <vt:lpstr>Види невизначеностей обраної ГВС</vt:lpstr>
      <vt:lpstr>Модель СДП для ГВС</vt:lpstr>
      <vt:lpstr>Структура МАС диспетчеризації АТМ</vt:lpstr>
      <vt:lpstr>Склад МАС</vt:lpstr>
      <vt:lpstr>МАС на основі CNET</vt:lpstr>
      <vt:lpstr>Недоліки МАС на основі CNET</vt:lpstr>
      <vt:lpstr>МАС на основі СНВ</vt:lpstr>
      <vt:lpstr>База нечітких правил СНВ</vt:lpstr>
      <vt:lpstr>Середній час простою АТМ для різних методів у СДП</vt:lpstr>
      <vt:lpstr>Надходження термінових задач</vt:lpstr>
      <vt:lpstr>Апріорне врахування невизначеності ГВМ</vt:lpstr>
      <vt:lpstr>Виникнення нештатної ситуації на ГВМ</vt:lpstr>
      <vt:lpstr>Виникнення нештатної ситуації на АТМ</vt:lpstr>
      <vt:lpstr>Подальша робота</vt:lpstr>
      <vt:lpstr>ДЯКУЮ ЗА УВАГУ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дослідження: “Динамічне керування рухомими об'єктами в умовах невизначеності в реальному часі”</dc:title>
  <dc:creator>bumblebee</dc:creator>
  <cp:lastModifiedBy>sps-60689@mail.ru</cp:lastModifiedBy>
  <cp:revision>40</cp:revision>
  <dcterms:created xsi:type="dcterms:W3CDTF">2015-03-11T07:18:28Z</dcterms:created>
  <dcterms:modified xsi:type="dcterms:W3CDTF">2015-04-15T08:34:56Z</dcterms:modified>
</cp:coreProperties>
</file>