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2"/>
  </p:notesMasterIdLst>
  <p:sldIdLst>
    <p:sldId id="256" r:id="rId2"/>
    <p:sldId id="257" r:id="rId3"/>
    <p:sldId id="263" r:id="rId4"/>
    <p:sldId id="261" r:id="rId5"/>
    <p:sldId id="264" r:id="rId6"/>
    <p:sldId id="267" r:id="rId7"/>
    <p:sldId id="265" r:id="rId8"/>
    <p:sldId id="266" r:id="rId9"/>
    <p:sldId id="269" r:id="rId10"/>
    <p:sldId id="272" r:id="rId11"/>
    <p:sldId id="270" r:id="rId12"/>
    <p:sldId id="271" r:id="rId13"/>
    <p:sldId id="273" r:id="rId14"/>
    <p:sldId id="274" r:id="rId15"/>
    <p:sldId id="275" r:id="rId16"/>
    <p:sldId id="277" r:id="rId17"/>
    <p:sldId id="276" r:id="rId18"/>
    <p:sldId id="278" r:id="rId19"/>
    <p:sldId id="281" r:id="rId20"/>
    <p:sldId id="279" r:id="rId21"/>
    <p:sldId id="280" r:id="rId22"/>
    <p:sldId id="282" r:id="rId23"/>
    <p:sldId id="284" r:id="rId24"/>
    <p:sldId id="285" r:id="rId25"/>
    <p:sldId id="287" r:id="rId26"/>
    <p:sldId id="283" r:id="rId27"/>
    <p:sldId id="289" r:id="rId28"/>
    <p:sldId id="286" r:id="rId29"/>
    <p:sldId id="288" r:id="rId30"/>
    <p:sldId id="259"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2" autoAdjust="0"/>
  </p:normalViewPr>
  <p:slideViewPr>
    <p:cSldViewPr snapToGrid="0">
      <p:cViewPr varScale="1">
        <p:scale>
          <a:sx n="62" d="100"/>
          <a:sy n="62" d="100"/>
        </p:scale>
        <p:origin x="816"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EE56E-C676-4843-B5A6-131A02298439}" type="doc">
      <dgm:prSet loTypeId="urn:microsoft.com/office/officeart/2005/8/layout/vList6" loCatId="process" qsTypeId="urn:microsoft.com/office/officeart/2005/8/quickstyle/simple1" qsCatId="simple" csTypeId="urn:microsoft.com/office/officeart/2005/8/colors/accent0_1" csCatId="mainScheme" phldr="1"/>
      <dgm:spPr/>
      <dgm:t>
        <a:bodyPr/>
        <a:lstStyle/>
        <a:p>
          <a:endParaRPr lang="uk-UA"/>
        </a:p>
      </dgm:t>
    </dgm:pt>
    <dgm:pt modelId="{A662E684-88BC-4C64-9A5C-16D48C0DE9BB}">
      <dgm:prSet phldrT="[Текст]"/>
      <dgm:spPr/>
      <dgm:t>
        <a:bodyPr/>
        <a:lstStyle/>
        <a:p>
          <a:r>
            <a:rPr lang="uk-UA" b="1">
              <a:latin typeface="Times New Roman" panose="02020603050405020304" pitchFamily="18" charset="0"/>
              <a:cs typeface="Times New Roman" panose="02020603050405020304" pitchFamily="18" charset="0"/>
            </a:rPr>
            <a:t>Адміністративний</a:t>
          </a:r>
        </a:p>
      </dgm:t>
    </dgm:pt>
    <dgm:pt modelId="{34D69EAE-F523-484A-8608-C7CDA840B00F}" type="parTrans" cxnId="{EA3CEDBC-0957-4A93-8848-AAEA3E3E4A5A}">
      <dgm:prSet/>
      <dgm:spPr/>
      <dgm:t>
        <a:bodyPr/>
        <a:lstStyle/>
        <a:p>
          <a:endParaRPr lang="uk-UA" b="1">
            <a:latin typeface="Times New Roman" panose="02020603050405020304" pitchFamily="18" charset="0"/>
            <a:cs typeface="Times New Roman" panose="02020603050405020304" pitchFamily="18" charset="0"/>
          </a:endParaRPr>
        </a:p>
      </dgm:t>
    </dgm:pt>
    <dgm:pt modelId="{E4803E99-F091-4129-98D8-6B6755A35C9E}" type="sibTrans" cxnId="{EA3CEDBC-0957-4A93-8848-AAEA3E3E4A5A}">
      <dgm:prSet/>
      <dgm:spPr/>
      <dgm:t>
        <a:bodyPr/>
        <a:lstStyle/>
        <a:p>
          <a:endParaRPr lang="uk-UA" b="1">
            <a:latin typeface="Times New Roman" panose="02020603050405020304" pitchFamily="18" charset="0"/>
            <a:cs typeface="Times New Roman" panose="02020603050405020304" pitchFamily="18" charset="0"/>
          </a:endParaRPr>
        </a:p>
      </dgm:t>
    </dgm:pt>
    <dgm:pt modelId="{7704767D-B732-4E34-BA46-6199DAC4D1EC}">
      <dgm:prSet phldrT="[Текст]"/>
      <dgm:spPr/>
      <dgm:t>
        <a:bodyPr/>
        <a:lstStyle/>
        <a:p>
          <a:r>
            <a:rPr lang="uk-UA" b="1">
              <a:latin typeface="Times New Roman" panose="02020603050405020304" pitchFamily="18" charset="0"/>
              <a:cs typeface="Times New Roman" panose="02020603050405020304" pitchFamily="18" charset="0"/>
            </a:rPr>
            <a:t>Стратегічний</a:t>
          </a:r>
        </a:p>
      </dgm:t>
    </dgm:pt>
    <dgm:pt modelId="{CA65D00A-785B-4959-84CA-D790FC9A898E}" type="parTrans" cxnId="{968CE101-69B4-4C15-BF8D-F4B1542024E8}">
      <dgm:prSet/>
      <dgm:spPr/>
      <dgm:t>
        <a:bodyPr/>
        <a:lstStyle/>
        <a:p>
          <a:endParaRPr lang="uk-UA" b="1">
            <a:latin typeface="Times New Roman" panose="02020603050405020304" pitchFamily="18" charset="0"/>
            <a:cs typeface="Times New Roman" panose="02020603050405020304" pitchFamily="18" charset="0"/>
          </a:endParaRPr>
        </a:p>
      </dgm:t>
    </dgm:pt>
    <dgm:pt modelId="{EF3FE7DC-9A86-4D1A-9A1E-CDC56C42DEBF}" type="sibTrans" cxnId="{968CE101-69B4-4C15-BF8D-F4B1542024E8}">
      <dgm:prSet/>
      <dgm:spPr/>
      <dgm:t>
        <a:bodyPr/>
        <a:lstStyle/>
        <a:p>
          <a:endParaRPr lang="uk-UA" b="1">
            <a:latin typeface="Times New Roman" panose="02020603050405020304" pitchFamily="18" charset="0"/>
            <a:cs typeface="Times New Roman" panose="02020603050405020304" pitchFamily="18" charset="0"/>
          </a:endParaRPr>
        </a:p>
      </dgm:t>
    </dgm:pt>
    <dgm:pt modelId="{137584B0-6107-4F13-9B44-4424BFAF9117}">
      <dgm:prSet phldrT="[Текст]"/>
      <dgm:spPr/>
      <dgm:t>
        <a:bodyPr/>
        <a:lstStyle/>
        <a:p>
          <a:r>
            <a:rPr lang="uk-UA" b="1">
              <a:latin typeface="Times New Roman" panose="02020603050405020304" pitchFamily="18" charset="0"/>
              <a:cs typeface="Times New Roman" panose="02020603050405020304" pitchFamily="18" charset="0"/>
            </a:rPr>
            <a:t>Тактичний</a:t>
          </a:r>
        </a:p>
      </dgm:t>
    </dgm:pt>
    <dgm:pt modelId="{681BE5E2-033A-4F09-B262-BE3B05F90DD2}" type="parTrans" cxnId="{DD449D47-0A6B-4B63-AEB9-266E5BE4E2EE}">
      <dgm:prSet/>
      <dgm:spPr/>
      <dgm:t>
        <a:bodyPr/>
        <a:lstStyle/>
        <a:p>
          <a:endParaRPr lang="uk-UA" b="1">
            <a:latin typeface="Times New Roman" panose="02020603050405020304" pitchFamily="18" charset="0"/>
            <a:cs typeface="Times New Roman" panose="02020603050405020304" pitchFamily="18" charset="0"/>
          </a:endParaRPr>
        </a:p>
      </dgm:t>
    </dgm:pt>
    <dgm:pt modelId="{EACED2B6-8978-4A24-93EE-64B4826A66C7}" type="sibTrans" cxnId="{DD449D47-0A6B-4B63-AEB9-266E5BE4E2EE}">
      <dgm:prSet/>
      <dgm:spPr/>
      <dgm:t>
        <a:bodyPr/>
        <a:lstStyle/>
        <a:p>
          <a:endParaRPr lang="uk-UA" b="1">
            <a:latin typeface="Times New Roman" panose="02020603050405020304" pitchFamily="18" charset="0"/>
            <a:cs typeface="Times New Roman" panose="02020603050405020304" pitchFamily="18" charset="0"/>
          </a:endParaRPr>
        </a:p>
      </dgm:t>
    </dgm:pt>
    <dgm:pt modelId="{458666B1-7C30-4195-860A-B5B9C523BB8C}">
      <dgm:prSet phldrT="[Текст]"/>
      <dgm:spPr/>
      <dgm:t>
        <a:bodyPr/>
        <a:lstStyle/>
        <a:p>
          <a:r>
            <a:rPr lang="uk-UA" b="1">
              <a:latin typeface="Times New Roman" panose="02020603050405020304" pitchFamily="18" charset="0"/>
              <a:cs typeface="Times New Roman" panose="02020603050405020304" pitchFamily="18" charset="0"/>
            </a:rPr>
            <a:t>Виконавчий</a:t>
          </a:r>
        </a:p>
      </dgm:t>
    </dgm:pt>
    <dgm:pt modelId="{9A5B7887-A2AC-4AF6-BB06-E22A1AE23FF1}" type="parTrans" cxnId="{605C360E-533C-464C-A431-EFFFE6AEA26F}">
      <dgm:prSet/>
      <dgm:spPr/>
      <dgm:t>
        <a:bodyPr/>
        <a:lstStyle/>
        <a:p>
          <a:endParaRPr lang="uk-UA" b="1">
            <a:latin typeface="Times New Roman" panose="02020603050405020304" pitchFamily="18" charset="0"/>
            <a:cs typeface="Times New Roman" panose="02020603050405020304" pitchFamily="18" charset="0"/>
          </a:endParaRPr>
        </a:p>
      </dgm:t>
    </dgm:pt>
    <dgm:pt modelId="{E3B3BE32-FED3-44C3-9E69-8D0D96C30934}" type="sibTrans" cxnId="{605C360E-533C-464C-A431-EFFFE6AEA26F}">
      <dgm:prSet/>
      <dgm:spPr/>
      <dgm:t>
        <a:bodyPr/>
        <a:lstStyle/>
        <a:p>
          <a:endParaRPr lang="uk-UA" b="1">
            <a:latin typeface="Times New Roman" panose="02020603050405020304" pitchFamily="18" charset="0"/>
            <a:cs typeface="Times New Roman" panose="02020603050405020304" pitchFamily="18" charset="0"/>
          </a:endParaRPr>
        </a:p>
      </dgm:t>
    </dgm:pt>
    <dgm:pt modelId="{CE6F0115-CE90-48C4-BC04-DA3E4710365F}">
      <dgm:prSet phldrT="[Текст]"/>
      <dgm:spPr/>
      <dgm:t>
        <a:bodyPr/>
        <a:lstStyle/>
        <a:p>
          <a:r>
            <a:rPr lang="uk-UA" b="1">
              <a:latin typeface="Times New Roman" panose="02020603050405020304" pitchFamily="18" charset="0"/>
              <a:cs typeface="Times New Roman" panose="02020603050405020304" pitchFamily="18" charset="0"/>
            </a:rPr>
            <a:t>Економічне управління;</a:t>
          </a:r>
        </a:p>
      </dgm:t>
    </dgm:pt>
    <dgm:pt modelId="{1A99E2B0-B451-407E-9DCF-759A9B87CD61}" type="parTrans" cxnId="{5AD9768B-27D5-47DA-A1A7-F94F7F8DC176}">
      <dgm:prSet/>
      <dgm:spPr/>
      <dgm:t>
        <a:bodyPr/>
        <a:lstStyle/>
        <a:p>
          <a:endParaRPr lang="uk-UA" b="1">
            <a:latin typeface="Times New Roman" panose="02020603050405020304" pitchFamily="18" charset="0"/>
            <a:cs typeface="Times New Roman" panose="02020603050405020304" pitchFamily="18" charset="0"/>
          </a:endParaRPr>
        </a:p>
      </dgm:t>
    </dgm:pt>
    <dgm:pt modelId="{1849777E-DE1B-424A-A362-22AC655DAB1E}" type="sibTrans" cxnId="{5AD9768B-27D5-47DA-A1A7-F94F7F8DC176}">
      <dgm:prSet/>
      <dgm:spPr/>
      <dgm:t>
        <a:bodyPr/>
        <a:lstStyle/>
        <a:p>
          <a:endParaRPr lang="uk-UA" b="1">
            <a:latin typeface="Times New Roman" panose="02020603050405020304" pitchFamily="18" charset="0"/>
            <a:cs typeface="Times New Roman" panose="02020603050405020304" pitchFamily="18" charset="0"/>
          </a:endParaRPr>
        </a:p>
      </dgm:t>
    </dgm:pt>
    <dgm:pt modelId="{4BDB3999-6C8D-44A5-8D09-1537B0F92B1E}">
      <dgm:prSet phldrT="[Текст]"/>
      <dgm:spPr/>
      <dgm:t>
        <a:bodyPr/>
        <a:lstStyle/>
        <a:p>
          <a:r>
            <a:rPr lang="uk-UA" b="1" dirty="0">
              <a:latin typeface="Times New Roman" panose="02020603050405020304" pitchFamily="18" charset="0"/>
              <a:cs typeface="Times New Roman" panose="02020603050405020304" pitchFamily="18" charset="0"/>
            </a:rPr>
            <a:t>Техніко-економічне планування;</a:t>
          </a:r>
        </a:p>
      </dgm:t>
    </dgm:pt>
    <dgm:pt modelId="{883469F9-B0D2-4271-A073-940BCB53F1B1}" type="parTrans" cxnId="{E99AB07A-CC02-445D-A9C6-E7A9665E4D7C}">
      <dgm:prSet/>
      <dgm:spPr/>
      <dgm:t>
        <a:bodyPr/>
        <a:lstStyle/>
        <a:p>
          <a:endParaRPr lang="uk-UA" b="1">
            <a:latin typeface="Times New Roman" panose="02020603050405020304" pitchFamily="18" charset="0"/>
            <a:cs typeface="Times New Roman" panose="02020603050405020304" pitchFamily="18" charset="0"/>
          </a:endParaRPr>
        </a:p>
      </dgm:t>
    </dgm:pt>
    <dgm:pt modelId="{611D9591-84C4-4893-B9EB-70D0008AB8A4}" type="sibTrans" cxnId="{E99AB07A-CC02-445D-A9C6-E7A9665E4D7C}">
      <dgm:prSet/>
      <dgm:spPr/>
      <dgm:t>
        <a:bodyPr/>
        <a:lstStyle/>
        <a:p>
          <a:endParaRPr lang="uk-UA" b="1">
            <a:latin typeface="Times New Roman" panose="02020603050405020304" pitchFamily="18" charset="0"/>
            <a:cs typeface="Times New Roman" panose="02020603050405020304" pitchFamily="18" charset="0"/>
          </a:endParaRPr>
        </a:p>
      </dgm:t>
    </dgm:pt>
    <dgm:pt modelId="{7C06454B-8A2B-4214-A68E-5B2CAB41877B}">
      <dgm:prSet phldrT="[Текст]"/>
      <dgm:spPr/>
      <dgm:t>
        <a:bodyPr/>
        <a:lstStyle/>
        <a:p>
          <a:r>
            <a:rPr lang="uk-UA" b="1">
              <a:latin typeface="Times New Roman" panose="02020603050405020304" pitchFamily="18" charset="0"/>
              <a:cs typeface="Times New Roman" panose="02020603050405020304" pitchFamily="18" charset="0"/>
            </a:rPr>
            <a:t>Оперативне планування;</a:t>
          </a:r>
        </a:p>
      </dgm:t>
    </dgm:pt>
    <dgm:pt modelId="{1FF871DC-CD48-4224-B4BC-C41DCC67DD69}" type="parTrans" cxnId="{8072FBE2-7605-4CD9-98BD-CC4B8AFAC346}">
      <dgm:prSet/>
      <dgm:spPr/>
      <dgm:t>
        <a:bodyPr/>
        <a:lstStyle/>
        <a:p>
          <a:endParaRPr lang="uk-UA" b="1">
            <a:latin typeface="Times New Roman" panose="02020603050405020304" pitchFamily="18" charset="0"/>
            <a:cs typeface="Times New Roman" panose="02020603050405020304" pitchFamily="18" charset="0"/>
          </a:endParaRPr>
        </a:p>
      </dgm:t>
    </dgm:pt>
    <dgm:pt modelId="{1205EFDA-25E6-4D46-B61E-26671FCE6477}" type="sibTrans" cxnId="{8072FBE2-7605-4CD9-98BD-CC4B8AFAC346}">
      <dgm:prSet/>
      <dgm:spPr/>
      <dgm:t>
        <a:bodyPr/>
        <a:lstStyle/>
        <a:p>
          <a:endParaRPr lang="uk-UA" b="1">
            <a:latin typeface="Times New Roman" panose="02020603050405020304" pitchFamily="18" charset="0"/>
            <a:cs typeface="Times New Roman" panose="02020603050405020304" pitchFamily="18" charset="0"/>
          </a:endParaRPr>
        </a:p>
      </dgm:t>
    </dgm:pt>
    <dgm:pt modelId="{E7893EF3-CF35-4C59-9018-A7BBB7F22487}">
      <dgm:prSet phldrT="[Текст]"/>
      <dgm:spPr/>
      <dgm:t>
        <a:bodyPr/>
        <a:lstStyle/>
        <a:p>
          <a:r>
            <a:rPr lang="uk-UA" b="1">
              <a:latin typeface="Times New Roman" panose="02020603050405020304" pitchFamily="18" charset="0"/>
              <a:cs typeface="Times New Roman" panose="02020603050405020304" pitchFamily="18" charset="0"/>
            </a:rPr>
            <a:t>Організаційне управління;</a:t>
          </a:r>
        </a:p>
      </dgm:t>
    </dgm:pt>
    <dgm:pt modelId="{4F821470-F3D4-4C63-82F7-4C273BB313D3}" type="parTrans" cxnId="{FC598C3C-FECB-444E-BDDA-C277E6774D49}">
      <dgm:prSet/>
      <dgm:spPr/>
      <dgm:t>
        <a:bodyPr/>
        <a:lstStyle/>
        <a:p>
          <a:endParaRPr lang="uk-UA" b="1">
            <a:latin typeface="Times New Roman" panose="02020603050405020304" pitchFamily="18" charset="0"/>
            <a:cs typeface="Times New Roman" panose="02020603050405020304" pitchFamily="18" charset="0"/>
          </a:endParaRPr>
        </a:p>
      </dgm:t>
    </dgm:pt>
    <dgm:pt modelId="{355EAAAA-79DB-4C11-ADFA-3EE99D7CBD88}" type="sibTrans" cxnId="{FC598C3C-FECB-444E-BDDA-C277E6774D49}">
      <dgm:prSet/>
      <dgm:spPr/>
      <dgm:t>
        <a:bodyPr/>
        <a:lstStyle/>
        <a:p>
          <a:endParaRPr lang="uk-UA" b="1">
            <a:latin typeface="Times New Roman" panose="02020603050405020304" pitchFamily="18" charset="0"/>
            <a:cs typeface="Times New Roman" panose="02020603050405020304" pitchFamily="18" charset="0"/>
          </a:endParaRPr>
        </a:p>
      </dgm:t>
    </dgm:pt>
    <dgm:pt modelId="{B1021BFB-451F-4B49-ADE7-0265F53675F7}">
      <dgm:prSet phldrT="[Текст]"/>
      <dgm:spPr/>
      <dgm:t>
        <a:bodyPr/>
        <a:lstStyle/>
        <a:p>
          <a:r>
            <a:rPr lang="uk-UA" b="1">
              <a:latin typeface="Times New Roman" panose="02020603050405020304" pitchFamily="18" charset="0"/>
              <a:cs typeface="Times New Roman" panose="02020603050405020304" pitchFamily="18" charset="0"/>
            </a:rPr>
            <a:t>Оперативна диспетчеризація;</a:t>
          </a:r>
        </a:p>
      </dgm:t>
    </dgm:pt>
    <dgm:pt modelId="{84AF83C4-6EE1-4B09-8A78-4543AB80CA39}" type="parTrans" cxnId="{EC42338E-96A3-423A-AB33-44B9F5BF50DA}">
      <dgm:prSet/>
      <dgm:spPr/>
      <dgm:t>
        <a:bodyPr/>
        <a:lstStyle/>
        <a:p>
          <a:endParaRPr lang="uk-UA" b="1">
            <a:latin typeface="Times New Roman" panose="02020603050405020304" pitchFamily="18" charset="0"/>
            <a:cs typeface="Times New Roman" panose="02020603050405020304" pitchFamily="18" charset="0"/>
          </a:endParaRPr>
        </a:p>
      </dgm:t>
    </dgm:pt>
    <dgm:pt modelId="{3A80DCE1-36FE-42F5-8FF8-6B6CB47A90EE}" type="sibTrans" cxnId="{EC42338E-96A3-423A-AB33-44B9F5BF50DA}">
      <dgm:prSet/>
      <dgm:spPr/>
      <dgm:t>
        <a:bodyPr/>
        <a:lstStyle/>
        <a:p>
          <a:endParaRPr lang="uk-UA" b="1">
            <a:latin typeface="Times New Roman" panose="02020603050405020304" pitchFamily="18" charset="0"/>
            <a:cs typeface="Times New Roman" panose="02020603050405020304" pitchFamily="18" charset="0"/>
          </a:endParaRPr>
        </a:p>
      </dgm:t>
    </dgm:pt>
    <dgm:pt modelId="{490C04C7-DB9A-458B-8A30-4735804FAE4F}">
      <dgm:prSet phldrT="[Текст]"/>
      <dgm:spPr/>
      <dgm:t>
        <a:bodyPr/>
        <a:lstStyle/>
        <a:p>
          <a:r>
            <a:rPr lang="uk-UA" b="1">
              <a:latin typeface="Times New Roman" panose="02020603050405020304" pitchFamily="18" charset="0"/>
              <a:cs typeface="Times New Roman" panose="02020603050405020304" pitchFamily="18" charset="0"/>
            </a:rPr>
            <a:t>Технологічне управління;</a:t>
          </a:r>
        </a:p>
      </dgm:t>
    </dgm:pt>
    <dgm:pt modelId="{0B053B37-DD66-4D08-898A-651331883B9D}" type="parTrans" cxnId="{297DFC4D-970B-4048-B82C-EDC954362713}">
      <dgm:prSet/>
      <dgm:spPr/>
      <dgm:t>
        <a:bodyPr/>
        <a:lstStyle/>
        <a:p>
          <a:endParaRPr lang="uk-UA" b="1">
            <a:latin typeface="Times New Roman" panose="02020603050405020304" pitchFamily="18" charset="0"/>
            <a:cs typeface="Times New Roman" panose="02020603050405020304" pitchFamily="18" charset="0"/>
          </a:endParaRPr>
        </a:p>
      </dgm:t>
    </dgm:pt>
    <dgm:pt modelId="{09DC7BFF-D781-436E-A695-1256F344B08D}" type="sibTrans" cxnId="{297DFC4D-970B-4048-B82C-EDC954362713}">
      <dgm:prSet/>
      <dgm:spPr/>
      <dgm:t>
        <a:bodyPr/>
        <a:lstStyle/>
        <a:p>
          <a:endParaRPr lang="uk-UA" b="1">
            <a:latin typeface="Times New Roman" panose="02020603050405020304" pitchFamily="18" charset="0"/>
            <a:cs typeface="Times New Roman" panose="02020603050405020304" pitchFamily="18" charset="0"/>
          </a:endParaRPr>
        </a:p>
      </dgm:t>
    </dgm:pt>
    <dgm:pt modelId="{D876B30C-C5BF-4890-9124-D114440046D5}">
      <dgm:prSet phldrT="[Текст]"/>
      <dgm:spPr/>
      <dgm:t>
        <a:bodyPr/>
        <a:lstStyle/>
        <a:p>
          <a:r>
            <a:rPr lang="uk-UA" b="1">
              <a:latin typeface="Times New Roman" panose="02020603050405020304" pitchFamily="18" charset="0"/>
              <a:cs typeface="Times New Roman" panose="02020603050405020304" pitchFamily="18" charset="0"/>
            </a:rPr>
            <a:t>Управління обладнанням;</a:t>
          </a:r>
        </a:p>
      </dgm:t>
    </dgm:pt>
    <dgm:pt modelId="{0B338E79-884B-43BA-9A89-A88E71056DA6}" type="parTrans" cxnId="{ACD9B84F-1B82-4493-BF00-EAC0E677BA36}">
      <dgm:prSet/>
      <dgm:spPr/>
      <dgm:t>
        <a:bodyPr/>
        <a:lstStyle/>
        <a:p>
          <a:endParaRPr lang="uk-UA" b="1">
            <a:latin typeface="Times New Roman" panose="02020603050405020304" pitchFamily="18" charset="0"/>
            <a:cs typeface="Times New Roman" panose="02020603050405020304" pitchFamily="18" charset="0"/>
          </a:endParaRPr>
        </a:p>
      </dgm:t>
    </dgm:pt>
    <dgm:pt modelId="{909D4072-935B-4AF5-B4CF-87B0386E3720}" type="sibTrans" cxnId="{ACD9B84F-1B82-4493-BF00-EAC0E677BA36}">
      <dgm:prSet/>
      <dgm:spPr/>
      <dgm:t>
        <a:bodyPr/>
        <a:lstStyle/>
        <a:p>
          <a:endParaRPr lang="uk-UA" b="1">
            <a:latin typeface="Times New Roman" panose="02020603050405020304" pitchFamily="18" charset="0"/>
            <a:cs typeface="Times New Roman" panose="02020603050405020304" pitchFamily="18" charset="0"/>
          </a:endParaRPr>
        </a:p>
      </dgm:t>
    </dgm:pt>
    <dgm:pt modelId="{5481459D-700E-4D81-893D-7A7EF1B1C11A}">
      <dgm:prSet phldrT="[Текст]"/>
      <dgm:spPr/>
      <dgm:t>
        <a:bodyPr/>
        <a:lstStyle/>
        <a:p>
          <a:r>
            <a:rPr lang="uk-UA" b="1" dirty="0">
              <a:latin typeface="Times New Roman" panose="02020603050405020304" pitchFamily="18" charset="0"/>
              <a:cs typeface="Times New Roman" panose="02020603050405020304" pitchFamily="18" charset="0"/>
            </a:rPr>
            <a:t>Локальне управління.</a:t>
          </a:r>
        </a:p>
      </dgm:t>
    </dgm:pt>
    <dgm:pt modelId="{D7EB8911-4255-4099-A4BE-05DDD0D7C606}" type="parTrans" cxnId="{56042BD7-EF44-4C4B-AF8B-FF31E4C9C52B}">
      <dgm:prSet/>
      <dgm:spPr/>
      <dgm:t>
        <a:bodyPr/>
        <a:lstStyle/>
        <a:p>
          <a:endParaRPr lang="uk-UA" b="1">
            <a:latin typeface="Times New Roman" panose="02020603050405020304" pitchFamily="18" charset="0"/>
            <a:cs typeface="Times New Roman" panose="02020603050405020304" pitchFamily="18" charset="0"/>
          </a:endParaRPr>
        </a:p>
      </dgm:t>
    </dgm:pt>
    <dgm:pt modelId="{709ABFCB-822B-4A1D-B2DF-DDDE49CB6D25}" type="sibTrans" cxnId="{56042BD7-EF44-4C4B-AF8B-FF31E4C9C52B}">
      <dgm:prSet/>
      <dgm:spPr/>
      <dgm:t>
        <a:bodyPr/>
        <a:lstStyle/>
        <a:p>
          <a:endParaRPr lang="uk-UA" b="1">
            <a:latin typeface="Times New Roman" panose="02020603050405020304" pitchFamily="18" charset="0"/>
            <a:cs typeface="Times New Roman" panose="02020603050405020304" pitchFamily="18" charset="0"/>
          </a:endParaRPr>
        </a:p>
      </dgm:t>
    </dgm:pt>
    <dgm:pt modelId="{3E805833-47B6-4791-B6CF-206D431112CE}" type="pres">
      <dgm:prSet presAssocID="{EDDEE56E-C676-4843-B5A6-131A02298439}" presName="Name0" presStyleCnt="0">
        <dgm:presLayoutVars>
          <dgm:dir/>
          <dgm:animLvl val="lvl"/>
          <dgm:resizeHandles/>
        </dgm:presLayoutVars>
      </dgm:prSet>
      <dgm:spPr/>
    </dgm:pt>
    <dgm:pt modelId="{96885F07-DFB0-4EB0-BDFA-F2EF56CF73B3}" type="pres">
      <dgm:prSet presAssocID="{A662E684-88BC-4C64-9A5C-16D48C0DE9BB}" presName="linNode" presStyleCnt="0"/>
      <dgm:spPr/>
    </dgm:pt>
    <dgm:pt modelId="{DD37F690-F2AA-4465-B67F-0BE418680E59}" type="pres">
      <dgm:prSet presAssocID="{A662E684-88BC-4C64-9A5C-16D48C0DE9BB}" presName="parentShp" presStyleLbl="node1" presStyleIdx="0" presStyleCnt="4" custLinFactNeighborX="-6250" custLinFactNeighborY="-4051">
        <dgm:presLayoutVars>
          <dgm:bulletEnabled val="1"/>
        </dgm:presLayoutVars>
      </dgm:prSet>
      <dgm:spPr/>
    </dgm:pt>
    <dgm:pt modelId="{59783A04-45BE-4890-8904-172B5608870A}" type="pres">
      <dgm:prSet presAssocID="{A662E684-88BC-4C64-9A5C-16D48C0DE9BB}" presName="childShp" presStyleLbl="bgAccFollowNode1" presStyleIdx="0" presStyleCnt="4" custLinFactNeighborY="-8532">
        <dgm:presLayoutVars>
          <dgm:bulletEnabled val="1"/>
        </dgm:presLayoutVars>
      </dgm:prSet>
      <dgm:spPr/>
    </dgm:pt>
    <dgm:pt modelId="{F59E67A9-EA50-4779-8BCA-ED4102F572AC}" type="pres">
      <dgm:prSet presAssocID="{E4803E99-F091-4129-98D8-6B6755A35C9E}" presName="spacing" presStyleCnt="0"/>
      <dgm:spPr/>
    </dgm:pt>
    <dgm:pt modelId="{91931FBD-E008-4DAE-ABC3-C1330253FDC4}" type="pres">
      <dgm:prSet presAssocID="{7704767D-B732-4E34-BA46-6199DAC4D1EC}" presName="linNode" presStyleCnt="0"/>
      <dgm:spPr/>
    </dgm:pt>
    <dgm:pt modelId="{8C3DC2E8-2C7A-4275-BC9F-06017BB459C6}" type="pres">
      <dgm:prSet presAssocID="{7704767D-B732-4E34-BA46-6199DAC4D1EC}" presName="parentShp" presStyleLbl="node1" presStyleIdx="1" presStyleCnt="4">
        <dgm:presLayoutVars>
          <dgm:bulletEnabled val="1"/>
        </dgm:presLayoutVars>
      </dgm:prSet>
      <dgm:spPr/>
    </dgm:pt>
    <dgm:pt modelId="{EE10C50F-5096-4EB1-860E-4753FEDF5B2B}" type="pres">
      <dgm:prSet presAssocID="{7704767D-B732-4E34-BA46-6199DAC4D1EC}" presName="childShp" presStyleLbl="bgAccFollowNode1" presStyleIdx="1" presStyleCnt="4">
        <dgm:presLayoutVars>
          <dgm:bulletEnabled val="1"/>
        </dgm:presLayoutVars>
      </dgm:prSet>
      <dgm:spPr/>
    </dgm:pt>
    <dgm:pt modelId="{8E502F76-500F-41BF-8E56-EBDC413FADED}" type="pres">
      <dgm:prSet presAssocID="{EF3FE7DC-9A86-4D1A-9A1E-CDC56C42DEBF}" presName="spacing" presStyleCnt="0"/>
      <dgm:spPr/>
    </dgm:pt>
    <dgm:pt modelId="{F4C53194-1B7C-4691-9EA3-8FCA5EC47DC2}" type="pres">
      <dgm:prSet presAssocID="{137584B0-6107-4F13-9B44-4424BFAF9117}" presName="linNode" presStyleCnt="0"/>
      <dgm:spPr/>
    </dgm:pt>
    <dgm:pt modelId="{778B17B3-8D14-4BD4-B65C-A4E0A5DB6CEC}" type="pres">
      <dgm:prSet presAssocID="{137584B0-6107-4F13-9B44-4424BFAF9117}" presName="parentShp" presStyleLbl="node1" presStyleIdx="2" presStyleCnt="4">
        <dgm:presLayoutVars>
          <dgm:bulletEnabled val="1"/>
        </dgm:presLayoutVars>
      </dgm:prSet>
      <dgm:spPr/>
    </dgm:pt>
    <dgm:pt modelId="{AB4FB588-30C9-4568-B09A-2232FF92C4F2}" type="pres">
      <dgm:prSet presAssocID="{137584B0-6107-4F13-9B44-4424BFAF9117}" presName="childShp" presStyleLbl="bgAccFollowNode1" presStyleIdx="2" presStyleCnt="4">
        <dgm:presLayoutVars>
          <dgm:bulletEnabled val="1"/>
        </dgm:presLayoutVars>
      </dgm:prSet>
      <dgm:spPr/>
    </dgm:pt>
    <dgm:pt modelId="{6DD8C41E-A29D-4E12-8E32-DD77C4302DF9}" type="pres">
      <dgm:prSet presAssocID="{EACED2B6-8978-4A24-93EE-64B4826A66C7}" presName="spacing" presStyleCnt="0"/>
      <dgm:spPr/>
    </dgm:pt>
    <dgm:pt modelId="{50A3DE8A-DB1F-4F06-BB52-A56CD6406617}" type="pres">
      <dgm:prSet presAssocID="{458666B1-7C30-4195-860A-B5B9C523BB8C}" presName="linNode" presStyleCnt="0"/>
      <dgm:spPr/>
    </dgm:pt>
    <dgm:pt modelId="{0307A502-64F6-4BD0-9BFD-CB638B8339AB}" type="pres">
      <dgm:prSet presAssocID="{458666B1-7C30-4195-860A-B5B9C523BB8C}" presName="parentShp" presStyleLbl="node1" presStyleIdx="3" presStyleCnt="4">
        <dgm:presLayoutVars>
          <dgm:bulletEnabled val="1"/>
        </dgm:presLayoutVars>
      </dgm:prSet>
      <dgm:spPr/>
    </dgm:pt>
    <dgm:pt modelId="{DFFF4530-1A7F-477E-8944-C4BD10EA1794}" type="pres">
      <dgm:prSet presAssocID="{458666B1-7C30-4195-860A-B5B9C523BB8C}" presName="childShp" presStyleLbl="bgAccFollowNode1" presStyleIdx="3" presStyleCnt="4" custLinFactNeighborX="9882" custLinFactNeighborY="25510">
        <dgm:presLayoutVars>
          <dgm:bulletEnabled val="1"/>
        </dgm:presLayoutVars>
      </dgm:prSet>
      <dgm:spPr/>
    </dgm:pt>
  </dgm:ptLst>
  <dgm:cxnLst>
    <dgm:cxn modelId="{968CE101-69B4-4C15-BF8D-F4B1542024E8}" srcId="{EDDEE56E-C676-4843-B5A6-131A02298439}" destId="{7704767D-B732-4E34-BA46-6199DAC4D1EC}" srcOrd="1" destOrd="0" parTransId="{CA65D00A-785B-4959-84CA-D790FC9A898E}" sibTransId="{EF3FE7DC-9A86-4D1A-9A1E-CDC56C42DEBF}"/>
    <dgm:cxn modelId="{605C360E-533C-464C-A431-EFFFE6AEA26F}" srcId="{EDDEE56E-C676-4843-B5A6-131A02298439}" destId="{458666B1-7C30-4195-860A-B5B9C523BB8C}" srcOrd="3" destOrd="0" parTransId="{9A5B7887-A2AC-4AF6-BB06-E22A1AE23FF1}" sibTransId="{E3B3BE32-FED3-44C3-9E69-8D0D96C30934}"/>
    <dgm:cxn modelId="{94494E13-DA15-46DC-B75F-A542D1E02A92}" type="presOf" srcId="{7C06454B-8A2B-4214-A68E-5B2CAB41877B}" destId="{EE10C50F-5096-4EB1-860E-4753FEDF5B2B}" srcOrd="0" destOrd="0" presId="urn:microsoft.com/office/officeart/2005/8/layout/vList6"/>
    <dgm:cxn modelId="{1CC5611F-5EE7-4E37-A15B-3CB3F2EC5AB2}" type="presOf" srcId="{B1021BFB-451F-4B49-ADE7-0265F53675F7}" destId="{AB4FB588-30C9-4568-B09A-2232FF92C4F2}" srcOrd="0" destOrd="0" presId="urn:microsoft.com/office/officeart/2005/8/layout/vList6"/>
    <dgm:cxn modelId="{CC9DA820-1426-481E-A462-F67C35A8C0DE}" type="presOf" srcId="{D876B30C-C5BF-4890-9124-D114440046D5}" destId="{DFFF4530-1A7F-477E-8944-C4BD10EA1794}" srcOrd="0" destOrd="0" presId="urn:microsoft.com/office/officeart/2005/8/layout/vList6"/>
    <dgm:cxn modelId="{FC598C3C-FECB-444E-BDDA-C277E6774D49}" srcId="{7704767D-B732-4E34-BA46-6199DAC4D1EC}" destId="{E7893EF3-CF35-4C59-9018-A7BBB7F22487}" srcOrd="1" destOrd="0" parTransId="{4F821470-F3D4-4C63-82F7-4C273BB313D3}" sibTransId="{355EAAAA-79DB-4C11-ADFA-3EE99D7CBD88}"/>
    <dgm:cxn modelId="{275E973C-ADB6-4D3A-A860-4C59EA69A24B}" type="presOf" srcId="{EDDEE56E-C676-4843-B5A6-131A02298439}" destId="{3E805833-47B6-4791-B6CF-206D431112CE}" srcOrd="0" destOrd="0" presId="urn:microsoft.com/office/officeart/2005/8/layout/vList6"/>
    <dgm:cxn modelId="{9101323F-8B55-4DCD-A299-6B8BBB0D016E}" type="presOf" srcId="{490C04C7-DB9A-458B-8A30-4735804FAE4F}" destId="{AB4FB588-30C9-4568-B09A-2232FF92C4F2}" srcOrd="0" destOrd="1" presId="urn:microsoft.com/office/officeart/2005/8/layout/vList6"/>
    <dgm:cxn modelId="{F758265B-D230-4985-9DFD-16E9BDFB48E9}" type="presOf" srcId="{458666B1-7C30-4195-860A-B5B9C523BB8C}" destId="{0307A502-64F6-4BD0-9BFD-CB638B8339AB}" srcOrd="0" destOrd="0" presId="urn:microsoft.com/office/officeart/2005/8/layout/vList6"/>
    <dgm:cxn modelId="{00E9595D-A903-40E0-85AC-0B659DE9A598}" type="presOf" srcId="{7704767D-B732-4E34-BA46-6199DAC4D1EC}" destId="{8C3DC2E8-2C7A-4275-BC9F-06017BB459C6}" srcOrd="0" destOrd="0" presId="urn:microsoft.com/office/officeart/2005/8/layout/vList6"/>
    <dgm:cxn modelId="{DD449D47-0A6B-4B63-AEB9-266E5BE4E2EE}" srcId="{EDDEE56E-C676-4843-B5A6-131A02298439}" destId="{137584B0-6107-4F13-9B44-4424BFAF9117}" srcOrd="2" destOrd="0" parTransId="{681BE5E2-033A-4F09-B262-BE3B05F90DD2}" sibTransId="{EACED2B6-8978-4A24-93EE-64B4826A66C7}"/>
    <dgm:cxn modelId="{02DD714D-39FD-47D9-A4C7-E4F0B60519DB}" type="presOf" srcId="{4BDB3999-6C8D-44A5-8D09-1537B0F92B1E}" destId="{59783A04-45BE-4890-8904-172B5608870A}" srcOrd="0" destOrd="0" presId="urn:microsoft.com/office/officeart/2005/8/layout/vList6"/>
    <dgm:cxn modelId="{297DFC4D-970B-4048-B82C-EDC954362713}" srcId="{137584B0-6107-4F13-9B44-4424BFAF9117}" destId="{490C04C7-DB9A-458B-8A30-4735804FAE4F}" srcOrd="1" destOrd="0" parTransId="{0B053B37-DD66-4D08-898A-651331883B9D}" sibTransId="{09DC7BFF-D781-436E-A695-1256F344B08D}"/>
    <dgm:cxn modelId="{D316184F-02FD-4F42-A0DE-AE3C3EA17390}" type="presOf" srcId="{E7893EF3-CF35-4C59-9018-A7BBB7F22487}" destId="{EE10C50F-5096-4EB1-860E-4753FEDF5B2B}" srcOrd="0" destOrd="1" presId="urn:microsoft.com/office/officeart/2005/8/layout/vList6"/>
    <dgm:cxn modelId="{ACD9B84F-1B82-4493-BF00-EAC0E677BA36}" srcId="{458666B1-7C30-4195-860A-B5B9C523BB8C}" destId="{D876B30C-C5BF-4890-9124-D114440046D5}" srcOrd="0" destOrd="0" parTransId="{0B338E79-884B-43BA-9A89-A88E71056DA6}" sibTransId="{909D4072-935B-4AF5-B4CF-87B0386E3720}"/>
    <dgm:cxn modelId="{E99AB07A-CC02-445D-A9C6-E7A9665E4D7C}" srcId="{A662E684-88BC-4C64-9A5C-16D48C0DE9BB}" destId="{4BDB3999-6C8D-44A5-8D09-1537B0F92B1E}" srcOrd="0" destOrd="0" parTransId="{883469F9-B0D2-4271-A073-940BCB53F1B1}" sibTransId="{611D9591-84C4-4893-B9EB-70D0008AB8A4}"/>
    <dgm:cxn modelId="{5AD9768B-27D5-47DA-A1A7-F94F7F8DC176}" srcId="{A662E684-88BC-4C64-9A5C-16D48C0DE9BB}" destId="{CE6F0115-CE90-48C4-BC04-DA3E4710365F}" srcOrd="1" destOrd="0" parTransId="{1A99E2B0-B451-407E-9DCF-759A9B87CD61}" sibTransId="{1849777E-DE1B-424A-A362-22AC655DAB1E}"/>
    <dgm:cxn modelId="{EC42338E-96A3-423A-AB33-44B9F5BF50DA}" srcId="{137584B0-6107-4F13-9B44-4424BFAF9117}" destId="{B1021BFB-451F-4B49-ADE7-0265F53675F7}" srcOrd="0" destOrd="0" parTransId="{84AF83C4-6EE1-4B09-8A78-4543AB80CA39}" sibTransId="{3A80DCE1-36FE-42F5-8FF8-6B6CB47A90EE}"/>
    <dgm:cxn modelId="{3BBEA1B6-11BA-4B1D-A32C-5F05F23E36F7}" type="presOf" srcId="{137584B0-6107-4F13-9B44-4424BFAF9117}" destId="{778B17B3-8D14-4BD4-B65C-A4E0A5DB6CEC}" srcOrd="0" destOrd="0" presId="urn:microsoft.com/office/officeart/2005/8/layout/vList6"/>
    <dgm:cxn modelId="{EA3CEDBC-0957-4A93-8848-AAEA3E3E4A5A}" srcId="{EDDEE56E-C676-4843-B5A6-131A02298439}" destId="{A662E684-88BC-4C64-9A5C-16D48C0DE9BB}" srcOrd="0" destOrd="0" parTransId="{34D69EAE-F523-484A-8608-C7CDA840B00F}" sibTransId="{E4803E99-F091-4129-98D8-6B6755A35C9E}"/>
    <dgm:cxn modelId="{56042BD7-EF44-4C4B-AF8B-FF31E4C9C52B}" srcId="{458666B1-7C30-4195-860A-B5B9C523BB8C}" destId="{5481459D-700E-4D81-893D-7A7EF1B1C11A}" srcOrd="1" destOrd="0" parTransId="{D7EB8911-4255-4099-A4BE-05DDD0D7C606}" sibTransId="{709ABFCB-822B-4A1D-B2DF-DDDE49CB6D25}"/>
    <dgm:cxn modelId="{DA216EDE-5DB1-4A13-860C-8CE7EE0AFC2A}" type="presOf" srcId="{A662E684-88BC-4C64-9A5C-16D48C0DE9BB}" destId="{DD37F690-F2AA-4465-B67F-0BE418680E59}" srcOrd="0" destOrd="0" presId="urn:microsoft.com/office/officeart/2005/8/layout/vList6"/>
    <dgm:cxn modelId="{0ACF72E2-57E5-42AF-906C-93095E7896E3}" type="presOf" srcId="{5481459D-700E-4D81-893D-7A7EF1B1C11A}" destId="{DFFF4530-1A7F-477E-8944-C4BD10EA1794}" srcOrd="0" destOrd="1" presId="urn:microsoft.com/office/officeart/2005/8/layout/vList6"/>
    <dgm:cxn modelId="{8072FBE2-7605-4CD9-98BD-CC4B8AFAC346}" srcId="{7704767D-B732-4E34-BA46-6199DAC4D1EC}" destId="{7C06454B-8A2B-4214-A68E-5B2CAB41877B}" srcOrd="0" destOrd="0" parTransId="{1FF871DC-CD48-4224-B4BC-C41DCC67DD69}" sibTransId="{1205EFDA-25E6-4D46-B61E-26671FCE6477}"/>
    <dgm:cxn modelId="{A225D7FF-E606-4C24-9824-1D39103352DD}" type="presOf" srcId="{CE6F0115-CE90-48C4-BC04-DA3E4710365F}" destId="{59783A04-45BE-4890-8904-172B5608870A}" srcOrd="0" destOrd="1" presId="urn:microsoft.com/office/officeart/2005/8/layout/vList6"/>
    <dgm:cxn modelId="{DA6B98FA-00FD-498E-855B-CA4BADCFF130}" type="presParOf" srcId="{3E805833-47B6-4791-B6CF-206D431112CE}" destId="{96885F07-DFB0-4EB0-BDFA-F2EF56CF73B3}" srcOrd="0" destOrd="0" presId="urn:microsoft.com/office/officeart/2005/8/layout/vList6"/>
    <dgm:cxn modelId="{0DFDE211-66FC-44D8-BF03-677D9590FD49}" type="presParOf" srcId="{96885F07-DFB0-4EB0-BDFA-F2EF56CF73B3}" destId="{DD37F690-F2AA-4465-B67F-0BE418680E59}" srcOrd="0" destOrd="0" presId="urn:microsoft.com/office/officeart/2005/8/layout/vList6"/>
    <dgm:cxn modelId="{0B77A73E-9738-4456-AA3A-215FD836C78E}" type="presParOf" srcId="{96885F07-DFB0-4EB0-BDFA-F2EF56CF73B3}" destId="{59783A04-45BE-4890-8904-172B5608870A}" srcOrd="1" destOrd="0" presId="urn:microsoft.com/office/officeart/2005/8/layout/vList6"/>
    <dgm:cxn modelId="{FF5AB444-FC34-4F4B-869C-E36B97988FFC}" type="presParOf" srcId="{3E805833-47B6-4791-B6CF-206D431112CE}" destId="{F59E67A9-EA50-4779-8BCA-ED4102F572AC}" srcOrd="1" destOrd="0" presId="urn:microsoft.com/office/officeart/2005/8/layout/vList6"/>
    <dgm:cxn modelId="{3029F742-0271-405A-9927-150588D79BB6}" type="presParOf" srcId="{3E805833-47B6-4791-B6CF-206D431112CE}" destId="{91931FBD-E008-4DAE-ABC3-C1330253FDC4}" srcOrd="2" destOrd="0" presId="urn:microsoft.com/office/officeart/2005/8/layout/vList6"/>
    <dgm:cxn modelId="{B6715A6B-1D0C-4579-9654-E0591457FA7F}" type="presParOf" srcId="{91931FBD-E008-4DAE-ABC3-C1330253FDC4}" destId="{8C3DC2E8-2C7A-4275-BC9F-06017BB459C6}" srcOrd="0" destOrd="0" presId="urn:microsoft.com/office/officeart/2005/8/layout/vList6"/>
    <dgm:cxn modelId="{B04F8016-AD52-40DA-9769-F82605ACCC7C}" type="presParOf" srcId="{91931FBD-E008-4DAE-ABC3-C1330253FDC4}" destId="{EE10C50F-5096-4EB1-860E-4753FEDF5B2B}" srcOrd="1" destOrd="0" presId="urn:microsoft.com/office/officeart/2005/8/layout/vList6"/>
    <dgm:cxn modelId="{C4220084-6B58-4479-B907-E8C22F61A22F}" type="presParOf" srcId="{3E805833-47B6-4791-B6CF-206D431112CE}" destId="{8E502F76-500F-41BF-8E56-EBDC413FADED}" srcOrd="3" destOrd="0" presId="urn:microsoft.com/office/officeart/2005/8/layout/vList6"/>
    <dgm:cxn modelId="{435FE26C-0559-4604-AC79-740196D289AE}" type="presParOf" srcId="{3E805833-47B6-4791-B6CF-206D431112CE}" destId="{F4C53194-1B7C-4691-9EA3-8FCA5EC47DC2}" srcOrd="4" destOrd="0" presId="urn:microsoft.com/office/officeart/2005/8/layout/vList6"/>
    <dgm:cxn modelId="{6016A8C9-BB63-4F93-B193-88ED5C5BD828}" type="presParOf" srcId="{F4C53194-1B7C-4691-9EA3-8FCA5EC47DC2}" destId="{778B17B3-8D14-4BD4-B65C-A4E0A5DB6CEC}" srcOrd="0" destOrd="0" presId="urn:microsoft.com/office/officeart/2005/8/layout/vList6"/>
    <dgm:cxn modelId="{8A8F054F-A2FB-4D34-A099-F90D2EDA529A}" type="presParOf" srcId="{F4C53194-1B7C-4691-9EA3-8FCA5EC47DC2}" destId="{AB4FB588-30C9-4568-B09A-2232FF92C4F2}" srcOrd="1" destOrd="0" presId="urn:microsoft.com/office/officeart/2005/8/layout/vList6"/>
    <dgm:cxn modelId="{FA841687-96B7-4788-8F7E-4AAF77BBF626}" type="presParOf" srcId="{3E805833-47B6-4791-B6CF-206D431112CE}" destId="{6DD8C41E-A29D-4E12-8E32-DD77C4302DF9}" srcOrd="5" destOrd="0" presId="urn:microsoft.com/office/officeart/2005/8/layout/vList6"/>
    <dgm:cxn modelId="{AF8DC5F8-237E-4504-BAA8-E0C4962409CF}" type="presParOf" srcId="{3E805833-47B6-4791-B6CF-206D431112CE}" destId="{50A3DE8A-DB1F-4F06-BB52-A56CD6406617}" srcOrd="6" destOrd="0" presId="urn:microsoft.com/office/officeart/2005/8/layout/vList6"/>
    <dgm:cxn modelId="{28C24260-9878-4FA3-9AB8-5A3AB9A36D8D}" type="presParOf" srcId="{50A3DE8A-DB1F-4F06-BB52-A56CD6406617}" destId="{0307A502-64F6-4BD0-9BFD-CB638B8339AB}" srcOrd="0" destOrd="0" presId="urn:microsoft.com/office/officeart/2005/8/layout/vList6"/>
    <dgm:cxn modelId="{416B7AAB-D08B-40BE-AB3C-56D6AA1DE81E}" type="presParOf" srcId="{50A3DE8A-DB1F-4F06-BB52-A56CD6406617}" destId="{DFFF4530-1A7F-477E-8944-C4BD10EA179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20008-7240-4126-9151-78AADCE2A933}" type="doc">
      <dgm:prSet loTypeId="urn:microsoft.com/office/officeart/2005/8/layout/chevron2" loCatId="process" qsTypeId="urn:microsoft.com/office/officeart/2005/8/quickstyle/simple3" qsCatId="simple" csTypeId="urn:microsoft.com/office/officeart/2005/8/colors/accent3_2" csCatId="accent3" phldr="1"/>
      <dgm:spPr/>
      <dgm:t>
        <a:bodyPr/>
        <a:lstStyle/>
        <a:p>
          <a:endParaRPr lang="en-US"/>
        </a:p>
      </dgm:t>
    </dgm:pt>
    <dgm:pt modelId="{409E846A-E970-4B74-8418-781EE449CB92}">
      <dgm:prSet/>
      <dgm:spPr/>
      <dgm:t>
        <a:bodyPr/>
        <a:lstStyle/>
        <a:p>
          <a:r>
            <a:rPr lang="uk-UA" dirty="0"/>
            <a:t>1</a:t>
          </a:r>
        </a:p>
      </dgm:t>
    </dgm:pt>
    <dgm:pt modelId="{C352CC73-552F-4EF0-9F6F-FE0577FDB472}" type="parTrans" cxnId="{5D5789AB-40F8-46D4-816D-841AD6C047F4}">
      <dgm:prSet/>
      <dgm:spPr/>
      <dgm:t>
        <a:bodyPr/>
        <a:lstStyle/>
        <a:p>
          <a:endParaRPr lang="en-US"/>
        </a:p>
      </dgm:t>
    </dgm:pt>
    <dgm:pt modelId="{BB2DC431-E193-4A6C-AE84-ADFBB165D409}" type="sibTrans" cxnId="{5D5789AB-40F8-46D4-816D-841AD6C047F4}">
      <dgm:prSet/>
      <dgm:spPr/>
      <dgm:t>
        <a:bodyPr/>
        <a:lstStyle/>
        <a:p>
          <a:endParaRPr lang="en-US"/>
        </a:p>
      </dgm:t>
    </dgm:pt>
    <dgm:pt modelId="{5B117646-625C-40FC-8775-F527B190352A}">
      <dgm:prSet custT="1"/>
      <dgm:spPr/>
      <dgm:t>
        <a:bodyPr/>
        <a:lstStyle/>
        <a:p>
          <a:r>
            <a:rPr lang="uk-UA" sz="1800" dirty="0">
              <a:latin typeface="Times New Roman" panose="02020603050405020304" pitchFamily="18" charset="0"/>
              <a:cs typeface="Times New Roman" panose="02020603050405020304" pitchFamily="18" charset="0"/>
            </a:rPr>
            <a:t>Додавання користувачем додаткових обмежень.</a:t>
          </a:r>
        </a:p>
      </dgm:t>
    </dgm:pt>
    <dgm:pt modelId="{C16276B0-E136-43E9-B618-21A576595BF1}" type="parTrans" cxnId="{1AE49ACC-2372-4BBA-BBE8-4E81155BC21E}">
      <dgm:prSet/>
      <dgm:spPr/>
      <dgm:t>
        <a:bodyPr/>
        <a:lstStyle/>
        <a:p>
          <a:endParaRPr lang="en-US"/>
        </a:p>
      </dgm:t>
    </dgm:pt>
    <dgm:pt modelId="{F6802300-E022-4507-BA53-72DB9769CF61}" type="sibTrans" cxnId="{1AE49ACC-2372-4BBA-BBE8-4E81155BC21E}">
      <dgm:prSet/>
      <dgm:spPr/>
      <dgm:t>
        <a:bodyPr/>
        <a:lstStyle/>
        <a:p>
          <a:endParaRPr lang="en-US"/>
        </a:p>
      </dgm:t>
    </dgm:pt>
    <dgm:pt modelId="{87F7B7C0-87D3-446C-9602-91B07D1C0F06}">
      <dgm:prSet custT="1"/>
      <dgm:spPr/>
      <dgm:t>
        <a:bodyPr/>
        <a:lstStyle/>
        <a:p>
          <a:r>
            <a:rPr lang="uk-UA" sz="1800" dirty="0">
              <a:latin typeface="Times New Roman" panose="02020603050405020304" pitchFamily="18" charset="0"/>
              <a:cs typeface="Times New Roman" panose="02020603050405020304" pitchFamily="18" charset="0"/>
            </a:rPr>
            <a:t>Введення користувачем отриманих від експертів даних.</a:t>
          </a:r>
        </a:p>
      </dgm:t>
    </dgm:pt>
    <dgm:pt modelId="{D0BBA66B-BA99-4914-A266-8CF6D36BF974}" type="parTrans" cxnId="{EFBEA720-EF37-4DFA-8E32-F6EB71B7E291}">
      <dgm:prSet/>
      <dgm:spPr/>
      <dgm:t>
        <a:bodyPr/>
        <a:lstStyle/>
        <a:p>
          <a:endParaRPr lang="en-US"/>
        </a:p>
      </dgm:t>
    </dgm:pt>
    <dgm:pt modelId="{E13A5943-EA6D-48AD-84F7-B3A9AC1519AE}" type="sibTrans" cxnId="{EFBEA720-EF37-4DFA-8E32-F6EB71B7E291}">
      <dgm:prSet/>
      <dgm:spPr/>
      <dgm:t>
        <a:bodyPr/>
        <a:lstStyle/>
        <a:p>
          <a:endParaRPr lang="en-US"/>
        </a:p>
      </dgm:t>
    </dgm:pt>
    <dgm:pt modelId="{07982F22-85DB-4ABA-9D24-374FC0F168AF}">
      <dgm:prSet custT="1"/>
      <dgm:spPr/>
      <dgm:t>
        <a:bodyPr/>
        <a:lstStyle/>
        <a:p>
          <a:r>
            <a:rPr lang="uk-UA" sz="18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ІА для кожної класифікаційної ознаки.</a:t>
          </a:r>
        </a:p>
      </dgm:t>
    </dgm:pt>
    <dgm:pt modelId="{D2E486B3-F847-4FF8-9F66-241F0D58CF75}" type="parTrans" cxnId="{F3C686FB-D366-49AF-A33A-91FED8533D72}">
      <dgm:prSet/>
      <dgm:spPr/>
      <dgm:t>
        <a:bodyPr/>
        <a:lstStyle/>
        <a:p>
          <a:endParaRPr lang="en-US"/>
        </a:p>
      </dgm:t>
    </dgm:pt>
    <dgm:pt modelId="{C9502756-DDEB-4270-8019-4CD063F7D41F}" type="sibTrans" cxnId="{F3C686FB-D366-49AF-A33A-91FED8533D72}">
      <dgm:prSet/>
      <dgm:spPr/>
      <dgm:t>
        <a:bodyPr/>
        <a:lstStyle/>
        <a:p>
          <a:endParaRPr lang="en-US"/>
        </a:p>
      </dgm:t>
    </dgm:pt>
    <dgm:pt modelId="{5D515E7F-3FB3-41D1-B8BB-192D39E9C9B7}">
      <dgm:prSet custT="1"/>
      <dgm:spPr/>
      <dgm:t>
        <a:bodyPr/>
        <a:lstStyle/>
        <a:p>
          <a:r>
            <a:rPr lang="uk-UA" sz="18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dgm:t>
    </dgm:pt>
    <dgm:pt modelId="{2366364D-631A-428B-AEDC-B4CBF66DE5C2}" type="parTrans" cxnId="{939AF879-C21D-416D-8F21-868CD1E66E73}">
      <dgm:prSet/>
      <dgm:spPr/>
      <dgm:t>
        <a:bodyPr/>
        <a:lstStyle/>
        <a:p>
          <a:endParaRPr lang="en-US"/>
        </a:p>
      </dgm:t>
    </dgm:pt>
    <dgm:pt modelId="{EDF18C5C-0835-40CB-A325-CD0FFF9DED2E}" type="sibTrans" cxnId="{939AF879-C21D-416D-8F21-868CD1E66E73}">
      <dgm:prSet/>
      <dgm:spPr/>
      <dgm:t>
        <a:bodyPr/>
        <a:lstStyle/>
        <a:p>
          <a:endParaRPr lang="en-US"/>
        </a:p>
      </dgm:t>
    </dgm:pt>
    <dgm:pt modelId="{5DCD00DB-4247-4177-9C07-22A02EDB1DE4}">
      <dgm:prSet custT="1"/>
      <dgm:spPr/>
      <dgm:t>
        <a:bodyPr/>
        <a:lstStyle/>
        <a:p>
          <a:r>
            <a:rPr lang="uk-UA" sz="18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наборів їх значень та послідовності налаштування.</a:t>
          </a:r>
        </a:p>
      </dgm:t>
    </dgm:pt>
    <dgm:pt modelId="{DA1F45EA-3C9B-4C12-A0AE-6B7CE851DBF5}" type="parTrans" cxnId="{68BBC06C-B573-4504-BA4B-5B9AF4751CCC}">
      <dgm:prSet/>
      <dgm:spPr/>
      <dgm:t>
        <a:bodyPr/>
        <a:lstStyle/>
        <a:p>
          <a:endParaRPr lang="en-US"/>
        </a:p>
      </dgm:t>
    </dgm:pt>
    <dgm:pt modelId="{C12E3CFC-BE29-42BA-86E7-F2307200BBA1}" type="sibTrans" cxnId="{68BBC06C-B573-4504-BA4B-5B9AF4751CCC}">
      <dgm:prSet/>
      <dgm:spPr/>
      <dgm:t>
        <a:bodyPr/>
        <a:lstStyle/>
        <a:p>
          <a:endParaRPr lang="en-US"/>
        </a:p>
      </dgm:t>
    </dgm:pt>
    <dgm:pt modelId="{F13045D2-4119-4885-BDCE-ABD42DDE789A}">
      <dgm:prSet/>
      <dgm:spPr/>
      <dgm:t>
        <a:bodyPr/>
        <a:lstStyle/>
        <a:p>
          <a:r>
            <a:rPr lang="uk-UA" dirty="0"/>
            <a:t>2</a:t>
          </a:r>
        </a:p>
      </dgm:t>
    </dgm:pt>
    <dgm:pt modelId="{7625BF2B-E4F5-492B-A8ED-E736971D30A0}" type="parTrans" cxnId="{3E324D84-9C23-48FD-8BD5-D1E9817A8690}">
      <dgm:prSet/>
      <dgm:spPr/>
      <dgm:t>
        <a:bodyPr/>
        <a:lstStyle/>
        <a:p>
          <a:endParaRPr lang="en-US"/>
        </a:p>
      </dgm:t>
    </dgm:pt>
    <dgm:pt modelId="{7573456C-29B5-42E1-981E-B00809F5DAF4}" type="sibTrans" cxnId="{3E324D84-9C23-48FD-8BD5-D1E9817A8690}">
      <dgm:prSet/>
      <dgm:spPr/>
      <dgm:t>
        <a:bodyPr/>
        <a:lstStyle/>
        <a:p>
          <a:endParaRPr lang="en-US"/>
        </a:p>
      </dgm:t>
    </dgm:pt>
    <dgm:pt modelId="{DEC95055-00AE-436C-8FA9-6991C267CB47}">
      <dgm:prSet/>
      <dgm:spPr/>
      <dgm:t>
        <a:bodyPr/>
        <a:lstStyle/>
        <a:p>
          <a:r>
            <a:rPr lang="uk-UA" dirty="0"/>
            <a:t>3</a:t>
          </a:r>
        </a:p>
      </dgm:t>
    </dgm:pt>
    <dgm:pt modelId="{B46BF710-A8EF-4EA6-A5CB-A0CD25C1DC37}" type="parTrans" cxnId="{BCBBFE81-A41D-431C-A17D-22BE788195C3}">
      <dgm:prSet/>
      <dgm:spPr/>
      <dgm:t>
        <a:bodyPr/>
        <a:lstStyle/>
        <a:p>
          <a:endParaRPr lang="en-US"/>
        </a:p>
      </dgm:t>
    </dgm:pt>
    <dgm:pt modelId="{13DECE0E-932B-4CA6-AE7A-D917DE620698}" type="sibTrans" cxnId="{BCBBFE81-A41D-431C-A17D-22BE788195C3}">
      <dgm:prSet/>
      <dgm:spPr/>
      <dgm:t>
        <a:bodyPr/>
        <a:lstStyle/>
        <a:p>
          <a:endParaRPr lang="en-US"/>
        </a:p>
      </dgm:t>
    </dgm:pt>
    <dgm:pt modelId="{CEA0BE7E-B687-4DAB-AA4C-FF50F53B59DD}">
      <dgm:prSet/>
      <dgm:spPr/>
      <dgm:t>
        <a:bodyPr/>
        <a:lstStyle/>
        <a:p>
          <a:r>
            <a:rPr lang="uk-UA" dirty="0"/>
            <a:t>4</a:t>
          </a:r>
        </a:p>
      </dgm:t>
    </dgm:pt>
    <dgm:pt modelId="{F0DD6C56-6C0A-4E0F-A0AA-C669CD1B0F8C}" type="parTrans" cxnId="{7DD86AC2-FBDE-42A3-953B-87AC5B477240}">
      <dgm:prSet/>
      <dgm:spPr/>
      <dgm:t>
        <a:bodyPr/>
        <a:lstStyle/>
        <a:p>
          <a:endParaRPr lang="en-US"/>
        </a:p>
      </dgm:t>
    </dgm:pt>
    <dgm:pt modelId="{68B403FF-237B-4EAC-BE29-C718D702EB6D}" type="sibTrans" cxnId="{7DD86AC2-FBDE-42A3-953B-87AC5B477240}">
      <dgm:prSet/>
      <dgm:spPr/>
      <dgm:t>
        <a:bodyPr/>
        <a:lstStyle/>
        <a:p>
          <a:endParaRPr lang="en-US"/>
        </a:p>
      </dgm:t>
    </dgm:pt>
    <dgm:pt modelId="{D7E1CA68-AFF6-4D3B-B255-D247FDBB7B97}">
      <dgm:prSet/>
      <dgm:spPr/>
      <dgm:t>
        <a:bodyPr/>
        <a:lstStyle/>
        <a:p>
          <a:r>
            <a:rPr lang="uk-UA" dirty="0"/>
            <a:t>5</a:t>
          </a:r>
        </a:p>
      </dgm:t>
    </dgm:pt>
    <dgm:pt modelId="{4F495A50-EB6E-47CB-9523-D5168F0187C3}" type="parTrans" cxnId="{6A15E3AA-A6CB-4DDB-A434-BF9980CFDC8C}">
      <dgm:prSet/>
      <dgm:spPr/>
      <dgm:t>
        <a:bodyPr/>
        <a:lstStyle/>
        <a:p>
          <a:endParaRPr lang="en-US"/>
        </a:p>
      </dgm:t>
    </dgm:pt>
    <dgm:pt modelId="{04026357-F641-4231-ADFB-7CC7F167CF2F}" type="sibTrans" cxnId="{6A15E3AA-A6CB-4DDB-A434-BF9980CFDC8C}">
      <dgm:prSet/>
      <dgm:spPr/>
      <dgm:t>
        <a:bodyPr/>
        <a:lstStyle/>
        <a:p>
          <a:endParaRPr lang="en-US"/>
        </a:p>
      </dgm:t>
    </dgm:pt>
    <dgm:pt modelId="{256FE117-BEB1-4F96-8464-7A90DBD08EF8}" type="pres">
      <dgm:prSet presAssocID="{D1F20008-7240-4126-9151-78AADCE2A933}" presName="linearFlow" presStyleCnt="0">
        <dgm:presLayoutVars>
          <dgm:dir/>
          <dgm:animLvl val="lvl"/>
          <dgm:resizeHandles val="exact"/>
        </dgm:presLayoutVars>
      </dgm:prSet>
      <dgm:spPr/>
    </dgm:pt>
    <dgm:pt modelId="{A4277AC0-146A-47A9-A970-333E7A1D8BD5}" type="pres">
      <dgm:prSet presAssocID="{409E846A-E970-4B74-8418-781EE449CB92}" presName="composite" presStyleCnt="0"/>
      <dgm:spPr/>
    </dgm:pt>
    <dgm:pt modelId="{9906FEF4-A8D1-4DA9-AAB8-6231F01B0EDB}" type="pres">
      <dgm:prSet presAssocID="{409E846A-E970-4B74-8418-781EE449CB92}" presName="parentText" presStyleLbl="alignNode1" presStyleIdx="0" presStyleCnt="5">
        <dgm:presLayoutVars>
          <dgm:chMax val="1"/>
          <dgm:bulletEnabled val="1"/>
        </dgm:presLayoutVars>
      </dgm:prSet>
      <dgm:spPr/>
    </dgm:pt>
    <dgm:pt modelId="{FEFA7486-ECC2-4C4F-BA6A-3E0425CA717A}" type="pres">
      <dgm:prSet presAssocID="{409E846A-E970-4B74-8418-781EE449CB92}" presName="descendantText" presStyleLbl="alignAcc1" presStyleIdx="0" presStyleCnt="5">
        <dgm:presLayoutVars>
          <dgm:bulletEnabled val="1"/>
        </dgm:presLayoutVars>
      </dgm:prSet>
      <dgm:spPr/>
    </dgm:pt>
    <dgm:pt modelId="{54D6944D-E10F-4C3D-9C6D-7F6AD17F76F6}" type="pres">
      <dgm:prSet presAssocID="{BB2DC431-E193-4A6C-AE84-ADFBB165D409}" presName="sp" presStyleCnt="0"/>
      <dgm:spPr/>
    </dgm:pt>
    <dgm:pt modelId="{624C2F31-9E80-45FD-A942-6314AF714584}" type="pres">
      <dgm:prSet presAssocID="{F13045D2-4119-4885-BDCE-ABD42DDE789A}" presName="composite" presStyleCnt="0"/>
      <dgm:spPr/>
    </dgm:pt>
    <dgm:pt modelId="{1BFFE997-1910-46CF-884F-5067EA0F4989}" type="pres">
      <dgm:prSet presAssocID="{F13045D2-4119-4885-BDCE-ABD42DDE789A}" presName="parentText" presStyleLbl="alignNode1" presStyleIdx="1" presStyleCnt="5">
        <dgm:presLayoutVars>
          <dgm:chMax val="1"/>
          <dgm:bulletEnabled val="1"/>
        </dgm:presLayoutVars>
      </dgm:prSet>
      <dgm:spPr/>
    </dgm:pt>
    <dgm:pt modelId="{6F467FC1-F07D-4D2B-81C4-90F4FD4492AE}" type="pres">
      <dgm:prSet presAssocID="{F13045D2-4119-4885-BDCE-ABD42DDE789A}" presName="descendantText" presStyleLbl="alignAcc1" presStyleIdx="1" presStyleCnt="5">
        <dgm:presLayoutVars>
          <dgm:bulletEnabled val="1"/>
        </dgm:presLayoutVars>
      </dgm:prSet>
      <dgm:spPr/>
    </dgm:pt>
    <dgm:pt modelId="{5ECB6E9A-5867-4ED4-9AF0-AD96B057C3CC}" type="pres">
      <dgm:prSet presAssocID="{7573456C-29B5-42E1-981E-B00809F5DAF4}" presName="sp" presStyleCnt="0"/>
      <dgm:spPr/>
    </dgm:pt>
    <dgm:pt modelId="{8F04D75C-24D7-48DB-A2E5-78E06A2B1BDE}" type="pres">
      <dgm:prSet presAssocID="{DEC95055-00AE-436C-8FA9-6991C267CB47}" presName="composite" presStyleCnt="0"/>
      <dgm:spPr/>
    </dgm:pt>
    <dgm:pt modelId="{00001853-7DF0-4F9D-995D-A21CE746434C}" type="pres">
      <dgm:prSet presAssocID="{DEC95055-00AE-436C-8FA9-6991C267CB47}" presName="parentText" presStyleLbl="alignNode1" presStyleIdx="2" presStyleCnt="5">
        <dgm:presLayoutVars>
          <dgm:chMax val="1"/>
          <dgm:bulletEnabled val="1"/>
        </dgm:presLayoutVars>
      </dgm:prSet>
      <dgm:spPr/>
    </dgm:pt>
    <dgm:pt modelId="{BE9C43E0-77A4-4F86-B79B-474F483014FD}" type="pres">
      <dgm:prSet presAssocID="{DEC95055-00AE-436C-8FA9-6991C267CB47}" presName="descendantText" presStyleLbl="alignAcc1" presStyleIdx="2" presStyleCnt="5">
        <dgm:presLayoutVars>
          <dgm:bulletEnabled val="1"/>
        </dgm:presLayoutVars>
      </dgm:prSet>
      <dgm:spPr/>
    </dgm:pt>
    <dgm:pt modelId="{8BDB3808-B59E-4B5D-8BE7-8C0E412F7A27}" type="pres">
      <dgm:prSet presAssocID="{13DECE0E-932B-4CA6-AE7A-D917DE620698}" presName="sp" presStyleCnt="0"/>
      <dgm:spPr/>
    </dgm:pt>
    <dgm:pt modelId="{F1B6AC19-2248-47F3-AB99-D89573EB2E92}" type="pres">
      <dgm:prSet presAssocID="{CEA0BE7E-B687-4DAB-AA4C-FF50F53B59DD}" presName="composite" presStyleCnt="0"/>
      <dgm:spPr/>
    </dgm:pt>
    <dgm:pt modelId="{B079F5EA-A6C1-4B87-95BB-5BDA778A19B2}" type="pres">
      <dgm:prSet presAssocID="{CEA0BE7E-B687-4DAB-AA4C-FF50F53B59DD}" presName="parentText" presStyleLbl="alignNode1" presStyleIdx="3" presStyleCnt="5">
        <dgm:presLayoutVars>
          <dgm:chMax val="1"/>
          <dgm:bulletEnabled val="1"/>
        </dgm:presLayoutVars>
      </dgm:prSet>
      <dgm:spPr/>
    </dgm:pt>
    <dgm:pt modelId="{3C7135E8-FBE6-4E54-94E0-51B111D52BC1}" type="pres">
      <dgm:prSet presAssocID="{CEA0BE7E-B687-4DAB-AA4C-FF50F53B59DD}" presName="descendantText" presStyleLbl="alignAcc1" presStyleIdx="3" presStyleCnt="5">
        <dgm:presLayoutVars>
          <dgm:bulletEnabled val="1"/>
        </dgm:presLayoutVars>
      </dgm:prSet>
      <dgm:spPr/>
    </dgm:pt>
    <dgm:pt modelId="{45808117-BBEB-4F63-AC08-77DC07121D3F}" type="pres">
      <dgm:prSet presAssocID="{68B403FF-237B-4EAC-BE29-C718D702EB6D}" presName="sp" presStyleCnt="0"/>
      <dgm:spPr/>
    </dgm:pt>
    <dgm:pt modelId="{29EC0B7A-F69B-4C27-85A4-EBDBEB1CC59E}" type="pres">
      <dgm:prSet presAssocID="{D7E1CA68-AFF6-4D3B-B255-D247FDBB7B97}" presName="composite" presStyleCnt="0"/>
      <dgm:spPr/>
    </dgm:pt>
    <dgm:pt modelId="{377079D5-079B-4004-B0C2-9185E7B8DEE4}" type="pres">
      <dgm:prSet presAssocID="{D7E1CA68-AFF6-4D3B-B255-D247FDBB7B97}" presName="parentText" presStyleLbl="alignNode1" presStyleIdx="4" presStyleCnt="5">
        <dgm:presLayoutVars>
          <dgm:chMax val="1"/>
          <dgm:bulletEnabled val="1"/>
        </dgm:presLayoutVars>
      </dgm:prSet>
      <dgm:spPr/>
    </dgm:pt>
    <dgm:pt modelId="{DBD46E97-BFB7-4F2A-B971-6127F48311BF}" type="pres">
      <dgm:prSet presAssocID="{D7E1CA68-AFF6-4D3B-B255-D247FDBB7B97}" presName="descendantText" presStyleLbl="alignAcc1" presStyleIdx="4" presStyleCnt="5">
        <dgm:presLayoutVars>
          <dgm:bulletEnabled val="1"/>
        </dgm:presLayoutVars>
      </dgm:prSet>
      <dgm:spPr/>
    </dgm:pt>
  </dgm:ptLst>
  <dgm:cxnLst>
    <dgm:cxn modelId="{F59BE409-E676-4714-B708-AE56B62D64A0}" type="presOf" srcId="{DEC95055-00AE-436C-8FA9-6991C267CB47}" destId="{00001853-7DF0-4F9D-995D-A21CE746434C}" srcOrd="0" destOrd="0" presId="urn:microsoft.com/office/officeart/2005/8/layout/chevron2"/>
    <dgm:cxn modelId="{EFBEA720-EF37-4DFA-8E32-F6EB71B7E291}" srcId="{DEC95055-00AE-436C-8FA9-6991C267CB47}" destId="{87F7B7C0-87D3-446C-9602-91B07D1C0F06}" srcOrd="0" destOrd="0" parTransId="{D0BBA66B-BA99-4914-A266-8CF6D36BF974}" sibTransId="{E13A5943-EA6D-48AD-84F7-B3A9AC1519AE}"/>
    <dgm:cxn modelId="{7E68AB35-D485-4538-A945-D8CCC8A1489A}" type="presOf" srcId="{F13045D2-4119-4885-BDCE-ABD42DDE789A}" destId="{1BFFE997-1910-46CF-884F-5067EA0F4989}" srcOrd="0" destOrd="0" presId="urn:microsoft.com/office/officeart/2005/8/layout/chevron2"/>
    <dgm:cxn modelId="{61588A60-8B2A-4100-A38B-A694CA7B298B}" type="presOf" srcId="{CEA0BE7E-B687-4DAB-AA4C-FF50F53B59DD}" destId="{B079F5EA-A6C1-4B87-95BB-5BDA778A19B2}" srcOrd="0" destOrd="0" presId="urn:microsoft.com/office/officeart/2005/8/layout/chevron2"/>
    <dgm:cxn modelId="{033A4B62-99F4-4EDE-A150-E24B4E969B44}" type="presOf" srcId="{D1F20008-7240-4126-9151-78AADCE2A933}" destId="{256FE117-BEB1-4F96-8464-7A90DBD08EF8}" srcOrd="0" destOrd="0" presId="urn:microsoft.com/office/officeart/2005/8/layout/chevron2"/>
    <dgm:cxn modelId="{68BBC06C-B573-4504-BA4B-5B9AF4751CCC}" srcId="{409E846A-E970-4B74-8418-781EE449CB92}" destId="{5DCD00DB-4247-4177-9C07-22A02EDB1DE4}" srcOrd="0" destOrd="0" parTransId="{DA1F45EA-3C9B-4C12-A0AE-6B7CE851DBF5}" sibTransId="{C12E3CFC-BE29-42BA-86E7-F2307200BBA1}"/>
    <dgm:cxn modelId="{440B9456-CB42-4BC1-B943-7637F53D6AB7}" type="presOf" srcId="{D7E1CA68-AFF6-4D3B-B255-D247FDBB7B97}" destId="{377079D5-079B-4004-B0C2-9185E7B8DEE4}" srcOrd="0" destOrd="0" presId="urn:microsoft.com/office/officeart/2005/8/layout/chevron2"/>
    <dgm:cxn modelId="{939AF879-C21D-416D-8F21-868CD1E66E73}" srcId="{D7E1CA68-AFF6-4D3B-B255-D247FDBB7B97}" destId="{5D515E7F-3FB3-41D1-B8BB-192D39E9C9B7}" srcOrd="0" destOrd="0" parTransId="{2366364D-631A-428B-AEDC-B4CBF66DE5C2}" sibTransId="{EDF18C5C-0835-40CB-A325-CD0FFF9DED2E}"/>
    <dgm:cxn modelId="{BCBBFE81-A41D-431C-A17D-22BE788195C3}" srcId="{D1F20008-7240-4126-9151-78AADCE2A933}" destId="{DEC95055-00AE-436C-8FA9-6991C267CB47}" srcOrd="2" destOrd="0" parTransId="{B46BF710-A8EF-4EA6-A5CB-A0CD25C1DC37}" sibTransId="{13DECE0E-932B-4CA6-AE7A-D917DE620698}"/>
    <dgm:cxn modelId="{3E324D84-9C23-48FD-8BD5-D1E9817A8690}" srcId="{D1F20008-7240-4126-9151-78AADCE2A933}" destId="{F13045D2-4119-4885-BDCE-ABD42DDE789A}" srcOrd="1" destOrd="0" parTransId="{7625BF2B-E4F5-492B-A8ED-E736971D30A0}" sibTransId="{7573456C-29B5-42E1-981E-B00809F5DAF4}"/>
    <dgm:cxn modelId="{6A15E3AA-A6CB-4DDB-A434-BF9980CFDC8C}" srcId="{D1F20008-7240-4126-9151-78AADCE2A933}" destId="{D7E1CA68-AFF6-4D3B-B255-D247FDBB7B97}" srcOrd="4" destOrd="0" parTransId="{4F495A50-EB6E-47CB-9523-D5168F0187C3}" sibTransId="{04026357-F641-4231-ADFB-7CC7F167CF2F}"/>
    <dgm:cxn modelId="{5D5789AB-40F8-46D4-816D-841AD6C047F4}" srcId="{D1F20008-7240-4126-9151-78AADCE2A933}" destId="{409E846A-E970-4B74-8418-781EE449CB92}" srcOrd="0" destOrd="0" parTransId="{C352CC73-552F-4EF0-9F6F-FE0577FDB472}" sibTransId="{BB2DC431-E193-4A6C-AE84-ADFBB165D409}"/>
    <dgm:cxn modelId="{86EC7AC0-4511-4BB0-B1D2-EF3DC0434741}" type="presOf" srcId="{87F7B7C0-87D3-446C-9602-91B07D1C0F06}" destId="{BE9C43E0-77A4-4F86-B79B-474F483014FD}" srcOrd="0" destOrd="0" presId="urn:microsoft.com/office/officeart/2005/8/layout/chevron2"/>
    <dgm:cxn modelId="{7DD86AC2-FBDE-42A3-953B-87AC5B477240}" srcId="{D1F20008-7240-4126-9151-78AADCE2A933}" destId="{CEA0BE7E-B687-4DAB-AA4C-FF50F53B59DD}" srcOrd="3" destOrd="0" parTransId="{F0DD6C56-6C0A-4E0F-A0AA-C669CD1B0F8C}" sibTransId="{68B403FF-237B-4EAC-BE29-C718D702EB6D}"/>
    <dgm:cxn modelId="{4D41A8C2-30D5-4C93-AC9B-9AEEB655830A}" type="presOf" srcId="{5DCD00DB-4247-4177-9C07-22A02EDB1DE4}" destId="{FEFA7486-ECC2-4C4F-BA6A-3E0425CA717A}" srcOrd="0" destOrd="0" presId="urn:microsoft.com/office/officeart/2005/8/layout/chevron2"/>
    <dgm:cxn modelId="{336231C5-8725-4734-9B9B-CA476CC24AE8}" type="presOf" srcId="{5B117646-625C-40FC-8775-F527B190352A}" destId="{6F467FC1-F07D-4D2B-81C4-90F4FD4492AE}" srcOrd="0" destOrd="0" presId="urn:microsoft.com/office/officeart/2005/8/layout/chevron2"/>
    <dgm:cxn modelId="{090599C6-8E68-4BB5-8AA7-0D538BB3DA2F}" type="presOf" srcId="{409E846A-E970-4B74-8418-781EE449CB92}" destId="{9906FEF4-A8D1-4DA9-AAB8-6231F01B0EDB}" srcOrd="0" destOrd="0" presId="urn:microsoft.com/office/officeart/2005/8/layout/chevron2"/>
    <dgm:cxn modelId="{1AE49ACC-2372-4BBA-BBE8-4E81155BC21E}" srcId="{F13045D2-4119-4885-BDCE-ABD42DDE789A}" destId="{5B117646-625C-40FC-8775-F527B190352A}" srcOrd="0" destOrd="0" parTransId="{C16276B0-E136-43E9-B618-21A576595BF1}" sibTransId="{F6802300-E022-4507-BA53-72DB9769CF61}"/>
    <dgm:cxn modelId="{5DCED0E2-BA9B-4F97-A5E9-EF496E096F1A}" type="presOf" srcId="{07982F22-85DB-4ABA-9D24-374FC0F168AF}" destId="{3C7135E8-FBE6-4E54-94E0-51B111D52BC1}" srcOrd="0" destOrd="0" presId="urn:microsoft.com/office/officeart/2005/8/layout/chevron2"/>
    <dgm:cxn modelId="{A788E2F2-5F99-435C-80FF-FB2D869D9490}" type="presOf" srcId="{5D515E7F-3FB3-41D1-B8BB-192D39E9C9B7}" destId="{DBD46E97-BFB7-4F2A-B971-6127F48311BF}" srcOrd="0" destOrd="0" presId="urn:microsoft.com/office/officeart/2005/8/layout/chevron2"/>
    <dgm:cxn modelId="{F3C686FB-D366-49AF-A33A-91FED8533D72}" srcId="{CEA0BE7E-B687-4DAB-AA4C-FF50F53B59DD}" destId="{07982F22-85DB-4ABA-9D24-374FC0F168AF}" srcOrd="0" destOrd="0" parTransId="{D2E486B3-F847-4FF8-9F66-241F0D58CF75}" sibTransId="{C9502756-DDEB-4270-8019-4CD063F7D41F}"/>
    <dgm:cxn modelId="{135F5774-5C39-4F8E-8DAC-E8A74EF19910}" type="presParOf" srcId="{256FE117-BEB1-4F96-8464-7A90DBD08EF8}" destId="{A4277AC0-146A-47A9-A970-333E7A1D8BD5}" srcOrd="0" destOrd="0" presId="urn:microsoft.com/office/officeart/2005/8/layout/chevron2"/>
    <dgm:cxn modelId="{5BD075CB-8CE0-46E7-A272-2AC83F6FEB4E}" type="presParOf" srcId="{A4277AC0-146A-47A9-A970-333E7A1D8BD5}" destId="{9906FEF4-A8D1-4DA9-AAB8-6231F01B0EDB}" srcOrd="0" destOrd="0" presId="urn:microsoft.com/office/officeart/2005/8/layout/chevron2"/>
    <dgm:cxn modelId="{7EE4E65B-1D14-4442-A4EA-F39453BEFFB6}" type="presParOf" srcId="{A4277AC0-146A-47A9-A970-333E7A1D8BD5}" destId="{FEFA7486-ECC2-4C4F-BA6A-3E0425CA717A}" srcOrd="1" destOrd="0" presId="urn:microsoft.com/office/officeart/2005/8/layout/chevron2"/>
    <dgm:cxn modelId="{6D4D9FC6-750D-495B-9A56-ADFE64FAF38E}" type="presParOf" srcId="{256FE117-BEB1-4F96-8464-7A90DBD08EF8}" destId="{54D6944D-E10F-4C3D-9C6D-7F6AD17F76F6}" srcOrd="1" destOrd="0" presId="urn:microsoft.com/office/officeart/2005/8/layout/chevron2"/>
    <dgm:cxn modelId="{14871F3C-5972-4364-8B7B-A0ECA99B6C1B}" type="presParOf" srcId="{256FE117-BEB1-4F96-8464-7A90DBD08EF8}" destId="{624C2F31-9E80-45FD-A942-6314AF714584}" srcOrd="2" destOrd="0" presId="urn:microsoft.com/office/officeart/2005/8/layout/chevron2"/>
    <dgm:cxn modelId="{3FBBFB24-4C9B-4B6E-8946-3CAD8A0BD9AE}" type="presParOf" srcId="{624C2F31-9E80-45FD-A942-6314AF714584}" destId="{1BFFE997-1910-46CF-884F-5067EA0F4989}" srcOrd="0" destOrd="0" presId="urn:microsoft.com/office/officeart/2005/8/layout/chevron2"/>
    <dgm:cxn modelId="{55615E9C-BA96-4AD6-91D1-F6A96E9E2213}" type="presParOf" srcId="{624C2F31-9E80-45FD-A942-6314AF714584}" destId="{6F467FC1-F07D-4D2B-81C4-90F4FD4492AE}" srcOrd="1" destOrd="0" presId="urn:microsoft.com/office/officeart/2005/8/layout/chevron2"/>
    <dgm:cxn modelId="{4776010B-DABB-4F0C-8107-F2FD26AB2888}" type="presParOf" srcId="{256FE117-BEB1-4F96-8464-7A90DBD08EF8}" destId="{5ECB6E9A-5867-4ED4-9AF0-AD96B057C3CC}" srcOrd="3" destOrd="0" presId="urn:microsoft.com/office/officeart/2005/8/layout/chevron2"/>
    <dgm:cxn modelId="{36C24B68-CC18-49DE-9283-0371B9CB981F}" type="presParOf" srcId="{256FE117-BEB1-4F96-8464-7A90DBD08EF8}" destId="{8F04D75C-24D7-48DB-A2E5-78E06A2B1BDE}" srcOrd="4" destOrd="0" presId="urn:microsoft.com/office/officeart/2005/8/layout/chevron2"/>
    <dgm:cxn modelId="{33CFCA47-4566-4021-87E2-964E373AB39B}" type="presParOf" srcId="{8F04D75C-24D7-48DB-A2E5-78E06A2B1BDE}" destId="{00001853-7DF0-4F9D-995D-A21CE746434C}" srcOrd="0" destOrd="0" presId="urn:microsoft.com/office/officeart/2005/8/layout/chevron2"/>
    <dgm:cxn modelId="{439D80BF-3729-410E-AEE7-A36C7C908C33}" type="presParOf" srcId="{8F04D75C-24D7-48DB-A2E5-78E06A2B1BDE}" destId="{BE9C43E0-77A4-4F86-B79B-474F483014FD}" srcOrd="1" destOrd="0" presId="urn:microsoft.com/office/officeart/2005/8/layout/chevron2"/>
    <dgm:cxn modelId="{7277193E-22AD-45CB-9670-A7E40B61F80D}" type="presParOf" srcId="{256FE117-BEB1-4F96-8464-7A90DBD08EF8}" destId="{8BDB3808-B59E-4B5D-8BE7-8C0E412F7A27}" srcOrd="5" destOrd="0" presId="urn:microsoft.com/office/officeart/2005/8/layout/chevron2"/>
    <dgm:cxn modelId="{05103C0D-876E-47B4-8C57-A83D5584062B}" type="presParOf" srcId="{256FE117-BEB1-4F96-8464-7A90DBD08EF8}" destId="{F1B6AC19-2248-47F3-AB99-D89573EB2E92}" srcOrd="6" destOrd="0" presId="urn:microsoft.com/office/officeart/2005/8/layout/chevron2"/>
    <dgm:cxn modelId="{FC742773-6522-4EA5-8E4E-1672E3BE4E9F}" type="presParOf" srcId="{F1B6AC19-2248-47F3-AB99-D89573EB2E92}" destId="{B079F5EA-A6C1-4B87-95BB-5BDA778A19B2}" srcOrd="0" destOrd="0" presId="urn:microsoft.com/office/officeart/2005/8/layout/chevron2"/>
    <dgm:cxn modelId="{36C0A5BD-DC98-4661-94E0-9286E2E41DC3}" type="presParOf" srcId="{F1B6AC19-2248-47F3-AB99-D89573EB2E92}" destId="{3C7135E8-FBE6-4E54-94E0-51B111D52BC1}" srcOrd="1" destOrd="0" presId="urn:microsoft.com/office/officeart/2005/8/layout/chevron2"/>
    <dgm:cxn modelId="{DCFF3394-5A42-499A-93D4-3388B03D4AD2}" type="presParOf" srcId="{256FE117-BEB1-4F96-8464-7A90DBD08EF8}" destId="{45808117-BBEB-4F63-AC08-77DC07121D3F}" srcOrd="7" destOrd="0" presId="urn:microsoft.com/office/officeart/2005/8/layout/chevron2"/>
    <dgm:cxn modelId="{5ED87BC4-2428-40AF-8809-15D77451C8AA}" type="presParOf" srcId="{256FE117-BEB1-4F96-8464-7A90DBD08EF8}" destId="{29EC0B7A-F69B-4C27-85A4-EBDBEB1CC59E}" srcOrd="8" destOrd="0" presId="urn:microsoft.com/office/officeart/2005/8/layout/chevron2"/>
    <dgm:cxn modelId="{B32119A5-BB2E-407B-88A1-6527FE411FD1}" type="presParOf" srcId="{29EC0B7A-F69B-4C27-85A4-EBDBEB1CC59E}" destId="{377079D5-079B-4004-B0C2-9185E7B8DEE4}" srcOrd="0" destOrd="0" presId="urn:microsoft.com/office/officeart/2005/8/layout/chevron2"/>
    <dgm:cxn modelId="{CB732932-BC49-4101-9490-04B8CD5FC6BA}" type="presParOf" srcId="{29EC0B7A-F69B-4C27-85A4-EBDBEB1CC59E}" destId="{DBD46E97-BFB7-4F2A-B971-6127F48311B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EC48BD-B256-4C09-A6BF-7A8C1517E017}" type="doc">
      <dgm:prSet loTypeId="urn:microsoft.com/office/officeart/2005/8/layout/chevron2" loCatId="process" qsTypeId="urn:microsoft.com/office/officeart/2005/8/quickstyle/simple3" qsCatId="simple" csTypeId="urn:microsoft.com/office/officeart/2005/8/colors/accent3_2" csCatId="accent3" phldr="1"/>
      <dgm:spPr/>
      <dgm:t>
        <a:bodyPr/>
        <a:lstStyle/>
        <a:p>
          <a:endParaRPr lang="en-US"/>
        </a:p>
      </dgm:t>
    </dgm:pt>
    <dgm:pt modelId="{C7E2CC30-D4AC-4A6A-BADB-DE9737B65110}">
      <dgm:prSet/>
      <dgm:spPr/>
      <dgm:t>
        <a:bodyPr/>
        <a:lstStyle/>
        <a:p>
          <a:r>
            <a:rPr lang="uk-UA" dirty="0"/>
            <a:t>1</a:t>
          </a:r>
        </a:p>
      </dgm:t>
    </dgm:pt>
    <dgm:pt modelId="{C9272E22-30AD-46B9-A734-B0159C2185AC}" type="parTrans" cxnId="{0A2FF521-20B7-4128-8743-DE8BD06FC049}">
      <dgm:prSet/>
      <dgm:spPr/>
      <dgm:t>
        <a:bodyPr/>
        <a:lstStyle/>
        <a:p>
          <a:endParaRPr lang="en-US"/>
        </a:p>
      </dgm:t>
    </dgm:pt>
    <dgm:pt modelId="{13728594-F743-48C3-87AE-F9FDBFA8BADB}" type="sibTrans" cxnId="{0A2FF521-20B7-4128-8743-DE8BD06FC049}">
      <dgm:prSet/>
      <dgm:spPr/>
      <dgm:t>
        <a:bodyPr/>
        <a:lstStyle/>
        <a:p>
          <a:endParaRPr lang="en-US"/>
        </a:p>
      </dgm:t>
    </dgm:pt>
    <dgm:pt modelId="{E23B0222-EF2A-46A3-81EE-9D5082F89009}">
      <dgm:prSet/>
      <dgm:spPr/>
      <dgm:t>
        <a:bodyPr/>
        <a:lstStyle/>
        <a:p>
          <a:r>
            <a:rPr lang="uk-UA" dirty="0"/>
            <a:t>2</a:t>
          </a:r>
        </a:p>
      </dgm:t>
    </dgm:pt>
    <dgm:pt modelId="{B93D7334-8C81-4E10-9C6A-473F86E7E11C}" type="parTrans" cxnId="{53E8E399-43D4-4DE0-BD39-3370F6BC88DB}">
      <dgm:prSet/>
      <dgm:spPr/>
      <dgm:t>
        <a:bodyPr/>
        <a:lstStyle/>
        <a:p>
          <a:endParaRPr lang="en-US"/>
        </a:p>
      </dgm:t>
    </dgm:pt>
    <dgm:pt modelId="{B5A63B02-2504-447B-B684-63251C3162B2}" type="sibTrans" cxnId="{53E8E399-43D4-4DE0-BD39-3370F6BC88DB}">
      <dgm:prSet/>
      <dgm:spPr/>
      <dgm:t>
        <a:bodyPr/>
        <a:lstStyle/>
        <a:p>
          <a:endParaRPr lang="en-US"/>
        </a:p>
      </dgm:t>
    </dgm:pt>
    <dgm:pt modelId="{EF88D941-B536-47A7-A827-6275852916C1}">
      <dgm:prSet/>
      <dgm:spPr/>
      <dgm:t>
        <a:bodyPr/>
        <a:lstStyle/>
        <a:p>
          <a:r>
            <a:rPr lang="uk-UA" dirty="0"/>
            <a:t>3</a:t>
          </a:r>
        </a:p>
      </dgm:t>
    </dgm:pt>
    <dgm:pt modelId="{1ECD7183-C991-4E8A-A972-669726369820}" type="parTrans" cxnId="{AB5FD62B-365D-4577-B4EF-3BBEBAE845B9}">
      <dgm:prSet/>
      <dgm:spPr/>
      <dgm:t>
        <a:bodyPr/>
        <a:lstStyle/>
        <a:p>
          <a:endParaRPr lang="en-US"/>
        </a:p>
      </dgm:t>
    </dgm:pt>
    <dgm:pt modelId="{CB643D0F-EC8E-4278-8216-B16A5C81F3E6}" type="sibTrans" cxnId="{AB5FD62B-365D-4577-B4EF-3BBEBAE845B9}">
      <dgm:prSet/>
      <dgm:spPr/>
      <dgm:t>
        <a:bodyPr/>
        <a:lstStyle/>
        <a:p>
          <a:endParaRPr lang="en-US"/>
        </a:p>
      </dgm:t>
    </dgm:pt>
    <dgm:pt modelId="{D1B11E02-7469-48EB-AEE4-A7F2F55F44F9}">
      <dgm:prSet custT="1"/>
      <dgm:spPr/>
      <dgm:t>
        <a:bodyPr/>
        <a:lstStyle/>
        <a:p>
          <a:r>
            <a:rPr lang="uk-UA" sz="18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вхідних значень показників та обмежень.</a:t>
          </a:r>
        </a:p>
      </dgm:t>
    </dgm:pt>
    <dgm:pt modelId="{7DD843D9-4DE0-48F3-87E3-BF1319C625E2}" type="parTrans" cxnId="{B0BF237E-FB73-4E3C-B354-3E09FD38647F}">
      <dgm:prSet/>
      <dgm:spPr/>
      <dgm:t>
        <a:bodyPr/>
        <a:lstStyle/>
        <a:p>
          <a:endParaRPr lang="en-US"/>
        </a:p>
      </dgm:t>
    </dgm:pt>
    <dgm:pt modelId="{7C7332A2-5820-4C10-84A7-57C017892084}" type="sibTrans" cxnId="{B0BF237E-FB73-4E3C-B354-3E09FD38647F}">
      <dgm:prSet/>
      <dgm:spPr/>
      <dgm:t>
        <a:bodyPr/>
        <a:lstStyle/>
        <a:p>
          <a:endParaRPr lang="en-US"/>
        </a:p>
      </dgm:t>
    </dgm:pt>
    <dgm:pt modelId="{3043CE91-4A39-430A-B069-AF77C71DB16D}">
      <dgm:prSet custT="1"/>
      <dgm:spPr/>
      <dgm:t>
        <a:bodyPr/>
        <a:lstStyle/>
        <a:p>
          <a:r>
            <a:rPr lang="uk-UA" sz="1800" dirty="0">
              <a:latin typeface="Times New Roman" panose="02020603050405020304" pitchFamily="18" charset="0"/>
              <a:cs typeface="Times New Roman" panose="02020603050405020304" pitchFamily="18" charset="0"/>
            </a:rPr>
            <a:t>Реалізація ітераційної процедури ДОК за допомогою ГІМАС.</a:t>
          </a:r>
        </a:p>
      </dgm:t>
    </dgm:pt>
    <dgm:pt modelId="{88BD3764-9115-4C44-807D-AE776F0F7312}" type="parTrans" cxnId="{082BBC08-AC1D-47B7-B561-15CB8CD104C7}">
      <dgm:prSet/>
      <dgm:spPr/>
      <dgm:t>
        <a:bodyPr/>
        <a:lstStyle/>
        <a:p>
          <a:endParaRPr lang="en-US"/>
        </a:p>
      </dgm:t>
    </dgm:pt>
    <dgm:pt modelId="{7354166A-1934-4C82-A208-0F2FC9791B19}" type="sibTrans" cxnId="{082BBC08-AC1D-47B7-B561-15CB8CD104C7}">
      <dgm:prSet/>
      <dgm:spPr/>
      <dgm:t>
        <a:bodyPr/>
        <a:lstStyle/>
        <a:p>
          <a:endParaRPr lang="en-US"/>
        </a:p>
      </dgm:t>
    </dgm:pt>
    <dgm:pt modelId="{B7A730D5-C236-4E75-9079-E21F12C94FC4}">
      <dgm:prSet custT="1"/>
      <dgm:spPr/>
      <dgm:t>
        <a:bodyPr/>
        <a:lstStyle/>
        <a:p>
          <a:r>
            <a:rPr lang="uk-UA" sz="1800" dirty="0">
              <a:latin typeface="Times New Roman" panose="02020603050405020304" pitchFamily="18" charset="0"/>
              <a:cs typeface="Times New Roman" panose="02020603050405020304" pitchFamily="18" charset="0"/>
            </a:rPr>
            <a:t>Передача результатів до суміжних підсистем та виведення у зручній графічній формі.</a:t>
          </a:r>
        </a:p>
      </dgm:t>
    </dgm:pt>
    <dgm:pt modelId="{48259E30-F8B2-484C-A762-89F3901AFCCA}" type="parTrans" cxnId="{40DE36E1-6424-4B49-AC8C-4B834612709E}">
      <dgm:prSet/>
      <dgm:spPr/>
      <dgm:t>
        <a:bodyPr/>
        <a:lstStyle/>
        <a:p>
          <a:endParaRPr lang="en-US"/>
        </a:p>
      </dgm:t>
    </dgm:pt>
    <dgm:pt modelId="{18E98CF0-8C8A-4767-B2B5-C7CD4B91CA8F}" type="sibTrans" cxnId="{40DE36E1-6424-4B49-AC8C-4B834612709E}">
      <dgm:prSet/>
      <dgm:spPr/>
      <dgm:t>
        <a:bodyPr/>
        <a:lstStyle/>
        <a:p>
          <a:endParaRPr lang="en-US"/>
        </a:p>
      </dgm:t>
    </dgm:pt>
    <dgm:pt modelId="{2CB5DFBE-B493-4196-B627-792D73FF2232}" type="pres">
      <dgm:prSet presAssocID="{3EEC48BD-B256-4C09-A6BF-7A8C1517E017}" presName="linearFlow" presStyleCnt="0">
        <dgm:presLayoutVars>
          <dgm:dir/>
          <dgm:animLvl val="lvl"/>
          <dgm:resizeHandles val="exact"/>
        </dgm:presLayoutVars>
      </dgm:prSet>
      <dgm:spPr/>
    </dgm:pt>
    <dgm:pt modelId="{87956D29-65D6-4576-BB4A-EA04EDF8FF92}" type="pres">
      <dgm:prSet presAssocID="{C7E2CC30-D4AC-4A6A-BADB-DE9737B65110}" presName="composite" presStyleCnt="0"/>
      <dgm:spPr/>
    </dgm:pt>
    <dgm:pt modelId="{400CB681-EAE6-4D7E-A62B-10DE6F119F47}" type="pres">
      <dgm:prSet presAssocID="{C7E2CC30-D4AC-4A6A-BADB-DE9737B65110}" presName="parentText" presStyleLbl="alignNode1" presStyleIdx="0" presStyleCnt="3">
        <dgm:presLayoutVars>
          <dgm:chMax val="1"/>
          <dgm:bulletEnabled val="1"/>
        </dgm:presLayoutVars>
      </dgm:prSet>
      <dgm:spPr/>
    </dgm:pt>
    <dgm:pt modelId="{BD751871-5A9F-4174-BAB5-4202BE5A76F3}" type="pres">
      <dgm:prSet presAssocID="{C7E2CC30-D4AC-4A6A-BADB-DE9737B65110}" presName="descendantText" presStyleLbl="alignAcc1" presStyleIdx="0" presStyleCnt="3">
        <dgm:presLayoutVars>
          <dgm:bulletEnabled val="1"/>
        </dgm:presLayoutVars>
      </dgm:prSet>
      <dgm:spPr/>
    </dgm:pt>
    <dgm:pt modelId="{3C240736-011F-411B-B996-0BD306D98C50}" type="pres">
      <dgm:prSet presAssocID="{13728594-F743-48C3-87AE-F9FDBFA8BADB}" presName="sp" presStyleCnt="0"/>
      <dgm:spPr/>
    </dgm:pt>
    <dgm:pt modelId="{BC2FA242-470F-4851-94A1-6B9D9BF55E01}" type="pres">
      <dgm:prSet presAssocID="{E23B0222-EF2A-46A3-81EE-9D5082F89009}" presName="composite" presStyleCnt="0"/>
      <dgm:spPr/>
    </dgm:pt>
    <dgm:pt modelId="{7A6F4A8A-BCE5-4E3A-B58F-8469200E4976}" type="pres">
      <dgm:prSet presAssocID="{E23B0222-EF2A-46A3-81EE-9D5082F89009}" presName="parentText" presStyleLbl="alignNode1" presStyleIdx="1" presStyleCnt="3">
        <dgm:presLayoutVars>
          <dgm:chMax val="1"/>
          <dgm:bulletEnabled val="1"/>
        </dgm:presLayoutVars>
      </dgm:prSet>
      <dgm:spPr/>
    </dgm:pt>
    <dgm:pt modelId="{E026BED1-EEDB-46A6-BA30-56C04523C4BA}" type="pres">
      <dgm:prSet presAssocID="{E23B0222-EF2A-46A3-81EE-9D5082F89009}" presName="descendantText" presStyleLbl="alignAcc1" presStyleIdx="1" presStyleCnt="3">
        <dgm:presLayoutVars>
          <dgm:bulletEnabled val="1"/>
        </dgm:presLayoutVars>
      </dgm:prSet>
      <dgm:spPr/>
    </dgm:pt>
    <dgm:pt modelId="{32E5C6C7-80B8-4DBE-BE15-902811D0A1A6}" type="pres">
      <dgm:prSet presAssocID="{B5A63B02-2504-447B-B684-63251C3162B2}" presName="sp" presStyleCnt="0"/>
      <dgm:spPr/>
    </dgm:pt>
    <dgm:pt modelId="{9714D173-DAE0-4D87-A8C9-DB6EC6F6F381}" type="pres">
      <dgm:prSet presAssocID="{EF88D941-B536-47A7-A827-6275852916C1}" presName="composite" presStyleCnt="0"/>
      <dgm:spPr/>
    </dgm:pt>
    <dgm:pt modelId="{6DEF042A-B33E-4466-9D09-7A31E8E6AC72}" type="pres">
      <dgm:prSet presAssocID="{EF88D941-B536-47A7-A827-6275852916C1}" presName="parentText" presStyleLbl="alignNode1" presStyleIdx="2" presStyleCnt="3">
        <dgm:presLayoutVars>
          <dgm:chMax val="1"/>
          <dgm:bulletEnabled val="1"/>
        </dgm:presLayoutVars>
      </dgm:prSet>
      <dgm:spPr/>
    </dgm:pt>
    <dgm:pt modelId="{3BD3F2EE-5F7C-4768-AAE4-866EA48F712F}" type="pres">
      <dgm:prSet presAssocID="{EF88D941-B536-47A7-A827-6275852916C1}" presName="descendantText" presStyleLbl="alignAcc1" presStyleIdx="2" presStyleCnt="3">
        <dgm:presLayoutVars>
          <dgm:bulletEnabled val="1"/>
        </dgm:presLayoutVars>
      </dgm:prSet>
      <dgm:spPr/>
    </dgm:pt>
  </dgm:ptLst>
  <dgm:cxnLst>
    <dgm:cxn modelId="{082BBC08-AC1D-47B7-B561-15CB8CD104C7}" srcId="{E23B0222-EF2A-46A3-81EE-9D5082F89009}" destId="{3043CE91-4A39-430A-B069-AF77C71DB16D}" srcOrd="0" destOrd="0" parTransId="{88BD3764-9115-4C44-807D-AE776F0F7312}" sibTransId="{7354166A-1934-4C82-A208-0F2FC9791B19}"/>
    <dgm:cxn modelId="{3B06E81B-16A7-4B39-9C89-9063F0CEA204}" type="presOf" srcId="{3043CE91-4A39-430A-B069-AF77C71DB16D}" destId="{E026BED1-EEDB-46A6-BA30-56C04523C4BA}" srcOrd="0" destOrd="0" presId="urn:microsoft.com/office/officeart/2005/8/layout/chevron2"/>
    <dgm:cxn modelId="{E055B61F-AD6E-4353-9CCE-2B96CA8E29A8}" type="presOf" srcId="{D1B11E02-7469-48EB-AEE4-A7F2F55F44F9}" destId="{BD751871-5A9F-4174-BAB5-4202BE5A76F3}" srcOrd="0" destOrd="0" presId="urn:microsoft.com/office/officeart/2005/8/layout/chevron2"/>
    <dgm:cxn modelId="{0A2FF521-20B7-4128-8743-DE8BD06FC049}" srcId="{3EEC48BD-B256-4C09-A6BF-7A8C1517E017}" destId="{C7E2CC30-D4AC-4A6A-BADB-DE9737B65110}" srcOrd="0" destOrd="0" parTransId="{C9272E22-30AD-46B9-A734-B0159C2185AC}" sibTransId="{13728594-F743-48C3-87AE-F9FDBFA8BADB}"/>
    <dgm:cxn modelId="{AB5FD62B-365D-4577-B4EF-3BBEBAE845B9}" srcId="{3EEC48BD-B256-4C09-A6BF-7A8C1517E017}" destId="{EF88D941-B536-47A7-A827-6275852916C1}" srcOrd="2" destOrd="0" parTransId="{1ECD7183-C991-4E8A-A972-669726369820}" sibTransId="{CB643D0F-EC8E-4278-8216-B16A5C81F3E6}"/>
    <dgm:cxn modelId="{C152655E-44AC-4640-AED7-5CD1F74566CD}" type="presOf" srcId="{EF88D941-B536-47A7-A827-6275852916C1}" destId="{6DEF042A-B33E-4466-9D09-7A31E8E6AC72}" srcOrd="0" destOrd="0" presId="urn:microsoft.com/office/officeart/2005/8/layout/chevron2"/>
    <dgm:cxn modelId="{B0BF237E-FB73-4E3C-B354-3E09FD38647F}" srcId="{C7E2CC30-D4AC-4A6A-BADB-DE9737B65110}" destId="{D1B11E02-7469-48EB-AEE4-A7F2F55F44F9}" srcOrd="0" destOrd="0" parTransId="{7DD843D9-4DE0-48F3-87E3-BF1319C625E2}" sibTransId="{7C7332A2-5820-4C10-84A7-57C017892084}"/>
    <dgm:cxn modelId="{53E8E399-43D4-4DE0-BD39-3370F6BC88DB}" srcId="{3EEC48BD-B256-4C09-A6BF-7A8C1517E017}" destId="{E23B0222-EF2A-46A3-81EE-9D5082F89009}" srcOrd="1" destOrd="0" parTransId="{B93D7334-8C81-4E10-9C6A-473F86E7E11C}" sibTransId="{B5A63B02-2504-447B-B684-63251C3162B2}"/>
    <dgm:cxn modelId="{8DBC05B8-9EB6-490A-A9D8-1F20B7AE37F4}" type="presOf" srcId="{B7A730D5-C236-4E75-9079-E21F12C94FC4}" destId="{3BD3F2EE-5F7C-4768-AAE4-866EA48F712F}" srcOrd="0" destOrd="0" presId="urn:microsoft.com/office/officeart/2005/8/layout/chevron2"/>
    <dgm:cxn modelId="{6A71B4DE-478C-4E7E-9917-63DC6548C420}" type="presOf" srcId="{C7E2CC30-D4AC-4A6A-BADB-DE9737B65110}" destId="{400CB681-EAE6-4D7E-A62B-10DE6F119F47}" srcOrd="0" destOrd="0" presId="urn:microsoft.com/office/officeart/2005/8/layout/chevron2"/>
    <dgm:cxn modelId="{40DE36E1-6424-4B49-AC8C-4B834612709E}" srcId="{EF88D941-B536-47A7-A827-6275852916C1}" destId="{B7A730D5-C236-4E75-9079-E21F12C94FC4}" srcOrd="0" destOrd="0" parTransId="{48259E30-F8B2-484C-A762-89F3901AFCCA}" sibTransId="{18E98CF0-8C8A-4767-B2B5-C7CD4B91CA8F}"/>
    <dgm:cxn modelId="{770CEDF0-A9BB-45F0-B6AF-34901DDA48F8}" type="presOf" srcId="{3EEC48BD-B256-4C09-A6BF-7A8C1517E017}" destId="{2CB5DFBE-B493-4196-B627-792D73FF2232}" srcOrd="0" destOrd="0" presId="urn:microsoft.com/office/officeart/2005/8/layout/chevron2"/>
    <dgm:cxn modelId="{7F8FCEFA-1ECA-47F5-BFA6-586ED5F57F72}" type="presOf" srcId="{E23B0222-EF2A-46A3-81EE-9D5082F89009}" destId="{7A6F4A8A-BCE5-4E3A-B58F-8469200E4976}" srcOrd="0" destOrd="0" presId="urn:microsoft.com/office/officeart/2005/8/layout/chevron2"/>
    <dgm:cxn modelId="{A118BA6A-0B07-4B51-8BB3-B28883265505}" type="presParOf" srcId="{2CB5DFBE-B493-4196-B627-792D73FF2232}" destId="{87956D29-65D6-4576-BB4A-EA04EDF8FF92}" srcOrd="0" destOrd="0" presId="urn:microsoft.com/office/officeart/2005/8/layout/chevron2"/>
    <dgm:cxn modelId="{7EC02174-FB0D-4F00-97A5-B3CF0CBD336F}" type="presParOf" srcId="{87956D29-65D6-4576-BB4A-EA04EDF8FF92}" destId="{400CB681-EAE6-4D7E-A62B-10DE6F119F47}" srcOrd="0" destOrd="0" presId="urn:microsoft.com/office/officeart/2005/8/layout/chevron2"/>
    <dgm:cxn modelId="{C034139F-17AD-47D4-91A2-243CA3C7BB6A}" type="presParOf" srcId="{87956D29-65D6-4576-BB4A-EA04EDF8FF92}" destId="{BD751871-5A9F-4174-BAB5-4202BE5A76F3}" srcOrd="1" destOrd="0" presId="urn:microsoft.com/office/officeart/2005/8/layout/chevron2"/>
    <dgm:cxn modelId="{FA251BED-9C06-438C-98E1-0651BDF7DE84}" type="presParOf" srcId="{2CB5DFBE-B493-4196-B627-792D73FF2232}" destId="{3C240736-011F-411B-B996-0BD306D98C50}" srcOrd="1" destOrd="0" presId="urn:microsoft.com/office/officeart/2005/8/layout/chevron2"/>
    <dgm:cxn modelId="{BD4D48A2-FB14-4038-B287-229B5F5169E5}" type="presParOf" srcId="{2CB5DFBE-B493-4196-B627-792D73FF2232}" destId="{BC2FA242-470F-4851-94A1-6B9D9BF55E01}" srcOrd="2" destOrd="0" presId="urn:microsoft.com/office/officeart/2005/8/layout/chevron2"/>
    <dgm:cxn modelId="{01F32FBB-20EE-45AB-8F05-03FB0CAC090F}" type="presParOf" srcId="{BC2FA242-470F-4851-94A1-6B9D9BF55E01}" destId="{7A6F4A8A-BCE5-4E3A-B58F-8469200E4976}" srcOrd="0" destOrd="0" presId="urn:microsoft.com/office/officeart/2005/8/layout/chevron2"/>
    <dgm:cxn modelId="{B15AA50D-06C1-49E6-919E-253F895C0510}" type="presParOf" srcId="{BC2FA242-470F-4851-94A1-6B9D9BF55E01}" destId="{E026BED1-EEDB-46A6-BA30-56C04523C4BA}" srcOrd="1" destOrd="0" presId="urn:microsoft.com/office/officeart/2005/8/layout/chevron2"/>
    <dgm:cxn modelId="{55E1984A-2046-42B8-A4A2-389F6D50B522}" type="presParOf" srcId="{2CB5DFBE-B493-4196-B627-792D73FF2232}" destId="{32E5C6C7-80B8-4DBE-BE15-902811D0A1A6}" srcOrd="3" destOrd="0" presId="urn:microsoft.com/office/officeart/2005/8/layout/chevron2"/>
    <dgm:cxn modelId="{56FDFCCB-25F6-4C6A-AB4D-0C845E979F56}" type="presParOf" srcId="{2CB5DFBE-B493-4196-B627-792D73FF2232}" destId="{9714D173-DAE0-4D87-A8C9-DB6EC6F6F381}" srcOrd="4" destOrd="0" presId="urn:microsoft.com/office/officeart/2005/8/layout/chevron2"/>
    <dgm:cxn modelId="{46641E7E-3B62-4E15-A1AD-482DA0367DA3}" type="presParOf" srcId="{9714D173-DAE0-4D87-A8C9-DB6EC6F6F381}" destId="{6DEF042A-B33E-4466-9D09-7A31E8E6AC72}" srcOrd="0" destOrd="0" presId="urn:microsoft.com/office/officeart/2005/8/layout/chevron2"/>
    <dgm:cxn modelId="{B3FD389B-6354-41A3-9D48-F78065F9E577}" type="presParOf" srcId="{9714D173-DAE0-4D87-A8C9-DB6EC6F6F381}" destId="{3BD3F2EE-5F7C-4768-AAE4-866EA48F712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3A04-45BE-4890-8904-172B5608870A}">
      <dsp:nvSpPr>
        <dsp:cNvPr id="0" name=""/>
        <dsp:cNvSpPr/>
      </dsp:nvSpPr>
      <dsp:spPr>
        <a:xfrm>
          <a:off x="2438400" y="0"/>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dirty="0">
              <a:latin typeface="Times New Roman" panose="02020603050405020304" pitchFamily="18" charset="0"/>
              <a:cs typeface="Times New Roman" panose="02020603050405020304" pitchFamily="18" charset="0"/>
            </a:rPr>
            <a:t>Техніко-економічне планування;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Економічне управління;</a:t>
          </a:r>
        </a:p>
      </dsp:txBody>
      <dsp:txXfrm>
        <a:off x="2438400" y="118070"/>
        <a:ext cx="3303389" cy="708422"/>
      </dsp:txXfrm>
    </dsp:sp>
    <dsp:sp modelId="{DD37F690-F2AA-4465-B67F-0BE418680E59}">
      <dsp:nvSpPr>
        <dsp:cNvPr id="0" name=""/>
        <dsp:cNvSpPr/>
      </dsp:nvSpPr>
      <dsp:spPr>
        <a:xfrm>
          <a:off x="0" y="0"/>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Адміністративний</a:t>
          </a:r>
        </a:p>
      </dsp:txBody>
      <dsp:txXfrm>
        <a:off x="46110" y="46110"/>
        <a:ext cx="2346180" cy="852342"/>
      </dsp:txXfrm>
    </dsp:sp>
    <dsp:sp modelId="{EE10C50F-5096-4EB1-860E-4753FEDF5B2B}">
      <dsp:nvSpPr>
        <dsp:cNvPr id="0" name=""/>
        <dsp:cNvSpPr/>
      </dsp:nvSpPr>
      <dsp:spPr>
        <a:xfrm>
          <a:off x="2438400" y="1040209"/>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Оперативне планування;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Організаційне управління;</a:t>
          </a:r>
        </a:p>
      </dsp:txBody>
      <dsp:txXfrm>
        <a:off x="2438400" y="1158279"/>
        <a:ext cx="3303389" cy="708422"/>
      </dsp:txXfrm>
    </dsp:sp>
    <dsp:sp modelId="{8C3DC2E8-2C7A-4275-BC9F-06017BB459C6}">
      <dsp:nvSpPr>
        <dsp:cNvPr id="0" name=""/>
        <dsp:cNvSpPr/>
      </dsp:nvSpPr>
      <dsp:spPr>
        <a:xfrm>
          <a:off x="0" y="1040209"/>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Стратегічний</a:t>
          </a:r>
        </a:p>
      </dsp:txBody>
      <dsp:txXfrm>
        <a:off x="46110" y="1086319"/>
        <a:ext cx="2346180" cy="852342"/>
      </dsp:txXfrm>
    </dsp:sp>
    <dsp:sp modelId="{AB4FB588-30C9-4568-B09A-2232FF92C4F2}">
      <dsp:nvSpPr>
        <dsp:cNvPr id="0" name=""/>
        <dsp:cNvSpPr/>
      </dsp:nvSpPr>
      <dsp:spPr>
        <a:xfrm>
          <a:off x="2438400" y="2079228"/>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Оперативна диспетчеризація;</a:t>
          </a:r>
        </a:p>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Технологічне управління;</a:t>
          </a:r>
        </a:p>
      </dsp:txBody>
      <dsp:txXfrm>
        <a:off x="2438400" y="2197298"/>
        <a:ext cx="3303389" cy="708422"/>
      </dsp:txXfrm>
    </dsp:sp>
    <dsp:sp modelId="{778B17B3-8D14-4BD4-B65C-A4E0A5DB6CEC}">
      <dsp:nvSpPr>
        <dsp:cNvPr id="0" name=""/>
        <dsp:cNvSpPr/>
      </dsp:nvSpPr>
      <dsp:spPr>
        <a:xfrm>
          <a:off x="0" y="2079228"/>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Тактичний</a:t>
          </a:r>
        </a:p>
      </dsp:txBody>
      <dsp:txXfrm>
        <a:off x="46110" y="2125338"/>
        <a:ext cx="2346180" cy="852342"/>
      </dsp:txXfrm>
    </dsp:sp>
    <dsp:sp modelId="{DFFF4530-1A7F-477E-8944-C4BD10EA1794}">
      <dsp:nvSpPr>
        <dsp:cNvPr id="0" name=""/>
        <dsp:cNvSpPr/>
      </dsp:nvSpPr>
      <dsp:spPr>
        <a:xfrm>
          <a:off x="2438399" y="3119437"/>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uk-UA" sz="1600" b="1" kern="1200">
              <a:latin typeface="Times New Roman" panose="02020603050405020304" pitchFamily="18" charset="0"/>
              <a:cs typeface="Times New Roman" panose="02020603050405020304" pitchFamily="18" charset="0"/>
            </a:rPr>
            <a:t>Управління обладнанням;</a:t>
          </a:r>
        </a:p>
        <a:p>
          <a:pPr marL="171450" lvl="1" indent="-171450" algn="l" defTabSz="711200">
            <a:lnSpc>
              <a:spcPct val="90000"/>
            </a:lnSpc>
            <a:spcBef>
              <a:spcPct val="0"/>
            </a:spcBef>
            <a:spcAft>
              <a:spcPct val="15000"/>
            </a:spcAft>
            <a:buChar char="•"/>
          </a:pPr>
          <a:r>
            <a:rPr lang="uk-UA" sz="1600" b="1" kern="1200" dirty="0">
              <a:latin typeface="Times New Roman" panose="02020603050405020304" pitchFamily="18" charset="0"/>
              <a:cs typeface="Times New Roman" panose="02020603050405020304" pitchFamily="18" charset="0"/>
            </a:rPr>
            <a:t>Локальне управління.</a:t>
          </a:r>
        </a:p>
      </dsp:txBody>
      <dsp:txXfrm>
        <a:off x="2438399" y="3237507"/>
        <a:ext cx="3303389" cy="708422"/>
      </dsp:txXfrm>
    </dsp:sp>
    <dsp:sp modelId="{0307A502-64F6-4BD0-9BFD-CB638B8339AB}">
      <dsp:nvSpPr>
        <dsp:cNvPr id="0" name=""/>
        <dsp:cNvSpPr/>
      </dsp:nvSpPr>
      <dsp:spPr>
        <a:xfrm>
          <a:off x="0" y="3118246"/>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uk-UA" sz="1900" b="1" kern="1200">
              <a:latin typeface="Times New Roman" panose="02020603050405020304" pitchFamily="18" charset="0"/>
              <a:cs typeface="Times New Roman" panose="02020603050405020304" pitchFamily="18" charset="0"/>
            </a:rPr>
            <a:t>Виконавчий</a:t>
          </a:r>
        </a:p>
      </dsp:txBody>
      <dsp:txXfrm>
        <a:off x="46110" y="3164356"/>
        <a:ext cx="2346180" cy="85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6FEF4-A8D1-4DA9-AAB8-6231F01B0EDB}">
      <dsp:nvSpPr>
        <dsp:cNvPr id="0" name=""/>
        <dsp:cNvSpPr/>
      </dsp:nvSpPr>
      <dsp:spPr>
        <a:xfrm rot="5400000">
          <a:off x="-163017" y="166694"/>
          <a:ext cx="1086780" cy="76074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1</a:t>
          </a:r>
        </a:p>
      </dsp:txBody>
      <dsp:txXfrm rot="-5400000">
        <a:off x="0" y="384050"/>
        <a:ext cx="760746" cy="326034"/>
      </dsp:txXfrm>
    </dsp:sp>
    <dsp:sp modelId="{FEFA7486-ECC2-4C4F-BA6A-3E0425CA717A}">
      <dsp:nvSpPr>
        <dsp:cNvPr id="0" name=""/>
        <dsp:cNvSpPr/>
      </dsp:nvSpPr>
      <dsp:spPr>
        <a:xfrm rot="5400000">
          <a:off x="3160351" y="-2395927"/>
          <a:ext cx="706407" cy="550561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наборів їх значень та послідовності налаштування.</a:t>
          </a:r>
        </a:p>
      </dsp:txBody>
      <dsp:txXfrm rot="-5400000">
        <a:off x="760746" y="38162"/>
        <a:ext cx="5471133" cy="637439"/>
      </dsp:txXfrm>
    </dsp:sp>
    <dsp:sp modelId="{1BFFE997-1910-46CF-884F-5067EA0F4989}">
      <dsp:nvSpPr>
        <dsp:cNvPr id="0" name=""/>
        <dsp:cNvSpPr/>
      </dsp:nvSpPr>
      <dsp:spPr>
        <a:xfrm rot="5400000">
          <a:off x="-163017" y="1136410"/>
          <a:ext cx="1086780" cy="76074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2</a:t>
          </a:r>
        </a:p>
      </dsp:txBody>
      <dsp:txXfrm rot="-5400000">
        <a:off x="0" y="1353766"/>
        <a:ext cx="760746" cy="326034"/>
      </dsp:txXfrm>
    </dsp:sp>
    <dsp:sp modelId="{6F467FC1-F07D-4D2B-81C4-90F4FD4492AE}">
      <dsp:nvSpPr>
        <dsp:cNvPr id="0" name=""/>
        <dsp:cNvSpPr/>
      </dsp:nvSpPr>
      <dsp:spPr>
        <a:xfrm rot="5400000">
          <a:off x="3160351" y="-1426211"/>
          <a:ext cx="706407" cy="550561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Додавання користувачем додаткових обмежень.</a:t>
          </a:r>
        </a:p>
      </dsp:txBody>
      <dsp:txXfrm rot="-5400000">
        <a:off x="760746" y="1007878"/>
        <a:ext cx="5471133" cy="637439"/>
      </dsp:txXfrm>
    </dsp:sp>
    <dsp:sp modelId="{00001853-7DF0-4F9D-995D-A21CE746434C}">
      <dsp:nvSpPr>
        <dsp:cNvPr id="0" name=""/>
        <dsp:cNvSpPr/>
      </dsp:nvSpPr>
      <dsp:spPr>
        <a:xfrm rot="5400000">
          <a:off x="-163017" y="2106125"/>
          <a:ext cx="1086780" cy="76074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3</a:t>
          </a:r>
        </a:p>
      </dsp:txBody>
      <dsp:txXfrm rot="-5400000">
        <a:off x="0" y="2323481"/>
        <a:ext cx="760746" cy="326034"/>
      </dsp:txXfrm>
    </dsp:sp>
    <dsp:sp modelId="{BE9C43E0-77A4-4F86-B79B-474F483014FD}">
      <dsp:nvSpPr>
        <dsp:cNvPr id="0" name=""/>
        <dsp:cNvSpPr/>
      </dsp:nvSpPr>
      <dsp:spPr>
        <a:xfrm rot="5400000">
          <a:off x="3160351" y="-456496"/>
          <a:ext cx="706407" cy="550561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Введення користувачем отриманих від експертів даних.</a:t>
          </a:r>
        </a:p>
      </dsp:txBody>
      <dsp:txXfrm rot="-5400000">
        <a:off x="760746" y="1977593"/>
        <a:ext cx="5471133" cy="637439"/>
      </dsp:txXfrm>
    </dsp:sp>
    <dsp:sp modelId="{B079F5EA-A6C1-4B87-95BB-5BDA778A19B2}">
      <dsp:nvSpPr>
        <dsp:cNvPr id="0" name=""/>
        <dsp:cNvSpPr/>
      </dsp:nvSpPr>
      <dsp:spPr>
        <a:xfrm rot="5400000">
          <a:off x="-163017" y="3075841"/>
          <a:ext cx="1086780" cy="76074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4</a:t>
          </a:r>
        </a:p>
      </dsp:txBody>
      <dsp:txXfrm rot="-5400000">
        <a:off x="0" y="3293197"/>
        <a:ext cx="760746" cy="326034"/>
      </dsp:txXfrm>
    </dsp:sp>
    <dsp:sp modelId="{3C7135E8-FBE6-4E54-94E0-51B111D52BC1}">
      <dsp:nvSpPr>
        <dsp:cNvPr id="0" name=""/>
        <dsp:cNvSpPr/>
      </dsp:nvSpPr>
      <dsp:spPr>
        <a:xfrm rot="5400000">
          <a:off x="3160351" y="513219"/>
          <a:ext cx="706407" cy="550561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ІА для кожної класифікаційної ознаки.</a:t>
          </a:r>
        </a:p>
      </dsp:txBody>
      <dsp:txXfrm rot="-5400000">
        <a:off x="760746" y="2947308"/>
        <a:ext cx="5471133" cy="637439"/>
      </dsp:txXfrm>
    </dsp:sp>
    <dsp:sp modelId="{377079D5-079B-4004-B0C2-9185E7B8DEE4}">
      <dsp:nvSpPr>
        <dsp:cNvPr id="0" name=""/>
        <dsp:cNvSpPr/>
      </dsp:nvSpPr>
      <dsp:spPr>
        <a:xfrm rot="5400000">
          <a:off x="-163017" y="4045556"/>
          <a:ext cx="1086780" cy="76074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uk-UA" sz="2100" kern="1200" dirty="0"/>
            <a:t>5</a:t>
          </a:r>
        </a:p>
      </dsp:txBody>
      <dsp:txXfrm rot="-5400000">
        <a:off x="0" y="4262912"/>
        <a:ext cx="760746" cy="326034"/>
      </dsp:txXfrm>
    </dsp:sp>
    <dsp:sp modelId="{DBD46E97-BFB7-4F2A-B971-6127F48311BF}">
      <dsp:nvSpPr>
        <dsp:cNvPr id="0" name=""/>
        <dsp:cNvSpPr/>
      </dsp:nvSpPr>
      <dsp:spPr>
        <a:xfrm rot="5400000">
          <a:off x="3160351" y="1482934"/>
          <a:ext cx="706407" cy="550561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dsp:txBody>
      <dsp:txXfrm rot="-5400000">
        <a:off x="760746" y="3917023"/>
        <a:ext cx="5471133" cy="637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CB681-EAE6-4D7E-A62B-10DE6F119F47}">
      <dsp:nvSpPr>
        <dsp:cNvPr id="0" name=""/>
        <dsp:cNvSpPr/>
      </dsp:nvSpPr>
      <dsp:spPr>
        <a:xfrm rot="5400000">
          <a:off x="-247059" y="251239"/>
          <a:ext cx="1647061" cy="1152942"/>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1</a:t>
          </a:r>
        </a:p>
      </dsp:txBody>
      <dsp:txXfrm rot="-5400000">
        <a:off x="1" y="580650"/>
        <a:ext cx="1152942" cy="494119"/>
      </dsp:txXfrm>
    </dsp:sp>
    <dsp:sp modelId="{BD751871-5A9F-4174-BAB5-4202BE5A76F3}">
      <dsp:nvSpPr>
        <dsp:cNvPr id="0" name=""/>
        <dsp:cNvSpPr/>
      </dsp:nvSpPr>
      <dsp:spPr>
        <a:xfrm rot="5400000">
          <a:off x="2712723" y="-1555600"/>
          <a:ext cx="1070589" cy="4190150"/>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вхідних значень показників та обмежень.</a:t>
          </a:r>
        </a:p>
      </dsp:txBody>
      <dsp:txXfrm rot="-5400000">
        <a:off x="1152943" y="56442"/>
        <a:ext cx="4137888" cy="966065"/>
      </dsp:txXfrm>
    </dsp:sp>
    <dsp:sp modelId="{7A6F4A8A-BCE5-4E3A-B58F-8469200E4976}">
      <dsp:nvSpPr>
        <dsp:cNvPr id="0" name=""/>
        <dsp:cNvSpPr/>
      </dsp:nvSpPr>
      <dsp:spPr>
        <a:xfrm rot="5400000">
          <a:off x="-247059" y="1704933"/>
          <a:ext cx="1647061" cy="1152942"/>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2</a:t>
          </a:r>
        </a:p>
      </dsp:txBody>
      <dsp:txXfrm rot="-5400000">
        <a:off x="1" y="2034344"/>
        <a:ext cx="1152942" cy="494119"/>
      </dsp:txXfrm>
    </dsp:sp>
    <dsp:sp modelId="{E026BED1-EEDB-46A6-BA30-56C04523C4BA}">
      <dsp:nvSpPr>
        <dsp:cNvPr id="0" name=""/>
        <dsp:cNvSpPr/>
      </dsp:nvSpPr>
      <dsp:spPr>
        <a:xfrm rot="5400000">
          <a:off x="2712723" y="-101906"/>
          <a:ext cx="1070589" cy="4190150"/>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Реалізація ітераційної процедури ДОК за допомогою ГІМАС.</a:t>
          </a:r>
        </a:p>
      </dsp:txBody>
      <dsp:txXfrm rot="-5400000">
        <a:off x="1152943" y="1510136"/>
        <a:ext cx="4137888" cy="966065"/>
      </dsp:txXfrm>
    </dsp:sp>
    <dsp:sp modelId="{6DEF042A-B33E-4466-9D09-7A31E8E6AC72}">
      <dsp:nvSpPr>
        <dsp:cNvPr id="0" name=""/>
        <dsp:cNvSpPr/>
      </dsp:nvSpPr>
      <dsp:spPr>
        <a:xfrm rot="5400000">
          <a:off x="-247059" y="3158627"/>
          <a:ext cx="1647061" cy="1152942"/>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uk-UA" sz="3200" kern="1200" dirty="0"/>
            <a:t>3</a:t>
          </a:r>
        </a:p>
      </dsp:txBody>
      <dsp:txXfrm rot="-5400000">
        <a:off x="1" y="3488038"/>
        <a:ext cx="1152942" cy="494119"/>
      </dsp:txXfrm>
    </dsp:sp>
    <dsp:sp modelId="{3BD3F2EE-5F7C-4768-AAE4-866EA48F712F}">
      <dsp:nvSpPr>
        <dsp:cNvPr id="0" name=""/>
        <dsp:cNvSpPr/>
      </dsp:nvSpPr>
      <dsp:spPr>
        <a:xfrm rot="5400000">
          <a:off x="2712723" y="1351787"/>
          <a:ext cx="1070589" cy="4190150"/>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uk-UA" sz="1800" kern="1200" dirty="0">
              <a:latin typeface="Times New Roman" panose="02020603050405020304" pitchFamily="18" charset="0"/>
              <a:cs typeface="Times New Roman" panose="02020603050405020304" pitchFamily="18" charset="0"/>
            </a:rPr>
            <a:t>Передача результатів до суміжних підсистем та виведення у зручній графічній формі.</a:t>
          </a:r>
        </a:p>
      </dsp:txBody>
      <dsp:txXfrm rot="-5400000">
        <a:off x="1152943" y="2963829"/>
        <a:ext cx="4137888" cy="96606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54EE-7884-46BC-9E06-9455BAA6A629}" type="datetimeFigureOut">
              <a:rPr lang="uk-UA" smtClean="0"/>
              <a:t>09.03.2017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862-E3F0-40E9-8E84-B77EFA310946}" type="slidenum">
              <a:rPr lang="uk-UA" smtClean="0"/>
              <a:t>‹#›</a:t>
            </a:fld>
            <a:endParaRPr lang="uk-UA"/>
          </a:p>
        </p:txBody>
      </p:sp>
    </p:spTree>
    <p:extLst>
      <p:ext uri="{BB962C8B-B14F-4D97-AF65-F5344CB8AC3E}">
        <p14:creationId xmlns:p14="http://schemas.microsoft.com/office/powerpoint/2010/main" val="351944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6</a:t>
            </a:fld>
            <a:endParaRPr lang="uk-UA"/>
          </a:p>
        </p:txBody>
      </p:sp>
    </p:spTree>
    <p:extLst>
      <p:ext uri="{BB962C8B-B14F-4D97-AF65-F5344CB8AC3E}">
        <p14:creationId xmlns:p14="http://schemas.microsoft.com/office/powerpoint/2010/main" val="405591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24</a:t>
            </a:fld>
            <a:endParaRPr lang="uk-UA"/>
          </a:p>
        </p:txBody>
      </p:sp>
    </p:spTree>
    <p:extLst>
      <p:ext uri="{BB962C8B-B14F-4D97-AF65-F5344CB8AC3E}">
        <p14:creationId xmlns:p14="http://schemas.microsoft.com/office/powerpoint/2010/main" val="3976321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25</a:t>
            </a:fld>
            <a:endParaRPr lang="uk-UA"/>
          </a:p>
        </p:txBody>
      </p:sp>
    </p:spTree>
    <p:extLst>
      <p:ext uri="{BB962C8B-B14F-4D97-AF65-F5344CB8AC3E}">
        <p14:creationId xmlns:p14="http://schemas.microsoft.com/office/powerpoint/2010/main" val="2037813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27</a:t>
            </a:fld>
            <a:endParaRPr lang="uk-UA"/>
          </a:p>
        </p:txBody>
      </p:sp>
    </p:spTree>
    <p:extLst>
      <p:ext uri="{BB962C8B-B14F-4D97-AF65-F5344CB8AC3E}">
        <p14:creationId xmlns:p14="http://schemas.microsoft.com/office/powerpoint/2010/main" val="122189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28</a:t>
            </a:fld>
            <a:endParaRPr lang="uk-UA"/>
          </a:p>
        </p:txBody>
      </p:sp>
    </p:spTree>
    <p:extLst>
      <p:ext uri="{BB962C8B-B14F-4D97-AF65-F5344CB8AC3E}">
        <p14:creationId xmlns:p14="http://schemas.microsoft.com/office/powerpoint/2010/main" val="370111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7</a:t>
            </a:fld>
            <a:endParaRPr lang="uk-UA"/>
          </a:p>
        </p:txBody>
      </p:sp>
    </p:spTree>
    <p:extLst>
      <p:ext uri="{BB962C8B-B14F-4D97-AF65-F5344CB8AC3E}">
        <p14:creationId xmlns:p14="http://schemas.microsoft.com/office/powerpoint/2010/main" val="345550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10</a:t>
            </a:fld>
            <a:endParaRPr lang="uk-UA"/>
          </a:p>
        </p:txBody>
      </p:sp>
    </p:spTree>
    <p:extLst>
      <p:ext uri="{BB962C8B-B14F-4D97-AF65-F5344CB8AC3E}">
        <p14:creationId xmlns:p14="http://schemas.microsoft.com/office/powerpoint/2010/main" val="23646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14</a:t>
            </a:fld>
            <a:endParaRPr lang="uk-UA"/>
          </a:p>
        </p:txBody>
      </p:sp>
    </p:spTree>
    <p:extLst>
      <p:ext uri="{BB962C8B-B14F-4D97-AF65-F5344CB8AC3E}">
        <p14:creationId xmlns:p14="http://schemas.microsoft.com/office/powerpoint/2010/main" val="190309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17</a:t>
            </a:fld>
            <a:endParaRPr lang="uk-UA"/>
          </a:p>
        </p:txBody>
      </p:sp>
    </p:spTree>
    <p:extLst>
      <p:ext uri="{BB962C8B-B14F-4D97-AF65-F5344CB8AC3E}">
        <p14:creationId xmlns:p14="http://schemas.microsoft.com/office/powerpoint/2010/main" val="10685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18</a:t>
            </a:fld>
            <a:endParaRPr lang="uk-UA"/>
          </a:p>
        </p:txBody>
      </p:sp>
    </p:spTree>
    <p:extLst>
      <p:ext uri="{BB962C8B-B14F-4D97-AF65-F5344CB8AC3E}">
        <p14:creationId xmlns:p14="http://schemas.microsoft.com/office/powerpoint/2010/main" val="343699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19</a:t>
            </a:fld>
            <a:endParaRPr lang="uk-UA"/>
          </a:p>
        </p:txBody>
      </p:sp>
    </p:spTree>
    <p:extLst>
      <p:ext uri="{BB962C8B-B14F-4D97-AF65-F5344CB8AC3E}">
        <p14:creationId xmlns:p14="http://schemas.microsoft.com/office/powerpoint/2010/main" val="71926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22</a:t>
            </a:fld>
            <a:endParaRPr lang="uk-UA"/>
          </a:p>
        </p:txBody>
      </p:sp>
    </p:spTree>
    <p:extLst>
      <p:ext uri="{BB962C8B-B14F-4D97-AF65-F5344CB8AC3E}">
        <p14:creationId xmlns:p14="http://schemas.microsoft.com/office/powerpoint/2010/main" val="104351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23</a:t>
            </a:fld>
            <a:endParaRPr lang="uk-UA"/>
          </a:p>
        </p:txBody>
      </p:sp>
    </p:spTree>
    <p:extLst>
      <p:ext uri="{BB962C8B-B14F-4D97-AF65-F5344CB8AC3E}">
        <p14:creationId xmlns:p14="http://schemas.microsoft.com/office/powerpoint/2010/main" val="125432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uk-UA"/>
          </a:p>
        </p:txBody>
      </p:sp>
      <p:sp>
        <p:nvSpPr>
          <p:cNvPr id="4" name="Date Placeholder 3"/>
          <p:cNvSpPr>
            <a:spLocks noGrp="1"/>
          </p:cNvSpPr>
          <p:nvPr>
            <p:ph type="dt" sz="half" idx="10"/>
          </p:nvPr>
        </p:nvSpPr>
        <p:spPr/>
        <p:txBody>
          <a:bodyPr/>
          <a:lstStyle/>
          <a:p>
            <a:fld id="{4BFF39F4-65EC-4F54-ADAB-C4EC2063F588}" type="datetime1">
              <a:rPr lang="uk-UA" smtClean="0"/>
              <a:t>09.03.2017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32432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092B17C0-AD1B-4E2F-9AB4-621431DFCD5A}" type="datetime1">
              <a:rPr lang="uk-UA" smtClean="0"/>
              <a:t>09.03.2017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4803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uk-UA"/>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EF56F09-17D0-4366-852B-8D91A10FE67F}" type="datetime1">
              <a:rPr lang="uk-UA" smtClean="0"/>
              <a:t>09.03.2017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9187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9D3E701-3E9B-4FA7-ACDB-079DA5D68D8D}" type="datetime1">
              <a:rPr lang="uk-UA" smtClean="0"/>
              <a:t>09.03.2017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8552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uk-UA"/>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CCFF35-9B9B-49CD-86DD-FB7F48D40A2C}" type="datetime1">
              <a:rPr lang="uk-UA" smtClean="0"/>
              <a:t>09.03.2017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5002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p:cNvSpPr>
            <a:spLocks noGrp="1"/>
          </p:cNvSpPr>
          <p:nvPr>
            <p:ph type="dt" sz="half" idx="10"/>
          </p:nvPr>
        </p:nvSpPr>
        <p:spPr/>
        <p:txBody>
          <a:bodyPr/>
          <a:lstStyle/>
          <a:p>
            <a:fld id="{382893CB-E1B6-4E5D-9A5E-1452EF1C4EFF}" type="datetime1">
              <a:rPr lang="uk-UA" smtClean="0"/>
              <a:t>09.03.2017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7213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uk-UA"/>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p:cNvSpPr>
            <a:spLocks noGrp="1"/>
          </p:cNvSpPr>
          <p:nvPr>
            <p:ph type="dt" sz="half" idx="10"/>
          </p:nvPr>
        </p:nvSpPr>
        <p:spPr/>
        <p:txBody>
          <a:bodyPr/>
          <a:lstStyle/>
          <a:p>
            <a:fld id="{62F7C4D7-4DC0-4CA7-81F7-3E8AF7902508}" type="datetime1">
              <a:rPr lang="uk-UA" smtClean="0"/>
              <a:t>09.03.2017</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0632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Date Placeholder 2"/>
          <p:cNvSpPr>
            <a:spLocks noGrp="1"/>
          </p:cNvSpPr>
          <p:nvPr>
            <p:ph type="dt" sz="half" idx="10"/>
          </p:nvPr>
        </p:nvSpPr>
        <p:spPr/>
        <p:txBody>
          <a:bodyPr/>
          <a:lstStyle/>
          <a:p>
            <a:fld id="{60A62F17-3347-4DE7-A63F-BF30A9016214}" type="datetime1">
              <a:rPr lang="uk-UA" smtClean="0"/>
              <a:t>09.03.2017</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859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DEEE-B6ED-490F-BB47-F9424E61EC82}" type="datetime1">
              <a:rPr lang="uk-UA" smtClean="0"/>
              <a:t>09.03.2017</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002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344AA-537D-43FD-855F-2E41B07B4E00}" type="datetime1">
              <a:rPr lang="uk-UA" smtClean="0"/>
              <a:t>09.03.2017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91204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4A100-2B37-4CA1-B7C8-DE931567325E}" type="datetime1">
              <a:rPr lang="uk-UA" smtClean="0"/>
              <a:t>09.03.2017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4093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FC06A-0F4F-4857-82F6-990BA997C253}" type="datetime1">
              <a:rPr lang="uk-UA" smtClean="0"/>
              <a:t>09.03.2017</a:t>
            </a:fld>
            <a:endParaRPr lang="uk-U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6E90-D44F-4CFB-9713-FEF5A904B1E3}" type="slidenum">
              <a:rPr lang="uk-UA" smtClean="0"/>
              <a:t>‹#›</a:t>
            </a:fld>
            <a:endParaRPr lang="uk-UA"/>
          </a:p>
        </p:txBody>
      </p:sp>
    </p:spTree>
    <p:extLst>
      <p:ext uri="{BB962C8B-B14F-4D97-AF65-F5344CB8AC3E}">
        <p14:creationId xmlns:p14="http://schemas.microsoft.com/office/powerpoint/2010/main" val="649126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6.wdp"/><Relationship Id="rId4" Type="http://schemas.openxmlformats.org/officeDocument/2006/relationships/image" Target="../media/image33.png"/><Relationship Id="rId9" Type="http://schemas.microsoft.com/office/2007/relationships/hdphoto" Target="../media/hdphoto8.wdp"/></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9.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33" y="272146"/>
            <a:ext cx="11266715" cy="2647103"/>
          </a:xfrm>
        </p:spPr>
        <p:txBody>
          <a:bodyPr>
            <a:normAutofit/>
          </a:bodyPr>
          <a:lstStyle/>
          <a:p>
            <a:r>
              <a:rPr lang="uk-UA" dirty="0">
                <a:latin typeface="Times New Roman" panose="02020603050405020304" pitchFamily="18" charset="0"/>
                <a:cs typeface="Times New Roman" panose="02020603050405020304" pitchFamily="18" charset="0"/>
              </a:rPr>
              <a:t>Динамічне оперативне керування гнучкою виробничою системою</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в умовах невизначеності</a:t>
            </a:r>
          </a:p>
        </p:txBody>
      </p:sp>
      <p:sp>
        <p:nvSpPr>
          <p:cNvPr id="3" name="Subtitle 2"/>
          <p:cNvSpPr>
            <a:spLocks noGrp="1"/>
          </p:cNvSpPr>
          <p:nvPr>
            <p:ph type="subTitle" idx="1"/>
          </p:nvPr>
        </p:nvSpPr>
        <p:spPr>
          <a:xfrm>
            <a:off x="5758546" y="3825482"/>
            <a:ext cx="5301343" cy="2111829"/>
          </a:xfrm>
        </p:spPr>
        <p:txBody>
          <a:bodyPr>
            <a:noAutofit/>
          </a:bodyPr>
          <a:lstStyle/>
          <a:p>
            <a:pPr algn="l"/>
            <a:r>
              <a:rPr lang="uk-UA" sz="2800" dirty="0">
                <a:latin typeface="Times New Roman" panose="02020603050405020304" pitchFamily="18" charset="0"/>
                <a:cs typeface="Times New Roman" panose="02020603050405020304" pitchFamily="18" charset="0"/>
              </a:rPr>
              <a:t>Дьяков Сергій Олександрович</a:t>
            </a:r>
          </a:p>
          <a:p>
            <a:pPr algn="l"/>
            <a:endParaRPr lang="uk-UA" sz="2800" dirty="0">
              <a:latin typeface="Times New Roman" panose="02020603050405020304" pitchFamily="18" charset="0"/>
              <a:cs typeface="Times New Roman" panose="02020603050405020304" pitchFamily="18" charset="0"/>
            </a:endParaRPr>
          </a:p>
          <a:p>
            <a:pPr algn="l"/>
            <a:r>
              <a:rPr lang="uk-UA" sz="2800" dirty="0">
                <a:latin typeface="Times New Roman" panose="02020603050405020304" pitchFamily="18" charset="0"/>
                <a:cs typeface="Times New Roman" panose="02020603050405020304" pitchFamily="18" charset="0"/>
              </a:rPr>
              <a:t>Науковий керівник:</a:t>
            </a:r>
          </a:p>
          <a:p>
            <a:pPr algn="l"/>
            <a:r>
              <a:rPr lang="uk-UA" sz="2800" dirty="0">
                <a:latin typeface="Times New Roman" panose="02020603050405020304" pitchFamily="18" charset="0"/>
                <a:cs typeface="Times New Roman" panose="02020603050405020304" pitchFamily="18" charset="0"/>
              </a:rPr>
              <a:t>Ямпольський Леонід Стефанович</a:t>
            </a:r>
          </a:p>
        </p:txBody>
      </p:sp>
      <p:pic>
        <p:nvPicPr>
          <p:cNvPr id="1026" name="Picture 2" descr="http://kpi.ua/files/images/k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62" y="3245817"/>
            <a:ext cx="3271156" cy="32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6993"/>
            <a:ext cx="10784595" cy="1014181"/>
          </a:xfrm>
        </p:spPr>
        <p:txBody>
          <a:bodyPr>
            <a:normAutofit fontScale="90000"/>
          </a:bodyPr>
          <a:lstStyle/>
          <a:p>
            <a:r>
              <a:rPr lang="uk-UA" dirty="0">
                <a:latin typeface="Times New Roman" panose="02020603050405020304" pitchFamily="18" charset="0"/>
                <a:cs typeface="Times New Roman" panose="02020603050405020304" pitchFamily="18" charset="0"/>
              </a:rPr>
              <a:t>Розглянуті обмеження процесу ДОК з боку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10</a:t>
            </a:fld>
            <a:endParaRPr lang="uk-UA"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38199" y="1303103"/>
            <a:ext cx="6763441" cy="86088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2400" b="1" i="1" dirty="0">
                <a:latin typeface="Times New Roman" panose="02020603050405020304" pitchFamily="18" charset="0"/>
                <a:cs typeface="Times New Roman" panose="02020603050405020304" pitchFamily="18" charset="0"/>
              </a:rPr>
              <a:t>1. Компонувальні структури</a:t>
            </a:r>
            <a:r>
              <a:rPr lang="uk-UA"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(схеми)</a:t>
            </a:r>
            <a:r>
              <a:rPr lang="uk-UA" sz="2400" i="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ГВС:</a:t>
            </a:r>
          </a:p>
          <a:p>
            <a:pPr marL="0" lvl="0" indent="0">
              <a:buNone/>
            </a:pPr>
            <a:r>
              <a:rPr lang="uk-UA" sz="2400" i="1" dirty="0">
                <a:latin typeface="Times New Roman" panose="02020603050405020304" pitchFamily="18" charset="0"/>
                <a:cs typeface="Times New Roman" panose="02020603050405020304" pitchFamily="18" charset="0"/>
              </a:rPr>
              <a:t>    - За типами організації матеріальних потоків:</a:t>
            </a: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uk-UA"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38199" y="4605964"/>
            <a:ext cx="3976172" cy="2257547"/>
          </a:xfrm>
          <a:prstGeom prst="rect">
            <a:avLst/>
          </a:prstGeom>
          <a:noFill/>
          <a:ln>
            <a:noFill/>
          </a:ln>
        </p:spPr>
      </p:pic>
      <p:pic>
        <p:nvPicPr>
          <p:cNvPr id="9" name="Рисунок 942"/>
          <p:cNvPicPr/>
          <p:nvPr/>
        </p:nvPicPr>
        <p:blipFill rotWithShape="1">
          <a:blip r:embed="rId5" cstate="print">
            <a:extLst>
              <a:ext uri="{BEBA8EAE-BF5A-486C-A8C5-ECC9F3942E4B}">
                <a14:imgProps xmlns:a14="http://schemas.microsoft.com/office/drawing/2010/main">
                  <a14:imgLayer r:embed="rId6">
                    <a14:imgEffect>
                      <a14:sharpenSoften amount="50000"/>
                    </a14:imgEffect>
                  </a14:imgLayer>
                </a14:imgProps>
              </a:ext>
            </a:extLst>
          </a:blip>
          <a:srcRect b="1936"/>
          <a:stretch/>
        </p:blipFill>
        <p:spPr bwMode="auto">
          <a:xfrm>
            <a:off x="772096" y="2201176"/>
            <a:ext cx="2488895" cy="1544559"/>
          </a:xfrm>
          <a:prstGeom prst="rect">
            <a:avLst/>
          </a:prstGeom>
          <a:noFill/>
          <a:ln>
            <a:noFill/>
          </a:ln>
          <a:extLst>
            <a:ext uri="{53640926-AAD7-44D8-BBD7-CCE9431645EC}">
              <a14:shadowObscured xmlns:a14="http://schemas.microsoft.com/office/drawing/2010/main"/>
            </a:ext>
          </a:extLst>
        </p:spPr>
      </p:pic>
      <p:sp>
        <p:nvSpPr>
          <p:cNvPr id="12" name="Content Placeholder 2"/>
          <p:cNvSpPr>
            <a:spLocks noGrp="1"/>
          </p:cNvSpPr>
          <p:nvPr>
            <p:ph idx="1"/>
          </p:nvPr>
        </p:nvSpPr>
        <p:spPr>
          <a:xfrm>
            <a:off x="7601640" y="1303103"/>
            <a:ext cx="4615149" cy="4856238"/>
          </a:xfrm>
        </p:spPr>
        <p:txBody>
          <a:bodyPr>
            <a:noAutofit/>
          </a:bodyPr>
          <a:lstStyle/>
          <a:p>
            <a:pPr marL="0" indent="0">
              <a:buNone/>
            </a:pPr>
            <a:r>
              <a:rPr lang="uk-UA" sz="2400" b="1" i="1" dirty="0">
                <a:latin typeface="Times New Roman" panose="02020603050405020304" pitchFamily="18" charset="0"/>
                <a:cs typeface="Times New Roman" panose="02020603050405020304" pitchFamily="18" charset="0"/>
              </a:rPr>
              <a:t>2. Обчислювальна потужність апаратного забезпечення СОУ:</a:t>
            </a:r>
          </a:p>
          <a:p>
            <a:r>
              <a:rPr lang="uk-UA" sz="2400" dirty="0">
                <a:latin typeface="Times New Roman" panose="02020603050405020304" pitchFamily="18" charset="0"/>
                <a:cs typeface="Times New Roman" panose="02020603050405020304" pitchFamily="18" charset="0"/>
              </a:rPr>
              <a:t>низька;</a:t>
            </a:r>
          </a:p>
          <a:p>
            <a:r>
              <a:rPr lang="uk-UA" sz="2400" dirty="0">
                <a:latin typeface="Times New Roman" panose="02020603050405020304" pitchFamily="18" charset="0"/>
                <a:cs typeface="Times New Roman" panose="02020603050405020304" pitchFamily="18" charset="0"/>
              </a:rPr>
              <a:t>середня;</a:t>
            </a:r>
          </a:p>
          <a:p>
            <a:r>
              <a:rPr lang="uk-UA" sz="2400" dirty="0">
                <a:latin typeface="Times New Roman" panose="02020603050405020304" pitchFamily="18" charset="0"/>
                <a:cs typeface="Times New Roman" panose="02020603050405020304" pitchFamily="18" charset="0"/>
              </a:rPr>
              <a:t>висока.</a:t>
            </a:r>
          </a:p>
          <a:p>
            <a:endParaRPr lang="uk-UA" sz="2400"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3. Архітектури СОУ:</a:t>
            </a:r>
          </a:p>
          <a:p>
            <a:pPr lvl="0"/>
            <a:r>
              <a:rPr lang="uk-UA" sz="2400" dirty="0">
                <a:latin typeface="Times New Roman" panose="02020603050405020304" pitchFamily="18" charset="0"/>
                <a:cs typeface="Times New Roman" panose="02020603050405020304" pitchFamily="18" charset="0"/>
              </a:rPr>
              <a:t>централізовані;</a:t>
            </a:r>
          </a:p>
          <a:p>
            <a:pPr lvl="0"/>
            <a:r>
              <a:rPr lang="uk-UA" sz="2400" dirty="0">
                <a:latin typeface="Times New Roman" panose="02020603050405020304" pitchFamily="18" charset="0"/>
                <a:cs typeface="Times New Roman" panose="02020603050405020304" pitchFamily="18" charset="0"/>
              </a:rPr>
              <a:t>розподілені (окрім мультиагентних);</a:t>
            </a:r>
          </a:p>
          <a:p>
            <a:pPr lvl="0"/>
            <a:r>
              <a:rPr lang="uk-UA" sz="2400" dirty="0">
                <a:latin typeface="Times New Roman" panose="02020603050405020304" pitchFamily="18" charset="0"/>
                <a:cs typeface="Times New Roman" panose="02020603050405020304" pitchFamily="18" charset="0"/>
              </a:rPr>
              <a:t>мультиагентні (автономні та медіаторні).</a:t>
            </a:r>
          </a:p>
        </p:txBody>
      </p:sp>
      <p:sp>
        <p:nvSpPr>
          <p:cNvPr id="13" name="Rectangle 12"/>
          <p:cNvSpPr/>
          <p:nvPr/>
        </p:nvSpPr>
        <p:spPr>
          <a:xfrm>
            <a:off x="4814371" y="4330539"/>
            <a:ext cx="2280492" cy="2308324"/>
          </a:xfrm>
          <a:prstGeom prst="rect">
            <a:avLst/>
          </a:prstGeom>
        </p:spPr>
        <p:txBody>
          <a:bodyPr wrap="square">
            <a:spAutoFit/>
          </a:bodyPr>
          <a:lstStyle/>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фронтальна;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поперечна;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дипольна;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кутова;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кругова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комбінована.</a:t>
            </a:r>
          </a:p>
        </p:txBody>
      </p:sp>
      <p:sp>
        <p:nvSpPr>
          <p:cNvPr id="14" name="Rectangle 13"/>
          <p:cNvSpPr/>
          <p:nvPr/>
        </p:nvSpPr>
        <p:spPr>
          <a:xfrm>
            <a:off x="3327093" y="2193223"/>
            <a:ext cx="4274547" cy="1569660"/>
          </a:xfrm>
          <a:prstGeom prst="rect">
            <a:avLst/>
          </a:prstGeom>
        </p:spPr>
        <p:txBody>
          <a:bodyPr wrap="square">
            <a:spAutoFit/>
          </a:bodyPr>
          <a:lstStyle/>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централізованим складом;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проміжним накопичувачем;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комбінованою структурою.</a:t>
            </a:r>
            <a:endParaRPr lang="uk-UA" sz="2400" dirty="0"/>
          </a:p>
        </p:txBody>
      </p:sp>
      <p:sp>
        <p:nvSpPr>
          <p:cNvPr id="15" name="Rectangle 14"/>
          <p:cNvSpPr/>
          <p:nvPr/>
        </p:nvSpPr>
        <p:spPr>
          <a:xfrm>
            <a:off x="838198" y="3745735"/>
            <a:ext cx="6096000" cy="830997"/>
          </a:xfrm>
          <a:prstGeom prst="rect">
            <a:avLst/>
          </a:prstGeom>
        </p:spPr>
        <p:txBody>
          <a:bodyPr>
            <a:spAutoFit/>
          </a:bodyPr>
          <a:lstStyle/>
          <a:p>
            <a:pPr lvl="0"/>
            <a:r>
              <a:rPr lang="uk-UA" sz="2400" i="1" dirty="0">
                <a:latin typeface="Times New Roman" panose="02020603050405020304" pitchFamily="18" charset="0"/>
                <a:cs typeface="Times New Roman" panose="02020603050405020304" pitchFamily="18" charset="0"/>
              </a:rPr>
              <a:t>    - За взаємним розташуванням виробничих та обслуговувальних зон:</a:t>
            </a:r>
          </a:p>
        </p:txBody>
      </p:sp>
    </p:spTree>
    <p:extLst>
      <p:ext uri="{BB962C8B-B14F-4D97-AF65-F5344CB8AC3E}">
        <p14:creationId xmlns:p14="http://schemas.microsoft.com/office/powerpoint/2010/main" val="150562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dirty="0">
                <a:latin typeface="Times New Roman" panose="02020603050405020304" pitchFamily="18" charset="0"/>
                <a:cs typeface="Times New Roman" panose="02020603050405020304" pitchFamily="18" charset="0"/>
              </a:rPr>
              <a:t>Побудова логічної послідовності налаштування вирішальних динамічних показників СОУ</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11</a:t>
            </a:fld>
            <a:endParaRPr lang="uk-UA" sz="3200" dirty="0">
              <a:latin typeface="Times New Roman" panose="02020603050405020304" pitchFamily="18" charset="0"/>
              <a:cs typeface="Times New Roman" panose="02020603050405020304" pitchFamily="18" charset="0"/>
            </a:endParaRPr>
          </a:p>
        </p:txBody>
      </p:sp>
      <p:pic>
        <p:nvPicPr>
          <p:cNvPr id="5" name="Picture 4" descr="C:\Users\Admin\AppData\Local\Microsoft\Windows\INetCacheContent.Word\2-ЛПН ВДП.PNG"/>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75281" y="1690692"/>
            <a:ext cx="7641437" cy="5167308"/>
          </a:xfrm>
          <a:prstGeom prst="rect">
            <a:avLst/>
          </a:prstGeom>
          <a:noFill/>
          <a:ln>
            <a:noFill/>
          </a:ln>
        </p:spPr>
      </p:pic>
    </p:spTree>
    <p:extLst>
      <p:ext uri="{BB962C8B-B14F-4D97-AF65-F5344CB8AC3E}">
        <p14:creationId xmlns:p14="http://schemas.microsoft.com/office/powerpoint/2010/main" val="257787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47" y="199874"/>
            <a:ext cx="11357471" cy="1325563"/>
          </a:xfrm>
        </p:spPr>
        <p:txBody>
          <a:bodyPr>
            <a:normAutofit/>
          </a:bodyPr>
          <a:lstStyle/>
          <a:p>
            <a:r>
              <a:rPr lang="uk-UA" sz="4000" dirty="0">
                <a:latin typeface="Times New Roman" panose="02020603050405020304" pitchFamily="18" charset="0"/>
                <a:cs typeface="Times New Roman" panose="02020603050405020304" pitchFamily="18" charset="0"/>
              </a:rPr>
              <a:t>Концептуальна модель системи оперативного управління ГВС на основі Ф-функції</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847" y="1525437"/>
                <a:ext cx="4879554" cy="4351338"/>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Загальна </a:t>
                </a:r>
                <a:r>
                  <a:rPr lang="uk-UA" sz="2400" b="1" i="1" dirty="0">
                    <a:latin typeface="Times New Roman" panose="02020603050405020304" pitchFamily="18" charset="0"/>
                    <a:cs typeface="Times New Roman" panose="02020603050405020304" pitchFamily="18" charset="0"/>
                  </a:rPr>
                  <a:t>Ф</a:t>
                </a:r>
                <a:r>
                  <a:rPr lang="uk-UA" sz="2400" b="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будь-якого виробничого процесу являє собою відповідність, що може бути записано декартовим добутком:</a:t>
                </a:r>
              </a:p>
              <a:p>
                <a:pPr marL="0" indent="0" algn="just">
                  <a:buNone/>
                </a:pPr>
                <a:endParaRPr lang="uk-UA" sz="12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b="0" i="0" smtClean="0">
                              <a:latin typeface="Cambria Math" panose="02040503050406030204" pitchFamily="18" charset="0"/>
                            </a:rPr>
                            <m:t>ВП</m:t>
                          </m:r>
                        </m:sub>
                      </m:sSub>
                      <m:r>
                        <a:rPr lang="uk-UA" sz="2400">
                          <a:latin typeface="Cambria Math" panose="02040503050406030204" pitchFamily="18" charset="0"/>
                        </a:rPr>
                        <m:t>⊂</m:t>
                      </m:r>
                      <m:d>
                        <m:dPr>
                          <m:begChr m:val="{"/>
                          <m:endChr m:val="}"/>
                          <m:ctrlPr>
                            <a:rPr lang="uk-UA" sz="2400" i="1">
                              <a:latin typeface="Cambria Math" panose="02040503050406030204" pitchFamily="18" charset="0"/>
                            </a:rPr>
                          </m:ctrlPr>
                        </m:dPr>
                        <m:e>
                          <m:r>
                            <a:rPr lang="uk-UA" sz="2400">
                              <a:latin typeface="Cambria Math" panose="02040503050406030204" pitchFamily="18" charset="0"/>
                            </a:rPr>
                            <m:t>М, Е, І</m:t>
                          </m:r>
                        </m:e>
                      </m:d>
                      <m:r>
                        <a:rPr lang="uk-UA" sz="2400">
                          <a:latin typeface="Cambria Math" panose="02040503050406030204" pitchFamily="18" charset="0"/>
                        </a:rPr>
                        <m:t>×Т×В</m:t>
                      </m:r>
                      <m:r>
                        <a:rPr lang="uk-UA" sz="2400" i="1">
                          <a:latin typeface="Cambria Math" panose="02040503050406030204" pitchFamily="18" charset="0"/>
                        </a:rPr>
                        <m:t>×К</m:t>
                      </m:r>
                    </m:oMath>
                  </m:oMathPara>
                </a14:m>
                <a:endParaRPr lang="uk-UA" sz="2400" dirty="0">
                  <a:latin typeface="Times New Roman" panose="02020603050405020304" pitchFamily="18" charset="0"/>
                  <a:cs typeface="Times New Roman" panose="02020603050405020304" pitchFamily="18" charset="0"/>
                </a:endParaRPr>
              </a:p>
              <a:p>
                <a:pPr marL="0" indent="0" algn="just">
                  <a:buNone/>
                </a:pPr>
                <a:endParaRPr lang="uk-UA" sz="1200" dirty="0">
                  <a:latin typeface="Times New Roman" panose="02020603050405020304" pitchFamily="18" charset="0"/>
                  <a:cs typeface="Times New Roman" panose="02020603050405020304" pitchFamily="18" charset="0"/>
                </a:endParaRPr>
              </a:p>
              <a:p>
                <a:pPr algn="just"/>
                <a:r>
                  <a:rPr lang="uk-UA" sz="1800" dirty="0">
                    <a:latin typeface="Times New Roman" panose="02020603050405020304" pitchFamily="18" charset="0"/>
                    <a:cs typeface="Times New Roman" panose="02020603050405020304" pitchFamily="18" charset="0"/>
                  </a:rPr>
                  <a:t>об’єкти праці: </a:t>
                </a:r>
              </a:p>
              <a:p>
                <a:pPr lvl="1" algn="just"/>
                <a:r>
                  <a:rPr lang="uk-UA" sz="1800" b="1" dirty="0">
                    <a:latin typeface="Times New Roman" panose="02020603050405020304" pitchFamily="18" charset="0"/>
                    <a:cs typeface="Times New Roman" panose="02020603050405020304" pitchFamily="18" charset="0"/>
                  </a:rPr>
                  <a:t>М </a:t>
                </a:r>
                <a:r>
                  <a:rPr lang="uk-UA" sz="1800" dirty="0">
                    <a:latin typeface="Times New Roman" panose="02020603050405020304" pitchFamily="18" charset="0"/>
                    <a:cs typeface="Times New Roman" panose="02020603050405020304" pitchFamily="18" charset="0"/>
                  </a:rPr>
                  <a:t>– матеріали;</a:t>
                </a:r>
              </a:p>
              <a:p>
                <a:pPr lvl="1" algn="just"/>
                <a:r>
                  <a:rPr lang="uk-UA" sz="1800" b="1" dirty="0">
                    <a:latin typeface="Times New Roman" panose="02020603050405020304" pitchFamily="18" charset="0"/>
                    <a:cs typeface="Times New Roman" panose="02020603050405020304" pitchFamily="18" charset="0"/>
                  </a:rPr>
                  <a:t>Е </a:t>
                </a:r>
                <a:r>
                  <a:rPr lang="uk-UA" sz="1800" dirty="0">
                    <a:latin typeface="Times New Roman" panose="02020603050405020304" pitchFamily="18" charset="0"/>
                    <a:cs typeface="Times New Roman" panose="02020603050405020304" pitchFamily="18" charset="0"/>
                  </a:rPr>
                  <a:t>– енергія;</a:t>
                </a:r>
              </a:p>
              <a:p>
                <a:pPr lvl="1" algn="just"/>
                <a:r>
                  <a:rPr lang="uk-UA" sz="1800" b="1" dirty="0">
                    <a:latin typeface="Times New Roman" panose="02020603050405020304" pitchFamily="18" charset="0"/>
                    <a:cs typeface="Times New Roman" panose="02020603050405020304" pitchFamily="18" charset="0"/>
                  </a:rPr>
                  <a:t>І </a:t>
                </a:r>
                <a:r>
                  <a:rPr lang="uk-UA" sz="1800" dirty="0">
                    <a:latin typeface="Times New Roman" panose="02020603050405020304" pitchFamily="18" charset="0"/>
                    <a:cs typeface="Times New Roman" panose="02020603050405020304" pitchFamily="18" charset="0"/>
                  </a:rPr>
                  <a:t>– інформація; </a:t>
                </a:r>
              </a:p>
              <a:p>
                <a:pPr algn="just"/>
                <a:r>
                  <a:rPr lang="uk-UA" sz="1800" b="1" dirty="0">
                    <a:latin typeface="Times New Roman" panose="02020603050405020304" pitchFamily="18" charset="0"/>
                    <a:cs typeface="Times New Roman" panose="02020603050405020304" pitchFamily="18" charset="0"/>
                  </a:rPr>
                  <a:t>В </a:t>
                </a:r>
                <a:r>
                  <a:rPr lang="uk-UA" sz="1800" dirty="0">
                    <a:latin typeface="Times New Roman" panose="02020603050405020304" pitchFamily="18" charset="0"/>
                    <a:cs typeface="Times New Roman" panose="02020603050405020304" pitchFamily="18" charset="0"/>
                  </a:rPr>
                  <a:t>– способи впливу на об’єкти праці;</a:t>
                </a:r>
              </a:p>
              <a:p>
                <a:pPr algn="just"/>
                <a:r>
                  <a:rPr lang="uk-UA" sz="1800" b="1" dirty="0">
                    <a:latin typeface="Times New Roman" panose="02020603050405020304" pitchFamily="18" charset="0"/>
                    <a:cs typeface="Times New Roman" panose="02020603050405020304" pitchFamily="18" charset="0"/>
                  </a:rPr>
                  <a:t>Т </a:t>
                </a:r>
                <a:r>
                  <a:rPr lang="uk-UA" sz="1800" dirty="0">
                    <a:latin typeface="Times New Roman" panose="02020603050405020304" pitchFamily="18" charset="0"/>
                    <a:cs typeface="Times New Roman" panose="02020603050405020304" pitchFamily="18" charset="0"/>
                  </a:rPr>
                  <a:t>– моменти часу впливу;</a:t>
                </a:r>
              </a:p>
              <a:p>
                <a:pPr algn="just"/>
                <a:r>
                  <a:rPr lang="uk-UA" sz="1800" b="1" dirty="0">
                    <a:latin typeface="Times New Roman" panose="02020603050405020304" pitchFamily="18" charset="0"/>
                    <a:cs typeface="Times New Roman" panose="02020603050405020304" pitchFamily="18" charset="0"/>
                  </a:rPr>
                  <a:t>К</a:t>
                </a:r>
                <a:r>
                  <a:rPr lang="uk-UA" sz="1800" dirty="0">
                    <a:latin typeface="Times New Roman" panose="02020603050405020304" pitchFamily="18" charset="0"/>
                    <a:cs typeface="Times New Roman" panose="02020603050405020304" pitchFamily="18" charset="0"/>
                  </a:rPr>
                  <a:t> – просторовими координатами об’єктів праці.</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847" y="1525437"/>
                <a:ext cx="4879554" cy="4351338"/>
              </a:xfrm>
              <a:blipFill>
                <a:blip r:embed="rId2"/>
                <a:stretch>
                  <a:fillRect l="-2000" t="-1961" r="-1875" b="-1694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12</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871990" y="1525437"/>
                <a:ext cx="6092328"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400" b="1" i="1" dirty="0">
                    <a:latin typeface="Times New Roman" panose="02020603050405020304" pitchFamily="18" charset="0"/>
                    <a:cs typeface="Times New Roman" panose="02020603050405020304" pitchFamily="18" charset="0"/>
                  </a:rPr>
                  <a:t>Концептуальною моделлю СОУ</a:t>
                </a:r>
                <a:r>
                  <a:rPr lang="uk-UA" sz="2400" dirty="0">
                    <a:latin typeface="Times New Roman" panose="02020603050405020304" pitchFamily="18" charset="0"/>
                    <a:cs typeface="Times New Roman" panose="02020603050405020304" pitchFamily="18" charset="0"/>
                  </a:rPr>
                  <a:t> як об’єкта динамічного оперативного керування є </a:t>
                </a:r>
                <a:r>
                  <a:rPr lang="uk-UA" sz="2400" b="1" i="1" dirty="0">
                    <a:latin typeface="Times New Roman" panose="02020603050405020304" pitchFamily="18" charset="0"/>
                    <a:cs typeface="Times New Roman" panose="02020603050405020304" pitchFamily="18" charset="0"/>
                  </a:rPr>
                  <a:t>Ф</a:t>
                </a:r>
                <a:r>
                  <a:rPr lang="uk-UA" sz="2400" b="1" i="1" baseline="-25000" dirty="0">
                    <a:latin typeface="Times New Roman" panose="02020603050405020304" pitchFamily="18" charset="0"/>
                    <a:cs typeface="Times New Roman" panose="02020603050405020304" pitchFamily="18" charset="0"/>
                  </a:rPr>
                  <a:t>СОУ</a:t>
                </a:r>
                <a:r>
                  <a:rPr lang="uk-UA" sz="2400" b="1" i="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що подається декартовим добутком множин:</a:t>
                </a:r>
              </a:p>
              <a:p>
                <a:pPr marL="0" indent="0">
                  <a:buNone/>
                </a:pPr>
                <a:endParaRPr lang="uk-UA" sz="12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a:latin typeface="Cambria Math" panose="02040503050406030204" pitchFamily="18" charset="0"/>
                            </a:rPr>
                            <m:t>СОУ</m:t>
                          </m:r>
                        </m:sub>
                      </m:sSub>
                      <m:r>
                        <a:rPr lang="uk-UA" sz="2400">
                          <a:latin typeface="Cambria Math" panose="02040503050406030204" pitchFamily="18" charset="0"/>
                        </a:rPr>
                        <m:t>⊂ВН×</m:t>
                      </m:r>
                      <m:sSub>
                        <m:sSubPr>
                          <m:ctrlPr>
                            <a:rPr lang="uk-UA" sz="2400" i="1">
                              <a:latin typeface="Cambria Math" panose="02040503050406030204" pitchFamily="18" charset="0"/>
                            </a:rPr>
                          </m:ctrlPr>
                        </m:sSubPr>
                        <m:e>
                          <m:r>
                            <a:rPr lang="uk-UA" sz="2400">
                              <a:latin typeface="Cambria Math" panose="02040503050406030204" pitchFamily="18" charset="0"/>
                            </a:rPr>
                            <m:t>П</m:t>
                          </m:r>
                        </m:e>
                        <m:sub>
                          <m:r>
                            <a:rPr lang="uk-UA" sz="2400" baseline="-25000">
                              <a:latin typeface="Cambria Math" panose="02040503050406030204" pitchFamily="18" charset="0"/>
                            </a:rPr>
                            <m:t>ДОК</m:t>
                          </m:r>
                        </m:sub>
                      </m:sSub>
                      <m:r>
                        <a:rPr lang="uk-UA" sz="2400">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С</m:t>
                          </m:r>
                        </m:e>
                        <m:sub>
                          <m:r>
                            <a:rPr lang="uk-UA" sz="2400" baseline="-25000">
                              <a:latin typeface="Cambria Math" panose="02040503050406030204" pitchFamily="18" charset="0"/>
                            </a:rPr>
                            <m:t>ДОК</m:t>
                          </m:r>
                        </m:sub>
                      </m:sSub>
                      <m:r>
                        <a:rPr lang="uk-UA" sz="2400" i="1">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ПЧ</m:t>
                          </m:r>
                        </m:e>
                        <m:sub>
                          <m:r>
                            <a:rPr lang="uk-UA" sz="2400" baseline="-25000">
                              <a:latin typeface="Cambria Math" panose="02040503050406030204" pitchFamily="18" charset="0"/>
                            </a:rPr>
                            <m:t>ДОК</m:t>
                          </m:r>
                        </m:sub>
                      </m:sSub>
                      <m:r>
                        <a:rPr lang="uk-UA" sz="2400" baseline="-25000">
                          <a:latin typeface="Cambria Math" panose="02040503050406030204" pitchFamily="18" charset="0"/>
                        </a:rPr>
                        <m:t>×</m:t>
                      </m:r>
                      <m:sSub>
                        <m:sSubPr>
                          <m:ctrlPr>
                            <a:rPr lang="uk-UA" sz="2400" i="1" baseline="-25000">
                              <a:latin typeface="Cambria Math" panose="02040503050406030204" pitchFamily="18" charset="0"/>
                            </a:rPr>
                          </m:ctrlPr>
                        </m:sSubPr>
                        <m:e>
                          <m:r>
                            <a:rPr lang="uk-UA" sz="2400">
                              <a:latin typeface="Cambria Math" panose="02040503050406030204" pitchFamily="18" charset="0"/>
                            </a:rPr>
                            <m:t>М</m:t>
                          </m:r>
                        </m:e>
                        <m:sub>
                          <m:r>
                            <a:rPr lang="uk-UA" sz="2400" baseline="-25000">
                              <a:latin typeface="Cambria Math" panose="02040503050406030204" pitchFamily="18" charset="0"/>
                            </a:rPr>
                            <m:t>ДОК</m:t>
                          </m:r>
                        </m:sub>
                      </m:sSub>
                    </m:oMath>
                  </m:oMathPara>
                </a14:m>
                <a:endParaRPr lang="uk-UA" sz="2400" baseline="-25000" dirty="0">
                  <a:latin typeface="Times New Roman" panose="02020603050405020304" pitchFamily="18" charset="0"/>
                  <a:cs typeface="Times New Roman" panose="02020603050405020304" pitchFamily="18" charset="0"/>
                </a:endParaRPr>
              </a:p>
              <a:p>
                <a:pPr marL="0" indent="0">
                  <a:buNone/>
                </a:pPr>
                <a:endParaRPr lang="uk-UA" sz="1200" baseline="-25000" dirty="0">
                  <a:latin typeface="Times New Roman" panose="02020603050405020304" pitchFamily="18" charset="0"/>
                  <a:cs typeface="Times New Roman" panose="02020603050405020304" pitchFamily="18" charset="0"/>
                </a:endParaRPr>
              </a:p>
              <a:p>
                <a:r>
                  <a:rPr lang="uk-UA" sz="1800" b="1" dirty="0">
                    <a:latin typeface="Times New Roman" panose="02020603050405020304" pitchFamily="18" charset="0"/>
                    <a:cs typeface="Times New Roman" panose="02020603050405020304" pitchFamily="18" charset="0"/>
                  </a:rPr>
                  <a:t>ВН</a:t>
                </a:r>
                <a:r>
                  <a:rPr lang="uk-UA" sz="1800" dirty="0">
                    <a:latin typeface="Times New Roman" panose="02020603050405020304" pitchFamily="18" charset="0"/>
                    <a:cs typeface="Times New Roman" panose="02020603050405020304" pitchFamily="18" charset="0"/>
                  </a:rPr>
                  <a:t> – види невизначеностей;</a:t>
                </a:r>
              </a:p>
              <a:p>
                <a:r>
                  <a:rPr lang="uk-UA" sz="1800" b="1" dirty="0">
                    <a:latin typeface="Times New Roman" panose="02020603050405020304" pitchFamily="18" charset="0"/>
                    <a:cs typeface="Times New Roman" panose="02020603050405020304" pitchFamily="18" charset="0"/>
                  </a:rPr>
                  <a:t>П</a:t>
                </a:r>
                <a:r>
                  <a:rPr lang="uk-UA" sz="1800" dirty="0">
                    <a:latin typeface="Times New Roman" panose="02020603050405020304" pitchFamily="18" charset="0"/>
                    <a:cs typeface="Times New Roman" panose="02020603050405020304" pitchFamily="18" charset="0"/>
                  </a:rPr>
                  <a:t> – підходи до перепланування;</a:t>
                </a:r>
              </a:p>
              <a:p>
                <a:r>
                  <a:rPr lang="uk-UA" sz="1800" b="1" dirty="0">
                    <a:latin typeface="Times New Roman" panose="02020603050405020304" pitchFamily="18" charset="0"/>
                    <a:cs typeface="Times New Roman" panose="02020603050405020304" pitchFamily="18" charset="0"/>
                  </a:rPr>
                  <a:t>С</a:t>
                </a:r>
                <a:r>
                  <a:rPr lang="uk-UA" sz="1800" dirty="0">
                    <a:latin typeface="Times New Roman" panose="02020603050405020304" pitchFamily="18" charset="0"/>
                    <a:cs typeface="Times New Roman" panose="02020603050405020304" pitchFamily="18" charset="0"/>
                  </a:rPr>
                  <a:t> – стратегія перепланування;</a:t>
                </a:r>
              </a:p>
              <a:p>
                <a:r>
                  <a:rPr lang="uk-UA" sz="1800" b="1" dirty="0">
                    <a:latin typeface="Times New Roman" panose="02020603050405020304" pitchFamily="18" charset="0"/>
                    <a:cs typeface="Times New Roman" panose="02020603050405020304" pitchFamily="18" charset="0"/>
                  </a:rPr>
                  <a:t>ПЧ</a:t>
                </a:r>
                <a:r>
                  <a:rPr lang="uk-UA" sz="1800" dirty="0">
                    <a:latin typeface="Times New Roman" panose="02020603050405020304" pitchFamily="18" charset="0"/>
                    <a:cs typeface="Times New Roman" panose="02020603050405020304" pitchFamily="18" charset="0"/>
                  </a:rPr>
                  <a:t> – політика вбору часу перепланування;</a:t>
                </a:r>
              </a:p>
              <a:p>
                <a:r>
                  <a:rPr lang="uk-UA" sz="1800" b="1" dirty="0">
                    <a:latin typeface="Times New Roman" panose="02020603050405020304" pitchFamily="18" charset="0"/>
                    <a:cs typeface="Times New Roman" panose="02020603050405020304" pitchFamily="18" charset="0"/>
                  </a:rPr>
                  <a:t>М</a:t>
                </a:r>
                <a:r>
                  <a:rPr lang="uk-UA" sz="1800" dirty="0">
                    <a:latin typeface="Times New Roman" panose="02020603050405020304" pitchFamily="18" charset="0"/>
                    <a:cs typeface="Times New Roman" panose="02020603050405020304" pitchFamily="18" charset="0"/>
                  </a:rPr>
                  <a:t> – метод перепланування.</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71990" y="1525437"/>
                <a:ext cx="6092328" cy="4351338"/>
              </a:xfrm>
              <a:prstGeom prst="rect">
                <a:avLst/>
              </a:prstGeom>
              <a:blipFill>
                <a:blip r:embed="rId3"/>
                <a:stretch>
                  <a:fillRect l="-1500" t="-1961"/>
                </a:stretch>
              </a:blipFill>
            </p:spPr>
            <p:txBody>
              <a:bodyPr/>
              <a:lstStyle/>
              <a:p>
                <a:r>
                  <a:rPr lang="uk-UA">
                    <a:noFill/>
                  </a:rPr>
                  <a:t> </a:t>
                </a:r>
              </a:p>
            </p:txBody>
          </p:sp>
        </mc:Fallback>
      </mc:AlternateContent>
    </p:spTree>
    <p:extLst>
      <p:ext uri="{BB962C8B-B14F-4D97-AF65-F5344CB8AC3E}">
        <p14:creationId xmlns:p14="http://schemas.microsoft.com/office/powerpoint/2010/main" val="40859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6" y="210891"/>
            <a:ext cx="11023964" cy="1325563"/>
          </a:xfrm>
        </p:spPr>
        <p:txBody>
          <a:bodyPr>
            <a:normAutofit/>
          </a:bodyPr>
          <a:lstStyle/>
          <a:p>
            <a:r>
              <a:rPr lang="uk-UA" sz="4000" dirty="0">
                <a:latin typeface="Times New Roman" panose="02020603050405020304" pitchFamily="18" charset="0"/>
                <a:cs typeface="Times New Roman" panose="02020603050405020304" pitchFamily="18" charset="0"/>
              </a:rPr>
              <a:t>Повний функціональний орграф процесу вибору значень ВДП СОУ</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75" y="1683537"/>
                <a:ext cx="5519579" cy="4715750"/>
              </a:xfrm>
            </p:spPr>
            <p:txBody>
              <a:bodyPr>
                <a:noAutofit/>
              </a:bodyPr>
              <a:lstStyle/>
              <a:p>
                <a:pPr marL="0" indent="0">
                  <a:buNone/>
                </a:pPr>
                <a:r>
                  <a:rPr lang="uk-UA" sz="2000" b="1" i="1" dirty="0">
                    <a:latin typeface="Times New Roman" panose="02020603050405020304" pitchFamily="18" charset="0"/>
                    <a:cs typeface="Times New Roman" panose="02020603050405020304" pitchFamily="18" charset="0"/>
                  </a:rPr>
                  <a:t>Раціональна траєкторія tr</a:t>
                </a:r>
                <a:r>
                  <a:rPr lang="en-US" sz="2000" b="1" baseline="-25000" dirty="0">
                    <a:latin typeface="Times New Roman" panose="02020603050405020304" pitchFamily="18" charset="0"/>
                    <a:cs typeface="Times New Roman" panose="02020603050405020304" pitchFamily="18" charset="0"/>
                  </a:rPr>
                  <a:t>r</a:t>
                </a:r>
                <a:r>
                  <a:rPr lang="uk-UA" sz="2000" b="1" dirty="0">
                    <a:latin typeface="Times New Roman" panose="02020603050405020304" pitchFamily="18" charset="0"/>
                    <a:cs typeface="Times New Roman" panose="02020603050405020304" pitchFamily="18" charset="0"/>
                  </a:rPr>
                  <a:t> </a:t>
                </a:r>
                <a:r>
                  <a:rPr lang="uk-UA" sz="2000" b="1" i="1" dirty="0">
                    <a:latin typeface="Times New Roman" panose="02020603050405020304" pitchFamily="18" charset="0"/>
                    <a:cs typeface="Times New Roman" panose="02020603050405020304" pitchFamily="18" charset="0"/>
                  </a:rPr>
                  <a:t>руху </a:t>
                </a:r>
                <a:r>
                  <a:rPr lang="uk-UA" sz="2000" dirty="0">
                    <a:latin typeface="Times New Roman" panose="02020603050405020304" pitchFamily="18" charset="0"/>
                    <a:cs typeface="Times New Roman" panose="02020603050405020304" pitchFamily="18" charset="0"/>
                  </a:rPr>
                  <a:t>– слід у послідовності етапів вибору значень ВДП СОУ, що визначається перетином складових моделей СОУ з максимальними показниками</a:t>
                </a:r>
                <a:r>
                  <a:rPr lang="en-US" sz="2000"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відповідності вимогам та обмеженням ГВС.</a:t>
                </a:r>
              </a:p>
              <a:p>
                <a:pPr marL="0" lvl="0" indent="0">
                  <a:buNone/>
                </a:pPr>
                <a14:m>
                  <m:oMathPara xmlns:m="http://schemas.openxmlformats.org/officeDocument/2006/math">
                    <m:oMathParaPr>
                      <m:jc m:val="centerGroup"/>
                    </m:oMathParaPr>
                    <m:oMath xmlns:m="http://schemas.openxmlformats.org/officeDocument/2006/math">
                      <m:r>
                        <a:rPr lang="uk-UA" sz="2000">
                          <a:latin typeface="Cambria Math" panose="02040503050406030204" pitchFamily="18" charset="0"/>
                        </a:rPr>
                        <m:t>СОУ →</m:t>
                      </m:r>
                      <m:sSub>
                        <m:sSubPr>
                          <m:ctrlPr>
                            <a:rPr lang="uk-UA" sz="2000" i="1">
                              <a:latin typeface="Cambria Math" panose="02040503050406030204" pitchFamily="18" charset="0"/>
                            </a:rPr>
                          </m:ctrlPr>
                        </m:sSubPr>
                        <m:e>
                          <m:r>
                            <a:rPr lang="uk-UA" sz="2000" i="1">
                              <a:latin typeface="Cambria Math" panose="02040503050406030204" pitchFamily="18" charset="0"/>
                            </a:rPr>
                            <m:t>𝑡𝑟</m:t>
                          </m:r>
                        </m:e>
                        <m:sub>
                          <m:r>
                            <a:rPr lang="en-US" sz="2000" b="0" i="1" smtClean="0">
                              <a:latin typeface="Cambria Math" panose="02040503050406030204" pitchFamily="18" charset="0"/>
                            </a:rPr>
                            <m:t>𝑟</m:t>
                          </m:r>
                          <m:r>
                            <a:rPr lang="uk-UA" sz="2000" i="1">
                              <a:latin typeface="Cambria Math" panose="02040503050406030204" pitchFamily="18" charset="0"/>
                            </a:rPr>
                            <m:t>.</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ВН</m:t>
                          </m:r>
                        </m:e>
                        <m:sub>
                          <m:r>
                            <a:rPr lang="uk-UA" sz="2000">
                              <a:latin typeface="Cambria Math" panose="02040503050406030204" pitchFamily="18" charset="0"/>
                            </a:rPr>
                            <m:t>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m:t>
                          </m:r>
                        </m:e>
                        <m:sub>
                          <m:r>
                            <a:rPr lang="uk-UA" sz="2000" baseline="-25000">
                              <a:latin typeface="Cambria Math" panose="02040503050406030204" pitchFamily="18" charset="0"/>
                            </a:rPr>
                            <m:t>ПР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С</m:t>
                          </m:r>
                        </m:e>
                        <m:sub>
                          <m:r>
                            <a:rPr lang="uk-UA" sz="2000" baseline="-25000">
                              <a:latin typeface="Cambria Math" panose="02040503050406030204" pitchFamily="18" charset="0"/>
                            </a:rPr>
                            <m:t>КП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ПЧ</m:t>
                          </m:r>
                        </m:e>
                        <m:sub>
                          <m:r>
                            <a:rPr lang="uk-UA" sz="2000" baseline="-25000">
                              <a:latin typeface="Cambria Math" panose="02040503050406030204" pitchFamily="18" charset="0"/>
                            </a:rPr>
                            <m:t>ПД</m:t>
                          </m:r>
                        </m:sub>
                      </m:sSub>
                      <m:r>
                        <a:rPr lang="uk-UA" sz="2000" baseline="-25000">
                          <a:latin typeface="Cambria Math" panose="02040503050406030204" pitchFamily="18" charset="0"/>
                        </a:rPr>
                        <m:t>×</m:t>
                      </m:r>
                      <m:sSub>
                        <m:sSubPr>
                          <m:ctrlPr>
                            <a:rPr lang="uk-UA" sz="2000" i="1" baseline="-25000">
                              <a:latin typeface="Cambria Math" panose="02040503050406030204" pitchFamily="18" charset="0"/>
                            </a:rPr>
                          </m:ctrlPr>
                        </m:sSubPr>
                        <m:e>
                          <m:r>
                            <a:rPr lang="uk-UA" sz="2000">
                              <a:latin typeface="Cambria Math" panose="02040503050406030204" pitchFamily="18" charset="0"/>
                            </a:rPr>
                            <m:t>М</m:t>
                          </m:r>
                        </m:e>
                        <m:sub>
                          <m:r>
                            <a:rPr lang="uk-UA" sz="2000" baseline="-25000">
                              <a:latin typeface="Cambria Math" panose="02040503050406030204" pitchFamily="18" charset="0"/>
                            </a:rPr>
                            <m:t>СУ</m:t>
                          </m:r>
                        </m:sub>
                      </m:sSub>
                    </m:oMath>
                  </m:oMathPara>
                </a14:m>
                <a:endParaRPr lang="uk-UA" sz="20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ВН – види невизначеностей (ВН</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пов’язані з ресурсами, ВН</a:t>
                </a:r>
                <a:r>
                  <a:rPr lang="uk-UA" sz="1400" baseline="-25000" dirty="0">
                    <a:latin typeface="Times New Roman" panose="02020603050405020304" pitchFamily="18" charset="0"/>
                    <a:cs typeface="Times New Roman" panose="02020603050405020304" pitchFamily="18" charset="0"/>
                  </a:rPr>
                  <a:t>З</a:t>
                </a:r>
                <a:r>
                  <a:rPr lang="uk-UA" sz="1400" dirty="0">
                    <a:latin typeface="Times New Roman" panose="02020603050405020304" pitchFamily="18" charset="0"/>
                    <a:cs typeface="Times New Roman" panose="02020603050405020304" pitchFamily="18" charset="0"/>
                  </a:rPr>
                  <a:t> – з задачами);</a:t>
                </a:r>
              </a:p>
              <a:p>
                <a:pPr lvl="0"/>
                <a:r>
                  <a:rPr lang="uk-UA" sz="1400" dirty="0">
                    <a:latin typeface="Times New Roman" panose="02020603050405020304" pitchFamily="18" charset="0"/>
                    <a:cs typeface="Times New Roman" panose="02020603050405020304" pitchFamily="18" charset="0"/>
                  </a:rPr>
                  <a:t>П – підходи до перепланування (П</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реактивний, П</a:t>
                </a:r>
                <a:r>
                  <a:rPr lang="uk-UA" sz="1400" baseline="-25000" dirty="0">
                    <a:latin typeface="Times New Roman" panose="02020603050405020304" pitchFamily="18" charset="0"/>
                    <a:cs typeface="Times New Roman" panose="02020603050405020304" pitchFamily="18" charset="0"/>
                  </a:rPr>
                  <a:t>ПР</a:t>
                </a:r>
                <a:r>
                  <a:rPr lang="uk-UA" sz="1400" dirty="0">
                    <a:latin typeface="Times New Roman" panose="02020603050405020304" pitchFamily="18" charset="0"/>
                    <a:cs typeface="Times New Roman" panose="02020603050405020304" pitchFamily="18" charset="0"/>
                  </a:rPr>
                  <a:t> – прогностично-реактивний, П</a:t>
                </a:r>
                <a:r>
                  <a:rPr lang="uk-UA" sz="1400" baseline="-25000" dirty="0">
                    <a:latin typeface="Times New Roman" panose="02020603050405020304" pitchFamily="18" charset="0"/>
                    <a:cs typeface="Times New Roman" panose="02020603050405020304" pitchFamily="18" charset="0"/>
                  </a:rPr>
                  <a:t>РПР</a:t>
                </a:r>
                <a:r>
                  <a:rPr lang="uk-UA" sz="1400" dirty="0">
                    <a:latin typeface="Times New Roman" panose="02020603050405020304" pitchFamily="18" charset="0"/>
                    <a:cs typeface="Times New Roman" panose="02020603050405020304" pitchFamily="18" charset="0"/>
                  </a:rPr>
                  <a:t> – робастний прогностично-реактивний, П</a:t>
                </a:r>
                <a:r>
                  <a:rPr lang="uk-UA" sz="1400" baseline="-25000" dirty="0">
                    <a:latin typeface="Times New Roman" panose="02020603050405020304" pitchFamily="18" charset="0"/>
                    <a:cs typeface="Times New Roman" panose="02020603050405020304" pitchFamily="18" charset="0"/>
                  </a:rPr>
                  <a:t>РП</a:t>
                </a:r>
                <a:r>
                  <a:rPr lang="uk-UA" sz="1400" dirty="0">
                    <a:latin typeface="Times New Roman" panose="02020603050405020304" pitchFamily="18" charset="0"/>
                    <a:cs typeface="Times New Roman" panose="02020603050405020304" pitchFamily="18" charset="0"/>
                  </a:rPr>
                  <a:t> – робастний превентивний); </a:t>
                </a:r>
              </a:p>
              <a:p>
                <a:pPr lvl="0"/>
                <a:r>
                  <a:rPr lang="uk-UA" sz="1400" dirty="0">
                    <a:latin typeface="Times New Roman" panose="02020603050405020304" pitchFamily="18" charset="0"/>
                    <a:cs typeface="Times New Roman" panose="02020603050405020304" pitchFamily="18" charset="0"/>
                  </a:rPr>
                  <a:t>С – стратегія перепланування (С</a:t>
                </a:r>
                <a:r>
                  <a:rPr lang="uk-UA" sz="1400" baseline="-25000" dirty="0">
                    <a:latin typeface="Times New Roman" panose="02020603050405020304" pitchFamily="18" charset="0"/>
                    <a:cs typeface="Times New Roman" panose="02020603050405020304" pitchFamily="18" charset="0"/>
                  </a:rPr>
                  <a:t>ПП</a:t>
                </a:r>
                <a:r>
                  <a:rPr lang="uk-UA" sz="1400" dirty="0">
                    <a:latin typeface="Times New Roman" panose="02020603050405020304" pitchFamily="18" charset="0"/>
                    <a:cs typeface="Times New Roman" panose="02020603050405020304" pitchFamily="18" charset="0"/>
                  </a:rPr>
                  <a:t> – повне перепланування, С</a:t>
                </a:r>
                <a:r>
                  <a:rPr lang="uk-UA" sz="1400" baseline="-25000" dirty="0">
                    <a:latin typeface="Times New Roman" panose="02020603050405020304" pitchFamily="18" charset="0"/>
                    <a:cs typeface="Times New Roman" panose="02020603050405020304" pitchFamily="18" charset="0"/>
                  </a:rPr>
                  <a:t>КП</a:t>
                </a:r>
                <a:r>
                  <a:rPr lang="uk-UA" sz="1400" dirty="0">
                    <a:latin typeface="Times New Roman" panose="02020603050405020304" pitchFamily="18" charset="0"/>
                    <a:cs typeface="Times New Roman" panose="02020603050405020304" pitchFamily="18" charset="0"/>
                  </a:rPr>
                  <a:t> – корекція плану); </a:t>
                </a:r>
              </a:p>
              <a:p>
                <a:pPr lvl="0"/>
                <a:r>
                  <a:rPr lang="uk-UA" sz="1400" dirty="0">
                    <a:latin typeface="Times New Roman" panose="02020603050405020304" pitchFamily="18" charset="0"/>
                    <a:cs typeface="Times New Roman" panose="02020603050405020304" pitchFamily="18" charset="0"/>
                  </a:rPr>
                  <a:t>ПЧ – політика вбору часу перепланування (ПЧ</a:t>
                </a:r>
                <a:r>
                  <a:rPr lang="uk-UA" sz="1400" baseline="-25000" dirty="0">
                    <a:latin typeface="Times New Roman" panose="02020603050405020304" pitchFamily="18" charset="0"/>
                    <a:cs typeface="Times New Roman" panose="02020603050405020304" pitchFamily="18" charset="0"/>
                  </a:rPr>
                  <a:t>П</a:t>
                </a:r>
                <a:r>
                  <a:rPr lang="uk-UA" sz="1400" dirty="0">
                    <a:latin typeface="Times New Roman" panose="02020603050405020304" pitchFamily="18" charset="0"/>
                    <a:cs typeface="Times New Roman" panose="02020603050405020304" pitchFamily="18" charset="0"/>
                  </a:rPr>
                  <a:t> – періодична, ПЧ</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подієва, ПЧ</a:t>
                </a:r>
                <a:r>
                  <a:rPr lang="uk-UA" sz="1400" baseline="-25000" dirty="0">
                    <a:latin typeface="Times New Roman" panose="02020603050405020304" pitchFamily="18" charset="0"/>
                    <a:cs typeface="Times New Roman" panose="02020603050405020304" pitchFamily="18" charset="0"/>
                  </a:rPr>
                  <a:t>Г</a:t>
                </a:r>
                <a:r>
                  <a:rPr lang="uk-UA" sz="1400" dirty="0">
                    <a:latin typeface="Times New Roman" panose="02020603050405020304" pitchFamily="18" charset="0"/>
                    <a:cs typeface="Times New Roman" panose="02020603050405020304" pitchFamily="18" charset="0"/>
                  </a:rPr>
                  <a:t> - гібридна);</a:t>
                </a:r>
              </a:p>
              <a:p>
                <a:pPr lvl="0"/>
                <a:r>
                  <a:rPr lang="uk-UA" sz="1400" dirty="0">
                    <a:latin typeface="Times New Roman" panose="02020603050405020304" pitchFamily="18" charset="0"/>
                    <a:cs typeface="Times New Roman" panose="02020603050405020304" pitchFamily="18" charset="0"/>
                  </a:rPr>
                  <a:t>М – метод перепланування (М</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правила диспетчеризації, М</a:t>
                </a:r>
                <a:r>
                  <a:rPr lang="uk-UA" sz="1400" baseline="-25000" dirty="0">
                    <a:latin typeface="Times New Roman" panose="02020603050405020304" pitchFamily="18" charset="0"/>
                    <a:cs typeface="Times New Roman" panose="02020603050405020304" pitchFamily="18" charset="0"/>
                  </a:rPr>
                  <a:t>Е</a:t>
                </a:r>
                <a:r>
                  <a:rPr lang="uk-UA" sz="1400" dirty="0">
                    <a:latin typeface="Times New Roman" panose="02020603050405020304" pitchFamily="18" charset="0"/>
                    <a:cs typeface="Times New Roman" panose="02020603050405020304" pitchFamily="18" charset="0"/>
                  </a:rPr>
                  <a:t> – евристики, М</a:t>
                </a:r>
                <a:r>
                  <a:rPr lang="uk-UA" sz="1400" baseline="-25000" dirty="0">
                    <a:latin typeface="Times New Roman" panose="02020603050405020304" pitchFamily="18" charset="0"/>
                    <a:cs typeface="Times New Roman" panose="02020603050405020304" pitchFamily="18" charset="0"/>
                  </a:rPr>
                  <a:t>МЕ</a:t>
                </a:r>
                <a:r>
                  <a:rPr lang="uk-UA" sz="1400" dirty="0">
                    <a:latin typeface="Times New Roman" panose="02020603050405020304" pitchFamily="18" charset="0"/>
                    <a:cs typeface="Times New Roman" panose="02020603050405020304" pitchFamily="18" charset="0"/>
                  </a:rPr>
                  <a:t> – метаевристики, М</a:t>
                </a:r>
                <a:r>
                  <a:rPr lang="uk-UA" sz="1400" baseline="-25000" dirty="0">
                    <a:latin typeface="Times New Roman" panose="02020603050405020304" pitchFamily="18" charset="0"/>
                    <a:cs typeface="Times New Roman" panose="02020603050405020304" pitchFamily="18" charset="0"/>
                  </a:rPr>
                  <a:t>СУ</a:t>
                </a:r>
                <a:r>
                  <a:rPr lang="uk-UA" sz="1400" dirty="0">
                    <a:latin typeface="Times New Roman" panose="02020603050405020304" pitchFamily="18" charset="0"/>
                    <a:cs typeface="Times New Roman" panose="02020603050405020304" pitchFamily="18" charset="0"/>
                  </a:rPr>
                  <a:t> – ситуаційне управління, М</a:t>
                </a:r>
                <a:r>
                  <a:rPr lang="uk-UA" sz="1400" baseline="-25000" dirty="0">
                    <a:latin typeface="Times New Roman" panose="02020603050405020304" pitchFamily="18" charset="0"/>
                    <a:cs typeface="Times New Roman" panose="02020603050405020304" pitchFamily="18" charset="0"/>
                  </a:rPr>
                  <a:t>МАС</a:t>
                </a:r>
                <a:r>
                  <a:rPr lang="uk-UA" sz="1400" dirty="0">
                    <a:latin typeface="Times New Roman" panose="02020603050405020304" pitchFamily="18" charset="0"/>
                    <a:cs typeface="Times New Roman" panose="02020603050405020304" pitchFamily="18" charset="0"/>
                  </a:rPr>
                  <a:t> - мультиагентні системи).</a:t>
                </a: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75" y="1683537"/>
                <a:ext cx="5519579" cy="4715750"/>
              </a:xfrm>
              <a:blipFill>
                <a:blip r:embed="rId2"/>
                <a:stretch>
                  <a:fillRect l="-1215" t="-1292" b="-1034"/>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13</a:t>
            </a:fld>
            <a:endParaRPr lang="uk-UA"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717754" y="2133401"/>
            <a:ext cx="6474246" cy="3816023"/>
          </a:xfrm>
          <a:prstGeom prst="rect">
            <a:avLst/>
          </a:prstGeom>
        </p:spPr>
      </p:pic>
    </p:spTree>
    <p:extLst>
      <p:ext uri="{BB962C8B-B14F-4D97-AF65-F5344CB8AC3E}">
        <p14:creationId xmlns:p14="http://schemas.microsoft.com/office/powerpoint/2010/main" val="347990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65" y="396879"/>
            <a:ext cx="6315075" cy="6324600"/>
          </a:xfrm>
          <a:prstGeom prst="rect">
            <a:avLst/>
          </a:prstGeom>
        </p:spPr>
      </p:pic>
      <p:sp>
        <p:nvSpPr>
          <p:cNvPr id="2" name="Title 1"/>
          <p:cNvSpPr>
            <a:spLocks noGrp="1"/>
          </p:cNvSpPr>
          <p:nvPr>
            <p:ph type="title"/>
          </p:nvPr>
        </p:nvSpPr>
        <p:spPr>
          <a:xfrm>
            <a:off x="4351663" y="261146"/>
            <a:ext cx="7700504" cy="1325563"/>
          </a:xfrm>
        </p:spPr>
        <p:txBody>
          <a:bodyPr>
            <a:normAutofit fontScale="90000"/>
          </a:bodyPr>
          <a:lstStyle/>
          <a:p>
            <a:r>
              <a:rPr lang="uk-UA" dirty="0">
                <a:latin typeface="Times New Roman" panose="02020603050405020304" pitchFamily="18" charset="0"/>
                <a:cs typeface="Times New Roman" panose="02020603050405020304" pitchFamily="18" charset="0"/>
              </a:rPr>
              <a:t>Формування узагальненої моделі вибору вирішальних динамічних показників СОУ</a:t>
            </a:r>
          </a:p>
        </p:txBody>
      </p:sp>
      <p:sp>
        <p:nvSpPr>
          <p:cNvPr id="3" name="Content Placeholder 2"/>
          <p:cNvSpPr>
            <a:spLocks noGrp="1"/>
          </p:cNvSpPr>
          <p:nvPr>
            <p:ph idx="1"/>
          </p:nvPr>
        </p:nvSpPr>
        <p:spPr>
          <a:xfrm>
            <a:off x="6874240" y="1847854"/>
            <a:ext cx="5177927" cy="4351338"/>
          </a:xfrm>
        </p:spPr>
        <p:txBody>
          <a:bodyPr>
            <a:normAutofit/>
          </a:bodyPr>
          <a:lstStyle/>
          <a:p>
            <a:r>
              <a:rPr lang="uk-UA" sz="2400" b="1" i="1" dirty="0">
                <a:latin typeface="Times New Roman" panose="02020603050405020304" pitchFamily="18" charset="0"/>
                <a:cs typeface="Times New Roman" panose="02020603050405020304" pitchFamily="18" charset="0"/>
              </a:rPr>
              <a:t>1-й етап </a:t>
            </a:r>
            <a:r>
              <a:rPr lang="uk-UA" sz="2400" dirty="0">
                <a:latin typeface="Times New Roman" panose="02020603050405020304" pitchFamily="18" charset="0"/>
                <a:cs typeface="Times New Roman" panose="02020603050405020304" pitchFamily="18" charset="0"/>
              </a:rPr>
              <a:t>– визначення реляційних відношень між окремими компонентами розробленої концептуальної моделі;</a:t>
            </a:r>
          </a:p>
          <a:p>
            <a:r>
              <a:rPr lang="uk-UA" sz="2400" b="1" i="1" dirty="0">
                <a:latin typeface="Times New Roman" panose="02020603050405020304" pitchFamily="18" charset="0"/>
                <a:cs typeface="Times New Roman" panose="02020603050405020304" pitchFamily="18" charset="0"/>
              </a:rPr>
              <a:t>2-й етап </a:t>
            </a:r>
            <a:r>
              <a:rPr lang="uk-UA" sz="2400" dirty="0">
                <a:latin typeface="Times New Roman" panose="02020603050405020304" pitchFamily="18" charset="0"/>
                <a:cs typeface="Times New Roman" panose="02020603050405020304" pitchFamily="18" charset="0"/>
              </a:rPr>
              <a:t>– </a:t>
            </a:r>
            <a:r>
              <a:rPr lang="uk-UA" sz="2400" dirty="0">
                <a:solidFill>
                  <a:srgbClr val="000000"/>
                </a:solidFill>
                <a:latin typeface="Times New Roman" panose="02020603050405020304" pitchFamily="18" charset="0"/>
                <a:ea typeface="Times New Roman" panose="02020603050405020304" pitchFamily="18" charset="0"/>
              </a:rPr>
              <a:t>кількісне визначення вагомості реляційних зв'язків між визначальними класифікаційними ознаками, що реалізується експертним рейтинговим оцінюванням альтернативних варіантів з використанням методів ранжування і попарних порівнянь.</a:t>
            </a:r>
            <a:endParaRPr lang="uk-UA"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14</a:t>
            </a:fld>
            <a:endParaRPr lang="uk-UA" sz="32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90"/>
            <a:ext cx="10515600" cy="1133168"/>
          </a:xfrm>
        </p:spPr>
        <p:txBody>
          <a:bodyPr>
            <a:normAutofit fontScale="90000"/>
          </a:bodyPr>
          <a:lstStyle/>
          <a:p>
            <a:r>
              <a:rPr lang="uk-UA" dirty="0">
                <a:latin typeface="Times New Roman" panose="02020603050405020304" pitchFamily="18" charset="0"/>
                <a:cs typeface="Times New Roman" panose="02020603050405020304" pitchFamily="18" charset="0"/>
              </a:rPr>
              <a:t>Визначенні вагомості реляційних зв'язків між вирішальними динамічними показниками СОУ</a:t>
            </a:r>
          </a:p>
        </p:txBody>
      </p:sp>
      <p:sp>
        <p:nvSpPr>
          <p:cNvPr id="3" name="Content Placeholder 2"/>
          <p:cNvSpPr>
            <a:spLocks noGrp="1"/>
          </p:cNvSpPr>
          <p:nvPr>
            <p:ph idx="1"/>
          </p:nvPr>
        </p:nvSpPr>
        <p:spPr>
          <a:xfrm>
            <a:off x="838200" y="1388128"/>
            <a:ext cx="10515600" cy="1339505"/>
          </a:xfrm>
        </p:spPr>
        <p:txBody>
          <a:bodyPr>
            <a:noAutofit/>
          </a:bodyPr>
          <a:lstStyle/>
          <a:p>
            <a:pPr marL="0" indent="0">
              <a:buNone/>
            </a:pPr>
            <a:r>
              <a:rPr lang="uk-UA" sz="2200" dirty="0">
                <a:latin typeface="Times New Roman" panose="02020603050405020304" pitchFamily="18" charset="0"/>
                <a:cs typeface="Times New Roman" panose="02020603050405020304" pitchFamily="18" charset="0"/>
              </a:rPr>
              <a:t>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 (1 – експерти дають однакові оцінки, 0 – думки експертів неузгоджені):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15</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2820318"/>
                <a:ext cx="5121925" cy="35801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ранжування:</a:t>
                </a:r>
              </a:p>
              <a:p>
                <a:pPr marL="0" indent="0">
                  <a:buNone/>
                </a:pPr>
                <a:endParaRPr lang="uk-UA" sz="2400" b="1" i="1"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 де:</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0" i="1">
                          <a:latin typeface="Cambria Math" panose="02040503050406030204" pitchFamily="18" charset="0"/>
                        </a:rPr>
                        <m:t>𝜔</m:t>
                      </m:r>
                      <m:r>
                        <a:rPr lang="uk-UA" sz="2400" b="0" i="1">
                          <a:latin typeface="Cambria Math" panose="02040503050406030204" pitchFamily="18" charset="0"/>
                        </a:rPr>
                        <m:t>=0,85</m:t>
                      </m:r>
                    </m:oMath>
                  </m:oMathPara>
                </a14:m>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2820318"/>
                <a:ext cx="5121925" cy="3580103"/>
              </a:xfrm>
              <a:prstGeom prst="rect">
                <a:avLst/>
              </a:prstGeom>
              <a:blipFill>
                <a:blip r:embed="rId2"/>
                <a:stretch>
                  <a:fillRect t="-238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231875" y="2820318"/>
                <a:ext cx="5121925" cy="3580104"/>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парних порівнянь:</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                                                , </a:t>
                </a:r>
                <a:r>
                  <a:rPr lang="uk-UA" sz="2400" i="1" dirty="0">
                    <a:latin typeface="Times New Roman" panose="02020603050405020304" pitchFamily="18" charset="0"/>
                    <a:cs typeface="Times New Roman" panose="02020603050405020304" pitchFamily="18" charset="0"/>
                  </a:rPr>
                  <a:t>де:</a:t>
                </a:r>
                <a:endParaRPr lang="uk-UA" sz="2400" dirty="0">
                  <a:latin typeface="Times New Roman" panose="02020603050405020304" pitchFamily="18" charset="0"/>
                  <a:cs typeface="Times New Roman" panose="02020603050405020304" pitchFamily="18" charset="0"/>
                </a:endParaRP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ea typeface="Times New Roman" panose="02020603050405020304" pitchFamily="18" charset="0"/>
                  </a:rPr>
                  <a:t>число </a:t>
                </a:r>
                <a:r>
                  <a:rPr lang="uk-UA"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sz="2400" dirty="0">
                    <a:latin typeface="Times New Roman" panose="02020603050405020304" pitchFamily="18" charset="0"/>
                    <a:ea typeface="Times New Roman" panose="02020603050405020304" pitchFamily="18" charset="0"/>
                  </a:rPr>
                  <a:t> поєднань по </a:t>
                </a:r>
                <a:r>
                  <a:rPr lang="uk-UA" sz="2400" i="1" dirty="0">
                    <a:latin typeface="Times New Roman" panose="02020603050405020304" pitchFamily="18" charset="0"/>
                    <a:ea typeface="Times New Roman" panose="02020603050405020304" pitchFamily="18" charset="0"/>
                  </a:rPr>
                  <a:t>r</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0" i="1">
                          <a:latin typeface="Cambria Math" panose="02040503050406030204" pitchFamily="18" charset="0"/>
                        </a:rPr>
                        <m:t>𝛾</m:t>
                      </m:r>
                      <m:r>
                        <a:rPr lang="uk-UA" sz="2400" b="0" i="1">
                          <a:latin typeface="Cambria Math" panose="02040503050406030204" pitchFamily="18" charset="0"/>
                        </a:rPr>
                        <m:t>=0,78</m:t>
                      </m:r>
                    </m:oMath>
                  </m:oMathPara>
                </a14:m>
                <a:endParaRPr lang="uk-UA" sz="24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231875" y="2820318"/>
                <a:ext cx="5121925" cy="3580104"/>
              </a:xfrm>
              <a:prstGeom prst="rect">
                <a:avLst/>
              </a:prstGeom>
              <a:blipFill>
                <a:blip r:embed="rId3"/>
                <a:stretch>
                  <a:fillRect t="-2385" r="-357"/>
                </a:stretch>
              </a:blipFill>
            </p:spPr>
            <p:txBody>
              <a:bodyPr/>
              <a:lstStyle/>
              <a:p>
                <a:r>
                  <a:rPr lang="uk-UA">
                    <a:noFill/>
                  </a:rPr>
                  <a:t> </a:t>
                </a:r>
              </a:p>
            </p:txBody>
          </p:sp>
        </mc:Fallback>
      </mc:AlternateContent>
      <p:pic>
        <p:nvPicPr>
          <p:cNvPr id="12" name="Picture 11"/>
          <p:cNvPicPr>
            <a:picLocks noChangeAspect="1"/>
          </p:cNvPicPr>
          <p:nvPr/>
        </p:nvPicPr>
        <p:blipFill>
          <a:blip r:embed="rId4"/>
          <a:stretch>
            <a:fillRect/>
          </a:stretch>
        </p:blipFill>
        <p:spPr>
          <a:xfrm>
            <a:off x="2552651" y="3630727"/>
            <a:ext cx="1626920" cy="719080"/>
          </a:xfrm>
          <a:prstGeom prst="rect">
            <a:avLst/>
          </a:prstGeom>
        </p:spPr>
      </p:pic>
      <p:pic>
        <p:nvPicPr>
          <p:cNvPr id="15" name="Picture 14"/>
          <p:cNvPicPr>
            <a:picLocks noChangeAspect="1"/>
          </p:cNvPicPr>
          <p:nvPr/>
        </p:nvPicPr>
        <p:blipFill>
          <a:blip r:embed="rId5"/>
          <a:stretch>
            <a:fillRect/>
          </a:stretch>
        </p:blipFill>
        <p:spPr>
          <a:xfrm>
            <a:off x="892717" y="4478104"/>
            <a:ext cx="985406" cy="719080"/>
          </a:xfrm>
          <a:prstGeom prst="rect">
            <a:avLst/>
          </a:prstGeom>
        </p:spPr>
      </p:pic>
      <p:pic>
        <p:nvPicPr>
          <p:cNvPr id="16" name="Picture 15"/>
          <p:cNvPicPr>
            <a:picLocks noChangeAspect="1"/>
          </p:cNvPicPr>
          <p:nvPr/>
        </p:nvPicPr>
        <p:blipFill>
          <a:blip r:embed="rId6"/>
          <a:stretch>
            <a:fillRect/>
          </a:stretch>
        </p:blipFill>
        <p:spPr>
          <a:xfrm>
            <a:off x="1932639" y="4478104"/>
            <a:ext cx="2396933" cy="719080"/>
          </a:xfrm>
          <a:prstGeom prst="rect">
            <a:avLst/>
          </a:prstGeom>
        </p:spPr>
      </p:pic>
      <p:pic>
        <p:nvPicPr>
          <p:cNvPr id="18" name="Picture 17"/>
          <p:cNvPicPr>
            <a:picLocks noChangeAspect="1"/>
          </p:cNvPicPr>
          <p:nvPr/>
        </p:nvPicPr>
        <p:blipFill>
          <a:blip r:embed="rId7"/>
          <a:stretch>
            <a:fillRect/>
          </a:stretch>
        </p:blipFill>
        <p:spPr>
          <a:xfrm>
            <a:off x="4340589" y="4642534"/>
            <a:ext cx="1500847" cy="390220"/>
          </a:xfrm>
          <a:prstGeom prst="rect">
            <a:avLst/>
          </a:prstGeom>
        </p:spPr>
      </p:pic>
      <p:pic>
        <p:nvPicPr>
          <p:cNvPr id="22" name="Picture 21"/>
          <p:cNvPicPr>
            <a:picLocks noChangeAspect="1"/>
          </p:cNvPicPr>
          <p:nvPr/>
        </p:nvPicPr>
        <p:blipFill>
          <a:blip r:embed="rId8"/>
          <a:stretch>
            <a:fillRect/>
          </a:stretch>
        </p:blipFill>
        <p:spPr>
          <a:xfrm>
            <a:off x="7937349" y="3235531"/>
            <a:ext cx="2046228" cy="1198505"/>
          </a:xfrm>
          <a:prstGeom prst="rect">
            <a:avLst/>
          </a:prstGeom>
        </p:spPr>
      </p:pic>
      <p:pic>
        <p:nvPicPr>
          <p:cNvPr id="23" name="Picture 22"/>
          <p:cNvPicPr>
            <a:picLocks noChangeAspect="1"/>
          </p:cNvPicPr>
          <p:nvPr/>
        </p:nvPicPr>
        <p:blipFill>
          <a:blip r:embed="rId9"/>
          <a:stretch>
            <a:fillRect/>
          </a:stretch>
        </p:blipFill>
        <p:spPr>
          <a:xfrm>
            <a:off x="6571352" y="4534428"/>
            <a:ext cx="1464125" cy="679772"/>
          </a:xfrm>
          <a:prstGeom prst="rect">
            <a:avLst/>
          </a:prstGeom>
        </p:spPr>
      </p:pic>
    </p:spTree>
    <p:extLst>
      <p:ext uri="{BB962C8B-B14F-4D97-AF65-F5344CB8AC3E}">
        <p14:creationId xmlns:p14="http://schemas.microsoft.com/office/powerpoint/2010/main" val="348644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67"/>
            <a:ext cx="10515600" cy="1325563"/>
          </a:xfrm>
        </p:spPr>
        <p:txBody>
          <a:bodyPr/>
          <a:lstStyle/>
          <a:p>
            <a:r>
              <a:rPr lang="uk-UA" dirty="0">
                <a:latin typeface="Times New Roman" panose="02020603050405020304" pitchFamily="18" charset="0"/>
                <a:cs typeface="Times New Roman" panose="02020603050405020304" pitchFamily="18" charset="0"/>
              </a:rPr>
              <a:t>Мультиагентний підхід до автоматизації динамічного оперативного керування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16</a:t>
            </a:fld>
            <a:endParaRPr lang="uk-UA" sz="3200" dirty="0">
              <a:latin typeface="Times New Roman" panose="02020603050405020304" pitchFamily="18" charset="0"/>
              <a:cs typeface="Times New Roman" panose="02020603050405020304" pitchFamily="18" charset="0"/>
            </a:endParaRPr>
          </a:p>
        </p:txBody>
      </p:sp>
      <p:pic>
        <p:nvPicPr>
          <p:cNvPr id="3074" name="Picture 2" descr="Схема І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19" y="2512561"/>
            <a:ext cx="4938035" cy="315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638800" y="1458500"/>
                <a:ext cx="6259246" cy="5262979"/>
              </a:xfrm>
              <a:prstGeom prst="rect">
                <a:avLst/>
              </a:prstGeom>
            </p:spPr>
            <p:txBody>
              <a:bodyPr wrap="square">
                <a:spAutoFit/>
              </a:bodyPr>
              <a:lstStyle/>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Агент:</a:t>
                </a:r>
              </a:p>
              <a:p>
                <a:pPr indent="368300">
                  <a:spcAft>
                    <a:spcPts val="0"/>
                  </a:spcAft>
                </a:pPr>
                <a14:m>
                  <m:oMath xmlns:m="http://schemas.openxmlformats.org/officeDocument/2006/math">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𝐴𝐺</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𝑒𝑛𝑣</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𝑟𝑒𝑓𝑖𝑛𝑒</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𝑎𝑐𝑡𝑖𝑜𝑛</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станів зовнішнього середовища;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дій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env</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поведінки зовнішнього середовища; </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внутрішніх станів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refine</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оновлення стану, що зіставляє попередньому внутрішньому стану і новому стану зовнішнього середовища новий внутрішній стан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action</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прийняття рішення, що зіставляє поточному внутрішньому стану агента деяку дію.</a:t>
                </a:r>
              </a:p>
              <a:p>
                <a:pPr indent="368300">
                  <a:spcAft>
                    <a:spcPts val="0"/>
                  </a:spcAft>
                </a:pPr>
                <a:endPar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Мультиагентна система:</a:t>
                </a:r>
              </a:p>
              <a:p>
                <a:pPr indent="355600" algn="just">
                  <a:spcAft>
                    <a:spcPts val="0"/>
                  </a:spcAft>
                  <a:tabLst>
                    <a:tab pos="2854960" algn="l"/>
                  </a:tabLst>
                </a:pPr>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MAS = (S, AG, env)</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кінцева множина станів зовнішнього середовища;</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AG = {ag1, . . . , agn}</a:t>
                </a:r>
                <a:r>
                  <a:rPr lang="uk-UA" sz="1600" dirty="0">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скінченна множина агентів;</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env : S×A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ag1</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 . .×A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agn</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–&gt; 2S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що описує можливу реакцію зовнішнього середовища на дії агентів системи.</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638800" y="1458500"/>
                <a:ext cx="6259246" cy="5262979"/>
              </a:xfrm>
              <a:prstGeom prst="rect">
                <a:avLst/>
              </a:prstGeom>
              <a:blipFill>
                <a:blip r:embed="rId3"/>
                <a:stretch>
                  <a:fillRect l="-487" t="-926" r="-487" b="-463"/>
                </a:stretch>
              </a:blipFill>
            </p:spPr>
            <p:txBody>
              <a:bodyPr/>
              <a:lstStyle/>
              <a:p>
                <a:r>
                  <a:rPr lang="uk-UA">
                    <a:noFill/>
                  </a:rPr>
                  <a:t> </a:t>
                </a:r>
              </a:p>
            </p:txBody>
          </p:sp>
        </mc:Fallback>
      </mc:AlternateContent>
    </p:spTree>
    <p:extLst>
      <p:ext uri="{BB962C8B-B14F-4D97-AF65-F5344CB8AC3E}">
        <p14:creationId xmlns:p14="http://schemas.microsoft.com/office/powerpoint/2010/main" val="140533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1"/>
            <a:ext cx="12192000"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конфігурація</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17</a:t>
            </a:fld>
            <a:endParaRPr lang="uk-UA" sz="3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436279" y="783933"/>
                <a:ext cx="3755721" cy="528537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uk-UA" sz="1600" b="1" i="1" dirty="0">
                    <a:latin typeface="Times New Roman" panose="02020603050405020304" pitchFamily="18" charset="0"/>
                    <a:cs typeface="Times New Roman" panose="02020603050405020304" pitchFamily="18" charset="0"/>
                  </a:rPr>
                  <a:t>Мультиагентна структура:</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latin typeface="Times New Roman" panose="02020603050405020304" pitchFamily="18" charset="0"/>
                    <a:cs typeface="Times New Roman" panose="02020603050405020304" pitchFamily="18" charset="0"/>
                  </a:rPr>
                  <a:t>Множина</a:t>
                </a:r>
                <a:r>
                  <a:rPr lang="ru-RU" sz="1600" dirty="0">
                    <a:latin typeface="Times New Roman" panose="02020603050405020304" pitchFamily="18" charset="0"/>
                    <a:cs typeface="Times New Roman" panose="02020603050405020304" pitchFamily="18" charset="0"/>
                  </a:rPr>
                  <a:t> </a:t>
                </a:r>
                <a14:m>
                  <m:oMath xmlns:m="http://schemas.openxmlformats.org/officeDocument/2006/math">
                    <m:r>
                      <a:rPr lang="uk-UA" sz="1600" i="1" smtClean="0">
                        <a:latin typeface="Cambria Math" panose="02040503050406030204" pitchFamily="18" charset="0"/>
                      </a:rPr>
                      <m:t>𝐴</m:t>
                    </m:r>
                    <m:r>
                      <a:rPr lang="uk-UA" sz="1600" i="1" smtClean="0">
                        <a:latin typeface="Cambria Math" panose="02040503050406030204" pitchFamily="18" charset="0"/>
                      </a:rPr>
                      <m:t>=</m:t>
                    </m:r>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1</m:t>
                            </m:r>
                          </m:sub>
                        </m:sSub>
                        <m:r>
                          <a:rPr lang="uk-UA" sz="1600" i="1">
                            <a:latin typeface="Cambria Math" panose="02040503050406030204" pitchFamily="18" charset="0"/>
                          </a:rPr>
                          <m:t>, …, </m:t>
                        </m:r>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𝑛</m:t>
                            </m:r>
                          </m:sub>
                        </m:sSub>
                      </m:e>
                    </m:d>
                  </m:oMath>
                </a14:m>
                <a:r>
                  <a:rPr lang="en-US" sz="1600" dirty="0">
                    <a:latin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зв’язаних між </a:t>
                </a:r>
                <a:r>
                  <a:rPr lang="ru-RU" sz="1600" dirty="0">
                    <a:latin typeface="Times New Roman" panose="02020603050405020304" pitchFamily="18" charset="0"/>
                    <a:cs typeface="Times New Roman" panose="02020603050405020304" pitchFamily="18" charset="0"/>
                  </a:rPr>
                  <a:t>собою ФСІА;</a:t>
                </a:r>
              </a:p>
              <a:p>
                <a:pPr marL="0" indent="0">
                  <a:spcBef>
                    <a:spcPts val="0"/>
                  </a:spcBef>
                  <a:buNone/>
                </a:pPr>
                <a:endParaRPr lang="uk-UA"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Фазі-перетворювач:</a:t>
                </a:r>
              </a:p>
              <a:p>
                <a:pPr marL="0" indent="0">
                  <a:spcBef>
                    <a:spcPts val="0"/>
                  </a:spcBef>
                  <a:buNone/>
                </a:pPr>
                <a:r>
                  <a:rPr lang="uk-UA" sz="1600" dirty="0">
                    <a:latin typeface="Times New Roman" panose="02020603050405020304" pitchFamily="18" charset="0"/>
                    <a:cs typeface="Times New Roman" panose="02020603050405020304" pitchFamily="18" charset="0"/>
                  </a:rPr>
                  <a:t>Трансформує множину</a:t>
                </a:r>
                <a:endParaRPr lang="uk-UA" sz="1600" i="1"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latin typeface="Cambria Math" panose="02040503050406030204" pitchFamily="18" charset="0"/>
                          </a:rPr>
                        </m:ctrlPr>
                      </m:sSupPr>
                      <m:e>
                        <m:r>
                          <a:rPr lang="uk-UA" sz="1600" i="1">
                            <a:latin typeface="Cambria Math" panose="02040503050406030204" pitchFamily="18" charset="0"/>
                          </a:rPr>
                          <m:t>𝑈</m:t>
                        </m:r>
                      </m:e>
                      <m:sup>
                        <m:r>
                          <a:rPr lang="uk-UA" sz="1600" i="1">
                            <a:latin typeface="Cambria Math" panose="02040503050406030204" pitchFamily="18" charset="0"/>
                          </a:rPr>
                          <m:t>(</m:t>
                        </m:r>
                        <m:r>
                          <a:rPr lang="uk-UA" sz="1600" i="1">
                            <a:latin typeface="Cambria Math" panose="02040503050406030204" pitchFamily="18" charset="0"/>
                          </a:rPr>
                          <m:t>𝑥</m:t>
                        </m:r>
                        <m:r>
                          <a:rPr lang="uk-UA" sz="1600" i="1">
                            <a:latin typeface="Cambria Math" panose="02040503050406030204" pitchFamily="18" charset="0"/>
                          </a:rPr>
                          <m:t>)</m:t>
                        </m:r>
                      </m:sup>
                    </m:sSup>
                    <m:r>
                      <a:rPr lang="uk-UA" sz="1600" i="1">
                        <a:latin typeface="Cambria Math" panose="02040503050406030204" pitchFamily="18" charset="0"/>
                      </a:rPr>
                      <m:t>={</m:t>
                    </m:r>
                    <m:r>
                      <a:rPr lang="uk-UA" sz="1600" i="1">
                        <a:latin typeface="Cambria Math" panose="02040503050406030204" pitchFamily="18" charset="0"/>
                      </a:rPr>
                      <m:t>𝑈</m:t>
                    </m:r>
                    <m:d>
                      <m:dPr>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1</m:t>
                            </m:r>
                          </m:sub>
                        </m:sSub>
                      </m:e>
                    </m:d>
                    <m:r>
                      <a:rPr lang="uk-UA" sz="1600" i="1">
                        <a:latin typeface="Cambria Math" panose="02040503050406030204" pitchFamily="18" charset="0"/>
                      </a:rPr>
                      <m:t>,…, </m:t>
                    </m:r>
                    <m:r>
                      <a:rPr lang="uk-UA" sz="1600" i="1">
                        <a:latin typeface="Cambria Math" panose="02040503050406030204" pitchFamily="18" charset="0"/>
                      </a:rPr>
                      <m:t>𝑈</m:t>
                    </m:r>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𝑘</m:t>
                        </m:r>
                      </m:sub>
                    </m:sSub>
                    <m:r>
                      <a:rPr lang="uk-UA" sz="1600" i="1">
                        <a:latin typeface="Cambria Math" panose="02040503050406030204" pitchFamily="18" charset="0"/>
                      </a:rPr>
                      <m:t>)}</m:t>
                    </m:r>
                  </m:oMath>
                </a14:m>
                <a:r>
                  <a:rPr lang="uk-UA" sz="1600" dirty="0">
                    <a:latin typeface="Times New Roman" panose="02020603050405020304" pitchFamily="18" charset="0"/>
                    <a:cs typeface="Times New Roman" panose="02020603050405020304" pitchFamily="18" charset="0"/>
                  </a:rPr>
                  <a:t> значень вхідних змінних</a:t>
                </a:r>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𝑋</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що відображають вимоги і обмеження ГВС</a:t>
                </a: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 множину факторів</a:t>
                </a: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заданих на значеннях вхідних змінних з визначеними експертами ступенями приналежності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endParaRPr lang="en-US"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Дефазі-перетворювач:</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Трансформує множину факторів</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і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визначених експертами ступенів приналежності</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у множину</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значень умов сумісності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𝑌</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oMath>
                </a14:m>
                <a:r>
                  <a:rPr lang="uk-UA" sz="1600" dirty="0">
                    <a:latin typeface="Times New Roman" panose="02020603050405020304" pitchFamily="18" charset="0"/>
                    <a:cs typeface="Times New Roman" panose="02020603050405020304" pitchFamily="18" charset="0"/>
                  </a:rPr>
                  <a:t> поточної моделі СОУ </a:t>
                </a:r>
                <a:r>
                  <a:rPr lang="uk-UA" sz="1600" dirty="0">
                    <a:solidFill>
                      <a:srgbClr val="000000"/>
                    </a:solidFill>
                    <a:latin typeface="Times New Roman" panose="02020603050405020304" pitchFamily="18" charset="0"/>
                    <a:ea typeface="Times New Roman" panose="02020603050405020304" pitchFamily="18" charset="0"/>
                  </a:rPr>
                  <a:t>із заданим на вході набором вимог та обмежень ГВС.</a:t>
                </a:r>
                <a:endParaRPr lang="en-US" sz="1600" dirty="0">
                  <a:latin typeface="Times New Roman" panose="02020603050405020304" pitchFamily="18" charset="0"/>
                  <a:cs typeface="Times New Roman" panose="020206030504050203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436279" y="783933"/>
                <a:ext cx="3755721" cy="5285379"/>
              </a:xfrm>
              <a:prstGeom prst="rect">
                <a:avLst/>
              </a:prstGeom>
              <a:blipFill>
                <a:blip r:embed="rId4"/>
                <a:stretch>
                  <a:fillRect l="-974" t="-807" r="-812" b="-12226"/>
                </a:stretch>
              </a:blipFill>
            </p:spPr>
            <p:txBody>
              <a:bodyPr/>
              <a:lstStyle/>
              <a:p>
                <a:r>
                  <a:rPr lang="uk-UA">
                    <a:noFill/>
                  </a:rPr>
                  <a:t> </a:t>
                </a:r>
              </a:p>
            </p:txBody>
          </p:sp>
        </mc:Fallback>
      </mc:AlternateContent>
      <p:pic>
        <p:nvPicPr>
          <p:cNvPr id="9" name="Content Placeholder 8"/>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12476" y="1003303"/>
            <a:ext cx="8011328" cy="5619321"/>
          </a:xfrm>
        </p:spPr>
      </p:pic>
    </p:spTree>
    <p:extLst>
      <p:ext uri="{BB962C8B-B14F-4D97-AF65-F5344CB8AC3E}">
        <p14:creationId xmlns:p14="http://schemas.microsoft.com/office/powerpoint/2010/main" val="266104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1"/>
            <a:ext cx="11111023"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система</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18</a:t>
            </a:fld>
            <a:endParaRPr lang="uk-UA" sz="3200" dirty="0"/>
          </a:p>
        </p:txBody>
      </p:sp>
      <p:sp>
        <p:nvSpPr>
          <p:cNvPr id="3" name="Rectangle 2"/>
          <p:cNvSpPr/>
          <p:nvPr/>
        </p:nvSpPr>
        <p:spPr>
          <a:xfrm>
            <a:off x="7289104" y="1031819"/>
            <a:ext cx="4064696" cy="5324535"/>
          </a:xfrm>
          <a:prstGeom prst="rect">
            <a:avLst/>
          </a:prstGeom>
        </p:spPr>
        <p:txBody>
          <a:bodyPr wrap="square">
            <a:spAutoFit/>
          </a:bodyPr>
          <a:lstStyle/>
          <a:p>
            <a:r>
              <a:rPr lang="uk-UA" sz="2000" b="1" i="1" dirty="0">
                <a:latin typeface="Times New Roman" panose="02020603050405020304" pitchFamily="18" charset="0"/>
                <a:cs typeface="Times New Roman" panose="02020603050405020304" pitchFamily="18" charset="0"/>
              </a:rPr>
              <a:t>Гнучка інтелектуалізована мультиагентна система </a:t>
            </a:r>
            <a:r>
              <a:rPr lang="uk-UA" sz="2000"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це сукупність </a:t>
            </a:r>
            <a:r>
              <a:rPr lang="uk-UA" sz="2000" i="1" dirty="0">
                <a:latin typeface="Times New Roman" panose="02020603050405020304" pitchFamily="18" charset="0"/>
                <a:cs typeface="Times New Roman" panose="02020603050405020304" pitchFamily="18" charset="0"/>
              </a:rPr>
              <a:t>ГІМАК АОП</a:t>
            </a:r>
            <a:r>
              <a:rPr lang="uk-UA" sz="2000" dirty="0">
                <a:latin typeface="Times New Roman" panose="02020603050405020304" pitchFamily="18" charset="0"/>
                <a:cs typeface="Times New Roman" panose="02020603050405020304" pitchFamily="18" charset="0"/>
              </a:rPr>
              <a:t>, в якій реалізується логічна послідовність налаштування </a:t>
            </a:r>
            <a:r>
              <a:rPr lang="uk-UA" sz="2000" i="1" dirty="0">
                <a:latin typeface="Times New Roman" panose="02020603050405020304" pitchFamily="18" charset="0"/>
                <a:cs typeface="Times New Roman" panose="02020603050405020304" pitchFamily="18" charset="0"/>
              </a:rPr>
              <a:t>вирішальних динамічних показників СОУ </a:t>
            </a:r>
            <a:r>
              <a:rPr lang="uk-UA" sz="2000" dirty="0">
                <a:latin typeface="Times New Roman" panose="02020603050405020304" pitchFamily="18" charset="0"/>
                <a:cs typeface="Times New Roman" panose="02020603050405020304" pitchFamily="18" charset="0"/>
              </a:rPr>
              <a:t>з такою послідовністю їх перебирання в просторі </a:t>
            </a:r>
            <a:r>
              <a:rPr lang="uk-UA" sz="2000" i="1" dirty="0">
                <a:latin typeface="Times New Roman" panose="02020603050405020304" pitchFamily="18" charset="0"/>
                <a:cs typeface="Times New Roman" panose="02020603050405020304" pitchFamily="18" charset="0"/>
              </a:rPr>
              <a:t>набору вирішальних динамічних показників</a:t>
            </a:r>
            <a:r>
              <a:rPr lang="uk-UA" sz="2000" dirty="0">
                <a:latin typeface="Times New Roman" panose="02020603050405020304" pitchFamily="18" charset="0"/>
                <a:cs typeface="Times New Roman" panose="02020603050405020304" pitchFamily="18" charset="0"/>
              </a:rPr>
              <a:t>, яка, будучи виконувана користувачем і/або внутрішнім ініціюючим джерелом, відтворює принципи агентно-орієнтованого підходу та автономно дозволяє виокремити модель/моделі СОУ, здатні задовольнити вимоги та обмеження ГВС.</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627" y="877032"/>
            <a:ext cx="6394622" cy="5782963"/>
          </a:xfrm>
        </p:spPr>
      </p:pic>
    </p:spTree>
    <p:extLst>
      <p:ext uri="{BB962C8B-B14F-4D97-AF65-F5344CB8AC3E}">
        <p14:creationId xmlns:p14="http://schemas.microsoft.com/office/powerpoint/2010/main" val="172917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70" y="144791"/>
            <a:ext cx="11876183" cy="932183"/>
          </a:xfrm>
        </p:spPr>
        <p:txBody>
          <a:bodyPr>
            <a:normAutofit fontScale="90000"/>
          </a:bodyPr>
          <a:lstStyle/>
          <a:p>
            <a:r>
              <a:rPr lang="uk-UA" sz="4000" dirty="0">
                <a:latin typeface="Times New Roman" panose="02020603050405020304" pitchFamily="18" charset="0"/>
                <a:cs typeface="Times New Roman" panose="02020603050405020304" pitchFamily="18" charset="0"/>
              </a:rPr>
              <a:t>Система підтримки прийняття рішень на основі ГІМАС як основа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19</a:t>
            </a:fld>
            <a:endParaRPr lang="uk-UA" sz="3200" dirty="0"/>
          </a:p>
        </p:txBody>
      </p:sp>
      <p:sp>
        <p:nvSpPr>
          <p:cNvPr id="3" name="Rectangle 2"/>
          <p:cNvSpPr/>
          <p:nvPr/>
        </p:nvSpPr>
        <p:spPr>
          <a:xfrm>
            <a:off x="6280759" y="1278041"/>
            <a:ext cx="5916460" cy="5078313"/>
          </a:xfrm>
          <a:prstGeom prst="rect">
            <a:avLst/>
          </a:prstGeom>
        </p:spPr>
        <p:txBody>
          <a:bodyPr wrap="square">
            <a:spAutoFit/>
          </a:bodyPr>
          <a:lstStyle/>
          <a:p>
            <a:pPr algn="ctr"/>
            <a:r>
              <a:rPr lang="uk-UA" b="1" i="1" dirty="0">
                <a:latin typeface="Times New Roman" panose="02020603050405020304" pitchFamily="18" charset="0"/>
                <a:cs typeface="Times New Roman" panose="02020603050405020304" pitchFamily="18" charset="0"/>
              </a:rPr>
              <a:t>Задачі СППР:</a:t>
            </a:r>
          </a:p>
          <a:p>
            <a:pPr algn="ctr"/>
            <a:endParaRPr lang="uk-UA"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автоматизація процесу синтезу структури ГІМАС за заданими складовими та обмеженнями;</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інтелектуалізований вибір значень показників об’єкта динамічного керування, шляхом перебирання ІА умов виконання критеріїв обслуговуваності поточним вектором можливостей наявних вимог та обмежень;</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використання експертних знань, в тому числі у нечіткій формі, із забезпеченням механізмів фазифікації, дефазифікації та нечіткого виведення;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передача результатів роботи до суміжних підсистем в уніфікованому форматі;</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забезпечення зручного та наочного відображення інформації кінцевому користувачу у вигляді графічного інтерфейсу;</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можливість підключення додаткових модулів для розширення функціональності системи.</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4869" y="1203900"/>
            <a:ext cx="5594335" cy="5518623"/>
          </a:xfrm>
        </p:spPr>
      </p:pic>
    </p:spTree>
    <p:extLst>
      <p:ext uri="{BB962C8B-B14F-4D97-AF65-F5344CB8AC3E}">
        <p14:creationId xmlns:p14="http://schemas.microsoft.com/office/powerpoint/2010/main" val="349284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3166154"/>
            <a:ext cx="2198915"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МЕТА РОБОТИ</a:t>
            </a:r>
          </a:p>
        </p:txBody>
      </p:sp>
      <p:sp>
        <p:nvSpPr>
          <p:cNvPr id="3" name="Content Placeholder 2"/>
          <p:cNvSpPr>
            <a:spLocks noGrp="1"/>
          </p:cNvSpPr>
          <p:nvPr>
            <p:ph idx="1"/>
          </p:nvPr>
        </p:nvSpPr>
        <p:spPr>
          <a:xfrm>
            <a:off x="4158342" y="2447698"/>
            <a:ext cx="7434944" cy="2049689"/>
          </a:xfrm>
        </p:spPr>
        <p:txBody>
          <a:bodyPr/>
          <a:lstStyle/>
          <a:p>
            <a:pPr marL="0" indent="0" algn="just">
              <a:buNone/>
            </a:pPr>
            <a:r>
              <a:rPr lang="uk-UA" dirty="0">
                <a:latin typeface="Times New Roman" panose="02020603050405020304" pitchFamily="18" charset="0"/>
                <a:cs typeface="Times New Roman" panose="02020603050405020304" pitchFamily="18" charset="0"/>
              </a:rPr>
              <a:t>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9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784"/>
            <a:ext cx="12191999" cy="747574"/>
          </a:xfrm>
        </p:spPr>
        <p:txBody>
          <a:bodyPr>
            <a:normAutofit fontScale="90000"/>
          </a:bodyPr>
          <a:lstStyle/>
          <a:p>
            <a:r>
              <a:rPr lang="uk-UA" sz="4000" dirty="0">
                <a:latin typeface="Times New Roman" panose="02020603050405020304" pitchFamily="18" charset="0"/>
                <a:cs typeface="Times New Roman" panose="02020603050405020304" pitchFamily="18" charset="0"/>
              </a:rPr>
              <a:t>Алгоритми роботи програмного комплексу на основі ГІМАС</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13473295"/>
              </p:ext>
            </p:extLst>
          </p:nvPr>
        </p:nvGraphicFramePr>
        <p:xfrm>
          <a:off x="173913" y="1793545"/>
          <a:ext cx="6266364" cy="4972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20</a:t>
            </a:fld>
            <a:endParaRPr lang="uk-UA" sz="3200"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2865292833"/>
              </p:ext>
            </p:extLst>
          </p:nvPr>
        </p:nvGraphicFramePr>
        <p:xfrm>
          <a:off x="6643256" y="1793544"/>
          <a:ext cx="5343093" cy="4562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Rectangle 10"/>
          <p:cNvSpPr/>
          <p:nvPr/>
        </p:nvSpPr>
        <p:spPr>
          <a:xfrm>
            <a:off x="173913" y="1182540"/>
            <a:ext cx="6266364" cy="369332"/>
          </a:xfrm>
          <a:prstGeom prst="rect">
            <a:avLst/>
          </a:prstGeom>
        </p:spPr>
        <p:txBody>
          <a:bodyPr wrap="square">
            <a:spAutoFit/>
          </a:bodyPr>
          <a:lstStyle/>
          <a:p>
            <a:pPr lvl="0" algn="ctr" defTabSz="1511300">
              <a:lnSpc>
                <a:spcPct val="90000"/>
              </a:lnSpc>
              <a:spcBef>
                <a:spcPct val="0"/>
              </a:spcBef>
              <a:spcAft>
                <a:spcPct val="35000"/>
              </a:spcAft>
            </a:pPr>
            <a:r>
              <a:rPr lang="uk-UA" sz="2000" b="1" dirty="0">
                <a:latin typeface="Times New Roman" panose="02020603050405020304" pitchFamily="18" charset="0"/>
                <a:cs typeface="Times New Roman" panose="02020603050405020304" pitchFamily="18" charset="0"/>
              </a:rPr>
              <a:t>Алгоритм налаштування програмного комплексу:</a:t>
            </a:r>
          </a:p>
        </p:txBody>
      </p:sp>
      <p:sp>
        <p:nvSpPr>
          <p:cNvPr id="12" name="Rectangle 11"/>
          <p:cNvSpPr/>
          <p:nvPr/>
        </p:nvSpPr>
        <p:spPr>
          <a:xfrm>
            <a:off x="6643256" y="1013263"/>
            <a:ext cx="5343093" cy="707886"/>
          </a:xfrm>
          <a:prstGeom prst="rect">
            <a:avLst/>
          </a:prstGeom>
        </p:spPr>
        <p:txBody>
          <a:bodyPr wrap="square">
            <a:spAutoFit/>
          </a:bodyPr>
          <a:lstStyle/>
          <a:p>
            <a:r>
              <a:rPr lang="uk-UA" sz="2000" b="1" dirty="0">
                <a:latin typeface="Times New Roman" panose="02020603050405020304" pitchFamily="18" charset="0"/>
                <a:cs typeface="Times New Roman" panose="02020603050405020304" pitchFamily="18" charset="0"/>
              </a:rPr>
              <a:t>Алгоритм використання програмного комплексу:</a:t>
            </a:r>
          </a:p>
        </p:txBody>
      </p:sp>
    </p:spTree>
    <p:extLst>
      <p:ext uri="{BB962C8B-B14F-4D97-AF65-F5344CB8AC3E}">
        <p14:creationId xmlns:p14="http://schemas.microsoft.com/office/powerpoint/2010/main" val="396360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365129"/>
            <a:ext cx="11016867" cy="901811"/>
          </a:xfrm>
        </p:spPr>
        <p:txBody>
          <a:bodyPr>
            <a:normAutofit fontScale="90000"/>
          </a:bodyPr>
          <a:lstStyle/>
          <a:p>
            <a:r>
              <a:rPr lang="uk-UA" dirty="0">
                <a:latin typeface="Times New Roman" panose="02020603050405020304" pitchFamily="18" charset="0"/>
                <a:cs typeface="Times New Roman" panose="02020603050405020304" pitchFamily="18" charset="0"/>
              </a:rPr>
              <a:t>Імітаційне моделювання роботи ГВС із системою динамічного оперативного керування</a:t>
            </a:r>
          </a:p>
        </p:txBody>
      </p:sp>
      <p:sp>
        <p:nvSpPr>
          <p:cNvPr id="3" name="Content Placeholder 2"/>
          <p:cNvSpPr>
            <a:spLocks noGrp="1"/>
          </p:cNvSpPr>
          <p:nvPr>
            <p:ph idx="1"/>
          </p:nvPr>
        </p:nvSpPr>
        <p:spPr>
          <a:xfrm>
            <a:off x="672028" y="1531344"/>
            <a:ext cx="11016867" cy="4601551"/>
          </a:xfrm>
        </p:spPr>
        <p:txBody>
          <a:bodyPr>
            <a:noAutofit/>
          </a:bodyPr>
          <a:lstStyle/>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Задавання значень вимог та обмежень для тестових ГВС:</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обчислювальна потужність апаратного забезпечення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архітектура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структурно-компонувальна схема;</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матриця часу переміщень АТМ;</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властиві види невизначеностей для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Ініціалізація СППР вибору значень показників СОУ на основі ГІМАС та налаштування усіх необхідних компонентів.</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Визначення значень показників СОУ для обраних тестових ГВС за допомогою синтезованої ГІМАС.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Розробка моделі ГВС з обраним методом динамічного керування.</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Розв’язання тестових задач на основі наборів технологічних операцій, що можуть бути виконані на тестових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Вибір критеріїв оптимальності та інтерпретація отриманих результатів.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21</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44887" y="1068636"/>
            <a:ext cx="8347113" cy="38438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3. Структурно компонувальні схеми:</a:t>
            </a:r>
            <a:endParaRPr lang="en-US" sz="2000" b="1"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19489" y="288010"/>
            <a:ext cx="11523644" cy="780625"/>
          </a:xfrm>
        </p:spPr>
        <p:txBody>
          <a:bodyPr/>
          <a:lstStyle/>
          <a:p>
            <a:r>
              <a:rPr lang="uk-UA" dirty="0">
                <a:latin typeface="Times New Roman" panose="02020603050405020304" pitchFamily="18" charset="0"/>
                <a:cs typeface="Times New Roman" panose="02020603050405020304" pitchFamily="18" charset="0"/>
              </a:rPr>
              <a:t>Визначення вимог та обмежень тестових ГВС</a:t>
            </a:r>
          </a:p>
        </p:txBody>
      </p:sp>
      <p:sp>
        <p:nvSpPr>
          <p:cNvPr id="3" name="Content Placeholder 2"/>
          <p:cNvSpPr>
            <a:spLocks noGrp="1"/>
          </p:cNvSpPr>
          <p:nvPr>
            <p:ph idx="1"/>
          </p:nvPr>
        </p:nvSpPr>
        <p:spPr>
          <a:xfrm>
            <a:off x="319489" y="1068635"/>
            <a:ext cx="3525398" cy="5177928"/>
          </a:xfrm>
        </p:spPr>
        <p:txBody>
          <a:bodyPr>
            <a:noAutofit/>
          </a:body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1. Обчислювальна потужність апаратного забезпечення СОУ:</a:t>
            </a:r>
          </a:p>
          <a:p>
            <a:pPr lvl="1">
              <a:lnSpc>
                <a:spcPct val="100000"/>
              </a:lnSpc>
            </a:pPr>
            <a:r>
              <a:rPr lang="uk-UA" sz="2000"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висока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buNone/>
            </a:pPr>
            <a:r>
              <a:rPr lang="uk-UA" sz="2000" b="1" i="1" dirty="0">
                <a:latin typeface="Times New Roman" panose="02020603050405020304" pitchFamily="18" charset="0"/>
                <a:cs typeface="Times New Roman" panose="02020603050405020304" pitchFamily="18" charset="0"/>
              </a:rPr>
              <a:t>2. Архітектура СОУ:</a:t>
            </a:r>
          </a:p>
          <a:p>
            <a:pPr lvl="1">
              <a:lnSpc>
                <a:spcPct val="100000"/>
              </a:lnSpc>
            </a:pPr>
            <a:r>
              <a:rPr lang="uk-UA" sz="2000" i="1" dirty="0">
                <a:latin typeface="Times New Roman" panose="02020603050405020304" pitchFamily="18" charset="0"/>
                <a:cs typeface="Times New Roman" panose="02020603050405020304" pitchFamily="18" charset="0"/>
              </a:rPr>
              <a:t>централізована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uk-UA"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Невизначеності характерні для ГВС:</a:t>
            </a:r>
          </a:p>
          <a:p>
            <a:pPr lvl="1">
              <a:lnSpc>
                <a:spcPct val="100000"/>
              </a:lnSpc>
            </a:pP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невизначеності, що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пов’язані з ресурсами (несправність автономних транспортних модулів</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2000"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8475284" y="6356354"/>
            <a:ext cx="3006168"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22</a:t>
            </a:fld>
            <a:endParaRPr lang="uk-UA"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732752" y="1408534"/>
            <a:ext cx="6431837" cy="24690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81669428"/>
              </p:ext>
            </p:extLst>
          </p:nvPr>
        </p:nvGraphicFramePr>
        <p:xfrm>
          <a:off x="4732752" y="3992006"/>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862009302"/>
                    </a:ext>
                  </a:extLst>
                </a:gridCol>
                <a:gridCol w="467360">
                  <a:extLst>
                    <a:ext uri="{9D8B030D-6E8A-4147-A177-3AD203B41FA5}">
                      <a16:colId xmlns:a16="http://schemas.microsoft.com/office/drawing/2014/main" val="3355384192"/>
                    </a:ext>
                  </a:extLst>
                </a:gridCol>
                <a:gridCol w="429260">
                  <a:extLst>
                    <a:ext uri="{9D8B030D-6E8A-4147-A177-3AD203B41FA5}">
                      <a16:colId xmlns:a16="http://schemas.microsoft.com/office/drawing/2014/main" val="238738610"/>
                    </a:ext>
                  </a:extLst>
                </a:gridCol>
                <a:gridCol w="429260">
                  <a:extLst>
                    <a:ext uri="{9D8B030D-6E8A-4147-A177-3AD203B41FA5}">
                      <a16:colId xmlns:a16="http://schemas.microsoft.com/office/drawing/2014/main" val="2260607"/>
                    </a:ext>
                  </a:extLst>
                </a:gridCol>
                <a:gridCol w="429260">
                  <a:extLst>
                    <a:ext uri="{9D8B030D-6E8A-4147-A177-3AD203B41FA5}">
                      <a16:colId xmlns:a16="http://schemas.microsoft.com/office/drawing/2014/main" val="1698289144"/>
                    </a:ext>
                  </a:extLst>
                </a:gridCol>
                <a:gridCol w="429260">
                  <a:extLst>
                    <a:ext uri="{9D8B030D-6E8A-4147-A177-3AD203B41FA5}">
                      <a16:colId xmlns:a16="http://schemas.microsoft.com/office/drawing/2014/main" val="3181741497"/>
                    </a:ext>
                  </a:extLst>
                </a:gridCol>
              </a:tblGrid>
              <a:tr h="251460">
                <a:tc>
                  <a:txBody>
                    <a:bodyPr/>
                    <a:lstStyle/>
                    <a:p>
                      <a:pP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391353"/>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5213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826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35901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21167"/>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88073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1561167"/>
              </p:ext>
            </p:extLst>
          </p:nvPr>
        </p:nvGraphicFramePr>
        <p:xfrm>
          <a:off x="8512829" y="3987419"/>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50389674"/>
                    </a:ext>
                  </a:extLst>
                </a:gridCol>
                <a:gridCol w="467360">
                  <a:extLst>
                    <a:ext uri="{9D8B030D-6E8A-4147-A177-3AD203B41FA5}">
                      <a16:colId xmlns:a16="http://schemas.microsoft.com/office/drawing/2014/main" val="22149256"/>
                    </a:ext>
                  </a:extLst>
                </a:gridCol>
                <a:gridCol w="429260">
                  <a:extLst>
                    <a:ext uri="{9D8B030D-6E8A-4147-A177-3AD203B41FA5}">
                      <a16:colId xmlns:a16="http://schemas.microsoft.com/office/drawing/2014/main" val="3809967194"/>
                    </a:ext>
                  </a:extLst>
                </a:gridCol>
                <a:gridCol w="429260">
                  <a:extLst>
                    <a:ext uri="{9D8B030D-6E8A-4147-A177-3AD203B41FA5}">
                      <a16:colId xmlns:a16="http://schemas.microsoft.com/office/drawing/2014/main" val="938601805"/>
                    </a:ext>
                  </a:extLst>
                </a:gridCol>
                <a:gridCol w="429260">
                  <a:extLst>
                    <a:ext uri="{9D8B030D-6E8A-4147-A177-3AD203B41FA5}">
                      <a16:colId xmlns:a16="http://schemas.microsoft.com/office/drawing/2014/main" val="4003948502"/>
                    </a:ext>
                  </a:extLst>
                </a:gridCol>
                <a:gridCol w="429260">
                  <a:extLst>
                    <a:ext uri="{9D8B030D-6E8A-4147-A177-3AD203B41FA5}">
                      <a16:colId xmlns:a16="http://schemas.microsoft.com/office/drawing/2014/main" val="1763114149"/>
                    </a:ext>
                  </a:extLst>
                </a:gridCol>
              </a:tblGrid>
              <a:tr h="251460">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85758"/>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48951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33250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530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802316"/>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62017"/>
                  </a:ext>
                </a:extLst>
              </a:tr>
            </a:tbl>
          </a:graphicData>
        </a:graphic>
      </p:graphicFrame>
      <p:sp>
        <p:nvSpPr>
          <p:cNvPr id="7" name="Rectangle 6"/>
          <p:cNvSpPr/>
          <p:nvPr/>
        </p:nvSpPr>
        <p:spPr>
          <a:xfrm>
            <a:off x="4644093" y="5609399"/>
            <a:ext cx="6748700" cy="584775"/>
          </a:xfrm>
          <a:prstGeom prst="rect">
            <a:avLst/>
          </a:prstGeom>
        </p:spPr>
        <p:txBody>
          <a:bodyPr wrap="square">
            <a:spAutoFit/>
          </a:bodyPr>
          <a:lstStyle/>
          <a:p>
            <a:r>
              <a:rPr lang="uk-UA" sz="1600" dirty="0">
                <a:latin typeface="Times New Roman" panose="02020603050405020304" pitchFamily="18" charset="0"/>
                <a:cs typeface="Times New Roman" panose="02020603050405020304" pitchFamily="18" charset="0"/>
              </a:rPr>
              <a:t>М1 – ГВМ токарних операцій; М2 – ГВМ свердлильних операцій; </a:t>
            </a:r>
            <a:endParaRPr lang="en-US" sz="1600" dirty="0">
              <a:latin typeface="Times New Roman" panose="02020603050405020304" pitchFamily="18" charset="0"/>
              <a:cs typeface="Times New Roman" panose="02020603050405020304" pitchFamily="18" charset="0"/>
            </a:endParaRPr>
          </a:p>
          <a:p>
            <a:r>
              <a:rPr lang="uk-UA" sz="1600" dirty="0">
                <a:latin typeface="Times New Roman" panose="02020603050405020304" pitchFamily="18" charset="0"/>
                <a:cs typeface="Times New Roman" panose="02020603050405020304" pitchFamily="18" charset="0"/>
              </a:rPr>
              <a:t>М3 – ГВМ фрезерувальних операцій; М4 – ГВМ штампувальних операцій;</a:t>
            </a:r>
          </a:p>
        </p:txBody>
      </p:sp>
    </p:spTree>
    <p:extLst>
      <p:ext uri="{BB962C8B-B14F-4D97-AF65-F5344CB8AC3E}">
        <p14:creationId xmlns:p14="http://schemas.microsoft.com/office/powerpoint/2010/main" val="294927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42" y="144791"/>
            <a:ext cx="11729893" cy="670457"/>
          </a:xfrm>
        </p:spPr>
        <p:txBody>
          <a:bodyPr>
            <a:normAutofit/>
          </a:bodyPr>
          <a:lstStyle/>
          <a:p>
            <a:r>
              <a:rPr lang="uk-UA" sz="4000" dirty="0">
                <a:latin typeface="Times New Roman" panose="02020603050405020304" pitchFamily="18" charset="0"/>
                <a:cs typeface="Times New Roman" panose="02020603050405020304" pitchFamily="18" charset="0"/>
              </a:rPr>
              <a:t>Програмний комплекс на основі ГІМАС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23</a:t>
            </a:fld>
            <a:endParaRPr lang="uk-UA" sz="3200" dirty="0"/>
          </a:p>
        </p:txBody>
      </p:sp>
      <p:sp>
        <p:nvSpPr>
          <p:cNvPr id="9" name="Rectangle 8"/>
          <p:cNvSpPr/>
          <p:nvPr/>
        </p:nvSpPr>
        <p:spPr>
          <a:xfrm>
            <a:off x="9044848" y="795442"/>
            <a:ext cx="3147151" cy="5262979"/>
          </a:xfrm>
          <a:prstGeom prst="rect">
            <a:avLst/>
          </a:prstGeom>
        </p:spPr>
        <p:txBody>
          <a:bodyPr wrap="square">
            <a:spAutoFit/>
          </a:bodyPr>
          <a:lstStyle/>
          <a:p>
            <a:pPr>
              <a:lnSpc>
                <a:spcPct val="150000"/>
              </a:lnSpc>
              <a:spcAft>
                <a:spcPts val="0"/>
              </a:spcAft>
            </a:pPr>
            <a:r>
              <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Результати роботи</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endParaRPr lang="uk-UA"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Підхід до оперативного 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прогностично-реактивний.</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Стратегія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корекція плану.</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Політика вибору часу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подієва. </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на основі мультиагентних систем.</a:t>
            </a:r>
            <a:endParaRPr lang="uk-UA" i="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193" y="883209"/>
            <a:ext cx="8730355" cy="5764725"/>
          </a:xfrm>
        </p:spPr>
      </p:pic>
    </p:spTree>
    <p:extLst>
      <p:ext uri="{BB962C8B-B14F-4D97-AF65-F5344CB8AC3E}">
        <p14:creationId xmlns:p14="http://schemas.microsoft.com/office/powerpoint/2010/main" val="379610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24</a:t>
            </a:fld>
            <a:endParaRPr lang="uk-UA" sz="3200" dirty="0"/>
          </a:p>
        </p:txBody>
      </p:sp>
      <mc:AlternateContent xmlns:mc="http://schemas.openxmlformats.org/markup-compatibility/2006" xmlns:a14="http://schemas.microsoft.com/office/drawing/2010/main">
        <mc:Choice Requires="a14">
          <p:sp>
            <p:nvSpPr>
              <p:cNvPr id="9" name="Rectangle 8"/>
              <p:cNvSpPr/>
              <p:nvPr/>
            </p:nvSpPr>
            <p:spPr>
              <a:xfrm>
                <a:off x="6197496" y="1649376"/>
                <a:ext cx="5994504" cy="4590809"/>
              </a:xfrm>
              <a:prstGeom prst="rect">
                <a:avLst/>
              </a:prstGeom>
            </p:spPr>
            <p:txBody>
              <a:bodyPr wrap="square">
                <a:spAutoFit/>
              </a:bodyPr>
              <a:lstStyle/>
              <a:p>
                <a:pPr>
                  <a:lnSpc>
                    <a:spcPct val="150000"/>
                  </a:lnSpc>
                  <a:spcAft>
                    <a:spcPts val="0"/>
                  </a:spcAft>
                </a:pPr>
                <a:r>
                  <a:rPr lang="uk-UA" sz="2000" dirty="0">
                    <a:latin typeface="Times New Roman" panose="02020603050405020304" pitchFamily="18" charset="0"/>
                    <a:cs typeface="Times New Roman" panose="02020603050405020304" pitchFamily="18" charset="0"/>
                  </a:rPr>
                  <a:t>Мультиагентна модель ГВС:</a:t>
                </a:r>
              </a:p>
              <a:p>
                <a:pP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uk-UA" sz="2000" i="1" smtClean="0">
                              <a:latin typeface="Cambria Math" panose="02040503050406030204" pitchFamily="18" charset="0"/>
                            </a:rPr>
                          </m:ctrlPr>
                        </m:sSubPr>
                        <m:e>
                          <m:r>
                            <a:rPr lang="uk-UA" sz="2000" i="1">
                              <a:latin typeface="Cambria Math" panose="02040503050406030204" pitchFamily="18" charset="0"/>
                            </a:rPr>
                            <m:t>𝑀𝐴𝑆</m:t>
                          </m:r>
                        </m:e>
                        <m:sub>
                          <m:r>
                            <a:rPr lang="uk-UA" sz="2000" i="1">
                              <a:latin typeface="Cambria Math" panose="02040503050406030204" pitchFamily="18" charset="0"/>
                            </a:rPr>
                            <m:t>ГВС</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𝑎𝑔</m:t>
                              </m:r>
                            </m:e>
                            <m:sub>
                              <m:r>
                                <a:rPr lang="uk-UA" sz="2000" i="1">
                                  <a:latin typeface="Cambria Math" panose="02040503050406030204" pitchFamily="18" charset="0"/>
                                </a:rPr>
                                <m:t>М</m:t>
                              </m:r>
                            </m:sub>
                          </m:sSub>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АТМ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ГВМ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З</m:t>
                              </m:r>
                            </m:sub>
                            <m:sup>
                              <m:r>
                                <a:rPr lang="uk-UA" sz="2000" i="1">
                                  <a:latin typeface="Cambria Math" panose="02040503050406030204" pitchFamily="18" charset="0"/>
                                </a:rPr>
                                <m:t>∗</m:t>
                              </m:r>
                            </m:sup>
                          </m:sSubSup>
                          <m:r>
                            <a:rPr lang="uk-UA" sz="2000" i="1">
                              <a:latin typeface="Cambria Math" panose="02040503050406030204" pitchFamily="18" charset="0"/>
                            </a:rPr>
                            <m:t>, </m:t>
                          </m:r>
                          <m:r>
                            <a:rPr lang="uk-UA" sz="2000" i="1">
                              <a:latin typeface="Cambria Math" panose="02040503050406030204" pitchFamily="18" charset="0"/>
                            </a:rPr>
                            <m:t>𝑆</m:t>
                          </m:r>
                          <m:r>
                            <a:rPr lang="uk-UA" sz="2000" i="1">
                              <a:latin typeface="Cambria Math" panose="02040503050406030204" pitchFamily="18" charset="0"/>
                            </a:rPr>
                            <m:t>, </m:t>
                          </m:r>
                          <m:r>
                            <a:rPr lang="uk-UA" sz="2000" i="1">
                              <a:latin typeface="Cambria Math" panose="02040503050406030204" pitchFamily="18" charset="0"/>
                            </a:rPr>
                            <m:t>𝑒𝑛𝑣</m:t>
                          </m:r>
                        </m:e>
                      </m:d>
                      <m:r>
                        <a:rPr lang="uk-UA" sz="2000" i="1">
                          <a:latin typeface="Cambria Math" panose="02040503050406030204" pitchFamily="18" charset="0"/>
                        </a:rPr>
                        <m:t>, </m:t>
                      </m:r>
                    </m:oMath>
                  </m:oMathPara>
                </a14:m>
                <a:endPar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sz="1600" i="1" dirty="0">
                    <a:effectLst/>
                    <a:latin typeface="Times New Roman" panose="02020603050405020304" pitchFamily="18" charset="0"/>
                    <a:ea typeface="Times New Roman" panose="02020603050405020304" pitchFamily="18" charset="0"/>
                    <a:cs typeface="Times New Roman" panose="02020603050405020304" pitchFamily="18" charset="0"/>
                  </a:rPr>
                  <a:t>де:</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agМ – агент-менеджер;</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ag*АТМ – метаагент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agДАТМ – агент диспетчеризації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agРАТМ – агент ресурсів АТМ;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ag*ГВМ – метаагент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диспетчеризації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ресурсів ГВМ;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ag*З – метаагент системи замовлення:</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agО - ag</a:t>
                </a:r>
                <a:r>
                  <a:rPr lang="en-US" sz="1600" dirty="0">
                    <a:latin typeface="Times New Roman" panose="02020603050405020304" pitchFamily="18" charset="0"/>
                    <a:cs typeface="Times New Roman" panose="02020603050405020304" pitchFamily="18" charset="0"/>
                  </a:rPr>
                  <a:t>N</a:t>
                </a:r>
                <a:r>
                  <a:rPr lang="uk-UA" sz="1600" dirty="0">
                    <a:latin typeface="Times New Roman" panose="02020603050405020304" pitchFamily="18" charset="0"/>
                    <a:cs typeface="Times New Roman" panose="02020603050405020304" pitchFamily="18" charset="0"/>
                  </a:rPr>
                  <a:t> – агенти операцій.</a:t>
                </a:r>
              </a:p>
            </p:txBody>
          </p:sp>
        </mc:Choice>
        <mc:Fallback xmlns="">
          <p:sp>
            <p:nvSpPr>
              <p:cNvPr id="9" name="Rectangle 8"/>
              <p:cNvSpPr>
                <a:spLocks noRot="1" noChangeAspect="1" noMove="1" noResize="1" noEditPoints="1" noAdjustHandles="1" noChangeArrowheads="1" noChangeShapeType="1" noTextEdit="1"/>
              </p:cNvSpPr>
              <p:nvPr/>
            </p:nvSpPr>
            <p:spPr>
              <a:xfrm>
                <a:off x="6197496" y="1649376"/>
                <a:ext cx="5994504" cy="4590809"/>
              </a:xfrm>
              <a:prstGeom prst="rect">
                <a:avLst/>
              </a:prstGeom>
              <a:blipFill>
                <a:blip r:embed="rId3"/>
                <a:stretch>
                  <a:fillRect l="-1119" b="-797"/>
                </a:stretch>
              </a:blipFill>
            </p:spPr>
            <p:txBody>
              <a:bodyPr/>
              <a:lstStyle/>
              <a:p>
                <a:r>
                  <a:rPr lang="uk-UA">
                    <a:noFill/>
                  </a:rPr>
                  <a:t> </a:t>
                </a:r>
              </a:p>
            </p:txBody>
          </p:sp>
        </mc:Fallback>
      </mc:AlternateContent>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617" y="1252997"/>
            <a:ext cx="5177205" cy="5468482"/>
          </a:xfrm>
        </p:spPr>
      </p:pic>
    </p:spTree>
    <p:extLst>
      <p:ext uri="{BB962C8B-B14F-4D97-AF65-F5344CB8AC3E}">
        <p14:creationId xmlns:p14="http://schemas.microsoft.com/office/powerpoint/2010/main" val="154980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277" y="1112704"/>
            <a:ext cx="5325762" cy="5724676"/>
          </a:xfrm>
        </p:spPr>
      </p:pic>
      <p:sp>
        <p:nvSpPr>
          <p:cNvPr id="7" name="Rectangle: Rounded Corners 6"/>
          <p:cNvSpPr/>
          <p:nvPr/>
        </p:nvSpPr>
        <p:spPr>
          <a:xfrm>
            <a:off x="5872626" y="1227625"/>
            <a:ext cx="6151734" cy="5005626"/>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uk-UA" dirty="0">
                <a:solidFill>
                  <a:srgbClr val="000000"/>
                </a:solidFill>
                <a:latin typeface="Times New Roman" panose="02020603050405020304" pitchFamily="18" charset="0"/>
                <a:ea typeface="Times New Roman" panose="02020603050405020304" pitchFamily="18" charset="0"/>
              </a:rPr>
              <a:t>Кожен </a:t>
            </a:r>
            <a:r>
              <a:rPr lang="uk-UA"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dirty="0">
                <a:solidFill>
                  <a:srgbClr val="000000"/>
                </a:solidFill>
                <a:latin typeface="Times New Roman" panose="02020603050405020304" pitchFamily="18" charset="0"/>
                <a:ea typeface="Times New Roman" panose="02020603050405020304" pitchFamily="18" charset="0"/>
              </a:rPr>
              <a:t>формує пропозицію на виконання задачі із робочого списку з найближчим часом початку:</a:t>
            </a:r>
            <a:endParaRPr lang="uk-UA" dirty="0"/>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 </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початку опрацювання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поточне розташування АТМ;</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PCP</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розташування точки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поточний момент часу;</a:t>
            </a: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 час переміщення між двома точками;</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можливого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a:t>
            </a:r>
            <a:r>
              <a:rPr lang="en-US" sz="4000" dirty="0">
                <a:latin typeface="Times New Roman" panose="02020603050405020304" pitchFamily="18" charset="0"/>
                <a:cs typeface="Times New Roman" panose="02020603050405020304" pitchFamily="18" charset="0"/>
              </a:rPr>
              <a:t>CNet</a:t>
            </a:r>
            <a:endParaRPr lang="uk-UA"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292211"/>
            <a:ext cx="2743200" cy="365125"/>
          </a:xfrm>
        </p:spPr>
        <p:txBody>
          <a:bodyPr/>
          <a:lstStyle/>
          <a:p>
            <a:fld id="{CD436E90-D44F-4CFB-9713-FEF5A904B1E3}" type="slidenum">
              <a:rPr lang="uk-UA" sz="3200" smtClean="0"/>
              <a:t>25</a:t>
            </a:fld>
            <a:endParaRPr lang="uk-UA" sz="3200" dirty="0"/>
          </a:p>
        </p:txBody>
      </p:sp>
      <p:pic>
        <p:nvPicPr>
          <p:cNvPr id="5" name="Picture 4"/>
          <p:cNvPicPr>
            <a:picLocks noChangeAspect="1"/>
          </p:cNvPicPr>
          <p:nvPr/>
        </p:nvPicPr>
        <p:blipFill>
          <a:blip r:embed="rId4"/>
          <a:stretch>
            <a:fillRect/>
          </a:stretch>
        </p:blipFill>
        <p:spPr>
          <a:xfrm>
            <a:off x="6654153" y="2946392"/>
            <a:ext cx="4020064" cy="634037"/>
          </a:xfrm>
          <a:prstGeom prst="rect">
            <a:avLst/>
          </a:prstGeom>
        </p:spPr>
      </p:pic>
      <p:pic>
        <p:nvPicPr>
          <p:cNvPr id="8" name="Picture 7"/>
          <p:cNvPicPr>
            <a:picLocks noChangeAspect="1"/>
          </p:cNvPicPr>
          <p:nvPr/>
        </p:nvPicPr>
        <p:blipFill>
          <a:blip r:embed="rId5"/>
          <a:stretch>
            <a:fillRect/>
          </a:stretch>
        </p:blipFill>
        <p:spPr>
          <a:xfrm>
            <a:off x="6654153" y="2621163"/>
            <a:ext cx="1606300" cy="298516"/>
          </a:xfrm>
          <a:prstGeom prst="rect">
            <a:avLst/>
          </a:prstGeom>
        </p:spPr>
      </p:pic>
    </p:spTree>
    <p:extLst>
      <p:ext uri="{BB962C8B-B14F-4D97-AF65-F5344CB8AC3E}">
        <p14:creationId xmlns:p14="http://schemas.microsoft.com/office/powerpoint/2010/main" val="55126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436E90-D44F-4CFB-9713-FEF5A904B1E3}" type="slidenum">
              <a:rPr lang="uk-UA" sz="3200" smtClean="0"/>
              <a:t>26</a:t>
            </a:fld>
            <a:endParaRPr lang="uk-UA" sz="3200" dirty="0"/>
          </a:p>
        </p:txBody>
      </p:sp>
      <p:graphicFrame>
        <p:nvGraphicFramePr>
          <p:cNvPr id="15" name="Table 14"/>
          <p:cNvGraphicFramePr>
            <a:graphicFrameLocks noGrp="1"/>
          </p:cNvGraphicFramePr>
          <p:nvPr>
            <p:extLst>
              <p:ext uri="{D42A27DB-BD31-4B8C-83A1-F6EECF244321}">
                <p14:modId xmlns:p14="http://schemas.microsoft.com/office/powerpoint/2010/main" val="933551430"/>
              </p:ext>
            </p:extLst>
          </p:nvPr>
        </p:nvGraphicFramePr>
        <p:xfrm>
          <a:off x="5911925" y="3878995"/>
          <a:ext cx="5441875" cy="2453640"/>
        </p:xfrm>
        <a:graphic>
          <a:graphicData uri="http://schemas.openxmlformats.org/drawingml/2006/table">
            <a:tbl>
              <a:tblPr firstRow="1" firstCol="1" bandRow="1"/>
              <a:tblGrid>
                <a:gridCol w="427301">
                  <a:extLst>
                    <a:ext uri="{9D8B030D-6E8A-4147-A177-3AD203B41FA5}">
                      <a16:colId xmlns:a16="http://schemas.microsoft.com/office/drawing/2014/main" val="2753237984"/>
                    </a:ext>
                  </a:extLst>
                </a:gridCol>
                <a:gridCol w="828686">
                  <a:extLst>
                    <a:ext uri="{9D8B030D-6E8A-4147-A177-3AD203B41FA5}">
                      <a16:colId xmlns:a16="http://schemas.microsoft.com/office/drawing/2014/main" val="3648784516"/>
                    </a:ext>
                  </a:extLst>
                </a:gridCol>
                <a:gridCol w="1302840">
                  <a:extLst>
                    <a:ext uri="{9D8B030D-6E8A-4147-A177-3AD203B41FA5}">
                      <a16:colId xmlns:a16="http://schemas.microsoft.com/office/drawing/2014/main" val="783531369"/>
                    </a:ext>
                  </a:extLst>
                </a:gridCol>
                <a:gridCol w="1343924">
                  <a:extLst>
                    <a:ext uri="{9D8B030D-6E8A-4147-A177-3AD203B41FA5}">
                      <a16:colId xmlns:a16="http://schemas.microsoft.com/office/drawing/2014/main" val="1291297993"/>
                    </a:ext>
                  </a:extLst>
                </a:gridCol>
                <a:gridCol w="1539124">
                  <a:extLst>
                    <a:ext uri="{9D8B030D-6E8A-4147-A177-3AD203B41FA5}">
                      <a16:colId xmlns:a16="http://schemas.microsoft.com/office/drawing/2014/main" val="413904023"/>
                    </a:ext>
                  </a:extLst>
                </a:gridCol>
              </a:tblGrid>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Відстань</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Час очікування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Частота запитів</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Пріоритет</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93507"/>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4764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Середньо 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20788"/>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22778"/>
                  </a:ext>
                </a:extLst>
              </a:tr>
              <a:tr h="157734">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46049"/>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134509"/>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8228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700026"/>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26</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200141"/>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70606"/>
                  </a:ext>
                </a:extLst>
              </a:tr>
            </a:tbl>
          </a:graphicData>
        </a:graphic>
      </p:graphicFrame>
      <p:sp>
        <p:nvSpPr>
          <p:cNvPr id="6" name="Rectangle 5"/>
          <p:cNvSpPr/>
          <p:nvPr/>
        </p:nvSpPr>
        <p:spPr>
          <a:xfrm>
            <a:off x="291544" y="3981"/>
            <a:ext cx="11589632" cy="1200329"/>
          </a:xfrm>
          <a:prstGeom prst="rect">
            <a:avLst/>
          </a:prstGeom>
        </p:spPr>
        <p:txBody>
          <a:bodyPr wrap="square">
            <a:spAutoFit/>
          </a:bodyPr>
          <a:lstStyle/>
          <a:p>
            <a:r>
              <a:rPr lang="uk-UA" sz="36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СНВ</a:t>
            </a:r>
            <a:endParaRPr lang="uk-UA" sz="3600" dirty="0"/>
          </a:p>
        </p:txBody>
      </p:sp>
      <p:sp>
        <p:nvSpPr>
          <p:cNvPr id="7" name="Rectangle 6"/>
          <p:cNvSpPr/>
          <p:nvPr/>
        </p:nvSpPr>
        <p:spPr>
          <a:xfrm>
            <a:off x="291545" y="1258164"/>
            <a:ext cx="5324601" cy="1231106"/>
          </a:xfrm>
          <a:prstGeom prst="rect">
            <a:avLst/>
          </a:prstGeom>
        </p:spPr>
        <p:txBody>
          <a:bodyPr wrap="square">
            <a:spAutoFit/>
          </a:bodyPr>
          <a:lstStyle/>
          <a:p>
            <a:pPr marL="342900" indent="-342900">
              <a:buFontTx/>
              <a:buChar char="-"/>
            </a:pPr>
            <a:r>
              <a:rPr lang="uk-UA" sz="2000" b="1" dirty="0">
                <a:solidFill>
                  <a:srgbClr val="000000"/>
                </a:solidFill>
                <a:latin typeface="Times New Roman" panose="02020603050405020304" pitchFamily="18" charset="0"/>
                <a:ea typeface="Times New Roman" panose="02020603050405020304" pitchFamily="18" charset="0"/>
              </a:rPr>
              <a:t>Вхідні змінні</a:t>
            </a:r>
            <a:r>
              <a:rPr lang="uk-UA" sz="2000" dirty="0">
                <a:solidFill>
                  <a:srgbClr val="000000"/>
                </a:solidFill>
                <a:latin typeface="Times New Roman" panose="02020603050405020304" pitchFamily="18" charset="0"/>
                <a:ea typeface="Times New Roman" panose="02020603050405020304" pitchFamily="18" charset="0"/>
              </a:rPr>
              <a:t>: </a:t>
            </a:r>
          </a:p>
          <a:p>
            <a:endParaRPr lang="uk-UA" i="1" dirty="0">
              <a:solidFill>
                <a:srgbClr val="000000"/>
              </a:solidFill>
              <a:ea typeface="Times New Roman" panose="02020603050405020304" pitchFamily="18" charset="0"/>
            </a:endParaRPr>
          </a:p>
          <a:p>
            <a:endParaRPr lang="uk-UA" i="1" dirty="0">
              <a:solidFill>
                <a:srgbClr val="000000"/>
              </a:solidFill>
              <a:ea typeface="Times New Roman" panose="02020603050405020304" pitchFamily="18" charset="0"/>
            </a:endParaRPr>
          </a:p>
          <a:p>
            <a:r>
              <a:rPr lang="uk-UA" i="1" dirty="0">
                <a:solidFill>
                  <a:srgbClr val="000000"/>
                </a:solidFill>
                <a:ea typeface="Times New Roman" panose="02020603050405020304" pitchFamily="18" charset="0"/>
              </a:rPr>
              <a:t>1)</a:t>
            </a:r>
          </a:p>
        </p:txBody>
      </p:sp>
      <p:sp>
        <p:nvSpPr>
          <p:cNvPr id="5" name="Rectangle 4"/>
          <p:cNvSpPr/>
          <p:nvPr/>
        </p:nvSpPr>
        <p:spPr>
          <a:xfrm>
            <a:off x="5562600" y="3395246"/>
            <a:ext cx="6096000" cy="400110"/>
          </a:xfrm>
          <a:prstGeom prst="rect">
            <a:avLst/>
          </a:prstGeom>
        </p:spPr>
        <p:txBody>
          <a:bodyPr>
            <a:spAutoFit/>
          </a:bodyPr>
          <a:lstStyle/>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err="1">
                <a:solidFill>
                  <a:srgbClr val="000000"/>
                </a:solidFill>
                <a:latin typeface="Times New Roman" panose="02020603050405020304" pitchFamily="18" charset="0"/>
                <a:ea typeface="Times New Roman" panose="02020603050405020304" pitchFamily="18" charset="0"/>
              </a:rPr>
              <a:t>Продукційні</a:t>
            </a:r>
            <a:r>
              <a:rPr lang="uk-UA" sz="2000" b="1" dirty="0">
                <a:solidFill>
                  <a:srgbClr val="000000"/>
                </a:solidFill>
                <a:latin typeface="Times New Roman" panose="02020603050405020304" pitchFamily="18" charset="0"/>
                <a:ea typeface="Times New Roman" panose="02020603050405020304" pitchFamily="18" charset="0"/>
              </a:rPr>
              <a:t> правила:</a:t>
            </a:r>
            <a:endParaRPr lang="uk-UA" sz="2000" dirty="0"/>
          </a:p>
        </p:txBody>
      </p:sp>
      <p:pic>
        <p:nvPicPr>
          <p:cNvPr id="14" name="Рисунок 346"/>
          <p:cNvPicPr/>
          <p:nvPr/>
        </p:nvPicPr>
        <p:blipFill>
          <a:blip r:embed="rId2" cstate="print">
            <a:grayscl/>
            <a:extLst>
              <a:ext uri="{BEBA8EAE-BF5A-486C-A8C5-ECC9F3942E4B}">
                <a14:imgProps xmlns:a14="http://schemas.microsoft.com/office/drawing/2010/main">
                  <a14:imgLayer r:embed="rId3">
                    <a14:imgEffect>
                      <a14:sharpenSoften amount="50000"/>
                    </a14:imgEffect>
                  </a14:imgLayer>
                </a14:imgProps>
              </a:ext>
            </a:extLst>
          </a:blip>
          <a:srcRect b="7042"/>
          <a:stretch>
            <a:fillRect/>
          </a:stretch>
        </p:blipFill>
        <p:spPr bwMode="auto">
          <a:xfrm>
            <a:off x="691988" y="1596718"/>
            <a:ext cx="4250715" cy="1690179"/>
          </a:xfrm>
          <a:prstGeom prst="rect">
            <a:avLst/>
          </a:prstGeom>
          <a:noFill/>
          <a:ln w="9525">
            <a:noFill/>
            <a:miter lim="800000"/>
            <a:headEnd/>
            <a:tailEnd/>
          </a:ln>
        </p:spPr>
      </p:pic>
      <p:sp>
        <p:nvSpPr>
          <p:cNvPr id="10" name="Rectangle 9"/>
          <p:cNvSpPr/>
          <p:nvPr/>
        </p:nvSpPr>
        <p:spPr>
          <a:xfrm>
            <a:off x="291544" y="3700678"/>
            <a:ext cx="372218" cy="369332"/>
          </a:xfrm>
          <a:prstGeom prst="rect">
            <a:avLst/>
          </a:prstGeom>
        </p:spPr>
        <p:txBody>
          <a:bodyPr wrap="none">
            <a:spAutoFit/>
          </a:bodyPr>
          <a:lstStyle/>
          <a:p>
            <a:r>
              <a:rPr lang="uk-UA" i="1" dirty="0">
                <a:solidFill>
                  <a:srgbClr val="000000"/>
                </a:solidFill>
                <a:ea typeface="Times New Roman" panose="02020603050405020304" pitchFamily="18" charset="0"/>
              </a:rPr>
              <a:t>2)</a:t>
            </a:r>
          </a:p>
        </p:txBody>
      </p:sp>
      <p:sp>
        <p:nvSpPr>
          <p:cNvPr id="12" name="Rectangle 11"/>
          <p:cNvSpPr/>
          <p:nvPr/>
        </p:nvSpPr>
        <p:spPr>
          <a:xfrm>
            <a:off x="291544" y="5281418"/>
            <a:ext cx="372218" cy="369332"/>
          </a:xfrm>
          <a:prstGeom prst="rect">
            <a:avLst/>
          </a:prstGeom>
        </p:spPr>
        <p:txBody>
          <a:bodyPr wrap="none">
            <a:spAutoFit/>
          </a:bodyPr>
          <a:lstStyle/>
          <a:p>
            <a:r>
              <a:rPr lang="uk-UA" i="1" dirty="0">
                <a:solidFill>
                  <a:srgbClr val="000000"/>
                </a:solidFill>
                <a:ea typeface="Times New Roman" panose="02020603050405020304" pitchFamily="18" charset="0"/>
              </a:rPr>
              <a:t>3)</a:t>
            </a:r>
            <a:endParaRPr lang="uk-UA" dirty="0">
              <a:solidFill>
                <a:srgbClr val="000000"/>
              </a:solidFill>
              <a:ea typeface="Times New Roman" panose="02020603050405020304" pitchFamily="18" charset="0"/>
            </a:endParaRPr>
          </a:p>
        </p:txBody>
      </p:sp>
      <p:sp>
        <p:nvSpPr>
          <p:cNvPr id="16" name="Rectangle 15"/>
          <p:cNvSpPr/>
          <p:nvPr/>
        </p:nvSpPr>
        <p:spPr>
          <a:xfrm>
            <a:off x="5562600" y="1258164"/>
            <a:ext cx="6096000" cy="400110"/>
          </a:xfrm>
          <a:prstGeom prst="rect">
            <a:avLst/>
          </a:prstGeom>
        </p:spPr>
        <p:txBody>
          <a:bodyPr>
            <a:spAutoFit/>
          </a:bodyPr>
          <a:lstStyle/>
          <a:p>
            <a:pPr marL="342900" indent="-342900">
              <a:buFontTx/>
              <a:buChar char="-"/>
            </a:pPr>
            <a:r>
              <a:rPr lang="uk-UA" sz="2000" b="1" dirty="0">
                <a:solidFill>
                  <a:srgbClr val="000000"/>
                </a:solidFill>
                <a:latin typeface="Times New Roman" panose="02020603050405020304" pitchFamily="18" charset="0"/>
                <a:ea typeface="Times New Roman" panose="02020603050405020304" pitchFamily="18" charset="0"/>
              </a:rPr>
              <a:t>Вихідна змінна</a:t>
            </a:r>
            <a:r>
              <a:rPr lang="uk-UA" sz="2000" dirty="0">
                <a:solidFill>
                  <a:srgbClr val="000000"/>
                </a:solidFill>
                <a:latin typeface="Times New Roman" panose="02020603050405020304" pitchFamily="18" charset="0"/>
                <a:ea typeface="Times New Roman" panose="02020603050405020304" pitchFamily="18" charset="0"/>
              </a:rPr>
              <a:t>:</a:t>
            </a:r>
          </a:p>
        </p:txBody>
      </p:sp>
      <p:pic>
        <p:nvPicPr>
          <p:cNvPr id="17" name="Рисунок 347"/>
          <p:cNvPicPr/>
          <p:nvPr/>
        </p:nvPicPr>
        <p:blipFill>
          <a:blip r:embed="rId4" cstate="print">
            <a:grayscl/>
            <a:extLst>
              <a:ext uri="{BEBA8EAE-BF5A-486C-A8C5-ECC9F3942E4B}">
                <a14:imgProps xmlns:a14="http://schemas.microsoft.com/office/drawing/2010/main">
                  <a14:imgLayer r:embed="rId5">
                    <a14:imgEffect>
                      <a14:sharpenSoften amount="50000"/>
                    </a14:imgEffect>
                  </a14:imgLayer>
                </a14:imgProps>
              </a:ext>
            </a:extLst>
          </a:blip>
          <a:srcRect t="4580"/>
          <a:stretch>
            <a:fillRect/>
          </a:stretch>
        </p:blipFill>
        <p:spPr bwMode="auto">
          <a:xfrm>
            <a:off x="691988" y="3311609"/>
            <a:ext cx="4250715" cy="1600200"/>
          </a:xfrm>
          <a:prstGeom prst="rect">
            <a:avLst/>
          </a:prstGeom>
          <a:noFill/>
          <a:ln w="9525">
            <a:noFill/>
            <a:miter lim="800000"/>
            <a:headEnd/>
            <a:tailEnd/>
          </a:ln>
        </p:spPr>
      </p:pic>
      <p:pic>
        <p:nvPicPr>
          <p:cNvPr id="21" name="Picture 20"/>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91988" y="4936521"/>
            <a:ext cx="4250715" cy="1555399"/>
          </a:xfrm>
          <a:prstGeom prst="rect">
            <a:avLst/>
          </a:prstGeom>
        </p:spPr>
      </p:pic>
      <p:pic>
        <p:nvPicPr>
          <p:cNvPr id="22" name="Рисунок 349"/>
          <p:cNvPicPr/>
          <p:nvPr/>
        </p:nvPicPr>
        <p:blipFill>
          <a:blip r:embed="rId8" cstate="print">
            <a:grayscl/>
            <a:extLst>
              <a:ext uri="{BEBA8EAE-BF5A-486C-A8C5-ECC9F3942E4B}">
                <a14:imgProps xmlns:a14="http://schemas.microsoft.com/office/drawing/2010/main">
                  <a14:imgLayer r:embed="rId9">
                    <a14:imgEffect>
                      <a14:sharpenSoften amount="50000"/>
                    </a14:imgEffect>
                  </a14:imgLayer>
                </a14:imgProps>
              </a:ext>
            </a:extLst>
          </a:blip>
          <a:srcRect/>
          <a:stretch>
            <a:fillRect/>
          </a:stretch>
        </p:blipFill>
        <p:spPr bwMode="auto">
          <a:xfrm>
            <a:off x="5911925" y="1597418"/>
            <a:ext cx="4446373" cy="1714189"/>
          </a:xfrm>
          <a:prstGeom prst="rect">
            <a:avLst/>
          </a:prstGeom>
          <a:noFill/>
          <a:ln w="9525">
            <a:noFill/>
            <a:miter lim="800000"/>
            <a:headEnd/>
            <a:tailEnd/>
          </a:ln>
        </p:spPr>
      </p:pic>
    </p:spTree>
    <p:extLst>
      <p:ext uri="{BB962C8B-B14F-4D97-AF65-F5344CB8AC3E}">
        <p14:creationId xmlns:p14="http://schemas.microsoft.com/office/powerpoint/2010/main" val="410230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4"/>
            <a:ext cx="11704320" cy="762612"/>
          </a:xfrm>
        </p:spPr>
        <p:txBody>
          <a:bodyPr>
            <a:noAutofit/>
          </a:bodyPr>
          <a:lstStyle/>
          <a:p>
            <a:r>
              <a:rPr lang="uk-UA" sz="3200" dirty="0">
                <a:latin typeface="Times New Roman" panose="02020603050405020304" pitchFamily="18" charset="0"/>
                <a:cs typeface="Times New Roman" panose="02020603050405020304" pitchFamily="18" charset="0"/>
              </a:rPr>
              <a:t>Умови експериментальних задач для тестових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27</a:t>
            </a:fld>
            <a:endParaRPr lang="uk-UA" sz="3200" dirty="0"/>
          </a:p>
        </p:txBody>
      </p:sp>
      <p:graphicFrame>
        <p:nvGraphicFramePr>
          <p:cNvPr id="9" name="Table 8"/>
          <p:cNvGraphicFramePr>
            <a:graphicFrameLocks noGrp="1"/>
          </p:cNvGraphicFramePr>
          <p:nvPr>
            <p:extLst>
              <p:ext uri="{D42A27DB-BD31-4B8C-83A1-F6EECF244321}">
                <p14:modId xmlns:p14="http://schemas.microsoft.com/office/powerpoint/2010/main" val="2310639520"/>
              </p:ext>
            </p:extLst>
          </p:nvPr>
        </p:nvGraphicFramePr>
        <p:xfrm>
          <a:off x="1091722" y="969741"/>
          <a:ext cx="2910522" cy="985205"/>
        </p:xfrm>
        <a:graphic>
          <a:graphicData uri="http://schemas.openxmlformats.org/drawingml/2006/table">
            <a:tbl>
              <a:tblPr firstRow="1" firstCol="1" bandRow="1"/>
              <a:tblGrid>
                <a:gridCol w="2910522">
                  <a:extLst>
                    <a:ext uri="{9D8B030D-6E8A-4147-A177-3AD203B41FA5}">
                      <a16:colId xmlns:a16="http://schemas.microsoft.com/office/drawing/2014/main" val="1598212106"/>
                    </a:ext>
                  </a:extLst>
                </a:gridCol>
              </a:tblGrid>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М1(8); М2(16); М4(12)</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260498"/>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М1(20); М3(20); М2(18)</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273646"/>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М3(12); М4(8); М1(15)</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374953"/>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М4(24); М2(18)</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45426"/>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М3(10); М1(15)</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94708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16578408"/>
              </p:ext>
            </p:extLst>
          </p:nvPr>
        </p:nvGraphicFramePr>
        <p:xfrm>
          <a:off x="1091721" y="2339082"/>
          <a:ext cx="2910523" cy="1182246"/>
        </p:xfrm>
        <a:graphic>
          <a:graphicData uri="http://schemas.openxmlformats.org/drawingml/2006/table">
            <a:tbl>
              <a:tblPr firstRow="1" firstCol="1" bandRow="1"/>
              <a:tblGrid>
                <a:gridCol w="2910523">
                  <a:extLst>
                    <a:ext uri="{9D8B030D-6E8A-4147-A177-3AD203B41FA5}">
                      <a16:colId xmlns:a16="http://schemas.microsoft.com/office/drawing/2014/main" val="394055753"/>
                    </a:ext>
                  </a:extLst>
                </a:gridCol>
              </a:tblGrid>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М1(10); М4(18)</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723554"/>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М2(10); М4(18)</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7579469"/>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М1(10); М3(20)</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966594"/>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М2(10); М3(15); М4(12);</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435689"/>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М1(10); М2(15); М4(12);</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476141"/>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М1(10); М2(15); М3(12);</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962359"/>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39926977"/>
              </p:ext>
            </p:extLst>
          </p:nvPr>
        </p:nvGraphicFramePr>
        <p:xfrm>
          <a:off x="1091722" y="3953787"/>
          <a:ext cx="2910522" cy="985205"/>
        </p:xfrm>
        <a:graphic>
          <a:graphicData uri="http://schemas.openxmlformats.org/drawingml/2006/table">
            <a:tbl>
              <a:tblPr firstRow="1" firstCol="1" bandRow="1"/>
              <a:tblGrid>
                <a:gridCol w="2910522">
                  <a:extLst>
                    <a:ext uri="{9D8B030D-6E8A-4147-A177-3AD203B41FA5}">
                      <a16:colId xmlns:a16="http://schemas.microsoft.com/office/drawing/2014/main" val="1686392240"/>
                    </a:ext>
                  </a:extLst>
                </a:gridCol>
              </a:tblGrid>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М1(16); М3(15)</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538768"/>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М2(18); М4(15)</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823777"/>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М1(20); М2(10)</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689834"/>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М3(15); М4(10)</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007400"/>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М1(18); М2(10); М3(15); М4(17)</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29983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24459904"/>
              </p:ext>
            </p:extLst>
          </p:nvPr>
        </p:nvGraphicFramePr>
        <p:xfrm>
          <a:off x="1091721" y="5317971"/>
          <a:ext cx="2910523" cy="1182246"/>
        </p:xfrm>
        <a:graphic>
          <a:graphicData uri="http://schemas.openxmlformats.org/drawingml/2006/table">
            <a:tbl>
              <a:tblPr firstRow="1" firstCol="1" bandRow="1"/>
              <a:tblGrid>
                <a:gridCol w="2910523">
                  <a:extLst>
                    <a:ext uri="{9D8B030D-6E8A-4147-A177-3AD203B41FA5}">
                      <a16:colId xmlns:a16="http://schemas.microsoft.com/office/drawing/2014/main" val="725143010"/>
                    </a:ext>
                  </a:extLst>
                </a:gridCol>
              </a:tblGrid>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М4(11); М1(10); М2(7)</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088053"/>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М3(12); М2(10); М4(8)</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6171"/>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М2(7); М3(10); М1(9); М3(8)</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504225"/>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М2(7); М4(8); М1(12); М2(6)</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532439"/>
                  </a:ext>
                </a:extLst>
              </a:tr>
              <a:tr h="0">
                <a:tc>
                  <a:txBody>
                    <a:bodyPr/>
                    <a:lstStyle/>
                    <a:p>
                      <a:pPr>
                        <a:lnSpc>
                          <a:spcPct val="115000"/>
                        </a:lnSpc>
                        <a:spcAft>
                          <a:spcPts val="0"/>
                        </a:spcAft>
                      </a:pPr>
                      <a:r>
                        <a:rPr lang="uk-UA" sz="1200" b="1">
                          <a:effectLst/>
                          <a:latin typeface="Times New Roman" panose="02020603050405020304" pitchFamily="18" charset="0"/>
                          <a:ea typeface="Times New Roman" panose="02020603050405020304" pitchFamily="18" charset="0"/>
                          <a:cs typeface="Times New Roman" panose="02020603050405020304" pitchFamily="18" charset="0"/>
                        </a:rPr>
                        <a:t>М1(9); М2(7); М4(8); М2(10); М3(8)</a:t>
                      </a:r>
                      <a:endParaRPr lang="uk-UA" sz="12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4536"/>
                  </a:ext>
                </a:extLst>
              </a:tr>
              <a:tr h="0">
                <a:tc>
                  <a:txBody>
                    <a:bodyPr/>
                    <a:lstStyle/>
                    <a:p>
                      <a:pPr>
                        <a:lnSpc>
                          <a:spcPct val="115000"/>
                        </a:lnSpc>
                        <a:spcAft>
                          <a:spcPts val="0"/>
                        </a:spcAft>
                      </a:pPr>
                      <a:r>
                        <a:rPr lang="uk-UA" sz="1200" b="1" dirty="0">
                          <a:effectLst/>
                          <a:latin typeface="Times New Roman" panose="02020603050405020304" pitchFamily="18" charset="0"/>
                          <a:ea typeface="Times New Roman" panose="02020603050405020304" pitchFamily="18" charset="0"/>
                          <a:cs typeface="Times New Roman" panose="02020603050405020304" pitchFamily="18" charset="0"/>
                        </a:rPr>
                        <a:t>М2(10); М3(15); М4(8); М1(15)</a:t>
                      </a:r>
                      <a:endParaRPr lang="uk-UA"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898825"/>
                  </a:ext>
                </a:extLst>
              </a:tr>
            </a:tbl>
          </a:graphicData>
        </a:graphic>
      </p:graphicFrame>
      <p:sp>
        <p:nvSpPr>
          <p:cNvPr id="10" name="Rectangle 9"/>
          <p:cNvSpPr/>
          <p:nvPr/>
        </p:nvSpPr>
        <p:spPr>
          <a:xfrm>
            <a:off x="4637758" y="969741"/>
            <a:ext cx="7033817" cy="2492990"/>
          </a:xfrm>
          <a:prstGeom prst="rect">
            <a:avLst/>
          </a:prstGeom>
        </p:spPr>
        <p:txBody>
          <a:bodyPr wrap="square">
            <a:spAutoFit/>
          </a:bodyPr>
          <a:lstStyle/>
          <a:p>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набори технологічних операцій, що виконуються на ГВС1 та ГВС2 для розв’язання експериментальних задач (у дужках подано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час виконання</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кожної операції), де:</a:t>
            </a:r>
            <a:endParaRPr lang="uk-UA" sz="2000"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М1 – ГВМ токарних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М2 – ГВМ свердлильних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М3 – ГВМ фрезерувальних операцій;</a:t>
            </a:r>
            <a:endParaRPr lang="uk-UA"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М4 – ГВМ штампувальних операцій;</a:t>
            </a:r>
            <a:endParaRPr lang="uk-UA" sz="1600" dirty="0"/>
          </a:p>
        </p:txBody>
      </p:sp>
      <p:pic>
        <p:nvPicPr>
          <p:cNvPr id="14" name="Picture 1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82180" y="3614891"/>
            <a:ext cx="6744971" cy="2589302"/>
          </a:xfrm>
          <a:prstGeom prst="rect">
            <a:avLst/>
          </a:prstGeom>
        </p:spPr>
      </p:pic>
      <p:sp>
        <p:nvSpPr>
          <p:cNvPr id="12" name="Rectangle 11"/>
          <p:cNvSpPr/>
          <p:nvPr/>
        </p:nvSpPr>
        <p:spPr>
          <a:xfrm>
            <a:off x="679528" y="1320505"/>
            <a:ext cx="300082" cy="4801314"/>
          </a:xfrm>
          <a:prstGeom prst="rect">
            <a:avLst/>
          </a:prstGeom>
        </p:spPr>
        <p:txBody>
          <a:bodyPr wrap="none">
            <a:spAutoFit/>
          </a:bodyPr>
          <a:lstStyle/>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uk-UA" dirty="0"/>
          </a:p>
        </p:txBody>
      </p:sp>
    </p:spTree>
    <p:extLst>
      <p:ext uri="{BB962C8B-B14F-4D97-AF65-F5344CB8AC3E}">
        <p14:creationId xmlns:p14="http://schemas.microsoft.com/office/powerpoint/2010/main" val="19569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47393330"/>
              </p:ext>
            </p:extLst>
          </p:nvPr>
        </p:nvGraphicFramePr>
        <p:xfrm>
          <a:off x="585190" y="2245459"/>
          <a:ext cx="5945356" cy="3584130"/>
        </p:xfrm>
        <a:graphic>
          <a:graphicData uri="http://schemas.openxmlformats.org/drawingml/2006/table">
            <a:tbl>
              <a:tblPr firstRow="1" firstCol="1" bandRow="1"/>
              <a:tblGrid>
                <a:gridCol w="1072059">
                  <a:extLst>
                    <a:ext uri="{9D8B030D-6E8A-4147-A177-3AD203B41FA5}">
                      <a16:colId xmlns:a16="http://schemas.microsoft.com/office/drawing/2014/main" val="208138934"/>
                    </a:ext>
                  </a:extLst>
                </a:gridCol>
                <a:gridCol w="716761">
                  <a:extLst>
                    <a:ext uri="{9D8B030D-6E8A-4147-A177-3AD203B41FA5}">
                      <a16:colId xmlns:a16="http://schemas.microsoft.com/office/drawing/2014/main" val="676783080"/>
                    </a:ext>
                  </a:extLst>
                </a:gridCol>
                <a:gridCol w="961482">
                  <a:extLst>
                    <a:ext uri="{9D8B030D-6E8A-4147-A177-3AD203B41FA5}">
                      <a16:colId xmlns:a16="http://schemas.microsoft.com/office/drawing/2014/main" val="3427147202"/>
                    </a:ext>
                  </a:extLst>
                </a:gridCol>
                <a:gridCol w="651502">
                  <a:extLst>
                    <a:ext uri="{9D8B030D-6E8A-4147-A177-3AD203B41FA5}">
                      <a16:colId xmlns:a16="http://schemas.microsoft.com/office/drawing/2014/main" val="1077028122"/>
                    </a:ext>
                  </a:extLst>
                </a:gridCol>
                <a:gridCol w="626123">
                  <a:extLst>
                    <a:ext uri="{9D8B030D-6E8A-4147-A177-3AD203B41FA5}">
                      <a16:colId xmlns:a16="http://schemas.microsoft.com/office/drawing/2014/main" val="415153877"/>
                    </a:ext>
                  </a:extLst>
                </a:gridCol>
                <a:gridCol w="1917429">
                  <a:extLst>
                    <a:ext uri="{9D8B030D-6E8A-4147-A177-3AD203B41FA5}">
                      <a16:colId xmlns:a16="http://schemas.microsoft.com/office/drawing/2014/main" val="4141263217"/>
                    </a:ext>
                  </a:extLst>
                </a:gridCol>
              </a:tblGrid>
              <a:tr h="97749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Приклад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MFCFS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Зменшення періоду обробки,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512547"/>
                  </a:ext>
                </a:extLst>
              </a:tr>
              <a:tr h="32583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33666"/>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9.04</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25670"/>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878351"/>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987972"/>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59670"/>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74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25.73</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42933"/>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61622"/>
                  </a:ext>
                </a:extLst>
              </a:tr>
              <a:tr h="3258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21.32</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039900"/>
                  </a:ext>
                </a:extLst>
              </a:tr>
            </a:tbl>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t>28</a:t>
            </a:fld>
            <a:endParaRPr lang="uk-UA" sz="3200" dirty="0"/>
          </a:p>
        </p:txBody>
      </p:sp>
      <p:sp>
        <p:nvSpPr>
          <p:cNvPr id="3" name="Rectangle 2"/>
          <p:cNvSpPr/>
          <p:nvPr/>
        </p:nvSpPr>
        <p:spPr>
          <a:xfrm>
            <a:off x="6941821" y="2606363"/>
            <a:ext cx="4488180" cy="2862322"/>
          </a:xfrm>
          <a:prstGeom prst="rect">
            <a:avLst/>
          </a:prstGeom>
        </p:spPr>
        <p:txBody>
          <a:bodyPr wrap="square">
            <a:spAutoFit/>
          </a:bodyPr>
          <a:lstStyle/>
          <a:p>
            <a:pPr algn="just"/>
            <a:r>
              <a:rPr lang="uk-UA" b="1" dirty="0">
                <a:latin typeface="Times New Roman" panose="02020603050405020304" pitchFamily="18" charset="0"/>
                <a:cs typeface="Times New Roman" panose="02020603050405020304" pitchFamily="18" charset="0"/>
              </a:rPr>
              <a:t>Критерій продуктивності ГВС:</a:t>
            </a:r>
          </a:p>
          <a:p>
            <a:pPr algn="just"/>
            <a:r>
              <a:rPr lang="uk-UA" i="1" dirty="0">
                <a:latin typeface="Times New Roman" panose="02020603050405020304" pitchFamily="18" charset="0"/>
                <a:cs typeface="Times New Roman" panose="02020603050405020304" pitchFamily="18" charset="0"/>
              </a:rPr>
              <a:t> - період обробки.</a:t>
            </a:r>
          </a:p>
          <a:p>
            <a:pPr algn="just"/>
            <a:endParaRPr lang="uk-UA" dirty="0">
              <a:latin typeface="Times New Roman" panose="02020603050405020304" pitchFamily="18" charset="0"/>
              <a:cs typeface="Times New Roman" panose="02020603050405020304" pitchFamily="18" charset="0"/>
            </a:endParaRPr>
          </a:p>
          <a:p>
            <a:pPr algn="just"/>
            <a:r>
              <a:rPr lang="uk-UA" b="1" dirty="0">
                <a:latin typeface="Times New Roman" panose="02020603050405020304" pitchFamily="18" charset="0"/>
                <a:cs typeface="Times New Roman" panose="02020603050405020304" pitchFamily="18" charset="0"/>
              </a:rPr>
              <a:t>Методи оперативної  диспетчеризації:</a:t>
            </a: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MFCFS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Modified 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a:t>
            </a:r>
            <a:r>
              <a:rPr lang="uk-UA" dirty="0">
                <a:latin typeface="Times New Roman" panose="02020603050405020304" pitchFamily="18" charset="0"/>
                <a:cs typeface="Times New Roman" panose="02020603050405020304" pitchFamily="18" charset="0"/>
              </a:rPr>
              <a:t>STD (</a:t>
            </a:r>
            <a:r>
              <a:rPr lang="uk-UA" i="1" dirty="0">
                <a:latin typeface="Times New Roman" panose="02020603050405020304" pitchFamily="18" charset="0"/>
                <a:cs typeface="Times New Roman" panose="02020603050405020304" pitchFamily="18" charset="0"/>
              </a:rPr>
              <a:t>Shortest traveling distance</a:t>
            </a:r>
            <a:r>
              <a:rPr lang="uk-UA"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a:t>
            </a:r>
            <a:r>
              <a:rPr lang="uk-UA" dirty="0">
                <a:latin typeface="Times New Roman" panose="02020603050405020304" pitchFamily="18" charset="0"/>
                <a:cs typeface="Times New Roman" panose="02020603050405020304" pitchFamily="18" charset="0"/>
              </a:rPr>
              <a:t>STT (</a:t>
            </a:r>
            <a:r>
              <a:rPr lang="uk-UA" i="1" dirty="0">
                <a:latin typeface="Times New Roman" panose="02020603050405020304" pitchFamily="18" charset="0"/>
                <a:cs typeface="Times New Roman" panose="02020603050405020304" pitchFamily="18" charset="0"/>
              </a:rPr>
              <a:t>Shortest traveling time</a:t>
            </a:r>
            <a:r>
              <a:rPr lang="uk-UA" dirty="0">
                <a:latin typeface="Times New Roman" panose="02020603050405020304" pitchFamily="18" charset="0"/>
                <a:cs typeface="Times New Roman" panose="02020603050405020304" pitchFamily="18" charset="0"/>
              </a:rPr>
              <a:t>).</a:t>
            </a:r>
          </a:p>
        </p:txBody>
      </p:sp>
      <p:sp>
        <p:nvSpPr>
          <p:cNvPr id="18"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spTree>
    <p:extLst>
      <p:ext uri="{BB962C8B-B14F-4D97-AF65-F5344CB8AC3E}">
        <p14:creationId xmlns:p14="http://schemas.microsoft.com/office/powerpoint/2010/main" val="223207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29</a:t>
            </a:fld>
            <a:endParaRPr lang="uk-UA" sz="3200" dirty="0"/>
          </a:p>
        </p:txBody>
      </p:sp>
      <p:pic>
        <p:nvPicPr>
          <p:cNvPr id="7" name="Диаграмма 3"/>
          <p:cNvPicPr/>
          <p:nvPr/>
        </p:nvPicPr>
        <p:blipFill>
          <a:blip r:embed="rId2" cstate="print">
            <a:grayscl/>
          </a:blip>
          <a:srcRect/>
          <a:stretch>
            <a:fillRect/>
          </a:stretch>
        </p:blipFill>
        <p:spPr bwMode="auto">
          <a:xfrm>
            <a:off x="609806" y="1918250"/>
            <a:ext cx="6550936" cy="3961549"/>
          </a:xfrm>
          <a:prstGeom prst="rect">
            <a:avLst/>
          </a:prstGeom>
          <a:noFill/>
          <a:ln w="3175">
            <a:solidFill>
              <a:schemeClr val="tx1"/>
            </a:solidFill>
            <a:miter lim="800000"/>
            <a:headEnd/>
            <a:tailEnd/>
          </a:ln>
        </p:spPr>
      </p:pic>
      <p:sp>
        <p:nvSpPr>
          <p:cNvPr id="8" name="Rectangle 7"/>
          <p:cNvSpPr/>
          <p:nvPr/>
        </p:nvSpPr>
        <p:spPr>
          <a:xfrm>
            <a:off x="7389342" y="2467864"/>
            <a:ext cx="4381088" cy="2862322"/>
          </a:xfrm>
          <a:prstGeom prst="rect">
            <a:avLst/>
          </a:prstGeom>
        </p:spPr>
        <p:txBody>
          <a:bodyPr wrap="square">
            <a:spAutoFit/>
          </a:bodyPr>
          <a:lstStyle/>
          <a:p>
            <a:pPr algn="just"/>
            <a:r>
              <a:rPr lang="uk-UA" b="1" dirty="0">
                <a:latin typeface="Times New Roman" panose="02020603050405020304" pitchFamily="18" charset="0"/>
                <a:cs typeface="Times New Roman" panose="02020603050405020304" pitchFamily="18" charset="0"/>
              </a:rPr>
              <a:t>Критерій продуктивності ГВС</a:t>
            </a:r>
            <a:r>
              <a:rPr lang="uk-UA" dirty="0">
                <a:latin typeface="Times New Roman" panose="02020603050405020304" pitchFamily="18" charset="0"/>
                <a:cs typeface="Times New Roman" panose="02020603050405020304" pitchFamily="18" charset="0"/>
              </a:rPr>
              <a:t>:</a:t>
            </a:r>
          </a:p>
          <a:p>
            <a:pPr algn="just"/>
            <a:r>
              <a:rPr lang="uk-UA" i="1" dirty="0">
                <a:latin typeface="Times New Roman" panose="02020603050405020304" pitchFamily="18" charset="0"/>
                <a:cs typeface="Times New Roman" panose="02020603050405020304" pitchFamily="18" charset="0"/>
              </a:rPr>
              <a:t> - середній час простою АТМ</a:t>
            </a:r>
            <a:r>
              <a:rPr lang="uk-UA" dirty="0">
                <a:latin typeface="Times New Roman" panose="02020603050405020304" pitchFamily="18" charset="0"/>
                <a:cs typeface="Times New Roman" panose="02020603050405020304" pitchFamily="18" charset="0"/>
              </a:rPr>
              <a:t>.</a:t>
            </a:r>
          </a:p>
          <a:p>
            <a:pPr algn="just"/>
            <a:endParaRPr lang="uk-UA" dirty="0">
              <a:latin typeface="Times New Roman" panose="02020603050405020304" pitchFamily="18" charset="0"/>
              <a:cs typeface="Times New Roman" panose="02020603050405020304" pitchFamily="18" charset="0"/>
            </a:endParaRPr>
          </a:p>
          <a:p>
            <a:pPr algn="just"/>
            <a:r>
              <a:rPr lang="uk-UA" b="1" dirty="0">
                <a:latin typeface="Times New Roman" panose="02020603050405020304" pitchFamily="18" charset="0"/>
                <a:cs typeface="Times New Roman" panose="02020603050405020304" pitchFamily="18" charset="0"/>
              </a:rPr>
              <a:t>Методи оперативної  диспетчеризації: </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Правило диспетчеризації 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використанням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CNet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buFont typeface="+mj-lt"/>
              <a:buAutoNum type="arabicPeriod"/>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 на основі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використанням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СНВ</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61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ЗАДАЧІ ДОСЛІДЖЕННЯ</a:t>
            </a:r>
          </a:p>
        </p:txBody>
      </p:sp>
      <p:sp>
        <p:nvSpPr>
          <p:cNvPr id="3" name="Content Placeholder 2"/>
          <p:cNvSpPr>
            <a:spLocks noGrp="1"/>
          </p:cNvSpPr>
          <p:nvPr>
            <p:ph idx="1"/>
          </p:nvPr>
        </p:nvSpPr>
        <p:spPr>
          <a:xfrm>
            <a:off x="838200" y="1531708"/>
            <a:ext cx="10515600" cy="440100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На основі структурно-функціонального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(СДОК).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класифікатор вирішальних динамічних показників СОУ.</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Дослідити ГВС щодо можливих типів невизначених ситуацій, які можуть виникати у процесі функціонування.</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Визначити логічну послідовність здійснення процесу вибору раціональних значень із класифікатора ВДП, за яких можливе адекватне обслуговування вимог та обмежень ГВС.</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Синтезувати узагальнену концептуальну модель СОУ на основі створеної логічної послідовності налаштування вирішальних динамічних показників.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Обґрунтувати вибір методів прийняття рішень щодо визначення раціональних значень ВДП СОУ у процесі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Розробити підхід до автоматизації процесу ДОК на основі обраних методів прийняття рішень в умовах невизначеності.</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алгоритмічне та програмне забезпечення СДОК на основі розробленого підходу у вигляді системи підтримки прийняття рішень (СППР).</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5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latin typeface="Times New Roman" panose="02020603050405020304" pitchFamily="18" charset="0"/>
                <a:cs typeface="Times New Roman" panose="02020603050405020304" pitchFamily="18" charset="0"/>
              </a:rPr>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формалізовану модель процесу та синтезовано структуру системи динамічного оперативного керування (СДОК).</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класифікатор вирішальних динамічних показників та їх можливих значень.</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Синтезовано концептуальну модель СОУ як об’єкта динамічного керування на основі Ф-функції. </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Обґрунтовано застосування мультиагентних системи, експертних системи та нечіткого логічного виведення при здійсненні автоматизованого ДОК.</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Розроблено підхід до автоматизації динамічного оперативного керування на основі гнучких інтелектуалізованих мультиагентних для врахування всіх ВДП.</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Створено алгоритмічне та програмне забезпечення СДОК у вигляді програмного комплексу на основі ГІМАС.</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Здійснено вдосконалення мультиагентного методу оперативної диспетчеризації ГВС шляхом використання системи нечіткого виведення.</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Результати моделювання роботи ГВС зі СДОК демонструють вищу продуктивність за обраними критеріями: тривалість періоду обробки – на 10,4% та середній час очікування – на 12%.</a:t>
            </a:r>
          </a:p>
          <a:p>
            <a:pPr marL="457200" lvl="0" indent="-457200">
              <a:buFont typeface="+mj-lt"/>
              <a:buAutoNum type="arabicPeriod"/>
            </a:pPr>
            <a:r>
              <a:rPr lang="uk-UA" sz="2000" dirty="0">
                <a:latin typeface="Times New Roman" panose="02020603050405020304" pitchFamily="18" charset="0"/>
                <a:cs typeface="Times New Roman" panose="02020603050405020304" pitchFamily="18" charset="0"/>
              </a:rPr>
              <a:t>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об’єктами різної природи.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30</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8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166154"/>
            <a:ext cx="2645230"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НАУКОВА НОВИЗНА</a:t>
            </a:r>
          </a:p>
        </p:txBody>
      </p:sp>
      <p:sp>
        <p:nvSpPr>
          <p:cNvPr id="3" name="Content Placeholder 2"/>
          <p:cNvSpPr>
            <a:spLocks noGrp="1"/>
          </p:cNvSpPr>
          <p:nvPr>
            <p:ph idx="1"/>
          </p:nvPr>
        </p:nvSpPr>
        <p:spPr>
          <a:xfrm>
            <a:off x="4016830" y="849084"/>
            <a:ext cx="7434944" cy="5257799"/>
          </a:xfrm>
        </p:spPr>
        <p:txBody>
          <a:bodyPr>
            <a:normAutofit fontScale="85000" lnSpcReduction="20000"/>
          </a:bodyPr>
          <a:lstStyle/>
          <a:p>
            <a:pPr lvl="0" algn="just"/>
            <a:r>
              <a:rPr lang="uk-UA" dirty="0">
                <a:latin typeface="Times New Roman" panose="02020603050405020304" pitchFamily="18" charset="0"/>
                <a:cs typeface="Times New Roman" panose="02020603050405020304" pitchFamily="18" charset="0"/>
              </a:rPr>
              <a:t>Вперше запропоновано використовувати класифікатор показників системи оперативного управління, які безпосередньо впливають на керування ГВС в умовах невизначеності, як основне джерело знань при автоматизації інтелектуалізованого процесу налаштування їх значень;</a:t>
            </a:r>
          </a:p>
          <a:p>
            <a:pPr lvl="0" algn="just"/>
            <a:r>
              <a:rPr lang="uk-UA" dirty="0">
                <a:latin typeface="Times New Roman" panose="02020603050405020304" pitchFamily="18" charset="0"/>
                <a:cs typeface="Times New Roman" panose="02020603050405020304" pitchFamily="18" charset="0"/>
              </a:rPr>
              <a:t>Вперше розроблено мультиагентний підхід до автоматизації процесу вибору значень показників системи оперативного управління гнучкою виробничою системою на основі нечіткої метаідентифікації;</a:t>
            </a:r>
          </a:p>
          <a:p>
            <a:pPr lvl="0" algn="just"/>
            <a:r>
              <a:rPr lang="uk-UA" dirty="0">
                <a:latin typeface="Times New Roman" panose="02020603050405020304" pitchFamily="18" charset="0"/>
                <a:cs typeface="Times New Roman" panose="02020603050405020304" pitchFamily="18" charset="0"/>
              </a:rPr>
              <a:t>Вдосконалено мультиагентний метод оперативної диспетчеризації ГВС шляхом використання системи нечіткого виведення на основі бази правил, що переважає існуючий підхід на основі міжагентної комунікації за часом визначення пріоритету обрання транспортними модулями завдання на обслуговування.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4</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1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Ієрархія рівнів та задач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5</a:t>
            </a:fld>
            <a:endParaRPr lang="uk-UA" sz="3200" dirty="0">
              <a:latin typeface="Times New Roman" panose="02020603050405020304" pitchFamily="18" charset="0"/>
              <a:cs typeface="Times New Roman" panose="02020603050405020304" pitchFamily="18" charset="0"/>
            </a:endParaRPr>
          </a:p>
        </p:txBody>
      </p:sp>
      <p:graphicFrame>
        <p:nvGraphicFramePr>
          <p:cNvPr id="5" name="Схема 3"/>
          <p:cNvGraphicFramePr/>
          <p:nvPr>
            <p:extLst>
              <p:ext uri="{D42A27DB-BD31-4B8C-83A1-F6EECF244321}">
                <p14:modId xmlns:p14="http://schemas.microsoft.com/office/powerpoint/2010/main" val="3437867587"/>
              </p:ext>
            </p:extLst>
          </p:nvPr>
        </p:nvGraphicFramePr>
        <p:xfrm>
          <a:off x="541638" y="192356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037172" y="2108901"/>
            <a:ext cx="4819135" cy="3693319"/>
          </a:xfrm>
          <a:prstGeom prst="rect">
            <a:avLst/>
          </a:prstGeom>
        </p:spPr>
        <p:txBody>
          <a:bodyPr wrap="square">
            <a:spAutoFit/>
          </a:bodyPr>
          <a:lstStyle/>
          <a:p>
            <a:r>
              <a:rPr lang="uk-UA" b="1" i="1" dirty="0">
                <a:solidFill>
                  <a:srgbClr val="000000"/>
                </a:solidFill>
                <a:latin typeface="Times New Roman" panose="02020603050405020304" pitchFamily="18" charset="0"/>
                <a:ea typeface="Times New Roman" panose="02020603050405020304" pitchFamily="18" charset="0"/>
              </a:rPr>
              <a:t>Вирішальні динамічні показники (ВДП) СОУ</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такі показники, що безпосередньо впливають на здійснення процесу оперативного управління виробництвом в реальному часі в умовах невизначеності.</a:t>
            </a:r>
          </a:p>
          <a:p>
            <a:endParaRPr lang="en-US" b="1" dirty="0">
              <a:solidFill>
                <a:srgbClr val="000000"/>
              </a:solidFill>
              <a:latin typeface="Times New Roman" panose="02020603050405020304" pitchFamily="18" charset="0"/>
              <a:ea typeface="Times New Roman" panose="02020603050405020304" pitchFamily="18" charset="0"/>
            </a:endParaRPr>
          </a:p>
          <a:p>
            <a:r>
              <a:rPr lang="uk-UA" b="1" dirty="0">
                <a:solidFill>
                  <a:srgbClr val="000000"/>
                </a:solidFill>
                <a:latin typeface="Times New Roman" panose="02020603050405020304" pitchFamily="18" charset="0"/>
                <a:ea typeface="Times New Roman" panose="02020603050405020304" pitchFamily="18" charset="0"/>
              </a:rPr>
              <a:t>Д</a:t>
            </a:r>
            <a:r>
              <a:rPr lang="uk-UA" b="1" i="1" dirty="0">
                <a:solidFill>
                  <a:srgbClr val="000000"/>
                </a:solidFill>
                <a:latin typeface="Times New Roman" panose="02020603050405020304" pitchFamily="18" charset="0"/>
                <a:ea typeface="Times New Roman" panose="02020603050405020304" pitchFamily="18" charset="0"/>
              </a:rPr>
              <a:t>инамічне оперативне керування (ДОК)</a:t>
            </a:r>
            <a:r>
              <a:rPr lang="uk-UA" b="1" dirty="0">
                <a:solidFill>
                  <a:srgbClr val="000000"/>
                </a:solidFill>
                <a:latin typeface="Times New Roman" panose="02020603050405020304" pitchFamily="18" charset="0"/>
                <a:ea typeface="Times New Roman" panose="02020603050405020304" pitchFamily="18" charset="0"/>
              </a:rPr>
              <a:t> </a:t>
            </a:r>
            <a:r>
              <a:rPr lang="uk-UA" b="1" i="1" dirty="0">
                <a:solidFill>
                  <a:srgbClr val="000000"/>
                </a:solidFill>
                <a:latin typeface="Times New Roman" panose="02020603050405020304" pitchFamily="18" charset="0"/>
                <a:ea typeface="Times New Roman" panose="02020603050405020304" pitchFamily="18" charset="0"/>
              </a:rPr>
              <a:t>ГВС</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це процес налаштування на етапах підготовки та функціонування гнучкої виробничої системи таких значень </a:t>
            </a:r>
            <a:r>
              <a:rPr lang="uk-UA" i="1" dirty="0">
                <a:solidFill>
                  <a:srgbClr val="000000"/>
                </a:solidFill>
                <a:latin typeface="Times New Roman" panose="02020603050405020304" pitchFamily="18" charset="0"/>
                <a:ea typeface="Times New Roman" panose="02020603050405020304" pitchFamily="18" charset="0"/>
              </a:rPr>
              <a:t>вирішальних динамічних показників</a:t>
            </a:r>
            <a:r>
              <a:rPr lang="uk-UA" dirty="0">
                <a:solidFill>
                  <a:srgbClr val="000000"/>
                </a:solidFill>
                <a:latin typeface="Times New Roman" panose="02020603050405020304" pitchFamily="18" charset="0"/>
                <a:ea typeface="Times New Roman" panose="02020603050405020304" pitchFamily="18" charset="0"/>
              </a:rPr>
              <a:t>, що здатні задовольнити поточні вимоги та обмеження ГВС (ВО ГВС).</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676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 y="45637"/>
            <a:ext cx="11346180" cy="1139312"/>
          </a:xfrm>
        </p:spPr>
        <p:txBody>
          <a:bodyPr>
            <a:normAutofit fontScale="90000"/>
          </a:bodyPr>
          <a:lstStyle/>
          <a:p>
            <a:r>
              <a:rPr lang="uk-UA" sz="4000" dirty="0">
                <a:latin typeface="Times New Roman" panose="02020603050405020304" pitchFamily="18" charset="0"/>
                <a:cs typeface="Times New Roman" panose="02020603050405020304" pitchFamily="18" charset="0"/>
              </a:rPr>
              <a:t>Структурно-функціональний аналіз системи оперативного управління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660" y="1184949"/>
                <a:ext cx="11346180" cy="5673051"/>
              </a:xfrm>
            </p:spPr>
            <p:txBody>
              <a:bodyPr>
                <a:noAutofit/>
              </a:bodyPr>
              <a:lstStyle/>
              <a:p>
                <a:pPr marL="0" indent="0">
                  <a:buNone/>
                </a:pPr>
                <a:r>
                  <a:rPr lang="uk-UA" sz="2000" i="1" dirty="0">
                    <a:latin typeface="Times New Roman" panose="02020603050405020304" pitchFamily="18" charset="0"/>
                    <a:cs typeface="Times New Roman" panose="02020603050405020304" pitchFamily="18" charset="0"/>
                  </a:rPr>
                  <a:t>Основні функції</a:t>
                </a:r>
                <a:r>
                  <a:rPr lang="uk-UA" sz="2000" dirty="0">
                    <a:latin typeface="Times New Roman" panose="02020603050405020304" pitchFamily="18" charset="0"/>
                    <a:cs typeface="Times New Roman" panose="02020603050405020304" pitchFamily="18" charset="0"/>
                  </a:rPr>
                  <a:t> системи оперативного управління ГВС в умовах невизначеності:</a:t>
                </a:r>
                <a:endParaRPr lang="uk-UA" sz="2000" b="0" i="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b="0" i="0" smtClean="0">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СОУ</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e>
                      </m:d>
                      <m:r>
                        <a:rPr lang="uk-UA" sz="2000" b="0" i="0" smtClean="0">
                          <a:latin typeface="Cambria Math" panose="02040503050406030204" pitchFamily="18" charset="0"/>
                        </a:rPr>
                        <m:t>,  де: </m:t>
                      </m:r>
                      <m:r>
                        <a:rPr lang="uk-UA" sz="2000" b="0" i="1" smtClean="0">
                          <a:latin typeface="Cambria Math" panose="02040503050406030204" pitchFamily="18" charset="0"/>
                        </a:rPr>
                        <m:t> </m:t>
                      </m:r>
                    </m:oMath>
                  </m:oMathPara>
                </a14:m>
                <a:endParaRPr lang="uk-UA" sz="2000" b="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ОП</m:t>
                        </m:r>
                      </m:sub>
                    </m:sSub>
                  </m:oMath>
                </a14:m>
                <a:r>
                  <a:rPr lang="uk-UA" sz="1600" dirty="0">
                    <a:latin typeface="Times New Roman" panose="02020603050405020304" pitchFamily="18" charset="0"/>
                    <a:cs typeface="Times New Roman" panose="02020603050405020304" pitchFamily="18" charset="0"/>
                  </a:rPr>
                  <a:t> – функція оперативного планування;</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ОКон</m:t>
                        </m:r>
                      </m:sub>
                    </m:sSub>
                  </m:oMath>
                </a14:m>
                <a:r>
                  <a:rPr lang="uk-UA" sz="1600" dirty="0">
                    <a:latin typeface="Times New Roman" panose="02020603050405020304" pitchFamily="18" charset="0"/>
                    <a:cs typeface="Times New Roman" panose="02020603050405020304" pitchFamily="18" charset="0"/>
                  </a:rPr>
                  <a:t>– функція оперативного контролю;</a:t>
                </a:r>
                <a:endParaRPr lang="uk-UA" sz="16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smtClean="0">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ОКор</m:t>
                        </m:r>
                      </m:sub>
                    </m:sSub>
                  </m:oMath>
                </a14:m>
                <a:r>
                  <a:rPr lang="uk-UA" sz="1600" dirty="0">
                    <a:latin typeface="Times New Roman" panose="02020603050405020304" pitchFamily="18" charset="0"/>
                    <a:cs typeface="Times New Roman" panose="02020603050405020304" pitchFamily="18" charset="0"/>
                  </a:rPr>
                  <a:t> – функція оперативної корекції;</a:t>
                </a:r>
                <a:endParaRPr lang="uk-UA" sz="16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ОД</m:t>
                        </m:r>
                      </m:sub>
                    </m:sSub>
                  </m:oMath>
                </a14:m>
                <a:r>
                  <a:rPr lang="uk-UA" sz="1600" dirty="0">
                    <a:latin typeface="Times New Roman" panose="02020603050405020304" pitchFamily="18" charset="0"/>
                    <a:cs typeface="Times New Roman" panose="02020603050405020304" pitchFamily="18" charset="0"/>
                  </a:rPr>
                  <a:t> – функція оперативної диспетчеризації.</a:t>
                </a:r>
              </a:p>
              <a:p>
                <a:pPr marL="0" indent="0">
                  <a:buNone/>
                </a:pPr>
                <a:r>
                  <a:rPr lang="uk-UA" sz="2000" i="1" dirty="0">
                    <a:latin typeface="Times New Roman" panose="02020603050405020304" pitchFamily="18" charset="0"/>
                    <a:cs typeface="Times New Roman" panose="02020603050405020304" pitchFamily="18" charset="0"/>
                  </a:rPr>
                  <a:t>Узагальнюючі показники</a:t>
                </a:r>
                <a:r>
                  <a:rPr lang="uk-UA" sz="2000" dirty="0">
                    <a:latin typeface="Times New Roman" panose="02020603050405020304" pitchFamily="18" charset="0"/>
                    <a:cs typeface="Times New Roman" panose="02020603050405020304" pitchFamily="18" charset="0"/>
                  </a:rPr>
                  <a:t> системи оперативного управління в умовах невизначеності:</a:t>
                </a:r>
                <a:r>
                  <a:rPr lang="ru-RU"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ВДП</m:t>
                          </m:r>
                        </m:sub>
                      </m:sSub>
                      <m:r>
                        <a:rPr lang="uk-UA" sz="2000" i="1">
                          <a:latin typeface="Cambria Math" panose="02040503050406030204" pitchFamily="18" charset="0"/>
                        </a:rPr>
                        <m:t>= </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ОП</m:t>
                              </m:r>
                            </m:sub>
                          </m:sSub>
                          <m:r>
                            <a:rPr lang="uk-UA" sz="2000" i="1">
                              <a:latin typeface="Cambria Math" panose="02040503050406030204" pitchFamily="18" charset="0"/>
                            </a:rPr>
                            <m:t> ,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ОКон</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ОКор</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ОД</m:t>
                              </m:r>
                            </m:sub>
                          </m:sSub>
                          <m:r>
                            <a:rPr lang="uk-UA" sz="2000" i="1">
                              <a:latin typeface="Cambria Math" panose="02040503050406030204" pitchFamily="18" charset="0"/>
                            </a:rPr>
                            <m:t> </m:t>
                          </m:r>
                        </m:e>
                      </m:d>
                      <m:r>
                        <m:rPr>
                          <m:nor/>
                        </m:rPr>
                        <a:rPr lang="uk-UA" sz="2000" dirty="0" smtClean="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 </m:t>
                        </m:r>
                        <m:r>
                          <a:rPr lang="uk-UA" sz="1600" i="1">
                            <a:latin typeface="Cambria Math" panose="02040503050406030204" pitchFamily="18" charset="0"/>
                          </a:rPr>
                          <m:t>𝑃</m:t>
                        </m:r>
                      </m:e>
                      <m:sub>
                        <m:r>
                          <a:rPr lang="uk-UA" sz="1600" i="1">
                            <a:latin typeface="Cambria Math" panose="02040503050406030204" pitchFamily="18" charset="0"/>
                          </a:rPr>
                          <m:t>ОП</m:t>
                        </m:r>
                      </m:sub>
                    </m:sSub>
                  </m:oMath>
                </a14:m>
                <a:r>
                  <a:rPr lang="uk-UA" sz="1600" dirty="0">
                    <a:latin typeface="Times New Roman" panose="02020603050405020304" pitchFamily="18" charset="0"/>
                    <a:cs typeface="Times New Roman" panose="02020603050405020304" pitchFamily="18" charset="0"/>
                  </a:rPr>
                  <a:t> – показник оперативного планування;</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ОКон</m:t>
                        </m:r>
                      </m:sub>
                    </m:sSub>
                  </m:oMath>
                </a14:m>
                <a:r>
                  <a:rPr lang="uk-UA" sz="1600" dirty="0">
                    <a:latin typeface="Times New Roman" panose="02020603050405020304" pitchFamily="18" charset="0"/>
                    <a:cs typeface="Times New Roman" panose="02020603050405020304" pitchFamily="18" charset="0"/>
                  </a:rPr>
                  <a:t> – показник оперативного контролю;</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ОКор</m:t>
                        </m:r>
                      </m:sub>
                    </m:sSub>
                  </m:oMath>
                </a14:m>
                <a:r>
                  <a:rPr lang="uk-UA" sz="1600" dirty="0">
                    <a:latin typeface="Times New Roman" panose="02020603050405020304" pitchFamily="18" charset="0"/>
                    <a:cs typeface="Times New Roman" panose="02020603050405020304" pitchFamily="18" charset="0"/>
                  </a:rPr>
                  <a:t> – показник оперативної корекції;</a:t>
                </a:r>
              </a:p>
              <a:p>
                <a:pPr lvl="1"/>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𝑃</m:t>
                        </m:r>
                      </m:e>
                      <m:sub>
                        <m:r>
                          <a:rPr lang="uk-UA" sz="1600" i="1">
                            <a:latin typeface="Cambria Math" panose="02040503050406030204" pitchFamily="18" charset="0"/>
                          </a:rPr>
                          <m:t>ОД</m:t>
                        </m:r>
                      </m:sub>
                    </m:sSub>
                  </m:oMath>
                </a14:m>
                <a:r>
                  <a:rPr lang="uk-UA" sz="1600" dirty="0">
                    <a:latin typeface="Times New Roman" panose="02020603050405020304" pitchFamily="18" charset="0"/>
                    <a:cs typeface="Times New Roman" panose="02020603050405020304" pitchFamily="18" charset="0"/>
                  </a:rPr>
                  <a:t> – показник оперативної диспетчеризації.</a:t>
                </a:r>
                <a:endParaRPr lang="en-US" sz="1600" dirty="0">
                  <a:latin typeface="Times New Roman" panose="02020603050405020304" pitchFamily="18" charset="0"/>
                  <a:cs typeface="Times New Roman" panose="02020603050405020304" pitchFamily="18" charset="0"/>
                </a:endParaRPr>
              </a:p>
              <a:p>
                <a:pPr marL="0" indent="0">
                  <a:buNone/>
                </a:pPr>
                <a:r>
                  <a:rPr lang="uk-UA" sz="2000" i="1" dirty="0">
                    <a:latin typeface="Times New Roman" panose="02020603050405020304" pitchFamily="18" charset="0"/>
                    <a:cs typeface="Times New Roman" panose="02020603050405020304" pitchFamily="18" charset="0"/>
                  </a:rPr>
                  <a:t>Формалізація </a:t>
                </a:r>
                <a:r>
                  <a:rPr lang="uk-UA" sz="2000" dirty="0">
                    <a:latin typeface="Times New Roman" panose="02020603050405020304" pitchFamily="18" charset="0"/>
                    <a:cs typeface="Times New Roman" panose="02020603050405020304" pitchFamily="18" charset="0"/>
                  </a:rPr>
                  <a:t>задачі динамічного оперативного керування</a:t>
                </a:r>
                <a:r>
                  <a:rPr lang="uk-UA" sz="2000" i="1"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i="1">
                          <a:latin typeface="Cambria Math" panose="02040503050406030204" pitchFamily="18" charset="0"/>
                        </a:rPr>
                        <m:t>𝐷</m:t>
                      </m:r>
                      <m:r>
                        <a:rPr lang="uk-UA" sz="2000" i="1">
                          <a:latin typeface="Cambria Math" panose="02040503050406030204" pitchFamily="18" charset="0"/>
                        </a:rPr>
                        <m:t>:</m:t>
                      </m:r>
                      <m:sSub>
                        <m:sSubPr>
                          <m:ctrlPr>
                            <a:rPr lang="uk-UA" sz="2000" i="1">
                              <a:latin typeface="Cambria Math" panose="02040503050406030204" pitchFamily="18" charset="0"/>
                            </a:rPr>
                          </m:ctrlPr>
                        </m:sSubPr>
                        <m:e>
                          <m:sSub>
                            <m:sSubPr>
                              <m:ctrlPr>
                                <a:rPr lang="uk-UA" sz="2000" i="1">
                                  <a:latin typeface="Cambria Math" panose="02040503050406030204" pitchFamily="18" charset="0"/>
                                </a:rPr>
                              </m:ctrlPr>
                            </m:sSubPr>
                            <m:e>
                              <m:r>
                                <a:rPr lang="uk-UA" sz="2000" i="1">
                                  <a:latin typeface="Cambria Math" panose="02040503050406030204" pitchFamily="18" charset="0"/>
                                </a:rPr>
                                <m:t>𝑝</m:t>
                              </m:r>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e>
                        <m:sub>
                          <m:r>
                            <a:rPr lang="uk-UA" sz="2000" i="1">
                              <a:latin typeface="Cambria Math" panose="02040503050406030204" pitchFamily="18" charset="0"/>
                            </a:rPr>
                            <m:t>𝑖</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r>
                            <a:rPr lang="uk-UA" sz="2000" i="1">
                              <a:latin typeface="Cambria Math" panose="02040503050406030204" pitchFamily="18" charset="0"/>
                            </a:rPr>
                            <m:t> </m:t>
                          </m:r>
                        </m:e>
                      </m:d>
                      <m:r>
                        <a:rPr lang="uk-UA" sz="2000" i="1">
                          <a:latin typeface="Cambria Math" panose="02040503050406030204" pitchFamily="18" charset="0"/>
                        </a:rPr>
                        <m:t>×</m:t>
                      </m:r>
                      <m:r>
                        <a:rPr lang="uk-UA" sz="2000" i="1">
                          <a:latin typeface="Cambria Math" panose="02040503050406030204" pitchFamily="18" charset="0"/>
                        </a:rPr>
                        <m:t>𝐿</m:t>
                      </m:r>
                      <m:r>
                        <a:rPr lang="uk-UA" sz="2000" i="1">
                          <a:latin typeface="Cambria Math" panose="02040503050406030204" pitchFamily="18" charset="0"/>
                        </a:rPr>
                        <m:t>×</m:t>
                      </m:r>
                      <m:r>
                        <a:rPr lang="uk-UA" sz="2000" i="1">
                          <a:latin typeface="Cambria Math" panose="02040503050406030204" pitchFamily="18" charset="0"/>
                        </a:rPr>
                        <m:t>𝑈</m:t>
                      </m:r>
                      <m:r>
                        <m:rPr>
                          <m:nor/>
                        </m:rPr>
                        <a:rPr lang="uk-UA" sz="2000" dirty="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r>
                      <a:rPr lang="uk-UA" sz="1600" i="1">
                        <a:latin typeface="Cambria Math" panose="02040503050406030204" pitchFamily="18" charset="0"/>
                      </a:rPr>
                      <m:t>𝑝</m:t>
                    </m:r>
                  </m:oMath>
                </a14:m>
                <a:r>
                  <a:rPr lang="uk-UA" sz="1600" dirty="0">
                    <a:latin typeface="Times New Roman" panose="02020603050405020304" pitchFamily="18" charset="0"/>
                    <a:cs typeface="Times New Roman" panose="02020603050405020304" pitchFamily="18" charset="0"/>
                  </a:rPr>
                  <a:t> –  набір значень показників СОУ із множини</a:t>
                </a:r>
                <a14:m>
                  <m:oMath xmlns:m="http://schemas.openxmlformats.org/officeDocument/2006/math">
                    <m:sSub>
                      <m:sSubPr>
                        <m:ctrlPr>
                          <a:rPr lang="uk-UA" sz="1600" i="1">
                            <a:latin typeface="Cambria Math" panose="02040503050406030204" pitchFamily="18" charset="0"/>
                          </a:rPr>
                        </m:ctrlPr>
                      </m:sSubPr>
                      <m:e>
                        <m:r>
                          <a:rPr lang="uk-UA" sz="1600" i="1">
                            <a:latin typeface="Cambria Math" panose="02040503050406030204" pitchFamily="18" charset="0"/>
                          </a:rPr>
                          <m:t> </m:t>
                        </m:r>
                        <m:r>
                          <a:rPr lang="uk-UA" sz="1600" i="1">
                            <a:latin typeface="Cambria Math" panose="02040503050406030204" pitchFamily="18" charset="0"/>
                          </a:rPr>
                          <m:t>𝑃</m:t>
                        </m:r>
                      </m:e>
                      <m:sub>
                        <m:r>
                          <a:rPr lang="uk-UA" sz="1600" i="1">
                            <a:latin typeface="Cambria Math" panose="02040503050406030204" pitchFamily="18" charset="0"/>
                          </a:rPr>
                          <m:t>СОУ</m:t>
                        </m:r>
                      </m:sub>
                    </m:sSub>
                  </m:oMath>
                </a14:m>
                <a:r>
                  <a:rPr lang="uk-UA" sz="1600" dirty="0">
                    <a:latin typeface="Times New Roman" panose="02020603050405020304" pitchFamily="18" charset="0"/>
                  </a:rPr>
                  <a:t>;</a:t>
                </a:r>
              </a:p>
              <a:p>
                <a:pPr lvl="1"/>
                <a14:m>
                  <m:oMath xmlns:m="http://schemas.openxmlformats.org/officeDocument/2006/math">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ОП</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ОКон</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ОКор</m:t>
                            </m:r>
                          </m:sub>
                        </m:sSub>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Ф</m:t>
                            </m:r>
                          </m:e>
                          <m:sub>
                            <m:r>
                              <a:rPr lang="uk-UA" sz="1600" i="1">
                                <a:latin typeface="Cambria Math" panose="02040503050406030204" pitchFamily="18" charset="0"/>
                              </a:rPr>
                              <m:t>ОД</m:t>
                            </m:r>
                          </m:sub>
                        </m:sSub>
                        <m:r>
                          <a:rPr lang="uk-UA" sz="1600" i="1">
                            <a:latin typeface="Cambria Math" panose="02040503050406030204" pitchFamily="18" charset="0"/>
                          </a:rPr>
                          <m:t> </m:t>
                        </m:r>
                      </m:e>
                    </m:d>
                  </m:oMath>
                </a14:m>
                <a:r>
                  <a:rPr lang="uk-UA" sz="1600" dirty="0">
                    <a:latin typeface="Times New Roman" panose="02020603050405020304" pitchFamily="18" charset="0"/>
                    <a:cs typeface="Times New Roman" panose="02020603050405020304" pitchFamily="18" charset="0"/>
                  </a:rPr>
                  <a:t> – функціональні можливості СОУ;</a:t>
                </a:r>
              </a:p>
              <a:p>
                <a:pPr lvl="1"/>
                <a:r>
                  <a:rPr lang="uk-UA" sz="1600" i="1" dirty="0">
                    <a:latin typeface="Times New Roman" panose="02020603050405020304" pitchFamily="18" charset="0"/>
                    <a:cs typeface="Times New Roman" panose="02020603050405020304" pitchFamily="18" charset="0"/>
                  </a:rPr>
                  <a:t>L</a:t>
                </a:r>
                <a:r>
                  <a:rPr lang="uk-UA" sz="1600" dirty="0">
                    <a:latin typeface="Times New Roman" panose="02020603050405020304" pitchFamily="18" charset="0"/>
                    <a:cs typeface="Times New Roman" panose="02020603050405020304" pitchFamily="18" charset="0"/>
                  </a:rPr>
                  <a:t> – вимоги та обмеження конкретної ГВС;</a:t>
                </a:r>
                <a:endParaRPr lang="uk-UA" sz="1600" i="1" dirty="0">
                  <a:latin typeface="Times New Roman" panose="02020603050405020304" pitchFamily="18" charset="0"/>
                  <a:cs typeface="Times New Roman" panose="02020603050405020304" pitchFamily="18" charset="0"/>
                </a:endParaRPr>
              </a:p>
              <a:p>
                <a:pPr lvl="1"/>
                <a:r>
                  <a:rPr lang="uk-UA" sz="1600" i="1" dirty="0">
                    <a:latin typeface="Times New Roman" panose="02020603050405020304" pitchFamily="18" charset="0"/>
                    <a:cs typeface="Times New Roman" panose="02020603050405020304" pitchFamily="18" charset="0"/>
                  </a:rPr>
                  <a:t>U</a:t>
                </a:r>
                <a:r>
                  <a:rPr lang="uk-UA" sz="1600" dirty="0">
                    <a:latin typeface="Times New Roman" panose="02020603050405020304" pitchFamily="18" charset="0"/>
                    <a:cs typeface="Times New Roman" panose="02020603050405020304" pitchFamily="18" charset="0"/>
                  </a:rPr>
                  <a:t> – можливі типи невизначеностей, що характерні даній ГВС.</a:t>
                </a:r>
              </a:p>
              <a:p>
                <a:pPr marL="0" indent="0">
                  <a:buNone/>
                </a:pPr>
                <a:endParaRPr lang="uk-UA" sz="2000"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660" y="1184949"/>
                <a:ext cx="11346180" cy="5673051"/>
              </a:xfrm>
              <a:blipFill>
                <a:blip r:embed="rId3"/>
                <a:stretch>
                  <a:fillRect l="-591" t="-1074" b="-53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6</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2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7915" y="365129"/>
            <a:ext cx="6008914" cy="1325563"/>
          </a:xfrm>
        </p:spPr>
        <p:txBody>
          <a:bodyPr>
            <a:normAutofit fontScale="90000"/>
          </a:bodyPr>
          <a:lstStyle/>
          <a:p>
            <a:r>
              <a:rPr lang="uk-UA" dirty="0"/>
              <a:t>Структура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7</a:t>
            </a:fld>
            <a:endParaRPr lang="uk-UA" sz="32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050799292"/>
              </p:ext>
            </p:extLst>
          </p:nvPr>
        </p:nvGraphicFramePr>
        <p:xfrm>
          <a:off x="5540827" y="2133600"/>
          <a:ext cx="7467600" cy="4724400"/>
        </p:xfrm>
        <a:graphic>
          <a:graphicData uri="http://schemas.openxmlformats.org/presentationml/2006/ole">
            <mc:AlternateContent xmlns:mc="http://schemas.openxmlformats.org/markup-compatibility/2006">
              <mc:Choice xmlns:v="urn:schemas-microsoft-com:vml" Requires="v">
                <p:oleObj spid="_x0000_s2179" name="Document" r:id="rId4" imgW="7467981" imgH="4723843" progId="Word.Document.12">
                  <p:embed/>
                </p:oleObj>
              </mc:Choice>
              <mc:Fallback>
                <p:oleObj name="Document" r:id="rId4" imgW="7467981" imgH="4723843" progId="Word.Document.12">
                  <p:embed/>
                  <p:pic>
                    <p:nvPicPr>
                      <p:cNvPr id="0" name=""/>
                      <p:cNvPicPr/>
                      <p:nvPr/>
                    </p:nvPicPr>
                    <p:blipFill>
                      <a:blip r:embed="rId5"/>
                      <a:stretch>
                        <a:fillRect/>
                      </a:stretch>
                    </p:blipFill>
                    <p:spPr>
                      <a:xfrm>
                        <a:off x="5540827" y="2133600"/>
                        <a:ext cx="7467600" cy="4724400"/>
                      </a:xfrm>
                      <a:prstGeom prst="rect">
                        <a:avLst/>
                      </a:prstGeom>
                    </p:spPr>
                  </p:pic>
                </p:oleObj>
              </mc:Fallback>
            </mc:AlternateContent>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182" y="101881"/>
            <a:ext cx="4900904" cy="6619598"/>
          </a:xfrm>
          <a:prstGeom prst="rect">
            <a:avLst/>
          </a:prstGeom>
        </p:spPr>
      </p:pic>
    </p:spTree>
    <p:extLst>
      <p:ext uri="{BB962C8B-B14F-4D97-AF65-F5344CB8AC3E}">
        <p14:creationId xmlns:p14="http://schemas.microsoft.com/office/powerpoint/2010/main" val="356721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85163"/>
          </a:xfrm>
        </p:spPr>
        <p:txBody>
          <a:bodyPr>
            <a:normAutofit fontScale="90000"/>
          </a:bodyPr>
          <a:lstStyle/>
          <a:p>
            <a:r>
              <a:rPr lang="uk-UA" sz="4000" dirty="0">
                <a:latin typeface="Times New Roman" panose="02020603050405020304" pitchFamily="18" charset="0"/>
                <a:cs typeface="Times New Roman" panose="02020603050405020304" pitchFamily="18" charset="0"/>
              </a:rPr>
              <a:t>Класифікатор вирішальних динамічних показників СОУ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0" y="1331414"/>
                <a:ext cx="6030684" cy="4351338"/>
              </a:xfrm>
            </p:spPr>
            <p:txBody>
              <a:bodyPr>
                <a:noAutofit/>
              </a:bodyPr>
              <a:lstStyle/>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ОП</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Підхід до оперативного 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превентивне</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ОКон</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Політика вибору часу перепланування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періодична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подієва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гібридна</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ОКор</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Стратегія перепланування</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повне перепланування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корекція плану</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ОД</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Метод оперативної диспетчеризації</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правила диспетчеризації</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метаевристики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ситуаційне управління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мультиагентні системи</a:t>
                </a:r>
                <a:r>
                  <a:rPr lang="uk-UA" sz="24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0" y="1331414"/>
                <a:ext cx="6030684" cy="4351338"/>
              </a:xfrm>
              <a:blipFill>
                <a:blip r:embed="rId2"/>
                <a:stretch>
                  <a:fillRect l="-1314" t="-1961" b="-21148"/>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8</a:t>
            </a:fld>
            <a:endParaRPr lang="uk-UA"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44" y="1450292"/>
            <a:ext cx="5271187" cy="5271187"/>
          </a:xfrm>
          <a:prstGeom prst="rect">
            <a:avLst/>
          </a:prstGeom>
        </p:spPr>
      </p:pic>
    </p:spTree>
    <p:extLst>
      <p:ext uri="{BB962C8B-B14F-4D97-AF65-F5344CB8AC3E}">
        <p14:creationId xmlns:p14="http://schemas.microsoft.com/office/powerpoint/2010/main" val="149036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9"/>
            <a:ext cx="10515600" cy="1014181"/>
          </a:xfrm>
        </p:spPr>
        <p:txBody>
          <a:bodyPr>
            <a:normAutofit/>
          </a:bodyPr>
          <a:lstStyle/>
          <a:p>
            <a:r>
              <a:rPr lang="uk-UA" sz="4000" dirty="0">
                <a:latin typeface="Times New Roman" panose="02020603050405020304" pitchFamily="18" charset="0"/>
                <a:cs typeface="Times New Roman" panose="02020603050405020304" pitchFamily="18" charset="0"/>
              </a:rPr>
              <a:t>Вимоги до процесу ДОК з боку ГВС</a:t>
            </a:r>
          </a:p>
        </p:txBody>
      </p:sp>
      <p:sp>
        <p:nvSpPr>
          <p:cNvPr id="3" name="Content Placeholder 2"/>
          <p:cNvSpPr>
            <a:spLocks noGrp="1"/>
          </p:cNvSpPr>
          <p:nvPr>
            <p:ph idx="1"/>
          </p:nvPr>
        </p:nvSpPr>
        <p:spPr>
          <a:xfrm>
            <a:off x="838200" y="1269140"/>
            <a:ext cx="10515600" cy="1227369"/>
          </a:xfrm>
        </p:spPr>
        <p:txBody>
          <a:bodyPr>
            <a:normAutofit lnSpcReduction="10000"/>
          </a:bodyPr>
          <a:lstStyle/>
          <a:p>
            <a:r>
              <a:rPr lang="uk-UA" i="1" dirty="0">
                <a:latin typeface="Times New Roman" panose="02020603050405020304" pitchFamily="18" charset="0"/>
                <a:cs typeface="Times New Roman" panose="02020603050405020304" pitchFamily="18" charset="0"/>
              </a:rPr>
              <a:t>Невизначеності (випадкові збурення) </a:t>
            </a:r>
            <a:r>
              <a:rPr lang="uk-UA" dirty="0">
                <a:latin typeface="Times New Roman" panose="02020603050405020304" pitchFamily="18" charset="0"/>
                <a:cs typeface="Times New Roman" panose="02020603050405020304" pitchFamily="18" charset="0"/>
              </a:rPr>
              <a:t> – події в реальному часі, які виникають у процесі функціонування системи можуть змінити її стан та/або впливають на її продуктивність.</a:t>
            </a:r>
          </a:p>
          <a:p>
            <a:endParaRPr lang="uk-U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9</a:t>
            </a:fld>
            <a:endParaRPr lang="uk-UA"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6316567"/>
              </p:ext>
            </p:extLst>
          </p:nvPr>
        </p:nvGraphicFramePr>
        <p:xfrm>
          <a:off x="1156767" y="2423943"/>
          <a:ext cx="9353321" cy="4114800"/>
        </p:xfrm>
        <a:graphic>
          <a:graphicData uri="http://schemas.openxmlformats.org/drawingml/2006/table">
            <a:tbl>
              <a:tblPr firstRow="1" firstCol="1" bandRow="1"/>
              <a:tblGrid>
                <a:gridCol w="2522863">
                  <a:extLst>
                    <a:ext uri="{9D8B030D-6E8A-4147-A177-3AD203B41FA5}">
                      <a16:colId xmlns:a16="http://schemas.microsoft.com/office/drawing/2014/main" val="3797807010"/>
                    </a:ext>
                  </a:extLst>
                </a:gridCol>
                <a:gridCol w="5210979">
                  <a:extLst>
                    <a:ext uri="{9D8B030D-6E8A-4147-A177-3AD203B41FA5}">
                      <a16:colId xmlns:a16="http://schemas.microsoft.com/office/drawing/2014/main" val="815011937"/>
                    </a:ext>
                  </a:extLst>
                </a:gridCol>
                <a:gridCol w="1619479">
                  <a:extLst>
                    <a:ext uri="{9D8B030D-6E8A-4147-A177-3AD203B41FA5}">
                      <a16:colId xmlns:a16="http://schemas.microsoft.com/office/drawing/2014/main" val="933579614"/>
                    </a:ext>
                  </a:extLst>
                </a:gridCol>
              </a:tblGrid>
              <a:tr h="822960">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невизначеності</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a:solidFill>
                            <a:srgbClr val="00000A"/>
                          </a:solidFill>
                          <a:effectLst/>
                          <a:latin typeface="Times New Roman" panose="02020603050405020304" pitchFamily="18" charset="0"/>
                          <a:ea typeface="DejaVu Sans"/>
                          <a:cs typeface="Times New Roman" panose="02020603050405020304" pitchFamily="18" charset="0"/>
                        </a:rPr>
                        <a:t>Невизначеність</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системи</a:t>
                      </a:r>
                      <a:br>
                        <a:rPr lang="uk-UA" sz="1800" b="1" dirty="0">
                          <a:solidFill>
                            <a:srgbClr val="00000A"/>
                          </a:solidFill>
                          <a:effectLst/>
                          <a:latin typeface="Times New Roman" panose="02020603050405020304" pitchFamily="18" charset="0"/>
                          <a:ea typeface="DejaVu Sans"/>
                          <a:cs typeface="Times New Roman" panose="02020603050405020304" pitchFamily="18" charset="0"/>
                        </a:rPr>
                      </a:br>
                      <a:r>
                        <a:rPr lang="uk-UA" sz="1800" b="1" dirty="0">
                          <a:solidFill>
                            <a:srgbClr val="00000A"/>
                          </a:solidFill>
                          <a:effectLst/>
                          <a:latin typeface="Times New Roman" panose="02020603050405020304" pitchFamily="18" charset="0"/>
                          <a:ea typeface="DejaVu Sans"/>
                          <a:cs typeface="Times New Roman" panose="02020603050405020304" pitchFamily="18" charset="0"/>
                        </a:rPr>
                        <a:t>управління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789085"/>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ресурсами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несправність машини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912457"/>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помилка оператора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82585"/>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відсутність або несправність інструмента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0806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ліміти завантаження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049393"/>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затримки у доставці матеріалів</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01678"/>
                  </a:ext>
                </a:extLst>
              </a:tr>
              <a:tr h="124428">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дефектність матеріалу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78258"/>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операціями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термінові операції</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34459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відміна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66592"/>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зміни терміну виконання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16741"/>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невчасне надходження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63395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пріоритету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08870"/>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тривалості виконання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217371"/>
                  </a:ext>
                </a:extLst>
              </a:tr>
            </a:tbl>
          </a:graphicData>
        </a:graphic>
      </p:graphicFrame>
    </p:spTree>
    <p:extLst>
      <p:ext uri="{BB962C8B-B14F-4D97-AF65-F5344CB8AC3E}">
        <p14:creationId xmlns:p14="http://schemas.microsoft.com/office/powerpoint/2010/main" val="285095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2447</TotalTime>
  <Words>2613</Words>
  <Application>Microsoft Office PowerPoint</Application>
  <PresentationFormat>Widescreen</PresentationFormat>
  <Paragraphs>591</Paragraphs>
  <Slides>30</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DejaVu Sans</vt:lpstr>
      <vt:lpstr>Symbol</vt:lpstr>
      <vt:lpstr>Times New Roman</vt:lpstr>
      <vt:lpstr>Wingdings</vt:lpstr>
      <vt:lpstr>Office Theme</vt:lpstr>
      <vt:lpstr>Document</vt:lpstr>
      <vt:lpstr>Динамічне оперативне керування гнучкою виробничою системою в умовах невизначеності</vt:lpstr>
      <vt:lpstr>МЕТА РОБОТИ</vt:lpstr>
      <vt:lpstr>ЗАДАЧІ ДОСЛІДЖЕННЯ</vt:lpstr>
      <vt:lpstr>НАУКОВА НОВИЗНА</vt:lpstr>
      <vt:lpstr>Ієрархія рівнів та задач керування ГВС</vt:lpstr>
      <vt:lpstr>Структурно-функціональний аналіз системи оперативного управління ГВС</vt:lpstr>
      <vt:lpstr>Структура системи динамічного оперативного керування ГВС</vt:lpstr>
      <vt:lpstr>Класифікатор вирішальних динамічних показників СОУ ГВС</vt:lpstr>
      <vt:lpstr>Вимоги до процесу ДОК з боку ГВС</vt:lpstr>
      <vt:lpstr>Розглянуті обмеження процесу ДОК з боку ГВС</vt:lpstr>
      <vt:lpstr>Побудова логічної послідовності налаштування вирішальних динамічних показників СОУ</vt:lpstr>
      <vt:lpstr>Концептуальна модель системи оперативного управління ГВС на основі Ф-функції</vt:lpstr>
      <vt:lpstr>Повний функціональний орграф процесу вибору значень ВДП СОУ</vt:lpstr>
      <vt:lpstr>Формування узагальненої моделі вибору вирішальних динамічних показників СОУ</vt:lpstr>
      <vt:lpstr>Визначенні вагомості реляційних зв'язків між вирішальними динамічними показниками СОУ</vt:lpstr>
      <vt:lpstr>Мультиагентний підхід до автоматизації динамічного оперативного керування</vt:lpstr>
      <vt:lpstr>Гнучка інтелектуалізована мультиагентна конфігурація</vt:lpstr>
      <vt:lpstr>Гнучка інтелектуалізована мультиагентна система</vt:lpstr>
      <vt:lpstr>Система підтримки прийняття рішень на основі ГІМАС як основа системи динамічного оперативного керування ГВС</vt:lpstr>
      <vt:lpstr>Алгоритми роботи програмного комплексу на основі ГІМАС</vt:lpstr>
      <vt:lpstr>Імітаційне моделювання роботи ГВС із системою динамічного оперативного керування</vt:lpstr>
      <vt:lpstr>Визначення вимог та обмежень тестових ГВС</vt:lpstr>
      <vt:lpstr>Програмний комплекс на основі ГІМАС</vt:lpstr>
      <vt:lpstr>Модель ГВС з методом оперативної диспетчеризації на основі мультиагентної системи</vt:lpstr>
      <vt:lpstr>Метод оперативної диспетчеризації на основі МАС: Розподіл задач транспортування з використанням CNet</vt:lpstr>
      <vt:lpstr>PowerPoint Presentation</vt:lpstr>
      <vt:lpstr>Умови експериментальних задач для тестових ГВС</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d</dc:creator>
  <cp:lastModifiedBy>s d</cp:lastModifiedBy>
  <cp:revision>143</cp:revision>
  <dcterms:created xsi:type="dcterms:W3CDTF">2017-02-19T19:49:51Z</dcterms:created>
  <dcterms:modified xsi:type="dcterms:W3CDTF">2017-03-09T18:24:55Z</dcterms:modified>
</cp:coreProperties>
</file>